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gYVsYK0DcAoIT7Cw85jOuLoTYH8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B959627-9A5E-4FB9-A250-5F37DBF867C5}">
  <a:tblStyle styleId="{7B959627-9A5E-4FB9-A250-5F37DBF867C5}" styleName="Table_0">
    <a:wholeTbl>
      <a:tcTxStyle b="off" i="off">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202" d="100"/>
          <a:sy n="202" d="100"/>
        </p:scale>
        <p:origin x="620" y="11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spc="0">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9" name="Google Shape;59;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HealthConnect UK is a British healthcare technology company that has built digital infrastructure to unify patient and social care outcomes. The technology is inclusive, accessible, and equitable, ensuring everyone has the opportunity to benefit from quality healthcare is a main area of concern for healthcare teams. The major challenges faced are the shortage of skilled healthcare and technology professionals. The report states that the UK average employee turnover rate is approximately 15%. On the other hand, the challenges lie in the fact of limited digital capabilities, declining engagement, and even multidisciplinary coordination difficulties. Similarly, data show that nearly 55.5 million online job postings across the UK, Canada and the US show the growing demand for digital skills in healthcare. The digital-related vacancies account for 2-6% of the front-line healthcare positions, and 6-13% of the other healthcare sector jobs. Considering this, a strategic HRM approach should strengthen recruitment, digital skills development and collaborative leadership to support organisational growth.</a:t>
            </a:r>
            <a:endParaRPr>
              <a:solidFill>
                <a:schemeClr val="dk1"/>
              </a:solidFill>
            </a:endParaRPr>
          </a:p>
          <a:p>
            <a:pPr marL="0" lvl="0" indent="0" algn="l" rtl="0">
              <a:lnSpc>
                <a:spcPct val="100000"/>
              </a:lnSpc>
              <a:spcBef>
                <a:spcPts val="0"/>
              </a:spcBef>
              <a:spcAft>
                <a:spcPts val="0"/>
              </a:spcAft>
              <a:buSzPts val="1100"/>
              <a:buNone/>
            </a:pPr>
            <a:endParaRPr>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5" name="Google Shape;7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Strategic Human Resource Management basically aligns the workforce policies and practices to meet the organisational objectives.  The HRM practices recognise the importance of supporting learning and development of their employees, and skills development is paramount for organisational and individual performance. In the context of HealthConnect UK, the core framework of Ability-Motivation-Opportunity can be applied.  The AMO theory is widely used to explain the interrelationships between HRM and employees' performance. For example, the lack of digital skills among employees can be supported by the dimension of Ability to build a highly skilled workforce; the organisation needs to recruit qualified clinicians and digital specialists, along with robust and continuous training. Another important factor, in this case, is motivation, such as offering fair rewards, formal recognition and clear pathways for meaningful career progression. Align with the factor of opportunity; empower the staff to involve them in key decision-making.</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4" name="Google Shape;84;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The workforce planning within HealthConnect UK needs to move from reactive recruitment to a more proactive talent management strategy. The major challenges faced are skilled shortages and recruitment difficulties. In this context, demand forecasting would be appropriate to estimate the future requirements of clinicians, remote monitoring expertise, and software engineers as digital healthcare services expand. On the other hand, the skills gap analysis helps to compare the current employees' capabilities with the emerging requirements in healthcare. Scenario planning is a practice which enables the identification of multiple plausible future scenarios, as possibilities that could happen. Applying this in the HealthConnect UK context, scenario planning would help in rapid growth by better understanding the future infrastructural requirements to support a larger patient base. For example, in terms of recruitment delays, the organisation can establish temporary staffing pools and give cross-training to existing employees. Apart from that, the organisation needs a strategic action plan, such as targeting the roles which require external expertise which might be missing internally to meet the growing demands. From here, it can be stated that proper scenario planning would help in closing the critical capability gaps and prevent team burnout as well.</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 name="Google Shape;9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HealthConnect UK faced several recruitment challenges due to the rapid organisational growth and the demand for skilled technology professionals. The recent evidence shows that the skills gaps significantly affect workforce performance and even employees' well-being. Among the respondents, 47% reported increasing workload and pressure, and 33% showed increased stress and even the risk of burnout. Alongside this, there is even reduced job satisfaction by 27.3% and lower confidence in performing their roles by about 20.5%.  Based on the RBV theory, the organisations gain an advantage when they control resources that are valuable and cannot be replicated. Here, in this case, the skilled employees act as a source of competitive advantage. Apart from that, another perspective is that higher competition from hospitals and technology firms offers competitive salaries and flexible working conditions, which often increases recruitment costs. For example, even the length of the recruitment process increases the workload of the existing employees, contributing to burnout. Hence, to address these challenges, HealthConnect UK needs to adopt a blended recruitment strategy which would combine internal promotions and external targeted recruitment to address the skills gaps.</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HealthConnect UK needs to adopt a blended recruitment strategy to attract skilled professionals. For instance, for internal recruitment, the organisation can focus on promotions and transfers to support career progression. While external recruitment can be undertaken to attract specialists and experts, recruitment costs may increase. For instance, the NHS follows a structured recruitment process by covering vacancy approval, internal redeployment, advertising, shortlisting, interviews, and pre-employment checks. This approach shows consistency and accountability; however, excessive administrative delays are required to be minimised to fill the vacancies and maintain recruitment standards.  On the other hand, online recruitment through job boards and professional platforms might help to reach out to a large number of candidates, but can generate unsuitable applications. Apart from that, social media recruitment strengthens employers' branding. Hence, overall, recruitment needs to be supported with competitive rewards and well-being initiatives for long-term growth.</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HealthConnect UK needs to adopt a structured selection process by identifying candidates with appropriate technological and interpersonal competencies.  The human capital theory explains the way employees' knowledge, skills and even expertise would contribute to organisational performance. Human capital acts as a central driver for innovation in organisational settings. From here, it can be understood that even organisational culture and leadership would influence the outcomes. Significantly, in the selection process, a structured interview would be followed with standardised questions and scoring criteria to reduce subjective bias. For example, the candidates can even be given work sample assessments, such as interpreting remote patient monitoring data, which would help to identify the suitable candidates. Lastly, continuous training needs to be given to address the remaining skills gaps and eventually develop long-term workforce capabilities.</a:t>
            </a:r>
            <a:endParaRPr>
              <a:solidFill>
                <a:schemeClr val="dk1"/>
              </a:solidFill>
            </a:endParaRPr>
          </a:p>
          <a:p>
            <a:pPr marL="0" lvl="0" indent="0" algn="l" rtl="0">
              <a:lnSpc>
                <a:spcPct val="100000"/>
              </a:lnSpc>
              <a:spcBef>
                <a:spcPts val="0"/>
              </a:spcBef>
              <a:spcAft>
                <a:spcPts val="0"/>
              </a:spcAft>
              <a:buSzPts val="1100"/>
              <a:buNone/>
            </a:pPr>
            <a:endParaRPr>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 name="Google Shape;12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The HealthConnect UK needs to establish a comprehensive continuous training programme to ensure that the workforce remains agile and capable of delivering high-quality care.  On these grounds, digital training and simulation-based learning would eventually strengthen technical competencies and even support professional development as well. Simulation-based training helps to improve confidence in skill performance, decision-making, and even problem-solving. On the other hand, the limitations show that online training might not alone bring in practical competence among the employees, while simulation-based activities require more time and even the application of resources. As a matter of fact, it can be inferred that HealthConnect UK should provide the employees with protected learning time, role-specific development pathways and supervised practice through simulation. Applying the Kirkpatrick Training Evaluation model to measure the effectiveness and even business impact would be helpful in this case. The evaluation is broken into four levels:</a:t>
            </a:r>
            <a:endParaRPr>
              <a:solidFill>
                <a:schemeClr val="dk1"/>
              </a:solidFill>
            </a:endParaRPr>
          </a:p>
          <a:p>
            <a:pPr marL="0" lvl="0" indent="0" algn="just" rtl="0">
              <a:lnSpc>
                <a:spcPct val="150000"/>
              </a:lnSpc>
              <a:spcBef>
                <a:spcPts val="0"/>
              </a:spcBef>
              <a:spcAft>
                <a:spcPts val="0"/>
              </a:spcAft>
              <a:buSzPts val="1100"/>
              <a:buNone/>
            </a:pPr>
            <a:r>
              <a:rPr lang="en-GB" b="1" i="1">
                <a:solidFill>
                  <a:schemeClr val="dk1"/>
                </a:solidFill>
              </a:rPr>
              <a:t>Level 1: Reaction: </a:t>
            </a:r>
            <a:r>
              <a:rPr lang="en-GB">
                <a:solidFill>
                  <a:schemeClr val="dk1"/>
                </a:solidFill>
              </a:rPr>
              <a:t>Did the employees find the training to be relevant to upgrading their skills?</a:t>
            </a:r>
            <a:endParaRPr>
              <a:solidFill>
                <a:schemeClr val="dk1"/>
              </a:solidFill>
            </a:endParaRPr>
          </a:p>
          <a:p>
            <a:pPr marL="0" lvl="0" indent="0" algn="just" rtl="0">
              <a:lnSpc>
                <a:spcPct val="150000"/>
              </a:lnSpc>
              <a:spcBef>
                <a:spcPts val="0"/>
              </a:spcBef>
              <a:spcAft>
                <a:spcPts val="0"/>
              </a:spcAft>
              <a:buSzPts val="1100"/>
              <a:buNone/>
            </a:pPr>
            <a:r>
              <a:rPr lang="en-GB" b="1" i="1">
                <a:solidFill>
                  <a:schemeClr val="dk1"/>
                </a:solidFill>
              </a:rPr>
              <a:t>Level 2: Learning: </a:t>
            </a:r>
            <a:r>
              <a:rPr lang="en-GB">
                <a:solidFill>
                  <a:schemeClr val="dk1"/>
                </a:solidFill>
              </a:rPr>
              <a:t>Did skills and knowledge improve?</a:t>
            </a:r>
            <a:endParaRPr>
              <a:solidFill>
                <a:schemeClr val="dk1"/>
              </a:solidFill>
            </a:endParaRPr>
          </a:p>
          <a:p>
            <a:pPr marL="0" lvl="0" indent="0" algn="just" rtl="0">
              <a:lnSpc>
                <a:spcPct val="150000"/>
              </a:lnSpc>
              <a:spcBef>
                <a:spcPts val="0"/>
              </a:spcBef>
              <a:spcAft>
                <a:spcPts val="0"/>
              </a:spcAft>
              <a:buSzPts val="1100"/>
              <a:buNone/>
            </a:pPr>
            <a:r>
              <a:rPr lang="en-GB" b="1" i="1">
                <a:solidFill>
                  <a:schemeClr val="dk1"/>
                </a:solidFill>
              </a:rPr>
              <a:t>Level 3: Behaviour: </a:t>
            </a:r>
            <a:r>
              <a:rPr lang="en-GB">
                <a:solidFill>
                  <a:schemeClr val="dk1"/>
                </a:solidFill>
              </a:rPr>
              <a:t>Are the employees transferring acquired skills at work and accomplishing tasks?</a:t>
            </a:r>
            <a:endParaRPr>
              <a:solidFill>
                <a:schemeClr val="dk1"/>
              </a:solidFill>
            </a:endParaRPr>
          </a:p>
          <a:p>
            <a:pPr marL="0" lvl="0" indent="0" algn="just" rtl="0">
              <a:lnSpc>
                <a:spcPct val="150000"/>
              </a:lnSpc>
              <a:spcBef>
                <a:spcPts val="0"/>
              </a:spcBef>
              <a:spcAft>
                <a:spcPts val="0"/>
              </a:spcAft>
              <a:buSzPts val="1100"/>
              <a:buNone/>
            </a:pPr>
            <a:r>
              <a:rPr lang="en-GB" b="1" i="1">
                <a:solidFill>
                  <a:schemeClr val="dk1"/>
                </a:solidFill>
              </a:rPr>
              <a:t>Level 4: Results: </a:t>
            </a:r>
            <a:r>
              <a:rPr lang="en-GB">
                <a:solidFill>
                  <a:schemeClr val="dk1"/>
                </a:solidFill>
              </a:rPr>
              <a:t>Has the training improved service quality within digital healthcare?</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b="1" i="1">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9" name="Google Shape;129;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One of the core criteria on which HealthConnect UK needs to focus is identifying the causes behind employee turnover, rather than focusing exclusively on recruitment. Considering this, leadership approaches need to be undertaken to identify workload management issues, such as monitoring the caseloads, overtime, staffing shortages and work schedules. As recognised by the JD-R theory, excessive job demands contribute to employee exhaustion. Authors demonstrated that the multiple job demands given to the employees exceed their working hours. As a matter of fact, this suggests that the organisation needs to encourage a balance between work and life. HR professionals play an important role in developing leaders to ensure that people are motivated and connected in the workplace. Apart from that, the well-being support and resilience training cannot even compensate for the excessive workload which the staff faced. Hence, in order to maintain a balance, flexible working methods are required to be undertaken to support employee engagement, alongside good clinical coverage and patient safety.</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HealthConnect UK needs to develop effective performance management systems to improve employees' accountability and enhance service quality. For example, the organisation needs to undertake quarterly reviews to understand employees' expectations and identify their development needs. Employees' work engagement and job satisfaction are positively associated with workplace productivity and reduce absenteeism. This can be supported by Self-Determination Theory, where motivation at work improves employees' experience of autonomy and competence. Thereby, in this situation, the managers need to encourage participation in decision-making along with recognising their achievements as well. On the contrary, excessive performance monitoring and setting unrealistic targets often undermine employees' intrinsic motivation.</a:t>
            </a:r>
            <a:endParaRPr>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7" name="Google Shape;147;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HealthConnect UK needs to develop an inclusive and transformational leadership style, which is essential in bridging the gaps between the diverse hospital teams. For example, the application of a transformational leadership style would unite the teams under a single patient-centric mission. Transformational leadership is built on the grounds that leaders and followers raise one another to higher levels of motivation. Apart from this, supportive leadership would give the staff the opportunity to speak about the bottlenecks in processes or data errors without fear of blame. On the contrary, this theory has certain limitations; in this aspect, excessive consultation often delays actions in meeting the targeted goals. Likewise, directive leadership may even discourage employees from expressing their concerns. Hence, overall multidisciplinary team collaboration would be essential to reduce operational pressure and improve patient safety requirements.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6" name="Google Shape;156;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HealthConnect UK needs to implement its strategic HRM plan over 12-month periods using a phased approach. During the first 1-3 months, HR would identify the skills gaps, find the reasons behind employee turnover and engagement and establish the baseline performance indicators. Secondly, during months 4-6, targeted recruitment and digital skills training would be undertaken to address the workforce capability gaps and improve skills competency by about 90%. During months 7-9, the organisation would develop career pathways and well-being support for its employees. Lastly, HR would gather employee feedback and recruitment costs. For example, the target is to achieve a 15% reduction in voluntary turnover against the baseline levels. Hence, good leadership accountability is essential for monitoring the progress.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4" name="Google Shape;164;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Overall, it can be viewed that the strategic HRM practices show a shift from a reactive function to a more proactive driver for organisational stability. In this case, SHRM, in order to address the skills gaps, need to focus on instead of hiring to fill the immediate gaps, they need to predict the future patient’s demands and build the pipeline for critical roles. On the other hand, the fastest way to reduce the skills gaps can be built through robust training and clinical specialisation to meet the evolving healthcare complexities. Hence, success would be assessed through recruitment effectiveness and operational demands such as patient care quality at HealthConnect UK.</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1" name="Google Shape;171;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4" name="Google Shape;184;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9"/>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9"/>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2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21"/>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2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22"/>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22"/>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2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24"/>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24"/>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25"/>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26"/>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spc="0">
              <a:solidFill>
                <a:srgbClr val="000000"/>
              </a:solidFill>
              <a:latin typeface="Arial"/>
              <a:ea typeface="Arial"/>
              <a:cs typeface="Arial"/>
              <a:sym typeface="Arial"/>
            </a:endParaRPr>
          </a:p>
        </p:txBody>
      </p:sp>
      <p:sp>
        <p:nvSpPr>
          <p:cNvPr id="37" name="Google Shape;37;p26"/>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26"/>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26"/>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7"/>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8"/>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8"/>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D9D2E9"/>
        </a:solidFill>
        <a:effectLst/>
      </p:bgPr>
    </p:bg>
    <p:spTree>
      <p:nvGrpSpPr>
        <p:cNvPr id="1" name="Shape 5"/>
        <p:cNvGrpSpPr/>
        <p:nvPr/>
      </p:nvGrpSpPr>
      <p:grpSpPr>
        <a:xfrm>
          <a:off x="0" y="0"/>
          <a:ext cx="0" cy="0"/>
          <a:chOff x="0" y="0"/>
          <a:chExt cx="0" cy="0"/>
        </a:xfrm>
      </p:grpSpPr>
      <p:sp>
        <p:nvSpPr>
          <p:cNvPr id="6" name="Google Shape;6;p1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spc="0">
                <a:solidFill>
                  <a:schemeClr val="dk1"/>
                </a:solidFill>
                <a:latin typeface="Arial"/>
                <a:ea typeface="Arial"/>
                <a:cs typeface="Arial"/>
                <a:sym typeface="Arial"/>
              </a:defRPr>
            </a:lvl9pPr>
          </a:lstStyle>
          <a:p>
            <a:endParaRPr/>
          </a:p>
        </p:txBody>
      </p:sp>
      <p:sp>
        <p:nvSpPr>
          <p:cNvPr id="7" name="Google Shape;7;p18"/>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spc="0">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spc="0">
                <a:solidFill>
                  <a:schemeClr val="dk2"/>
                </a:solidFill>
                <a:latin typeface="Arial"/>
                <a:ea typeface="Arial"/>
                <a:cs typeface="Arial"/>
                <a:sym typeface="Arial"/>
              </a:defRPr>
            </a:lvl9pPr>
          </a:lstStyle>
          <a:p>
            <a:endParaRPr/>
          </a:p>
        </p:txBody>
      </p:sp>
      <p:sp>
        <p:nvSpPr>
          <p:cNvPr id="8" name="Google Shape;8;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spc="0">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subTitle" idx="1"/>
          </p:nvPr>
        </p:nvSpPr>
        <p:spPr>
          <a:xfrm>
            <a:off x="260850" y="1601550"/>
            <a:ext cx="8520600" cy="1940400"/>
          </a:xfrm>
          <a:prstGeom prst="rect">
            <a:avLst/>
          </a:prstGeom>
          <a:noFill/>
          <a:ln>
            <a:noFill/>
          </a:ln>
        </p:spPr>
        <p:txBody>
          <a:bodyPr spcFirstLastPara="1" wrap="square" lIns="91425" tIns="91425" rIns="91425" bIns="91425" anchor="t" anchorCtr="0">
            <a:noAutofit/>
          </a:bodyPr>
          <a:lstStyle/>
          <a:p>
            <a:pPr marL="0" lvl="0" indent="0" algn="ctr" rtl="0">
              <a:lnSpc>
                <a:spcPct val="130000"/>
              </a:lnSpc>
              <a:spcBef>
                <a:spcPts val="1200"/>
              </a:spcBef>
              <a:spcAft>
                <a:spcPts val="0"/>
              </a:spcAft>
              <a:buClr>
                <a:schemeClr val="dk1"/>
              </a:buClr>
              <a:buSzPts val="275"/>
              <a:buFont typeface="Arial"/>
              <a:buNone/>
            </a:pPr>
            <a:r>
              <a:rPr lang="en-GB" sz="1200" b="1" dirty="0">
                <a:solidFill>
                  <a:schemeClr val="dk1"/>
                </a:solidFill>
              </a:rPr>
              <a:t>Programme: BA (Hons) Leadership and Management Skills for the Workplace</a:t>
            </a:r>
            <a:endParaRPr sz="1200" b="1" dirty="0">
              <a:solidFill>
                <a:schemeClr val="dk1"/>
              </a:solidFill>
            </a:endParaRPr>
          </a:p>
          <a:p>
            <a:pPr marL="0" lvl="0" indent="0" algn="ctr" rtl="0">
              <a:lnSpc>
                <a:spcPct val="130000"/>
              </a:lnSpc>
              <a:spcBef>
                <a:spcPts val="1200"/>
              </a:spcBef>
              <a:spcAft>
                <a:spcPts val="0"/>
              </a:spcAft>
              <a:buClr>
                <a:schemeClr val="dk1"/>
              </a:buClr>
              <a:buSzPts val="275"/>
              <a:buFont typeface="Arial"/>
              <a:buNone/>
            </a:pPr>
            <a:r>
              <a:rPr lang="en-GB" sz="1200" b="1" dirty="0">
                <a:solidFill>
                  <a:schemeClr val="dk1"/>
                </a:solidFill>
              </a:rPr>
              <a:t>Module: Developing and Managing Individuals and Teams</a:t>
            </a:r>
            <a:endParaRPr sz="1200" b="1" dirty="0">
              <a:solidFill>
                <a:schemeClr val="dk1"/>
              </a:solidFill>
            </a:endParaRPr>
          </a:p>
          <a:p>
            <a:pPr marL="0" lvl="0" indent="0" algn="ctr" rtl="0">
              <a:lnSpc>
                <a:spcPct val="130000"/>
              </a:lnSpc>
              <a:spcBef>
                <a:spcPts val="1200"/>
              </a:spcBef>
              <a:spcAft>
                <a:spcPts val="0"/>
              </a:spcAft>
              <a:buClr>
                <a:schemeClr val="dk1"/>
              </a:buClr>
              <a:buSzPts val="275"/>
              <a:buFont typeface="Arial"/>
              <a:buNone/>
            </a:pPr>
            <a:r>
              <a:rPr lang="en-GB" sz="1200" b="1" dirty="0">
                <a:solidFill>
                  <a:schemeClr val="dk1"/>
                </a:solidFill>
              </a:rPr>
              <a:t>Module code: LCLM5002</a:t>
            </a:r>
            <a:endParaRPr sz="1200" b="1" dirty="0">
              <a:solidFill>
                <a:schemeClr val="dk1"/>
              </a:solidFill>
            </a:endParaRPr>
          </a:p>
          <a:p>
            <a:pPr marL="0" lvl="0" indent="0">
              <a:spcBef>
                <a:spcPts val="1200"/>
              </a:spcBef>
              <a:buClr>
                <a:schemeClr val="dk1"/>
              </a:buClr>
              <a:buSzPts val="275"/>
            </a:pPr>
            <a:r>
              <a:rPr lang="en-GB" sz="1200" b="1" dirty="0">
                <a:solidFill>
                  <a:schemeClr val="dk1"/>
                </a:solidFill>
              </a:rPr>
              <a:t>Lecturer Name: </a:t>
            </a:r>
            <a:r>
              <a:rPr lang="en-GB" sz="1100" b="1" dirty="0">
                <a:solidFill>
                  <a:schemeClr val="tx1"/>
                </a:solidFill>
              </a:rPr>
              <a:t>Dr </a:t>
            </a:r>
            <a:r>
              <a:rPr lang="en-GB" sz="1100" b="1" dirty="0" err="1">
                <a:solidFill>
                  <a:schemeClr val="tx1"/>
                </a:solidFill>
              </a:rPr>
              <a:t>Shujun</a:t>
            </a:r>
            <a:r>
              <a:rPr lang="en-GB" sz="1100" b="1" dirty="0">
                <a:solidFill>
                  <a:schemeClr val="tx1"/>
                </a:solidFill>
              </a:rPr>
              <a:t> Xiao</a:t>
            </a:r>
            <a:endParaRPr sz="1100" b="1" dirty="0">
              <a:solidFill>
                <a:schemeClr val="tx1"/>
              </a:solidFill>
            </a:endParaRPr>
          </a:p>
          <a:p>
            <a:pPr marL="0" lvl="0" indent="0" algn="ctr" rtl="0">
              <a:lnSpc>
                <a:spcPct val="130000"/>
              </a:lnSpc>
              <a:spcBef>
                <a:spcPts val="1200"/>
              </a:spcBef>
              <a:spcAft>
                <a:spcPts val="0"/>
              </a:spcAft>
              <a:buClr>
                <a:schemeClr val="dk1"/>
              </a:buClr>
              <a:buSzPts val="275"/>
              <a:buFont typeface="Arial"/>
              <a:buNone/>
            </a:pPr>
            <a:r>
              <a:rPr lang="en-GB" sz="1200" b="1" dirty="0">
                <a:solidFill>
                  <a:schemeClr val="dk1"/>
                </a:solidFill>
              </a:rPr>
              <a:t>Assignment Title: Component 1 – Individual Presentation</a:t>
            </a:r>
            <a:endParaRPr sz="1200" b="1" dirty="0">
              <a:solidFill>
                <a:schemeClr val="dk1"/>
              </a:solidFill>
            </a:endParaRPr>
          </a:p>
          <a:p>
            <a:pPr marL="0" lvl="0" indent="0" algn="ctr" rtl="0">
              <a:lnSpc>
                <a:spcPct val="130000"/>
              </a:lnSpc>
              <a:spcBef>
                <a:spcPts val="1200"/>
              </a:spcBef>
              <a:spcAft>
                <a:spcPts val="0"/>
              </a:spcAft>
              <a:buClr>
                <a:schemeClr val="dk1"/>
              </a:buClr>
              <a:buSzPts val="275"/>
              <a:buFont typeface="Arial"/>
              <a:buNone/>
            </a:pPr>
            <a:r>
              <a:rPr lang="en-GB" sz="1200" b="1" dirty="0">
                <a:solidFill>
                  <a:schemeClr val="dk1"/>
                </a:solidFill>
              </a:rPr>
              <a:t>Student Name: Patrycja Miklas </a:t>
            </a:r>
            <a:endParaRPr sz="1200" b="1" dirty="0">
              <a:solidFill>
                <a:schemeClr val="dk1"/>
              </a:solidFill>
            </a:endParaRPr>
          </a:p>
          <a:p>
            <a:pPr marL="0" lvl="0" indent="0" algn="ctr" rtl="0">
              <a:lnSpc>
                <a:spcPct val="130000"/>
              </a:lnSpc>
              <a:spcBef>
                <a:spcPts val="1200"/>
              </a:spcBef>
              <a:spcAft>
                <a:spcPts val="0"/>
              </a:spcAft>
              <a:buClr>
                <a:schemeClr val="dk1"/>
              </a:buClr>
              <a:buSzPts val="275"/>
              <a:buFont typeface="Arial"/>
              <a:buNone/>
            </a:pPr>
            <a:r>
              <a:rPr lang="en-GB" sz="1200" b="1" dirty="0">
                <a:solidFill>
                  <a:schemeClr val="dk1"/>
                </a:solidFill>
              </a:rPr>
              <a:t>Student ID: 2426022</a:t>
            </a:r>
            <a:endParaRPr sz="1200" b="1" dirty="0">
              <a:solidFill>
                <a:schemeClr val="dk1"/>
              </a:solidFill>
            </a:endParaRPr>
          </a:p>
          <a:p>
            <a:pPr marL="0" lvl="0" indent="0" algn="ctr" rtl="0">
              <a:lnSpc>
                <a:spcPct val="80000"/>
              </a:lnSpc>
              <a:spcBef>
                <a:spcPts val="0"/>
              </a:spcBef>
              <a:spcAft>
                <a:spcPts val="0"/>
              </a:spcAft>
              <a:buSzPts val="275"/>
              <a:buNone/>
            </a:pPr>
            <a:endParaRPr sz="700" dirty="0"/>
          </a:p>
        </p:txBody>
      </p:sp>
      <p:pic>
        <p:nvPicPr>
          <p:cNvPr id="55" name="Google Shape;55;p1" descr="Discover University of Wales Trinity Saint David"/>
          <p:cNvPicPr preferRelativeResize="0"/>
          <p:nvPr/>
        </p:nvPicPr>
        <p:blipFill rotWithShape="1">
          <a:blip r:embed="rId3">
            <a:alphaModFix/>
          </a:blip>
          <a:srcRect/>
          <a:stretch/>
        </p:blipFill>
        <p:spPr>
          <a:xfrm>
            <a:off x="3616275" y="584550"/>
            <a:ext cx="1809750" cy="723900"/>
          </a:xfrm>
          <a:prstGeom prst="rect">
            <a:avLst/>
          </a:prstGeom>
          <a:noFill/>
          <a:ln>
            <a:noFill/>
          </a:ln>
        </p:spPr>
      </p:pic>
      <p:sp>
        <p:nvSpPr>
          <p:cNvPr id="56" name="Google Shape;56;p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a:t>
            </a:f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990"/>
              <a:buNone/>
            </a:pPr>
            <a:r>
              <a:rPr lang="en-GB" sz="2220" b="1"/>
              <a:t>Table of  Contents</a:t>
            </a:r>
            <a:endParaRPr sz="2220" b="1"/>
          </a:p>
        </p:txBody>
      </p:sp>
      <p:sp>
        <p:nvSpPr>
          <p:cNvPr id="62" name="Google Shape;62;p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fontScale="92500" lnSpcReduction="20000"/>
          </a:bodyPr>
          <a:lstStyle/>
          <a:p>
            <a:pPr marL="0" lvl="0" indent="0" algn="just" rtl="0">
              <a:lnSpc>
                <a:spcPct val="150000"/>
              </a:lnSpc>
              <a:spcBef>
                <a:spcPts val="300"/>
              </a:spcBef>
              <a:spcAft>
                <a:spcPts val="0"/>
              </a:spcAft>
              <a:buSzPct val="192513"/>
              <a:buNone/>
            </a:pPr>
            <a:r>
              <a:rPr lang="en-GB" sz="1100">
                <a:solidFill>
                  <a:schemeClr val="dk1"/>
                </a:solidFill>
              </a:rPr>
              <a:t>Slide 3: Introduction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4: Strategic HRM: Linking people to organisational performance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5: Workforce Planning and Recruitment: Workforce planning, Skills gap identification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6: Recruitment challenges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7: Recruitment strategy: Attracting scarce talent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8: Selection: Capable and suitable employees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9: Learning and development: closing the skills gaps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10: Talent management, retention and employee well-being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11: Performance management and employee motivation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12: Leadership and multidisciplinary team effectiveness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13: Implementation plan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14: Conclusion	</a:t>
            </a:r>
            <a:endParaRPr sz="1100">
              <a:solidFill>
                <a:schemeClr val="dk1"/>
              </a:solidFill>
            </a:endParaRPr>
          </a:p>
          <a:p>
            <a:pPr marL="0" lvl="0" indent="0" algn="just" rtl="0">
              <a:lnSpc>
                <a:spcPct val="150000"/>
              </a:lnSpc>
              <a:spcBef>
                <a:spcPts val="300"/>
              </a:spcBef>
              <a:spcAft>
                <a:spcPts val="0"/>
              </a:spcAft>
              <a:buSzPct val="192513"/>
              <a:buNone/>
            </a:pPr>
            <a:r>
              <a:rPr lang="en-GB" sz="1100">
                <a:solidFill>
                  <a:schemeClr val="dk1"/>
                </a:solidFill>
              </a:rPr>
              <a:t>Slide 15: References</a:t>
            </a:r>
            <a:endParaRPr sz="1100">
              <a:solidFill>
                <a:schemeClr val="dk1"/>
              </a:solidFill>
            </a:endParaRPr>
          </a:p>
          <a:p>
            <a:pPr marL="0" lvl="0" indent="0" algn="just" rtl="0">
              <a:lnSpc>
                <a:spcPct val="150000"/>
              </a:lnSpc>
              <a:spcBef>
                <a:spcPts val="300"/>
              </a:spcBef>
              <a:spcAft>
                <a:spcPts val="0"/>
              </a:spcAft>
              <a:buClr>
                <a:schemeClr val="dk1"/>
              </a:buClr>
              <a:buSzPct val="100000"/>
              <a:buFont typeface="Arial"/>
              <a:buNone/>
            </a:pPr>
            <a:endParaRPr sz="1100"/>
          </a:p>
        </p:txBody>
      </p:sp>
      <p:sp>
        <p:nvSpPr>
          <p:cNvPr id="63" name="Google Shape;6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title"/>
          </p:nvPr>
        </p:nvSpPr>
        <p:spPr>
          <a:xfrm>
            <a:off x="311700" y="228800"/>
            <a:ext cx="8520600" cy="5592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2390" b="1"/>
              <a:t> Introduction</a:t>
            </a:r>
            <a:endParaRPr sz="2390" b="1"/>
          </a:p>
          <a:p>
            <a:pPr marL="0" lvl="0" indent="0" algn="l" rtl="0">
              <a:lnSpc>
                <a:spcPct val="100000"/>
              </a:lnSpc>
              <a:spcBef>
                <a:spcPts val="0"/>
              </a:spcBef>
              <a:spcAft>
                <a:spcPts val="0"/>
              </a:spcAft>
              <a:buSzPts val="990"/>
              <a:buNone/>
            </a:pPr>
            <a:endParaRPr sz="2520"/>
          </a:p>
        </p:txBody>
      </p:sp>
      <p:sp>
        <p:nvSpPr>
          <p:cNvPr id="69" name="Google Shape;69;p3"/>
          <p:cNvSpPr txBox="1">
            <a:spLocks noGrp="1"/>
          </p:cNvSpPr>
          <p:nvPr>
            <p:ph type="body" idx="1"/>
          </p:nvPr>
        </p:nvSpPr>
        <p:spPr>
          <a:xfrm>
            <a:off x="311700" y="788050"/>
            <a:ext cx="4357200" cy="40503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100" b="1" i="1">
                <a:solidFill>
                  <a:schemeClr val="dk1"/>
                </a:solidFill>
              </a:rPr>
              <a:t>Organisation overview and workforce challenges</a:t>
            </a:r>
            <a:endParaRPr sz="1100" b="1" i="1">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HealthConnect UK is a British healthcare technology company</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Mission: technology that is inclusive, accessible, and equitable; everyone benefits from quality healthcare (Health-Connect, 2026)</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 UK average employee turnover rate is approximately 15% (NatWest Mentor, 2026)</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55.5 million online job postings across the UK (OECD, 2025)</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Digital-related vacancies account for 2-6% of the front-line healthcare positions, and 6-13% of the other healthcare sector jobs  (OECD, 2025)</a:t>
            </a:r>
            <a:endParaRPr sz="1100">
              <a:solidFill>
                <a:schemeClr val="dk1"/>
              </a:solidFill>
            </a:endParaRPr>
          </a:p>
          <a:p>
            <a:pPr marL="0" lvl="0" indent="0" algn="l" rtl="0">
              <a:lnSpc>
                <a:spcPct val="115000"/>
              </a:lnSpc>
              <a:spcBef>
                <a:spcPts val="0"/>
              </a:spcBef>
              <a:spcAft>
                <a:spcPts val="1200"/>
              </a:spcAft>
              <a:buSzPts val="1800"/>
              <a:buNone/>
            </a:pPr>
            <a:endParaRPr sz="1100"/>
          </a:p>
        </p:txBody>
      </p:sp>
      <p:pic>
        <p:nvPicPr>
          <p:cNvPr id="70" name="Google Shape;70;p3"/>
          <p:cNvPicPr preferRelativeResize="0"/>
          <p:nvPr/>
        </p:nvPicPr>
        <p:blipFill rotWithShape="1">
          <a:blip r:embed="rId3">
            <a:alphaModFix/>
          </a:blip>
          <a:srcRect/>
          <a:stretch/>
        </p:blipFill>
        <p:spPr>
          <a:xfrm>
            <a:off x="4760231" y="1982675"/>
            <a:ext cx="4265050" cy="1056125"/>
          </a:xfrm>
          <a:prstGeom prst="rect">
            <a:avLst/>
          </a:prstGeom>
          <a:noFill/>
          <a:ln w="25400" cap="flat" cmpd="sng">
            <a:solidFill>
              <a:srgbClr val="000000"/>
            </a:solidFill>
            <a:prstDash val="solid"/>
            <a:miter lim="0"/>
            <a:headEnd type="none" w="sm" len="sm"/>
            <a:tailEnd type="none" w="sm" len="sm"/>
          </a:ln>
        </p:spPr>
      </p:pic>
      <p:sp>
        <p:nvSpPr>
          <p:cNvPr id="71" name="Google Shape;71;p3"/>
          <p:cNvSpPr txBox="1"/>
          <p:nvPr/>
        </p:nvSpPr>
        <p:spPr>
          <a:xfrm>
            <a:off x="4889300" y="3236925"/>
            <a:ext cx="3787800" cy="669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800" b="1" i="0" u="none" strike="noStrike" cap="none" spc="0">
                <a:solidFill>
                  <a:schemeClr val="dk1"/>
                </a:solidFill>
                <a:latin typeface="Arial"/>
                <a:ea typeface="Arial"/>
                <a:cs typeface="Arial"/>
                <a:sym typeface="Arial"/>
              </a:rPr>
              <a:t>Figure 1: Organisational mission of HealthConnect UK</a:t>
            </a:r>
            <a:endParaRPr sz="8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800" b="0" i="0" u="none" strike="noStrike" cap="none" spc="0">
                <a:solidFill>
                  <a:schemeClr val="dk1"/>
                </a:solidFill>
                <a:latin typeface="Arial"/>
                <a:ea typeface="Arial"/>
                <a:cs typeface="Arial"/>
                <a:sym typeface="Arial"/>
              </a:rPr>
              <a:t>(Source: Health-Connect, 2026)</a:t>
            </a:r>
            <a:endParaRPr sz="800" b="0" i="0" u="none" strike="noStrike" cap="none" spc="0">
              <a:solidFill>
                <a:schemeClr val="dk2"/>
              </a:solidFill>
              <a:latin typeface="Arial"/>
              <a:ea typeface="Arial"/>
              <a:cs typeface="Arial"/>
              <a:sym typeface="Arial"/>
            </a:endParaRPr>
          </a:p>
        </p:txBody>
      </p:sp>
      <p:sp>
        <p:nvSpPr>
          <p:cNvPr id="72" name="Google Shape;72;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2381"/>
              <a:buFont typeface="Arial"/>
              <a:buNone/>
            </a:pPr>
            <a:r>
              <a:rPr lang="en-GB" sz="2100" b="1"/>
              <a:t>Strategic HRM: Linking people to organisational performance</a:t>
            </a:r>
            <a:endParaRPr sz="2100" b="1"/>
          </a:p>
          <a:p>
            <a:pPr marL="0" lvl="0" indent="0" algn="l" rtl="0">
              <a:lnSpc>
                <a:spcPct val="100000"/>
              </a:lnSpc>
              <a:spcBef>
                <a:spcPts val="0"/>
              </a:spcBef>
              <a:spcAft>
                <a:spcPts val="0"/>
              </a:spcAft>
              <a:buSzPct val="111111"/>
              <a:buNone/>
            </a:pPr>
            <a:endParaRPr/>
          </a:p>
        </p:txBody>
      </p:sp>
      <p:sp>
        <p:nvSpPr>
          <p:cNvPr id="78" name="Google Shape;78;p4"/>
          <p:cNvSpPr txBox="1">
            <a:spLocks noGrp="1"/>
          </p:cNvSpPr>
          <p:nvPr>
            <p:ph type="body" idx="1"/>
          </p:nvPr>
        </p:nvSpPr>
        <p:spPr>
          <a:xfrm>
            <a:off x="5151975" y="1152475"/>
            <a:ext cx="36804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Strategic Human Resource Management aligns people practices with long-term business goals</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HRM supports learning and development of its employees, and skills development (Borg, Scott‐Young and Bartram, 2025)</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AMO theory shows interrelationships between HRM and employees' performance (Choudhury and Akter, 2024)</a:t>
            </a:r>
            <a:endParaRPr sz="1200">
              <a:solidFill>
                <a:schemeClr val="dk1"/>
              </a:solidFill>
            </a:endParaRPr>
          </a:p>
          <a:p>
            <a:pPr marL="0" lvl="0" indent="0" algn="l" rtl="0">
              <a:lnSpc>
                <a:spcPct val="115000"/>
              </a:lnSpc>
              <a:spcBef>
                <a:spcPts val="0"/>
              </a:spcBef>
              <a:spcAft>
                <a:spcPts val="1200"/>
              </a:spcAft>
              <a:buSzPts val="1800"/>
              <a:buNone/>
            </a:pPr>
            <a:endParaRPr/>
          </a:p>
        </p:txBody>
      </p:sp>
      <p:pic>
        <p:nvPicPr>
          <p:cNvPr id="79" name="Google Shape;79;p4"/>
          <p:cNvPicPr preferRelativeResize="0"/>
          <p:nvPr/>
        </p:nvPicPr>
        <p:blipFill rotWithShape="1">
          <a:blip r:embed="rId3">
            <a:alphaModFix/>
          </a:blip>
          <a:srcRect/>
          <a:stretch/>
        </p:blipFill>
        <p:spPr>
          <a:xfrm>
            <a:off x="533725" y="1191400"/>
            <a:ext cx="3940375" cy="2939925"/>
          </a:xfrm>
          <a:prstGeom prst="rect">
            <a:avLst/>
          </a:prstGeom>
          <a:noFill/>
          <a:ln w="25400" cap="flat" cmpd="sng">
            <a:solidFill>
              <a:srgbClr val="000000"/>
            </a:solidFill>
            <a:prstDash val="solid"/>
            <a:miter lim="0"/>
            <a:headEnd type="none" w="sm" len="sm"/>
            <a:tailEnd type="none" w="sm" len="sm"/>
          </a:ln>
        </p:spPr>
      </p:pic>
      <p:sp>
        <p:nvSpPr>
          <p:cNvPr id="80" name="Google Shape;80;p4"/>
          <p:cNvSpPr txBox="1"/>
          <p:nvPr/>
        </p:nvSpPr>
        <p:spPr>
          <a:xfrm>
            <a:off x="686375" y="4253775"/>
            <a:ext cx="3084300" cy="695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900" b="1" i="0" u="none" strike="noStrike" cap="none" spc="0">
                <a:solidFill>
                  <a:schemeClr val="dk1"/>
                </a:solidFill>
                <a:latin typeface="Arial"/>
                <a:ea typeface="Arial"/>
                <a:cs typeface="Arial"/>
                <a:sym typeface="Arial"/>
              </a:rPr>
              <a:t>Figure 2: Dimensions of AMO theory </a:t>
            </a:r>
            <a:endParaRPr sz="9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900" b="0" i="0" u="none" strike="noStrike" cap="none" spc="0">
                <a:solidFill>
                  <a:schemeClr val="dk1"/>
                </a:solidFill>
                <a:latin typeface="Arial"/>
                <a:ea typeface="Arial"/>
                <a:cs typeface="Arial"/>
                <a:sym typeface="Arial"/>
              </a:rPr>
              <a:t>(Source: Choudhury and Akter, 2024)</a:t>
            </a:r>
            <a:endParaRPr sz="1600" b="0" i="0" u="none" strike="noStrike" cap="none" spc="0">
              <a:solidFill>
                <a:schemeClr val="dk2"/>
              </a:solidFill>
              <a:latin typeface="Arial"/>
              <a:ea typeface="Arial"/>
              <a:cs typeface="Arial"/>
              <a:sym typeface="Arial"/>
            </a:endParaRPr>
          </a:p>
        </p:txBody>
      </p:sp>
      <p:sp>
        <p:nvSpPr>
          <p:cNvPr id="81" name="Google Shape;81;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4</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5"/>
          <p:cNvSpPr txBox="1">
            <a:spLocks noGrp="1"/>
          </p:cNvSpPr>
          <p:nvPr>
            <p:ph type="title"/>
          </p:nvPr>
        </p:nvSpPr>
        <p:spPr>
          <a:xfrm>
            <a:off x="311700" y="135575"/>
            <a:ext cx="8520600" cy="3645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1490" b="1"/>
              <a:t>Workforce Planning and Recruitment: Workforce planning, Skills gap identification</a:t>
            </a:r>
            <a:endParaRPr sz="1490" b="1"/>
          </a:p>
          <a:p>
            <a:pPr marL="0" lvl="0" indent="0" algn="l" rtl="0">
              <a:lnSpc>
                <a:spcPct val="100000"/>
              </a:lnSpc>
              <a:spcBef>
                <a:spcPts val="0"/>
              </a:spcBef>
              <a:spcAft>
                <a:spcPts val="0"/>
              </a:spcAft>
              <a:buSzPts val="990"/>
              <a:buNone/>
            </a:pPr>
            <a:endParaRPr sz="2520"/>
          </a:p>
        </p:txBody>
      </p:sp>
      <p:sp>
        <p:nvSpPr>
          <p:cNvPr id="87" name="Google Shape;87;p5"/>
          <p:cNvSpPr txBox="1">
            <a:spLocks noGrp="1"/>
          </p:cNvSpPr>
          <p:nvPr>
            <p:ph type="body" idx="1"/>
          </p:nvPr>
        </p:nvSpPr>
        <p:spPr>
          <a:xfrm>
            <a:off x="5524825" y="1262575"/>
            <a:ext cx="3307500" cy="3408000"/>
          </a:xfrm>
          <a:prstGeom prst="rect">
            <a:avLst/>
          </a:prstGeom>
          <a:noFill/>
          <a:ln>
            <a:noFill/>
          </a:ln>
        </p:spPr>
        <p:txBody>
          <a:bodyPr spcFirstLastPara="1" wrap="square" lIns="91425" tIns="91425" rIns="91425" bIns="91425" anchor="t" anchorCtr="0">
            <a:normAutofit/>
          </a:bodyPr>
          <a:lstStyle/>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Scenario planning is a practice which enables the identification of multiple plausible future scenarios (Simeone </a:t>
            </a:r>
            <a:r>
              <a:rPr lang="en-GB" sz="1100" i="1">
                <a:solidFill>
                  <a:schemeClr val="dk1"/>
                </a:solidFill>
              </a:rPr>
              <a:t>et al.,</a:t>
            </a:r>
            <a:r>
              <a:rPr lang="en-GB" sz="1100">
                <a:solidFill>
                  <a:schemeClr val="dk1"/>
                </a:solidFill>
              </a:rPr>
              <a:t> 2026)</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Skills gap analysis helps to compare the current employees' capabilities with the emerging requirements </a:t>
            </a:r>
            <a:endParaRPr sz="1100">
              <a:solidFill>
                <a:schemeClr val="dk1"/>
              </a:solidFill>
            </a:endParaRPr>
          </a:p>
          <a:p>
            <a:pPr marL="0" lvl="0" indent="0" algn="l" rtl="0">
              <a:lnSpc>
                <a:spcPct val="115000"/>
              </a:lnSpc>
              <a:spcBef>
                <a:spcPts val="0"/>
              </a:spcBef>
              <a:spcAft>
                <a:spcPts val="1200"/>
              </a:spcAft>
              <a:buSzPts val="1800"/>
              <a:buNone/>
            </a:pPr>
            <a:endParaRPr/>
          </a:p>
        </p:txBody>
      </p:sp>
      <p:graphicFrame>
        <p:nvGraphicFramePr>
          <p:cNvPr id="88" name="Google Shape;88;p5"/>
          <p:cNvGraphicFramePr/>
          <p:nvPr/>
        </p:nvGraphicFramePr>
        <p:xfrm>
          <a:off x="533725" y="660950"/>
          <a:ext cx="4764975" cy="4114850"/>
        </p:xfrm>
        <a:graphic>
          <a:graphicData uri="http://schemas.openxmlformats.org/drawingml/2006/table">
            <a:tbl>
              <a:tblPr>
                <a:noFill/>
                <a:tableStyleId>{7B959627-9A5E-4FB9-A250-5F37DBF867C5}</a:tableStyleId>
              </a:tblPr>
              <a:tblGrid>
                <a:gridCol w="2382225">
                  <a:extLst>
                    <a:ext uri="{9D8B030D-6E8A-4147-A177-3AD203B41FA5}">
                      <a16:colId xmlns:a16="http://schemas.microsoft.com/office/drawing/2014/main" val="20000"/>
                    </a:ext>
                  </a:extLst>
                </a:gridCol>
                <a:gridCol w="2382750">
                  <a:extLst>
                    <a:ext uri="{9D8B030D-6E8A-4147-A177-3AD203B41FA5}">
                      <a16:colId xmlns:a16="http://schemas.microsoft.com/office/drawing/2014/main" val="20001"/>
                    </a:ext>
                  </a:extLst>
                </a:gridCol>
              </a:tblGrid>
              <a:tr h="567125">
                <a:tc>
                  <a:txBody>
                    <a:bodyPr/>
                    <a:lstStyle/>
                    <a:p>
                      <a:pPr marL="0" marR="0" lvl="0" indent="0" algn="just" rtl="0">
                        <a:lnSpc>
                          <a:spcPct val="150000"/>
                        </a:lnSpc>
                        <a:spcBef>
                          <a:spcPts val="0"/>
                        </a:spcBef>
                        <a:spcAft>
                          <a:spcPts val="0"/>
                        </a:spcAft>
                        <a:buClr>
                          <a:srgbClr val="000000"/>
                        </a:buClr>
                        <a:buSzPts val="900"/>
                        <a:buFont typeface="Arial"/>
                        <a:buNone/>
                      </a:pPr>
                      <a:r>
                        <a:rPr lang="en-GB" sz="900" b="1" u="none" strike="noStrike" cap="none" spc="0"/>
                        <a:t>HR Activity </a:t>
                      </a:r>
                      <a:endParaRPr sz="900" b="1" u="none" strike="noStrike" cap="none" spc="0"/>
                    </a:p>
                  </a:txBody>
                  <a:tcPr marL="63500" marR="63500" marT="63500" marB="63500">
                    <a:lnR w="11125" cap="flat" cmpd="sng">
                      <a:solidFill>
                        <a:srgbClr val="000000"/>
                      </a:solidFill>
                      <a:prstDash val="solid"/>
                      <a:round/>
                      <a:headEnd type="none" w="sm" len="sm"/>
                      <a:tailEnd type="none" w="sm" len="sm"/>
                    </a:lnR>
                    <a:lnB w="11125" cap="flat" cmpd="sng">
                      <a:solidFill>
                        <a:srgbClr val="000000"/>
                      </a:solidFill>
                      <a:prstDash val="solid"/>
                      <a:round/>
                      <a:headEnd type="none" w="sm" len="sm"/>
                      <a:tailEnd type="none" w="sm" len="sm"/>
                    </a:lnB>
                    <a:solidFill>
                      <a:srgbClr val="A2C4C9"/>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b="1" u="none" strike="noStrike" cap="none" spc="0"/>
                        <a:t>Practical application at HealthConnect UK</a:t>
                      </a:r>
                      <a:endParaRPr sz="900" b="1"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solidFill>
                      <a:srgbClr val="A2C4C9"/>
                    </a:solidFill>
                  </a:tcPr>
                </a:tc>
                <a:extLst>
                  <a:ext uri="{0D108BD9-81ED-4DB2-BD59-A6C34878D82A}">
                    <a16:rowId xmlns:a16="http://schemas.microsoft.com/office/drawing/2014/main" val="10000"/>
                  </a:ext>
                </a:extLst>
              </a:tr>
              <a:tr h="784750">
                <a:tc>
                  <a:txBody>
                    <a:bodyPr/>
                    <a:lstStyle/>
                    <a:p>
                      <a:pPr marL="0" marR="0" lvl="0" indent="0" algn="l" rtl="0">
                        <a:lnSpc>
                          <a:spcPct val="100000"/>
                        </a:lnSpc>
                        <a:spcBef>
                          <a:spcPts val="0"/>
                        </a:spcBef>
                        <a:spcAft>
                          <a:spcPts val="0"/>
                        </a:spcAft>
                        <a:buClr>
                          <a:srgbClr val="000000"/>
                        </a:buClr>
                        <a:buSzPts val="900"/>
                        <a:buFont typeface="Arial"/>
                        <a:buNone/>
                      </a:pPr>
                      <a:r>
                        <a:rPr lang="en-GB" sz="900" b="1" u="none" strike="noStrike" cap="none" spc="0"/>
                        <a:t>Demand forecasting</a:t>
                      </a:r>
                      <a:endParaRPr sz="900" b="1"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solidFill>
                      <a:srgbClr val="C9DAF8"/>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spc="0"/>
                        <a:t>Estimate future requirements for clinicians, software engineers and remote-monitoring specialists.</a:t>
                      </a:r>
                      <a:endParaRPr sz="900"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567125">
                <a:tc>
                  <a:txBody>
                    <a:bodyPr/>
                    <a:lstStyle/>
                    <a:p>
                      <a:pPr marL="0" marR="0" lvl="0" indent="0" algn="l" rtl="0">
                        <a:lnSpc>
                          <a:spcPct val="100000"/>
                        </a:lnSpc>
                        <a:spcBef>
                          <a:spcPts val="0"/>
                        </a:spcBef>
                        <a:spcAft>
                          <a:spcPts val="0"/>
                        </a:spcAft>
                        <a:buClr>
                          <a:srgbClr val="000000"/>
                        </a:buClr>
                        <a:buSzPts val="900"/>
                        <a:buFont typeface="Arial"/>
                        <a:buNone/>
                      </a:pPr>
                      <a:r>
                        <a:rPr lang="en-GB" sz="900" b="1" u="none" strike="noStrike" cap="none" spc="0"/>
                        <a:t>Supply analysis</a:t>
                      </a:r>
                      <a:endParaRPr sz="900" b="1"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solidFill>
                      <a:srgbClr val="C9DAF8"/>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spc="0"/>
                        <a:t>Assess existing headcount, turnover, and internal skills.</a:t>
                      </a:r>
                      <a:endParaRPr sz="900"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784750">
                <a:tc>
                  <a:txBody>
                    <a:bodyPr/>
                    <a:lstStyle/>
                    <a:p>
                      <a:pPr marL="0" marR="0" lvl="0" indent="0" algn="l" rtl="0">
                        <a:lnSpc>
                          <a:spcPct val="100000"/>
                        </a:lnSpc>
                        <a:spcBef>
                          <a:spcPts val="0"/>
                        </a:spcBef>
                        <a:spcAft>
                          <a:spcPts val="0"/>
                        </a:spcAft>
                        <a:buClr>
                          <a:srgbClr val="000000"/>
                        </a:buClr>
                        <a:buSzPts val="900"/>
                        <a:buFont typeface="Arial"/>
                        <a:buNone/>
                      </a:pPr>
                      <a:r>
                        <a:rPr lang="en-GB" sz="900" b="1" u="none" strike="noStrike" cap="none" spc="0"/>
                        <a:t>Skills-gap analysis</a:t>
                      </a:r>
                      <a:endParaRPr sz="900" b="1"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solidFill>
                      <a:srgbClr val="C9DAF8"/>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spc="0"/>
                        <a:t>Compare current competencies with digital, clinical and leadership requirements.</a:t>
                      </a:r>
                      <a:endParaRPr sz="900"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705550">
                <a:tc>
                  <a:txBody>
                    <a:bodyPr/>
                    <a:lstStyle/>
                    <a:p>
                      <a:pPr marL="0" marR="0" lvl="0" indent="0" algn="l" rtl="0">
                        <a:lnSpc>
                          <a:spcPct val="100000"/>
                        </a:lnSpc>
                        <a:spcBef>
                          <a:spcPts val="0"/>
                        </a:spcBef>
                        <a:spcAft>
                          <a:spcPts val="0"/>
                        </a:spcAft>
                        <a:buClr>
                          <a:srgbClr val="000000"/>
                        </a:buClr>
                        <a:buSzPts val="900"/>
                        <a:buFont typeface="Arial"/>
                        <a:buNone/>
                      </a:pPr>
                      <a:r>
                        <a:rPr lang="en-GB" sz="900" b="1" u="none" strike="noStrike" cap="none" spc="0"/>
                        <a:t>Scenario planning</a:t>
                      </a:r>
                      <a:endParaRPr sz="900" b="1"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solidFill>
                      <a:srgbClr val="C9DAF8"/>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spc="0"/>
                        <a:t>Adjust for rapid growth, recruitment delays and increased patient demand.</a:t>
                      </a:r>
                      <a:endParaRPr sz="900"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705550">
                <a:tc>
                  <a:txBody>
                    <a:bodyPr/>
                    <a:lstStyle/>
                    <a:p>
                      <a:pPr marL="0" marR="0" lvl="0" indent="0" algn="l" rtl="0">
                        <a:lnSpc>
                          <a:spcPct val="100000"/>
                        </a:lnSpc>
                        <a:spcBef>
                          <a:spcPts val="0"/>
                        </a:spcBef>
                        <a:spcAft>
                          <a:spcPts val="0"/>
                        </a:spcAft>
                        <a:buClr>
                          <a:srgbClr val="000000"/>
                        </a:buClr>
                        <a:buSzPts val="900"/>
                        <a:buFont typeface="Arial"/>
                        <a:buNone/>
                      </a:pPr>
                      <a:r>
                        <a:rPr lang="en-GB" sz="900" b="1" u="none" strike="noStrike" cap="none" spc="0"/>
                        <a:t>Action planning</a:t>
                      </a:r>
                      <a:endParaRPr sz="900" b="1"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solidFill>
                      <a:srgbClr val="C9DAF8"/>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spc="0"/>
                        <a:t>Decide on roles that require recruitment, training, and redeployment.  </a:t>
                      </a:r>
                      <a:endParaRPr sz="900" u="none" strike="noStrike" cap="none" spc="0"/>
                    </a:p>
                  </a:txBody>
                  <a:tcPr marL="63500" marR="63500" marT="63500" marB="63500">
                    <a:lnL w="11125" cap="flat" cmpd="sng">
                      <a:solidFill>
                        <a:srgbClr val="000000"/>
                      </a:solidFill>
                      <a:prstDash val="solid"/>
                      <a:round/>
                      <a:headEnd type="none" w="sm" len="sm"/>
                      <a:tailEnd type="none" w="sm" len="sm"/>
                    </a:lnL>
                    <a:lnR w="11125" cap="flat" cmpd="sng">
                      <a:solidFill>
                        <a:srgbClr val="000000"/>
                      </a:solidFill>
                      <a:prstDash val="solid"/>
                      <a:round/>
                      <a:headEnd type="none" w="sm" len="sm"/>
                      <a:tailEnd type="none" w="sm" len="sm"/>
                    </a:lnR>
                    <a:lnT w="11125" cap="flat" cmpd="sng">
                      <a:solidFill>
                        <a:srgbClr val="000000"/>
                      </a:solidFill>
                      <a:prstDash val="solid"/>
                      <a:round/>
                      <a:headEnd type="none" w="sm" len="sm"/>
                      <a:tailEnd type="none" w="sm" len="sm"/>
                    </a:lnT>
                    <a:lnB w="11125"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
        <p:nvSpPr>
          <p:cNvPr id="89" name="Google Shape;89;p5"/>
          <p:cNvSpPr txBox="1"/>
          <p:nvPr/>
        </p:nvSpPr>
        <p:spPr>
          <a:xfrm>
            <a:off x="855850" y="4775800"/>
            <a:ext cx="3482700" cy="2913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700" b="1" i="0" u="none" strike="noStrike" cap="none" spc="0">
                <a:solidFill>
                  <a:schemeClr val="dk1"/>
                </a:solidFill>
                <a:latin typeface="Arial"/>
                <a:ea typeface="Arial"/>
                <a:cs typeface="Arial"/>
                <a:sym typeface="Arial"/>
              </a:rPr>
              <a:t>Table 1: Planning for workforce recruitment </a:t>
            </a:r>
            <a:endParaRPr sz="1400" b="0" i="0" u="none" strike="noStrike" cap="none" spc="0">
              <a:solidFill>
                <a:schemeClr val="dk2"/>
              </a:solidFill>
              <a:latin typeface="Arial"/>
              <a:ea typeface="Arial"/>
              <a:cs typeface="Arial"/>
              <a:sym typeface="Arial"/>
            </a:endParaRPr>
          </a:p>
        </p:txBody>
      </p:sp>
      <p:sp>
        <p:nvSpPr>
          <p:cNvPr id="90" name="Google Shape;90;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2100" b="1"/>
              <a:t>Recruitment challenges </a:t>
            </a:r>
            <a:endParaRPr sz="3800"/>
          </a:p>
        </p:txBody>
      </p:sp>
      <p:sp>
        <p:nvSpPr>
          <p:cNvPr id="96" name="Google Shape;96;p6"/>
          <p:cNvSpPr txBox="1">
            <a:spLocks noGrp="1"/>
          </p:cNvSpPr>
          <p:nvPr>
            <p:ph type="body" idx="1"/>
          </p:nvPr>
        </p:nvSpPr>
        <p:spPr>
          <a:xfrm>
            <a:off x="311700" y="1152475"/>
            <a:ext cx="4043700" cy="3635100"/>
          </a:xfrm>
          <a:prstGeom prst="rect">
            <a:avLst/>
          </a:prstGeom>
          <a:noFill/>
          <a:ln>
            <a:noFill/>
          </a:ln>
        </p:spPr>
        <p:txBody>
          <a:bodyPr spcFirstLastPara="1" wrap="square" lIns="91425" tIns="91425" rIns="91425" bIns="91425" anchor="t" anchorCtr="0">
            <a:normAutofit/>
          </a:bodyPr>
          <a:lstStyle/>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Skills gaps significantly affect workforce performance</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Lack of skills: 47% reported increasing workload and pressure, and 33% showed increased stress and even the risk of burnout (GOV UK, 2025)</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Reduced job satisfaction by 27.3% and lower confidence by about 20.5% (GOV UK, 2025)</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RBV theory identifies that organisations gain an advantage when they control valuable resources (Abdou, 2025)</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Higher length of the recruitment process increases the workload of existing employees</a:t>
            </a:r>
            <a:endParaRPr/>
          </a:p>
        </p:txBody>
      </p:sp>
      <p:pic>
        <p:nvPicPr>
          <p:cNvPr id="97" name="Google Shape;97;p6"/>
          <p:cNvPicPr preferRelativeResize="0"/>
          <p:nvPr/>
        </p:nvPicPr>
        <p:blipFill rotWithShape="1">
          <a:blip r:embed="rId3">
            <a:alphaModFix/>
          </a:blip>
          <a:srcRect/>
          <a:stretch/>
        </p:blipFill>
        <p:spPr>
          <a:xfrm>
            <a:off x="4813025" y="1224050"/>
            <a:ext cx="3534825" cy="3004250"/>
          </a:xfrm>
          <a:prstGeom prst="rect">
            <a:avLst/>
          </a:prstGeom>
          <a:noFill/>
          <a:ln w="25400" cap="flat" cmpd="sng">
            <a:solidFill>
              <a:srgbClr val="000000"/>
            </a:solidFill>
            <a:prstDash val="solid"/>
            <a:miter lim="0"/>
            <a:headEnd type="none" w="sm" len="sm"/>
            <a:tailEnd type="none" w="sm" len="sm"/>
          </a:ln>
        </p:spPr>
      </p:pic>
      <p:sp>
        <p:nvSpPr>
          <p:cNvPr id="98" name="Google Shape;98;p6"/>
          <p:cNvSpPr txBox="1"/>
          <p:nvPr/>
        </p:nvSpPr>
        <p:spPr>
          <a:xfrm>
            <a:off x="5151975" y="4516450"/>
            <a:ext cx="3423300" cy="3474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900" b="1" i="0" u="none" strike="noStrike" cap="none" spc="0">
                <a:solidFill>
                  <a:schemeClr val="dk1"/>
                </a:solidFill>
                <a:latin typeface="Arial"/>
                <a:ea typeface="Arial"/>
                <a:cs typeface="Arial"/>
                <a:sym typeface="Arial"/>
              </a:rPr>
              <a:t>Figure 3: Impact of skills gaps on individuals </a:t>
            </a:r>
            <a:endParaRPr sz="9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900" b="0" i="0" u="none" strike="noStrike" cap="none" spc="0">
                <a:solidFill>
                  <a:schemeClr val="dk1"/>
                </a:solidFill>
                <a:latin typeface="Arial"/>
                <a:ea typeface="Arial"/>
                <a:cs typeface="Arial"/>
                <a:sym typeface="Arial"/>
              </a:rPr>
              <a:t>(Source: GOV UK, 2025)</a:t>
            </a:r>
            <a:endParaRPr sz="1600" b="0" i="0" u="none" strike="noStrike" cap="none" spc="0">
              <a:solidFill>
                <a:schemeClr val="dk2"/>
              </a:solidFill>
              <a:latin typeface="Arial"/>
              <a:ea typeface="Arial"/>
              <a:cs typeface="Arial"/>
              <a:sym typeface="Arial"/>
            </a:endParaRPr>
          </a:p>
        </p:txBody>
      </p:sp>
      <p:sp>
        <p:nvSpPr>
          <p:cNvPr id="99" name="Google Shape;99;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9749"/>
              <a:buFont typeface="Arial"/>
              <a:buNone/>
            </a:pPr>
            <a:r>
              <a:rPr lang="en-GB" sz="2211" b="1"/>
              <a:t>Recruitment strategy: Attracting scarce talent</a:t>
            </a:r>
            <a:endParaRPr sz="2211" b="1"/>
          </a:p>
          <a:p>
            <a:pPr marL="0" lvl="0" indent="0" algn="l" rtl="0">
              <a:lnSpc>
                <a:spcPct val="100000"/>
              </a:lnSpc>
              <a:spcBef>
                <a:spcPts val="0"/>
              </a:spcBef>
              <a:spcAft>
                <a:spcPts val="0"/>
              </a:spcAft>
              <a:buSzPct val="111111"/>
              <a:buNone/>
            </a:pPr>
            <a:endParaRPr/>
          </a:p>
        </p:txBody>
      </p:sp>
      <p:sp>
        <p:nvSpPr>
          <p:cNvPr id="105" name="Google Shape;105;p7"/>
          <p:cNvSpPr txBox="1">
            <a:spLocks noGrp="1"/>
          </p:cNvSpPr>
          <p:nvPr>
            <p:ph type="body" idx="1"/>
          </p:nvPr>
        </p:nvSpPr>
        <p:spPr>
          <a:xfrm>
            <a:off x="5296025" y="1152475"/>
            <a:ext cx="3536100" cy="3416400"/>
          </a:xfrm>
          <a:prstGeom prst="rect">
            <a:avLst/>
          </a:prstGeom>
          <a:noFill/>
          <a:ln>
            <a:noFill/>
          </a:ln>
        </p:spPr>
        <p:txBody>
          <a:bodyPr spcFirstLastPara="1" wrap="square" lIns="91425" tIns="91425" rIns="91425" bIns="91425" anchor="t" anchorCtr="0">
            <a:normAutofit/>
          </a:bodyPr>
          <a:lstStyle/>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Blended recruitment strategy to attract skilled professionals</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External recruitment can be undertaken to attract specialists and experts</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NHS follows a structured recruitment process: vacancy approval, internal redeployment, advertising, shortlisting, interviews, and pre-employment checks (NHS UK, n.d.)</a:t>
            </a:r>
            <a:endParaRPr sz="1100">
              <a:solidFill>
                <a:schemeClr val="dk1"/>
              </a:solidFill>
            </a:endParaRPr>
          </a:p>
          <a:p>
            <a:pPr marL="457200" lvl="0" indent="-298450" algn="just" rtl="0">
              <a:lnSpc>
                <a:spcPct val="150000"/>
              </a:lnSpc>
              <a:spcBef>
                <a:spcPts val="1000"/>
              </a:spcBef>
              <a:spcAft>
                <a:spcPts val="0"/>
              </a:spcAft>
              <a:buClr>
                <a:schemeClr val="dk1"/>
              </a:buClr>
              <a:buSzPts val="1100"/>
              <a:buChar char="●"/>
            </a:pPr>
            <a:r>
              <a:rPr lang="en-GB" sz="1100">
                <a:solidFill>
                  <a:schemeClr val="dk1"/>
                </a:solidFill>
              </a:rPr>
              <a:t>Online recruitment: results in unsuitable applications </a:t>
            </a:r>
            <a:endParaRPr sz="1100">
              <a:solidFill>
                <a:schemeClr val="dk1"/>
              </a:solidFill>
            </a:endParaRPr>
          </a:p>
          <a:p>
            <a:pPr marL="0" lvl="0" indent="0" algn="l" rtl="0">
              <a:lnSpc>
                <a:spcPct val="115000"/>
              </a:lnSpc>
              <a:spcBef>
                <a:spcPts val="0"/>
              </a:spcBef>
              <a:spcAft>
                <a:spcPts val="1200"/>
              </a:spcAft>
              <a:buSzPts val="1800"/>
              <a:buNone/>
            </a:pPr>
            <a:endParaRPr/>
          </a:p>
        </p:txBody>
      </p:sp>
      <p:pic>
        <p:nvPicPr>
          <p:cNvPr id="106" name="Google Shape;106;p7"/>
          <p:cNvPicPr preferRelativeResize="0"/>
          <p:nvPr/>
        </p:nvPicPr>
        <p:blipFill rotWithShape="1">
          <a:blip r:embed="rId3">
            <a:alphaModFix/>
          </a:blip>
          <a:srcRect r="1049" b="1235"/>
          <a:stretch/>
        </p:blipFill>
        <p:spPr>
          <a:xfrm>
            <a:off x="243575" y="1789400"/>
            <a:ext cx="4815750" cy="1796525"/>
          </a:xfrm>
          <a:prstGeom prst="rect">
            <a:avLst/>
          </a:prstGeom>
          <a:noFill/>
          <a:ln w="25400" cap="flat" cmpd="sng">
            <a:solidFill>
              <a:srgbClr val="000000"/>
            </a:solidFill>
            <a:prstDash val="solid"/>
            <a:miter lim="0"/>
            <a:headEnd type="none" w="sm" len="sm"/>
            <a:tailEnd type="none" w="sm" len="sm"/>
          </a:ln>
        </p:spPr>
      </p:pic>
      <p:sp>
        <p:nvSpPr>
          <p:cNvPr id="107" name="Google Shape;107;p7"/>
          <p:cNvSpPr txBox="1"/>
          <p:nvPr/>
        </p:nvSpPr>
        <p:spPr>
          <a:xfrm>
            <a:off x="730850" y="3732125"/>
            <a:ext cx="3841200" cy="3594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700" b="1" i="0" u="none" strike="noStrike" cap="none" spc="0">
                <a:solidFill>
                  <a:schemeClr val="dk1"/>
                </a:solidFill>
                <a:latin typeface="Arial"/>
                <a:ea typeface="Arial"/>
                <a:cs typeface="Arial"/>
                <a:sym typeface="Arial"/>
              </a:rPr>
              <a:t>Figure 4: Recruitment strategy </a:t>
            </a:r>
            <a:endParaRPr sz="700" b="1" i="0" u="none" strike="noStrike" cap="none" spc="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spc="0">
              <a:solidFill>
                <a:schemeClr val="dk2"/>
              </a:solidFill>
              <a:latin typeface="Arial"/>
              <a:ea typeface="Arial"/>
              <a:cs typeface="Arial"/>
              <a:sym typeface="Arial"/>
            </a:endParaRPr>
          </a:p>
        </p:txBody>
      </p:sp>
      <p:sp>
        <p:nvSpPr>
          <p:cNvPr id="108" name="Google Shape;10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7</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2000" b="1"/>
              <a:t>Selection: Capable and suitable employees</a:t>
            </a:r>
            <a:endParaRPr sz="3700"/>
          </a:p>
        </p:txBody>
      </p:sp>
      <p:sp>
        <p:nvSpPr>
          <p:cNvPr id="114" name="Google Shape;114;p8"/>
          <p:cNvSpPr txBox="1">
            <a:spLocks noGrp="1"/>
          </p:cNvSpPr>
          <p:nvPr>
            <p:ph type="body" idx="1"/>
          </p:nvPr>
        </p:nvSpPr>
        <p:spPr>
          <a:xfrm>
            <a:off x="311700" y="1152475"/>
            <a:ext cx="4119000" cy="3416400"/>
          </a:xfrm>
          <a:prstGeom prst="rect">
            <a:avLst/>
          </a:prstGeom>
          <a:noFill/>
          <a:ln>
            <a:noFill/>
          </a:ln>
        </p:spPr>
        <p:txBody>
          <a:bodyPr spcFirstLastPara="1" wrap="square" lIns="91425" tIns="91425" rIns="91425" bIns="91425" anchor="t" anchorCtr="0">
            <a:normAutofit/>
          </a:bodyPr>
          <a:lstStyle/>
          <a:p>
            <a:pPr marL="457200" lvl="0" indent="-298450" algn="just" rtl="0">
              <a:lnSpc>
                <a:spcPct val="150000"/>
              </a:lnSpc>
              <a:spcBef>
                <a:spcPts val="0"/>
              </a:spcBef>
              <a:spcAft>
                <a:spcPts val="0"/>
              </a:spcAft>
              <a:buClr>
                <a:schemeClr val="dk1"/>
              </a:buClr>
              <a:buSzPts val="1100"/>
              <a:buChar char="●"/>
            </a:pPr>
            <a:r>
              <a:rPr lang="en-GB" sz="1100">
                <a:solidFill>
                  <a:schemeClr val="dk1"/>
                </a:solidFill>
              </a:rPr>
              <a:t>Human capital acts as a core driver for innovation (Esan, Nwulu and Adepoju, 2026)</a:t>
            </a:r>
            <a:r>
              <a:rPr lang="en-GB" sz="1200">
                <a:solidFill>
                  <a:schemeClr val="dk1"/>
                </a:solidFill>
              </a:rPr>
              <a:t> </a:t>
            </a:r>
            <a:endParaRPr sz="1200">
              <a:solidFill>
                <a:schemeClr val="dk1"/>
              </a:solidFill>
            </a:endParaRPr>
          </a:p>
          <a:p>
            <a:pPr marL="457200" lvl="0" indent="-298450" algn="just" rtl="0">
              <a:lnSpc>
                <a:spcPct val="150000"/>
              </a:lnSpc>
              <a:spcBef>
                <a:spcPts val="0"/>
              </a:spcBef>
              <a:spcAft>
                <a:spcPts val="0"/>
              </a:spcAft>
              <a:buClr>
                <a:schemeClr val="dk1"/>
              </a:buClr>
              <a:buSzPts val="1100"/>
              <a:buChar char="●"/>
            </a:pPr>
            <a:r>
              <a:rPr lang="en-GB" sz="1200">
                <a:solidFill>
                  <a:schemeClr val="dk1"/>
                </a:solidFill>
              </a:rPr>
              <a:t>Selection process: a structured interview would be followed with standardised questions and scoring criteria </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Work sample assessments, such as interpreting remote patient monitoring data, support shortlisting eligible candidates</a:t>
            </a:r>
            <a:endParaRPr sz="1200"/>
          </a:p>
        </p:txBody>
      </p:sp>
      <p:pic>
        <p:nvPicPr>
          <p:cNvPr id="115" name="Google Shape;115;p8"/>
          <p:cNvPicPr preferRelativeResize="0"/>
          <p:nvPr/>
        </p:nvPicPr>
        <p:blipFill rotWithShape="1">
          <a:blip r:embed="rId3">
            <a:alphaModFix/>
          </a:blip>
          <a:srcRect/>
          <a:stretch/>
        </p:blipFill>
        <p:spPr>
          <a:xfrm>
            <a:off x="5102000" y="1076325"/>
            <a:ext cx="3381375" cy="2990850"/>
          </a:xfrm>
          <a:prstGeom prst="rect">
            <a:avLst/>
          </a:prstGeom>
          <a:noFill/>
          <a:ln w="25400" cap="flat" cmpd="sng">
            <a:solidFill>
              <a:srgbClr val="000000"/>
            </a:solidFill>
            <a:prstDash val="solid"/>
            <a:miter lim="0"/>
            <a:headEnd type="none" w="sm" len="sm"/>
            <a:tailEnd type="none" w="sm" len="sm"/>
          </a:ln>
        </p:spPr>
      </p:pic>
      <p:sp>
        <p:nvSpPr>
          <p:cNvPr id="116" name="Google Shape;116;p8"/>
          <p:cNvSpPr txBox="1"/>
          <p:nvPr/>
        </p:nvSpPr>
        <p:spPr>
          <a:xfrm>
            <a:off x="5085675" y="4430825"/>
            <a:ext cx="3393300" cy="2127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800" b="1" i="0" u="none" strike="noStrike" cap="none" spc="0">
                <a:solidFill>
                  <a:schemeClr val="dk1"/>
                </a:solidFill>
                <a:latin typeface="Arial"/>
                <a:ea typeface="Arial"/>
                <a:cs typeface="Arial"/>
                <a:sym typeface="Arial"/>
              </a:rPr>
              <a:t>Figure 5: Influence of Human Capital Theory </a:t>
            </a:r>
            <a:endParaRPr sz="8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800" b="0" i="0" u="none" strike="noStrike" cap="none" spc="0">
                <a:solidFill>
                  <a:schemeClr val="dk1"/>
                </a:solidFill>
                <a:latin typeface="Arial"/>
                <a:ea typeface="Arial"/>
                <a:cs typeface="Arial"/>
                <a:sym typeface="Arial"/>
              </a:rPr>
              <a:t>(Source: Esan, Nwulu and Adepoju, 2026)</a:t>
            </a:r>
            <a:endParaRPr sz="1500" b="0" i="0" u="none" strike="noStrike" cap="none" spc="0">
              <a:solidFill>
                <a:schemeClr val="dk2"/>
              </a:solidFill>
              <a:latin typeface="Arial"/>
              <a:ea typeface="Arial"/>
              <a:cs typeface="Arial"/>
              <a:sym typeface="Arial"/>
            </a:endParaRPr>
          </a:p>
        </p:txBody>
      </p:sp>
      <p:sp>
        <p:nvSpPr>
          <p:cNvPr id="117" name="Google Shape;117;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8</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2381"/>
              <a:buFont typeface="Arial"/>
              <a:buNone/>
            </a:pPr>
            <a:r>
              <a:rPr lang="en-GB" sz="2100" b="1"/>
              <a:t> Learning and development: closing the skills gaps</a:t>
            </a:r>
            <a:endParaRPr sz="2100" b="1"/>
          </a:p>
          <a:p>
            <a:pPr marL="0" lvl="0" indent="0" algn="l" rtl="0">
              <a:lnSpc>
                <a:spcPct val="100000"/>
              </a:lnSpc>
              <a:spcBef>
                <a:spcPts val="0"/>
              </a:spcBef>
              <a:spcAft>
                <a:spcPts val="0"/>
              </a:spcAft>
              <a:buSzPct val="111111"/>
              <a:buNone/>
            </a:pPr>
            <a:endParaRPr/>
          </a:p>
        </p:txBody>
      </p:sp>
      <p:sp>
        <p:nvSpPr>
          <p:cNvPr id="123" name="Google Shape;123;p9"/>
          <p:cNvSpPr txBox="1">
            <a:spLocks noGrp="1"/>
          </p:cNvSpPr>
          <p:nvPr>
            <p:ph type="body" idx="1"/>
          </p:nvPr>
        </p:nvSpPr>
        <p:spPr>
          <a:xfrm>
            <a:off x="311700" y="1152475"/>
            <a:ext cx="47910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Digital training and simulation-based learning would eventually strengthen technical competencies</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Simulation-based training helps to improve confidence in skill performance and problem-solving (Yoshikawa </a:t>
            </a:r>
            <a:r>
              <a:rPr lang="en-GB" sz="1200" i="1">
                <a:solidFill>
                  <a:schemeClr val="dk1"/>
                </a:solidFill>
              </a:rPr>
              <a:t>et al., </a:t>
            </a:r>
            <a:r>
              <a:rPr lang="en-GB" sz="1200">
                <a:solidFill>
                  <a:schemeClr val="dk1"/>
                </a:solidFill>
              </a:rPr>
              <a:t>2025)</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Employees are required to be given protected learning time, role-specific development pathways and supervised practice</a:t>
            </a:r>
            <a:endParaRPr sz="1200">
              <a:solidFill>
                <a:schemeClr val="dk1"/>
              </a:solidFill>
            </a:endParaRPr>
          </a:p>
          <a:p>
            <a:pPr marL="0" lvl="0" indent="0" algn="l" rtl="0">
              <a:lnSpc>
                <a:spcPct val="115000"/>
              </a:lnSpc>
              <a:spcBef>
                <a:spcPts val="0"/>
              </a:spcBef>
              <a:spcAft>
                <a:spcPts val="1200"/>
              </a:spcAft>
              <a:buSzPts val="1800"/>
              <a:buNone/>
            </a:pPr>
            <a:endParaRPr/>
          </a:p>
        </p:txBody>
      </p:sp>
      <p:pic>
        <p:nvPicPr>
          <p:cNvPr id="124" name="Google Shape;124;p9"/>
          <p:cNvPicPr preferRelativeResize="0"/>
          <p:nvPr/>
        </p:nvPicPr>
        <p:blipFill rotWithShape="1">
          <a:blip r:embed="rId3">
            <a:alphaModFix/>
          </a:blip>
          <a:srcRect/>
          <a:stretch/>
        </p:blipFill>
        <p:spPr>
          <a:xfrm>
            <a:off x="5515325" y="1017725"/>
            <a:ext cx="3269675" cy="3261275"/>
          </a:xfrm>
          <a:prstGeom prst="rect">
            <a:avLst/>
          </a:prstGeom>
          <a:noFill/>
          <a:ln w="25400" cap="flat" cmpd="sng">
            <a:solidFill>
              <a:srgbClr val="000000"/>
            </a:solidFill>
            <a:prstDash val="solid"/>
            <a:miter lim="0"/>
            <a:headEnd type="none" w="sm" len="sm"/>
            <a:tailEnd type="none" w="sm" len="sm"/>
          </a:ln>
        </p:spPr>
      </p:pic>
      <p:sp>
        <p:nvSpPr>
          <p:cNvPr id="125" name="Google Shape;125;p9"/>
          <p:cNvSpPr txBox="1"/>
          <p:nvPr/>
        </p:nvSpPr>
        <p:spPr>
          <a:xfrm>
            <a:off x="5502400" y="4422325"/>
            <a:ext cx="2976600" cy="3657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700" b="1" i="0" u="none" strike="noStrike" cap="none" spc="0">
                <a:solidFill>
                  <a:schemeClr val="dk1"/>
                </a:solidFill>
                <a:latin typeface="Arial"/>
                <a:ea typeface="Arial"/>
                <a:cs typeface="Arial"/>
                <a:sym typeface="Arial"/>
              </a:rPr>
              <a:t>Figure 6:  Kirkpatrick Training Evaluation model</a:t>
            </a:r>
            <a:endParaRPr sz="7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700" b="0" i="0" u="none" strike="noStrike" cap="none" spc="0">
                <a:solidFill>
                  <a:schemeClr val="dk1"/>
                </a:solidFill>
                <a:latin typeface="Arial"/>
                <a:ea typeface="Arial"/>
                <a:cs typeface="Arial"/>
                <a:sym typeface="Arial"/>
              </a:rPr>
              <a:t>(Source: Kirkpatrick Partners, 2024)</a:t>
            </a:r>
            <a:endParaRPr sz="700" b="0" i="0" u="none" strike="noStrike" cap="none" spc="0">
              <a:solidFill>
                <a:schemeClr val="dk2"/>
              </a:solidFill>
              <a:latin typeface="Arial"/>
              <a:ea typeface="Arial"/>
              <a:cs typeface="Arial"/>
              <a:sym typeface="Arial"/>
            </a:endParaRPr>
          </a:p>
        </p:txBody>
      </p:sp>
      <p:sp>
        <p:nvSpPr>
          <p:cNvPr id="126" name="Google Shape;126;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9</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2000" b="1"/>
              <a:t>Talent management, retention and employee well-being</a:t>
            </a:r>
            <a:endParaRPr sz="3700"/>
          </a:p>
        </p:txBody>
      </p:sp>
      <p:sp>
        <p:nvSpPr>
          <p:cNvPr id="132" name="Google Shape;132;p10"/>
          <p:cNvSpPr txBox="1">
            <a:spLocks noGrp="1"/>
          </p:cNvSpPr>
          <p:nvPr>
            <p:ph type="body" idx="1"/>
          </p:nvPr>
        </p:nvSpPr>
        <p:spPr>
          <a:xfrm>
            <a:off x="5536400" y="1152475"/>
            <a:ext cx="32961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Char char="●"/>
            </a:pPr>
            <a:r>
              <a:rPr lang="en-GB" sz="1200">
                <a:solidFill>
                  <a:schemeClr val="dk1"/>
                </a:solidFill>
              </a:rPr>
              <a:t>Leaders need to monitor the caseloads, overtime, staffing shortages and work schedules</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Multiple job demands given to the employees exceed their working hours  (Selim and Kee,  2022)</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HR professionals play an important role in developing leaders (CIPD, 2026)</a:t>
            </a:r>
            <a:endParaRPr sz="1200">
              <a:solidFill>
                <a:schemeClr val="dk1"/>
              </a:solidFill>
            </a:endParaRPr>
          </a:p>
          <a:p>
            <a:pPr marL="0" lvl="0" indent="0" algn="l" rtl="0">
              <a:lnSpc>
                <a:spcPct val="115000"/>
              </a:lnSpc>
              <a:spcBef>
                <a:spcPts val="1000"/>
              </a:spcBef>
              <a:spcAft>
                <a:spcPts val="1200"/>
              </a:spcAft>
              <a:buSzPts val="1800"/>
              <a:buNone/>
            </a:pPr>
            <a:endParaRPr/>
          </a:p>
        </p:txBody>
      </p:sp>
      <p:pic>
        <p:nvPicPr>
          <p:cNvPr id="133" name="Google Shape;133;p10"/>
          <p:cNvPicPr preferRelativeResize="0"/>
          <p:nvPr/>
        </p:nvPicPr>
        <p:blipFill rotWithShape="1">
          <a:blip r:embed="rId3">
            <a:alphaModFix/>
          </a:blip>
          <a:srcRect/>
          <a:stretch/>
        </p:blipFill>
        <p:spPr>
          <a:xfrm>
            <a:off x="714400" y="1812363"/>
            <a:ext cx="4481849" cy="1518775"/>
          </a:xfrm>
          <a:prstGeom prst="rect">
            <a:avLst/>
          </a:prstGeom>
          <a:noFill/>
          <a:ln w="25400" cap="flat" cmpd="sng">
            <a:solidFill>
              <a:srgbClr val="000000"/>
            </a:solidFill>
            <a:prstDash val="solid"/>
            <a:miter lim="0"/>
            <a:headEnd type="none" w="sm" len="sm"/>
            <a:tailEnd type="none" w="sm" len="sm"/>
          </a:ln>
        </p:spPr>
      </p:pic>
      <p:sp>
        <p:nvSpPr>
          <p:cNvPr id="134" name="Google Shape;134;p10"/>
          <p:cNvSpPr txBox="1"/>
          <p:nvPr/>
        </p:nvSpPr>
        <p:spPr>
          <a:xfrm>
            <a:off x="935500" y="3554875"/>
            <a:ext cx="3401700" cy="5019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800" b="1" i="0" u="none" strike="noStrike" cap="none" spc="0">
                <a:solidFill>
                  <a:schemeClr val="dk1"/>
                </a:solidFill>
                <a:latin typeface="Arial"/>
                <a:ea typeface="Arial"/>
                <a:cs typeface="Arial"/>
                <a:sym typeface="Arial"/>
              </a:rPr>
              <a:t>Figure 7: Importance of work-life balance </a:t>
            </a:r>
            <a:endParaRPr sz="8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800" b="0" i="0" u="none" strike="noStrike" cap="none" spc="0">
                <a:solidFill>
                  <a:schemeClr val="dk1"/>
                </a:solidFill>
                <a:latin typeface="Arial"/>
                <a:ea typeface="Arial"/>
                <a:cs typeface="Arial"/>
                <a:sym typeface="Arial"/>
              </a:rPr>
              <a:t>(Source: Selim and Kee, 2022)</a:t>
            </a:r>
            <a:endParaRPr sz="1500" b="0" i="0" u="none" strike="noStrike" cap="none" spc="0">
              <a:solidFill>
                <a:schemeClr val="dk2"/>
              </a:solidFill>
              <a:latin typeface="Arial"/>
              <a:ea typeface="Arial"/>
              <a:cs typeface="Arial"/>
              <a:sym typeface="Arial"/>
            </a:endParaRPr>
          </a:p>
        </p:txBody>
      </p:sp>
      <p:sp>
        <p:nvSpPr>
          <p:cNvPr id="135" name="Google Shape;13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10</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7368"/>
              <a:buFont typeface="Arial"/>
              <a:buNone/>
            </a:pPr>
            <a:r>
              <a:rPr lang="en-GB" sz="2322" b="1"/>
              <a:t> Performance management and employee motivation</a:t>
            </a:r>
            <a:endParaRPr sz="2322" b="1"/>
          </a:p>
          <a:p>
            <a:pPr marL="0" lvl="0" indent="0" algn="l" rtl="0">
              <a:lnSpc>
                <a:spcPct val="100000"/>
              </a:lnSpc>
              <a:spcBef>
                <a:spcPts val="0"/>
              </a:spcBef>
              <a:spcAft>
                <a:spcPts val="0"/>
              </a:spcAft>
              <a:buSzPct val="111111"/>
              <a:buNone/>
            </a:pPr>
            <a:endParaRPr/>
          </a:p>
        </p:txBody>
      </p:sp>
      <p:sp>
        <p:nvSpPr>
          <p:cNvPr id="141" name="Google Shape;141;p11"/>
          <p:cNvSpPr txBox="1">
            <a:spLocks noGrp="1"/>
          </p:cNvSpPr>
          <p:nvPr>
            <p:ph type="body" idx="1"/>
          </p:nvPr>
        </p:nvSpPr>
        <p:spPr>
          <a:xfrm>
            <a:off x="311700" y="1152475"/>
            <a:ext cx="41958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Char char="●"/>
            </a:pPr>
            <a:r>
              <a:rPr lang="en-GB" sz="1200">
                <a:solidFill>
                  <a:schemeClr val="dk1"/>
                </a:solidFill>
              </a:rPr>
              <a:t>Employees' work engagement and job satisfaction are positively associated with workplace productivity (McAnally and Hagger, 2024)</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Undertake quarterly reviews to understand employees' expectations</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Managers need to encourage participation in decision-making</a:t>
            </a:r>
            <a:endParaRPr sz="1200">
              <a:solidFill>
                <a:schemeClr val="dk1"/>
              </a:solidFill>
            </a:endParaRPr>
          </a:p>
          <a:p>
            <a:pPr marL="0" lvl="0" indent="0" algn="l" rtl="0">
              <a:lnSpc>
                <a:spcPct val="115000"/>
              </a:lnSpc>
              <a:spcBef>
                <a:spcPts val="1000"/>
              </a:spcBef>
              <a:spcAft>
                <a:spcPts val="1200"/>
              </a:spcAft>
              <a:buSzPts val="1800"/>
              <a:buNone/>
            </a:pPr>
            <a:endParaRPr/>
          </a:p>
        </p:txBody>
      </p:sp>
      <p:pic>
        <p:nvPicPr>
          <p:cNvPr id="142" name="Google Shape;142;p11"/>
          <p:cNvPicPr preferRelativeResize="0"/>
          <p:nvPr/>
        </p:nvPicPr>
        <p:blipFill rotWithShape="1">
          <a:blip r:embed="rId3">
            <a:alphaModFix/>
          </a:blip>
          <a:srcRect/>
          <a:stretch/>
        </p:blipFill>
        <p:spPr>
          <a:xfrm>
            <a:off x="4572000" y="1405397"/>
            <a:ext cx="4055900" cy="2013400"/>
          </a:xfrm>
          <a:prstGeom prst="rect">
            <a:avLst/>
          </a:prstGeom>
          <a:noFill/>
          <a:ln w="25400" cap="flat" cmpd="sng">
            <a:solidFill>
              <a:srgbClr val="000000"/>
            </a:solidFill>
            <a:prstDash val="solid"/>
            <a:miter lim="0"/>
            <a:headEnd type="none" w="sm" len="sm"/>
            <a:tailEnd type="none" w="sm" len="sm"/>
          </a:ln>
        </p:spPr>
      </p:pic>
      <p:sp>
        <p:nvSpPr>
          <p:cNvPr id="143" name="Google Shape;143;p11"/>
          <p:cNvSpPr txBox="1"/>
          <p:nvPr/>
        </p:nvSpPr>
        <p:spPr>
          <a:xfrm>
            <a:off x="4719975" y="3546350"/>
            <a:ext cx="3784500" cy="5784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900" b="1" i="0" u="none" strike="noStrike" cap="none" spc="0">
                <a:solidFill>
                  <a:schemeClr val="dk1"/>
                </a:solidFill>
                <a:latin typeface="Arial"/>
                <a:ea typeface="Arial"/>
                <a:cs typeface="Arial"/>
                <a:sym typeface="Arial"/>
              </a:rPr>
              <a:t>Figure 8: Self-Determination Theory applied in the workplace </a:t>
            </a:r>
            <a:endParaRPr sz="9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900" b="0" i="0" u="none" strike="noStrike" cap="none" spc="0">
                <a:solidFill>
                  <a:schemeClr val="dk1"/>
                </a:solidFill>
                <a:latin typeface="Arial"/>
                <a:ea typeface="Arial"/>
                <a:cs typeface="Arial"/>
                <a:sym typeface="Arial"/>
              </a:rPr>
              <a:t>(Source: McAnally and Hagger, 2024)</a:t>
            </a:r>
            <a:endParaRPr sz="900" b="0" i="0" u="none" strike="noStrike" cap="none" spc="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spc="0">
              <a:solidFill>
                <a:schemeClr val="dk2"/>
              </a:solidFill>
              <a:latin typeface="Arial"/>
              <a:ea typeface="Arial"/>
              <a:cs typeface="Arial"/>
              <a:sym typeface="Arial"/>
            </a:endParaRPr>
          </a:p>
        </p:txBody>
      </p:sp>
      <p:sp>
        <p:nvSpPr>
          <p:cNvPr id="144" name="Google Shape;144;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11</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7368"/>
              <a:buFont typeface="Arial"/>
              <a:buNone/>
            </a:pPr>
            <a:r>
              <a:rPr lang="en-GB" sz="2322" b="1"/>
              <a:t>Leadership and multidisciplinary team effectiveness</a:t>
            </a:r>
            <a:endParaRPr sz="2322" b="1"/>
          </a:p>
          <a:p>
            <a:pPr marL="0" lvl="0" indent="0" algn="l" rtl="0">
              <a:lnSpc>
                <a:spcPct val="100000"/>
              </a:lnSpc>
              <a:spcBef>
                <a:spcPts val="0"/>
              </a:spcBef>
              <a:spcAft>
                <a:spcPts val="0"/>
              </a:spcAft>
              <a:buSzPct val="111111"/>
              <a:buNone/>
            </a:pPr>
            <a:endParaRPr/>
          </a:p>
        </p:txBody>
      </p:sp>
      <p:sp>
        <p:nvSpPr>
          <p:cNvPr id="150" name="Google Shape;150;p12"/>
          <p:cNvSpPr txBox="1">
            <a:spLocks noGrp="1"/>
          </p:cNvSpPr>
          <p:nvPr>
            <p:ph type="body" idx="1"/>
          </p:nvPr>
        </p:nvSpPr>
        <p:spPr>
          <a:xfrm>
            <a:off x="4745500" y="1152475"/>
            <a:ext cx="4086900" cy="3416400"/>
          </a:xfrm>
          <a:prstGeom prst="rect">
            <a:avLst/>
          </a:prstGeom>
          <a:noFill/>
          <a:ln>
            <a:noFill/>
          </a:ln>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Transformational leadership style would unite the teams under a single patient-centric mission</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Transformational leadership is based on the principle that leaders and followers inspire one to achieve higher levels of motivation (Sajad, 2026)</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GB" sz="1200">
                <a:solidFill>
                  <a:schemeClr val="dk1"/>
                </a:solidFill>
              </a:rPr>
              <a:t>Excessive consultation often delays actions in meeting the targeted goals.</a:t>
            </a:r>
            <a:endParaRPr sz="1200">
              <a:solidFill>
                <a:schemeClr val="dk1"/>
              </a:solidFill>
            </a:endParaRPr>
          </a:p>
          <a:p>
            <a:pPr marL="0" lvl="0" indent="0" algn="l" rtl="0">
              <a:lnSpc>
                <a:spcPct val="115000"/>
              </a:lnSpc>
              <a:spcBef>
                <a:spcPts val="0"/>
              </a:spcBef>
              <a:spcAft>
                <a:spcPts val="1200"/>
              </a:spcAft>
              <a:buSzPts val="1800"/>
              <a:buNone/>
            </a:pPr>
            <a:endParaRPr/>
          </a:p>
        </p:txBody>
      </p:sp>
      <p:pic>
        <p:nvPicPr>
          <p:cNvPr id="151" name="Google Shape;151;p12"/>
          <p:cNvPicPr preferRelativeResize="0"/>
          <p:nvPr/>
        </p:nvPicPr>
        <p:blipFill rotWithShape="1">
          <a:blip r:embed="rId3">
            <a:alphaModFix/>
          </a:blip>
          <a:srcRect/>
          <a:stretch/>
        </p:blipFill>
        <p:spPr>
          <a:xfrm>
            <a:off x="713675" y="1014413"/>
            <a:ext cx="3114675" cy="3114675"/>
          </a:xfrm>
          <a:prstGeom prst="rect">
            <a:avLst/>
          </a:prstGeom>
          <a:noFill/>
          <a:ln w="25400" cap="flat" cmpd="sng">
            <a:solidFill>
              <a:srgbClr val="000000"/>
            </a:solidFill>
            <a:prstDash val="solid"/>
            <a:miter lim="0"/>
            <a:headEnd type="none" w="sm" len="sm"/>
            <a:tailEnd type="none" w="sm" len="sm"/>
          </a:ln>
        </p:spPr>
      </p:pic>
      <p:sp>
        <p:nvSpPr>
          <p:cNvPr id="152" name="Google Shape;152;p12"/>
          <p:cNvSpPr txBox="1"/>
          <p:nvPr/>
        </p:nvSpPr>
        <p:spPr>
          <a:xfrm>
            <a:off x="722875" y="4524375"/>
            <a:ext cx="3312900" cy="2637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900" b="1" i="0" u="none" strike="noStrike" cap="none" spc="0">
                <a:solidFill>
                  <a:schemeClr val="dk1"/>
                </a:solidFill>
                <a:latin typeface="Arial"/>
                <a:ea typeface="Arial"/>
                <a:cs typeface="Arial"/>
                <a:sym typeface="Arial"/>
              </a:rPr>
              <a:t>Figure 9: Transformational leadership style</a:t>
            </a:r>
            <a:endParaRPr sz="900" b="1" i="0" u="none" strike="noStrike" cap="none" spc="0">
              <a:solidFill>
                <a:schemeClr val="dk1"/>
              </a:solidFill>
              <a:latin typeface="Arial"/>
              <a:ea typeface="Arial"/>
              <a:cs typeface="Arial"/>
              <a:sym typeface="Arial"/>
            </a:endParaRPr>
          </a:p>
          <a:p>
            <a:pPr marL="0" marR="0" lvl="0" indent="0" algn="ctr" rtl="0">
              <a:lnSpc>
                <a:spcPct val="150000"/>
              </a:lnSpc>
              <a:spcBef>
                <a:spcPts val="0"/>
              </a:spcBef>
              <a:spcAft>
                <a:spcPts val="0"/>
              </a:spcAft>
              <a:buClr>
                <a:schemeClr val="dk1"/>
              </a:buClr>
              <a:buSzPts val="1100"/>
              <a:buFont typeface="Arial"/>
              <a:buNone/>
            </a:pPr>
            <a:r>
              <a:rPr lang="en-GB" sz="900" b="0" i="0" u="none" strike="noStrike" cap="none" spc="0">
                <a:solidFill>
                  <a:schemeClr val="dk1"/>
                </a:solidFill>
                <a:latin typeface="Arial"/>
                <a:ea typeface="Arial"/>
                <a:cs typeface="Arial"/>
                <a:sym typeface="Arial"/>
              </a:rPr>
              <a:t>(Source: Sajad, 2026)</a:t>
            </a:r>
            <a:endParaRPr sz="1600" b="0" i="0" u="none" strike="noStrike" cap="none" spc="0">
              <a:solidFill>
                <a:schemeClr val="dk2"/>
              </a:solidFill>
              <a:latin typeface="Arial"/>
              <a:ea typeface="Arial"/>
              <a:cs typeface="Arial"/>
              <a:sym typeface="Arial"/>
            </a:endParaRPr>
          </a:p>
        </p:txBody>
      </p:sp>
      <p:sp>
        <p:nvSpPr>
          <p:cNvPr id="153" name="Google Shape;15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12</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3"/>
          <p:cNvSpPr txBox="1">
            <a:spLocks noGrp="1"/>
          </p:cNvSpPr>
          <p:nvPr>
            <p:ph type="title"/>
          </p:nvPr>
        </p:nvSpPr>
        <p:spPr>
          <a:xfrm>
            <a:off x="311700" y="110550"/>
            <a:ext cx="8520600" cy="4593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0000"/>
              <a:buFont typeface="Arial"/>
              <a:buNone/>
            </a:pPr>
            <a:r>
              <a:rPr lang="en-GB" sz="2200" b="1"/>
              <a:t>Implementation plan </a:t>
            </a:r>
            <a:endParaRPr sz="3900"/>
          </a:p>
        </p:txBody>
      </p:sp>
      <p:graphicFrame>
        <p:nvGraphicFramePr>
          <p:cNvPr id="159" name="Google Shape;159;p13"/>
          <p:cNvGraphicFramePr/>
          <p:nvPr/>
        </p:nvGraphicFramePr>
        <p:xfrm>
          <a:off x="994350" y="739225"/>
          <a:ext cx="7323750" cy="3747762"/>
        </p:xfrm>
        <a:graphic>
          <a:graphicData uri="http://schemas.openxmlformats.org/drawingml/2006/table">
            <a:tbl>
              <a:tblPr>
                <a:noFill/>
                <a:tableStyleId>{7B959627-9A5E-4FB9-A250-5F37DBF867C5}</a:tableStyleId>
              </a:tblPr>
              <a:tblGrid>
                <a:gridCol w="2440700">
                  <a:extLst>
                    <a:ext uri="{9D8B030D-6E8A-4147-A177-3AD203B41FA5}">
                      <a16:colId xmlns:a16="http://schemas.microsoft.com/office/drawing/2014/main" val="20000"/>
                    </a:ext>
                  </a:extLst>
                </a:gridCol>
                <a:gridCol w="2441525">
                  <a:extLst>
                    <a:ext uri="{9D8B030D-6E8A-4147-A177-3AD203B41FA5}">
                      <a16:colId xmlns:a16="http://schemas.microsoft.com/office/drawing/2014/main" val="20001"/>
                    </a:ext>
                  </a:extLst>
                </a:gridCol>
                <a:gridCol w="2441525">
                  <a:extLst>
                    <a:ext uri="{9D8B030D-6E8A-4147-A177-3AD203B41FA5}">
                      <a16:colId xmlns:a16="http://schemas.microsoft.com/office/drawing/2014/main" val="20002"/>
                    </a:ext>
                  </a:extLst>
                </a:gridCol>
              </a:tblGrid>
              <a:tr h="223225">
                <a:tc>
                  <a:txBody>
                    <a:bodyPr/>
                    <a:lstStyle/>
                    <a:p>
                      <a:pPr marL="0" marR="0" lvl="0" indent="0" algn="ctr" rtl="0">
                        <a:lnSpc>
                          <a:spcPct val="100000"/>
                        </a:lnSpc>
                        <a:spcBef>
                          <a:spcPts val="0"/>
                        </a:spcBef>
                        <a:spcAft>
                          <a:spcPts val="0"/>
                        </a:spcAft>
                        <a:buClr>
                          <a:srgbClr val="000000"/>
                        </a:buClr>
                        <a:buSzPts val="1100"/>
                        <a:buFont typeface="Arial"/>
                        <a:buNone/>
                      </a:pPr>
                      <a:r>
                        <a:rPr lang="en-GB" sz="1100" b="1" u="none" strike="noStrike" cap="none" spc="0"/>
                        <a:t>Months </a:t>
                      </a:r>
                      <a:endParaRPr sz="1100" b="1" u="none" strike="noStrike" cap="none" spc="0"/>
                    </a:p>
                  </a:txBody>
                  <a:tcPr marL="63500" marR="63500" marT="63500" marB="63500">
                    <a:solidFill>
                      <a:srgbClr val="FFF2CC"/>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1" u="none" strike="noStrike" cap="none" spc="0"/>
                        <a:t>Key Activities </a:t>
                      </a:r>
                      <a:endParaRPr sz="1100" b="1" u="none" strike="noStrike" cap="none" spc="0"/>
                    </a:p>
                  </a:txBody>
                  <a:tcPr marL="63500" marR="63500" marT="63500" marB="63500">
                    <a:solidFill>
                      <a:srgbClr val="FFF2CC"/>
                    </a:solidFill>
                  </a:tcPr>
                </a:tc>
                <a:tc>
                  <a:txBody>
                    <a:bodyPr/>
                    <a:lstStyle/>
                    <a:p>
                      <a:pPr marL="0" marR="0" lvl="0" indent="0" algn="ctr" rtl="0">
                        <a:lnSpc>
                          <a:spcPct val="100000"/>
                        </a:lnSpc>
                        <a:spcBef>
                          <a:spcPts val="0"/>
                        </a:spcBef>
                        <a:spcAft>
                          <a:spcPts val="0"/>
                        </a:spcAft>
                        <a:buClr>
                          <a:srgbClr val="000000"/>
                        </a:buClr>
                        <a:buSzPts val="1100"/>
                        <a:buFont typeface="Arial"/>
                        <a:buNone/>
                      </a:pPr>
                      <a:r>
                        <a:rPr lang="en-GB" sz="1100" b="1" u="none" strike="noStrike" cap="none" spc="0"/>
                        <a:t>Performance indicator </a:t>
                      </a:r>
                      <a:endParaRPr sz="1100" b="1" u="none" strike="noStrike" cap="none" spc="0"/>
                    </a:p>
                  </a:txBody>
                  <a:tcPr marL="63500" marR="63500" marT="63500" marB="63500">
                    <a:solidFill>
                      <a:srgbClr val="FFF2CC"/>
                    </a:solidFill>
                  </a:tcPr>
                </a:tc>
                <a:extLst>
                  <a:ext uri="{0D108BD9-81ED-4DB2-BD59-A6C34878D82A}">
                    <a16:rowId xmlns:a16="http://schemas.microsoft.com/office/drawing/2014/main" val="10000"/>
                  </a:ext>
                </a:extLst>
              </a:tr>
              <a:tr h="1021125">
                <a:tc>
                  <a:txBody>
                    <a:bodyPr/>
                    <a:lstStyle/>
                    <a:p>
                      <a:pPr marL="0" marR="0" lvl="0" indent="0" algn="l" rtl="0">
                        <a:lnSpc>
                          <a:spcPct val="100000"/>
                        </a:lnSpc>
                        <a:spcBef>
                          <a:spcPts val="0"/>
                        </a:spcBef>
                        <a:spcAft>
                          <a:spcPts val="0"/>
                        </a:spcAft>
                        <a:buClr>
                          <a:srgbClr val="000000"/>
                        </a:buClr>
                        <a:buSzPts val="1100"/>
                        <a:buFont typeface="Arial"/>
                        <a:buNone/>
                      </a:pPr>
                      <a:r>
                        <a:rPr lang="en-GB" sz="1100" b="1" u="none" strike="noStrike" cap="none" spc="0"/>
                        <a:t>1-3 months (Assessment stage)</a:t>
                      </a:r>
                      <a:endParaRPr sz="1100" b="1" u="none" strike="noStrike" cap="none" spc="0"/>
                    </a:p>
                  </a:txBody>
                  <a:tcPr marL="63500" marR="63500" marT="63500" marB="63500">
                    <a:solidFill>
                      <a:srgbClr val="C9DAF8"/>
                    </a:solidFill>
                  </a:tcPr>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Identify skills gaps, find the reasons behind employee turnover and engagement and establish the baseline performance indicators</a:t>
                      </a:r>
                      <a:endParaRPr sz="1100" b="1" u="none" strike="noStrike" cap="none" spc="0"/>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Complete 100% of the workforce audit and establish baseline by Month 2.</a:t>
                      </a:r>
                      <a:endParaRPr sz="1100" u="none" strike="noStrike" cap="none" spc="0"/>
                    </a:p>
                  </a:txBody>
                  <a:tcPr marL="63500" marR="63500" marT="63500" marB="63500"/>
                </a:tc>
                <a:extLst>
                  <a:ext uri="{0D108BD9-81ED-4DB2-BD59-A6C34878D82A}">
                    <a16:rowId xmlns:a16="http://schemas.microsoft.com/office/drawing/2014/main" val="10001"/>
                  </a:ext>
                </a:extLst>
              </a:tr>
              <a:tr h="835900">
                <a:tc>
                  <a:txBody>
                    <a:bodyPr/>
                    <a:lstStyle/>
                    <a:p>
                      <a:pPr marL="0" marR="0" lvl="0" indent="0" algn="l" rtl="0">
                        <a:lnSpc>
                          <a:spcPct val="100000"/>
                        </a:lnSpc>
                        <a:spcBef>
                          <a:spcPts val="0"/>
                        </a:spcBef>
                        <a:spcAft>
                          <a:spcPts val="0"/>
                        </a:spcAft>
                        <a:buClr>
                          <a:srgbClr val="000000"/>
                        </a:buClr>
                        <a:buSzPts val="1100"/>
                        <a:buFont typeface="Arial"/>
                        <a:buNone/>
                      </a:pPr>
                      <a:r>
                        <a:rPr lang="en-GB" sz="1100" b="1" u="none" strike="noStrike" cap="none" spc="0"/>
                        <a:t>Months 4–6 (Development stage)</a:t>
                      </a:r>
                      <a:endParaRPr sz="1100" b="1" u="none" strike="noStrike" cap="none" spc="0"/>
                    </a:p>
                  </a:txBody>
                  <a:tcPr marL="63500" marR="63500" marT="63500" marB="63500">
                    <a:solidFill>
                      <a:srgbClr val="C9DAF8"/>
                    </a:solidFill>
                  </a:tcPr>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Introduce targeted recruitment, digital skills training and leadership development. </a:t>
                      </a:r>
                      <a:endParaRPr sz="1100" u="none" strike="noStrike" cap="none" spc="0"/>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Improve skills competency by about 90%</a:t>
                      </a:r>
                      <a:endParaRPr sz="1100" u="none" strike="noStrike" cap="none" spc="0"/>
                    </a:p>
                  </a:txBody>
                  <a:tcPr marL="63500" marR="63500" marT="63500" marB="63500"/>
                </a:tc>
                <a:extLst>
                  <a:ext uri="{0D108BD9-81ED-4DB2-BD59-A6C34878D82A}">
                    <a16:rowId xmlns:a16="http://schemas.microsoft.com/office/drawing/2014/main" val="10002"/>
                  </a:ext>
                </a:extLst>
              </a:tr>
              <a:tr h="650675">
                <a:tc>
                  <a:txBody>
                    <a:bodyPr/>
                    <a:lstStyle/>
                    <a:p>
                      <a:pPr marL="0" marR="0" lvl="0" indent="0" algn="l" rtl="0">
                        <a:lnSpc>
                          <a:spcPct val="100000"/>
                        </a:lnSpc>
                        <a:spcBef>
                          <a:spcPts val="0"/>
                        </a:spcBef>
                        <a:spcAft>
                          <a:spcPts val="0"/>
                        </a:spcAft>
                        <a:buClr>
                          <a:srgbClr val="000000"/>
                        </a:buClr>
                        <a:buSzPts val="1100"/>
                        <a:buFont typeface="Arial"/>
                        <a:buNone/>
                      </a:pPr>
                      <a:r>
                        <a:rPr lang="en-GB" sz="1100" b="1" u="none" strike="noStrike" cap="none" spc="0"/>
                        <a:t>Months 7–9 (Implementation stage)</a:t>
                      </a:r>
                      <a:endParaRPr sz="1100" b="1" u="none" strike="noStrike" cap="none" spc="0"/>
                    </a:p>
                  </a:txBody>
                  <a:tcPr marL="63500" marR="63500" marT="63500" marB="63500">
                    <a:solidFill>
                      <a:srgbClr val="C9DAF8"/>
                    </a:solidFill>
                  </a:tcPr>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Expand career pathways, provide well-being support and career recognition </a:t>
                      </a:r>
                      <a:endParaRPr sz="1100" u="none" strike="noStrike" cap="none" spc="0"/>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Improve employee engagement by 50%</a:t>
                      </a:r>
                      <a:endParaRPr sz="1100" u="none" strike="noStrike" cap="none" spc="0"/>
                    </a:p>
                  </a:txBody>
                  <a:tcPr marL="63500" marR="63500" marT="63500" marB="63500"/>
                </a:tc>
                <a:extLst>
                  <a:ext uri="{0D108BD9-81ED-4DB2-BD59-A6C34878D82A}">
                    <a16:rowId xmlns:a16="http://schemas.microsoft.com/office/drawing/2014/main" val="10003"/>
                  </a:ext>
                </a:extLst>
              </a:tr>
              <a:tr h="650675">
                <a:tc>
                  <a:txBody>
                    <a:bodyPr/>
                    <a:lstStyle/>
                    <a:p>
                      <a:pPr marL="0" marR="0" lvl="0" indent="0" algn="l" rtl="0">
                        <a:lnSpc>
                          <a:spcPct val="100000"/>
                        </a:lnSpc>
                        <a:spcBef>
                          <a:spcPts val="0"/>
                        </a:spcBef>
                        <a:spcAft>
                          <a:spcPts val="0"/>
                        </a:spcAft>
                        <a:buClr>
                          <a:srgbClr val="000000"/>
                        </a:buClr>
                        <a:buSzPts val="1100"/>
                        <a:buFont typeface="Arial"/>
                        <a:buNone/>
                      </a:pPr>
                      <a:r>
                        <a:rPr lang="en-GB" sz="1100" b="1" u="none" strike="noStrike" cap="none" spc="0"/>
                        <a:t>Months 10–12 (Evaluation Stage)</a:t>
                      </a:r>
                      <a:endParaRPr sz="1100" b="1" u="none" strike="noStrike" cap="none" spc="0"/>
                    </a:p>
                  </a:txBody>
                  <a:tcPr marL="63500" marR="63500" marT="63500" marB="63500">
                    <a:solidFill>
                      <a:srgbClr val="C9DAF8"/>
                    </a:solidFill>
                  </a:tcPr>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Review outcomes, employee feedback and patient service quality </a:t>
                      </a:r>
                      <a:endParaRPr sz="1100" u="none" strike="noStrike" cap="none" spc="0"/>
                    </a:p>
                  </a:txBody>
                  <a:tcPr marL="63500" marR="63500" marT="63500" marB="63500"/>
                </a:tc>
                <a:tc>
                  <a:txBody>
                    <a:bodyPr/>
                    <a:lstStyle/>
                    <a:p>
                      <a:pPr marL="0" marR="0" lvl="0" indent="0" algn="just" rtl="0">
                        <a:lnSpc>
                          <a:spcPct val="150000"/>
                        </a:lnSpc>
                        <a:spcBef>
                          <a:spcPts val="0"/>
                        </a:spcBef>
                        <a:spcAft>
                          <a:spcPts val="0"/>
                        </a:spcAft>
                        <a:buClr>
                          <a:srgbClr val="000000"/>
                        </a:buClr>
                        <a:buSzPts val="1100"/>
                        <a:buFont typeface="Arial"/>
                        <a:buNone/>
                      </a:pPr>
                      <a:r>
                        <a:rPr lang="en-GB" sz="1100" u="none" strike="noStrike" cap="none" spc="0"/>
                        <a:t>Reduce voluntary turnover by 15% </a:t>
                      </a:r>
                      <a:endParaRPr sz="1100" u="none" strike="noStrike" cap="none" spc="0"/>
                    </a:p>
                  </a:txBody>
                  <a:tcPr marL="63500" marR="63500" marT="63500" marB="63500"/>
                </a:tc>
                <a:extLst>
                  <a:ext uri="{0D108BD9-81ED-4DB2-BD59-A6C34878D82A}">
                    <a16:rowId xmlns:a16="http://schemas.microsoft.com/office/drawing/2014/main" val="10004"/>
                  </a:ext>
                </a:extLst>
              </a:tr>
            </a:tbl>
          </a:graphicData>
        </a:graphic>
      </p:graphicFrame>
      <p:sp>
        <p:nvSpPr>
          <p:cNvPr id="160" name="Google Shape;160;p13"/>
          <p:cNvSpPr txBox="1"/>
          <p:nvPr/>
        </p:nvSpPr>
        <p:spPr>
          <a:xfrm>
            <a:off x="2891525" y="4609425"/>
            <a:ext cx="4507500" cy="2721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chemeClr val="dk1"/>
              </a:buClr>
              <a:buSzPts val="1100"/>
              <a:buFont typeface="Arial"/>
              <a:buNone/>
            </a:pPr>
            <a:r>
              <a:rPr lang="en-GB" sz="1100" b="1" i="0" u="none" strike="noStrike" cap="none" spc="0">
                <a:solidFill>
                  <a:schemeClr val="dk1"/>
                </a:solidFill>
                <a:latin typeface="Arial"/>
                <a:ea typeface="Arial"/>
                <a:cs typeface="Arial"/>
                <a:sym typeface="Arial"/>
              </a:rPr>
              <a:t>Table 2: Implementation Plan </a:t>
            </a:r>
            <a:endParaRPr sz="1100" b="1" i="0" u="none" strike="noStrike" cap="none" spc="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spc="0">
              <a:solidFill>
                <a:schemeClr val="dk2"/>
              </a:solidFill>
              <a:latin typeface="Arial"/>
              <a:ea typeface="Arial"/>
              <a:cs typeface="Arial"/>
              <a:sym typeface="Arial"/>
            </a:endParaRPr>
          </a:p>
        </p:txBody>
      </p:sp>
      <p:sp>
        <p:nvSpPr>
          <p:cNvPr id="161" name="Google Shape;161;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13</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14"/>
          <p:cNvSpPr txBox="1">
            <a:spLocks noGrp="1"/>
          </p:cNvSpPr>
          <p:nvPr>
            <p:ph type="title"/>
          </p:nvPr>
        </p:nvSpPr>
        <p:spPr>
          <a:xfrm>
            <a:off x="379750" y="3259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5206"/>
              <a:buFont typeface="Arial"/>
              <a:buNone/>
            </a:pPr>
            <a:r>
              <a:rPr lang="en-GB" sz="2433" b="1"/>
              <a:t>Conclusion </a:t>
            </a:r>
            <a:endParaRPr sz="2433" b="1"/>
          </a:p>
          <a:p>
            <a:pPr marL="0" lvl="0" indent="0" algn="l" rtl="0">
              <a:lnSpc>
                <a:spcPct val="100000"/>
              </a:lnSpc>
              <a:spcBef>
                <a:spcPts val="0"/>
              </a:spcBef>
              <a:spcAft>
                <a:spcPts val="0"/>
              </a:spcAft>
              <a:buSzPct val="111111"/>
              <a:buNone/>
            </a:pPr>
            <a:endParaRPr/>
          </a:p>
        </p:txBody>
      </p:sp>
      <p:sp>
        <p:nvSpPr>
          <p:cNvPr id="167" name="Google Shape;167;p14"/>
          <p:cNvSpPr/>
          <p:nvPr/>
        </p:nvSpPr>
        <p:spPr>
          <a:xfrm>
            <a:off x="1326700" y="1318200"/>
            <a:ext cx="6608100" cy="2449200"/>
          </a:xfrm>
          <a:prstGeom prst="roundRect">
            <a:avLst>
              <a:gd name="adj" fmla="val 16667"/>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457200" marR="0" lvl="0" indent="-298450" algn="l" rtl="0">
              <a:lnSpc>
                <a:spcPct val="150000"/>
              </a:lnSpc>
              <a:spcBef>
                <a:spcPts val="1000"/>
              </a:spcBef>
              <a:spcAft>
                <a:spcPts val="0"/>
              </a:spcAft>
              <a:buClr>
                <a:schemeClr val="dk1"/>
              </a:buClr>
              <a:buSzPts val="1100"/>
              <a:buFont typeface="Arial"/>
              <a:buChar char="●"/>
            </a:pPr>
            <a:r>
              <a:rPr lang="en-GB" sz="1100" b="0" i="0" u="none" strike="noStrike" cap="none" spc="0">
                <a:solidFill>
                  <a:schemeClr val="dk1"/>
                </a:solidFill>
                <a:latin typeface="Arial"/>
                <a:ea typeface="Arial"/>
                <a:cs typeface="Arial"/>
                <a:sym typeface="Arial"/>
              </a:rPr>
              <a:t>SHRM practices show a shift from a reactive function to a more proactive driver</a:t>
            </a:r>
            <a:endParaRPr sz="1100" b="0" i="0" u="none" strike="noStrike" cap="none" spc="0">
              <a:solidFill>
                <a:schemeClr val="dk1"/>
              </a:solidFill>
              <a:latin typeface="Arial"/>
              <a:ea typeface="Arial"/>
              <a:cs typeface="Arial"/>
              <a:sym typeface="Arial"/>
            </a:endParaRPr>
          </a:p>
          <a:p>
            <a:pPr marL="457200" marR="0" lvl="0" indent="-298450" algn="just" rtl="0">
              <a:lnSpc>
                <a:spcPct val="150000"/>
              </a:lnSpc>
              <a:spcBef>
                <a:spcPts val="1000"/>
              </a:spcBef>
              <a:spcAft>
                <a:spcPts val="0"/>
              </a:spcAft>
              <a:buClr>
                <a:schemeClr val="dk1"/>
              </a:buClr>
              <a:buSzPts val="1100"/>
              <a:buFont typeface="Arial"/>
              <a:buChar char="●"/>
            </a:pPr>
            <a:r>
              <a:rPr lang="en-GB" sz="1100" b="0" i="0" u="none" strike="noStrike" cap="none" spc="0">
                <a:solidFill>
                  <a:schemeClr val="dk1"/>
                </a:solidFill>
                <a:latin typeface="Arial"/>
                <a:ea typeface="Arial"/>
                <a:cs typeface="Arial"/>
                <a:sym typeface="Arial"/>
              </a:rPr>
              <a:t>Instead of hiring to fill the immediate gaps</a:t>
            </a:r>
            <a:endParaRPr sz="1100" b="0" i="0" u="none" strike="noStrike" cap="none" spc="0">
              <a:solidFill>
                <a:schemeClr val="dk1"/>
              </a:solidFill>
              <a:latin typeface="Arial"/>
              <a:ea typeface="Arial"/>
              <a:cs typeface="Arial"/>
              <a:sym typeface="Arial"/>
            </a:endParaRPr>
          </a:p>
          <a:p>
            <a:pPr marL="457200" marR="0" lvl="0" indent="-298450" algn="just" rtl="0">
              <a:lnSpc>
                <a:spcPct val="150000"/>
              </a:lnSpc>
              <a:spcBef>
                <a:spcPts val="1000"/>
              </a:spcBef>
              <a:spcAft>
                <a:spcPts val="0"/>
              </a:spcAft>
              <a:buClr>
                <a:schemeClr val="dk1"/>
              </a:buClr>
              <a:buSzPts val="1100"/>
              <a:buFont typeface="Arial"/>
              <a:buChar char="●"/>
            </a:pPr>
            <a:r>
              <a:rPr lang="en-GB" sz="1100" b="0" i="0" u="none" strike="noStrike" cap="none" spc="0">
                <a:solidFill>
                  <a:schemeClr val="dk1"/>
                </a:solidFill>
                <a:latin typeface="Arial"/>
                <a:ea typeface="Arial"/>
                <a:cs typeface="Arial"/>
                <a:sym typeface="Arial"/>
              </a:rPr>
              <a:t>Predict the future patients' demands and build the talent  pipeline </a:t>
            </a:r>
            <a:endParaRPr sz="1100" b="0" i="0" u="none" strike="noStrike" cap="none" spc="0">
              <a:solidFill>
                <a:schemeClr val="dk1"/>
              </a:solidFill>
              <a:latin typeface="Arial"/>
              <a:ea typeface="Arial"/>
              <a:cs typeface="Arial"/>
              <a:sym typeface="Arial"/>
            </a:endParaRPr>
          </a:p>
          <a:p>
            <a:pPr marL="0" marR="0" lvl="0" indent="0" algn="l" rtl="0">
              <a:lnSpc>
                <a:spcPct val="115000"/>
              </a:lnSpc>
              <a:spcBef>
                <a:spcPts val="1000"/>
              </a:spcBef>
              <a:spcAft>
                <a:spcPts val="1200"/>
              </a:spcAft>
              <a:buClr>
                <a:schemeClr val="dk1"/>
              </a:buClr>
              <a:buSzPts val="1100"/>
              <a:buFont typeface="Arial"/>
              <a:buNone/>
            </a:pPr>
            <a:endParaRPr sz="1100" b="0" i="0" u="none" strike="noStrike" cap="none" spc="0">
              <a:solidFill>
                <a:schemeClr val="dk2"/>
              </a:solidFill>
              <a:latin typeface="Arial"/>
              <a:ea typeface="Arial"/>
              <a:cs typeface="Arial"/>
              <a:sym typeface="Arial"/>
            </a:endParaRPr>
          </a:p>
        </p:txBody>
      </p:sp>
      <p:sp>
        <p:nvSpPr>
          <p:cNvPr id="168" name="Google Shape;168;p1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14</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p>
            <a:pPr marL="0" lvl="0" indent="0" algn="ctr" rtl="0">
              <a:lnSpc>
                <a:spcPct val="100000"/>
              </a:lnSpc>
              <a:spcBef>
                <a:spcPts val="0"/>
              </a:spcBef>
              <a:spcAft>
                <a:spcPts val="0"/>
              </a:spcAft>
              <a:buSzPts val="990"/>
              <a:buNone/>
            </a:pPr>
            <a:r>
              <a:rPr lang="en-GB" sz="2420" b="1"/>
              <a:t>References</a:t>
            </a:r>
            <a:endParaRPr sz="2420" b="1"/>
          </a:p>
        </p:txBody>
      </p:sp>
      <p:sp>
        <p:nvSpPr>
          <p:cNvPr id="174" name="Google Shape;174;p15"/>
          <p:cNvSpPr txBox="1">
            <a:spLocks noGrp="1"/>
          </p:cNvSpPr>
          <p:nvPr>
            <p:ph type="body" idx="1"/>
          </p:nvPr>
        </p:nvSpPr>
        <p:spPr>
          <a:xfrm>
            <a:off x="311700" y="952500"/>
            <a:ext cx="8520600" cy="3616500"/>
          </a:xfrm>
          <a:prstGeom prst="rect">
            <a:avLst/>
          </a:prstGeom>
          <a:noFill/>
          <a:ln>
            <a:noFill/>
          </a:ln>
        </p:spPr>
        <p:txBody>
          <a:bodyPr spcFirstLastPara="1" wrap="square" lIns="91425" tIns="91425" rIns="91425" bIns="91425" anchor="t" anchorCtr="0">
            <a:noAutofit/>
          </a:bodyPr>
          <a:lstStyle/>
          <a:p>
            <a:pPr marL="0" lvl="0" indent="0" algn="just" rtl="0">
              <a:lnSpc>
                <a:spcPct val="130000"/>
              </a:lnSpc>
              <a:spcBef>
                <a:spcPts val="1000"/>
              </a:spcBef>
              <a:spcAft>
                <a:spcPts val="0"/>
              </a:spcAft>
              <a:buClr>
                <a:schemeClr val="dk1"/>
              </a:buClr>
              <a:buSzPts val="440"/>
              <a:buFont typeface="Arial"/>
              <a:buNone/>
            </a:pPr>
            <a:r>
              <a:rPr lang="en-GB" sz="440">
                <a:solidFill>
                  <a:srgbClr val="222222"/>
                </a:solidFill>
              </a:rPr>
              <a:t>Abdou, A.H., (2025) ‘Smarter technologies, innovation, and managerial capabilities driving hotel sustainability: the integration of resource-based view and dynamic capabilities perspective’, </a:t>
            </a:r>
            <a:r>
              <a:rPr lang="en-GB" sz="440" i="1">
                <a:solidFill>
                  <a:srgbClr val="222222"/>
                </a:solidFill>
              </a:rPr>
              <a:t>Tourism and Hospitality</a:t>
            </a:r>
            <a:r>
              <a:rPr lang="en-GB" sz="440">
                <a:solidFill>
                  <a:srgbClr val="222222"/>
                </a:solidFill>
              </a:rPr>
              <a:t>, </a:t>
            </a:r>
            <a:r>
              <a:rPr lang="en-GB" sz="440" i="1">
                <a:solidFill>
                  <a:srgbClr val="222222"/>
                </a:solidFill>
              </a:rPr>
              <a:t>6</a:t>
            </a:r>
            <a:r>
              <a:rPr lang="en-GB" sz="440">
                <a:solidFill>
                  <a:srgbClr val="222222"/>
                </a:solidFill>
              </a:rPr>
              <a:t>(5), p.252.</a:t>
            </a:r>
            <a:r>
              <a:rPr lang="en-GB" sz="440">
                <a:solidFill>
                  <a:schemeClr val="dk1"/>
                </a:solidFill>
              </a:rPr>
              <a:t> </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rgbClr val="222222"/>
                </a:solidFill>
              </a:rPr>
              <a:t>Borg, J., Scott‐Young, C.M. and Bartram, T., (2025) ‘A review of graduate work readiness literature: A conceptual exploration of the implications for HRM research and practice’, </a:t>
            </a:r>
            <a:r>
              <a:rPr lang="en-GB" sz="440" i="1">
                <a:solidFill>
                  <a:srgbClr val="222222"/>
                </a:solidFill>
              </a:rPr>
              <a:t>Asia Pacific Journal of Human Resources</a:t>
            </a:r>
            <a:r>
              <a:rPr lang="en-GB" sz="440">
                <a:solidFill>
                  <a:srgbClr val="222222"/>
                </a:solidFill>
              </a:rPr>
              <a:t>, </a:t>
            </a:r>
            <a:r>
              <a:rPr lang="en-GB" sz="440" i="1">
                <a:solidFill>
                  <a:srgbClr val="222222"/>
                </a:solidFill>
              </a:rPr>
              <a:t>63</a:t>
            </a:r>
            <a:r>
              <a:rPr lang="en-GB" sz="440">
                <a:solidFill>
                  <a:srgbClr val="222222"/>
                </a:solidFill>
              </a:rPr>
              <a:t>(2), p.e70012.</a:t>
            </a:r>
            <a:r>
              <a:rPr lang="en-GB" sz="440">
                <a:solidFill>
                  <a:schemeClr val="dk1"/>
                </a:solidFill>
              </a:rPr>
              <a:t> </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rgbClr val="222222"/>
                </a:solidFill>
              </a:rPr>
              <a:t>Choudhury, F.H. and Akter, A., (2024) ‘A review on understanding the perception of farmers on effectiveness of agricultural TV programs for the dissemination of agricultural information in Bangladesh’,  </a:t>
            </a:r>
            <a:r>
              <a:rPr lang="en-GB" sz="440" i="1">
                <a:solidFill>
                  <a:srgbClr val="222222"/>
                </a:solidFill>
              </a:rPr>
              <a:t>Asian Journal of Agricultural Extension, Economics &amp; Sociology</a:t>
            </a:r>
            <a:r>
              <a:rPr lang="en-GB" sz="440">
                <a:solidFill>
                  <a:srgbClr val="222222"/>
                </a:solidFill>
              </a:rPr>
              <a:t>, </a:t>
            </a:r>
            <a:r>
              <a:rPr lang="en-GB" sz="440" i="1">
                <a:solidFill>
                  <a:srgbClr val="222222"/>
                </a:solidFill>
              </a:rPr>
              <a:t>42</a:t>
            </a:r>
            <a:r>
              <a:rPr lang="en-GB" sz="440">
                <a:solidFill>
                  <a:srgbClr val="222222"/>
                </a:solidFill>
              </a:rPr>
              <a:t>(5), pp.99-111.</a:t>
            </a:r>
            <a:r>
              <a:rPr lang="en-GB" sz="440">
                <a:solidFill>
                  <a:schemeClr val="dk1"/>
                </a:solidFill>
              </a:rPr>
              <a:t> </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chemeClr val="dk1"/>
                </a:solidFill>
              </a:rPr>
              <a:t>CIPD (2025) </a:t>
            </a:r>
            <a:r>
              <a:rPr lang="en-GB" sz="440" i="1">
                <a:solidFill>
                  <a:schemeClr val="dk1"/>
                </a:solidFill>
              </a:rPr>
              <a:t>CIPD | Focus on: leadership and engagement</a:t>
            </a:r>
            <a:r>
              <a:rPr lang="en-GB" sz="440">
                <a:solidFill>
                  <a:schemeClr val="dk1"/>
                </a:solidFill>
              </a:rPr>
              <a:t>. Available at: https://www.cipd.org/en/views-and-insights/focus-on/focus-on-leadership-engagement/  (Accessed: 6 October 2026).</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rgbClr val="222222"/>
                </a:solidFill>
              </a:rPr>
              <a:t>Esan, O., Nwulu, N. and Adepoju, O.O., (2026) ‘A Validated Multi-Level Human Capital Framework for 4IR-Enabled Innovation Within the WEF Nexus’,  </a:t>
            </a:r>
            <a:r>
              <a:rPr lang="en-GB" sz="440" i="1">
                <a:solidFill>
                  <a:srgbClr val="222222"/>
                </a:solidFill>
              </a:rPr>
              <a:t>Sustainability</a:t>
            </a:r>
            <a:r>
              <a:rPr lang="en-GB" sz="440">
                <a:solidFill>
                  <a:srgbClr val="222222"/>
                </a:solidFill>
              </a:rPr>
              <a:t>, </a:t>
            </a:r>
            <a:r>
              <a:rPr lang="en-GB" sz="440" i="1">
                <a:solidFill>
                  <a:srgbClr val="222222"/>
                </a:solidFill>
              </a:rPr>
              <a:t>18</a:t>
            </a:r>
            <a:r>
              <a:rPr lang="en-GB" sz="440">
                <a:solidFill>
                  <a:srgbClr val="222222"/>
                </a:solidFill>
              </a:rPr>
              <a:t>(5), p.2364.</a:t>
            </a:r>
            <a:r>
              <a:rPr lang="en-GB" sz="440">
                <a:solidFill>
                  <a:schemeClr val="dk1"/>
                </a:solidFill>
              </a:rPr>
              <a:t> </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chemeClr val="dk1"/>
                </a:solidFill>
              </a:rPr>
              <a:t>GOV UK (2025) </a:t>
            </a:r>
            <a:r>
              <a:rPr lang="en-GB" sz="440" i="1">
                <a:solidFill>
                  <a:schemeClr val="dk1"/>
                </a:solidFill>
              </a:rPr>
              <a:t>Adult social care workforce skills survey: September 2025 report</a:t>
            </a:r>
            <a:r>
              <a:rPr lang="en-GB" sz="440">
                <a:solidFill>
                  <a:schemeClr val="dk1"/>
                </a:solidFill>
              </a:rPr>
              <a:t>. Available at: https://www.gov.uk/government/statistics/adult-social-care-workforce-skills-survey-september-2025/adult-social-care-workforce-skills-survey-september-2025-report (Accessed: 9th October 2026).</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chemeClr val="dk1"/>
                </a:solidFill>
              </a:rPr>
              <a:t>Health-Connect (2026) </a:t>
            </a:r>
            <a:r>
              <a:rPr lang="en-GB" sz="440" i="1">
                <a:solidFill>
                  <a:schemeClr val="dk1"/>
                </a:solidFill>
              </a:rPr>
              <a:t>Our Story</a:t>
            </a:r>
            <a:r>
              <a:rPr lang="en-GB" sz="440">
                <a:solidFill>
                  <a:schemeClr val="dk1"/>
                </a:solidFill>
              </a:rPr>
              <a:t>. Available at: https://www.health-connect.com/our-story (Accessed: 9th October 2026).</a:t>
            </a:r>
            <a:endParaRPr sz="440">
              <a:solidFill>
                <a:schemeClr val="dk1"/>
              </a:solidFill>
            </a:endParaRPr>
          </a:p>
          <a:p>
            <a:pPr marL="0" lvl="0" indent="0" algn="just" rtl="0">
              <a:lnSpc>
                <a:spcPct val="130000"/>
              </a:lnSpc>
              <a:spcBef>
                <a:spcPts val="0"/>
              </a:spcBef>
              <a:spcAft>
                <a:spcPts val="0"/>
              </a:spcAft>
              <a:buClr>
                <a:schemeClr val="dk1"/>
              </a:buClr>
              <a:buSzPts val="440"/>
              <a:buFont typeface="Arial"/>
              <a:buNone/>
            </a:pPr>
            <a:r>
              <a:rPr lang="en-GB" sz="440">
                <a:solidFill>
                  <a:schemeClr val="dk1"/>
                </a:solidFill>
              </a:rPr>
              <a:t>Kirkpatrick Partners (2024) </a:t>
            </a:r>
            <a:r>
              <a:rPr lang="en-GB" sz="440" i="1">
                <a:solidFill>
                  <a:schemeClr val="dk1"/>
                </a:solidFill>
              </a:rPr>
              <a:t>The Kirkpatrick Model</a:t>
            </a:r>
            <a:r>
              <a:rPr lang="en-GB" sz="440">
                <a:solidFill>
                  <a:schemeClr val="dk1"/>
                </a:solidFill>
              </a:rPr>
              <a:t>. Available at: https://www.kirkpatrickpartners.com/the-kirkpatrick-model/  (Accessed: 9th October 2026).</a:t>
            </a:r>
            <a:endParaRPr sz="440">
              <a:solidFill>
                <a:schemeClr val="dk1"/>
              </a:solidFill>
            </a:endParaRPr>
          </a:p>
          <a:p>
            <a:pPr marL="0" lvl="0" indent="0" algn="just" rtl="0">
              <a:lnSpc>
                <a:spcPct val="130000"/>
              </a:lnSpc>
              <a:spcBef>
                <a:spcPts val="1200"/>
              </a:spcBef>
              <a:spcAft>
                <a:spcPts val="0"/>
              </a:spcAft>
              <a:buClr>
                <a:schemeClr val="dk1"/>
              </a:buClr>
              <a:buSzPts val="440"/>
              <a:buFont typeface="Arial"/>
              <a:buNone/>
            </a:pPr>
            <a:r>
              <a:rPr lang="en-GB" sz="440">
                <a:solidFill>
                  <a:srgbClr val="222222"/>
                </a:solidFill>
              </a:rPr>
              <a:t>McAnally, K. and Hagger, M.S., (2024) ‘Self-determination theory and workplace outcomes: A conceptual review and future research directions’, </a:t>
            </a:r>
            <a:r>
              <a:rPr lang="en-GB" sz="440" i="1">
                <a:solidFill>
                  <a:srgbClr val="222222"/>
                </a:solidFill>
              </a:rPr>
              <a:t>Behavioral sciences</a:t>
            </a:r>
            <a:r>
              <a:rPr lang="en-GB" sz="440">
                <a:solidFill>
                  <a:srgbClr val="222222"/>
                </a:solidFill>
              </a:rPr>
              <a:t>, </a:t>
            </a:r>
            <a:r>
              <a:rPr lang="en-GB" sz="440" i="1">
                <a:solidFill>
                  <a:srgbClr val="222222"/>
                </a:solidFill>
              </a:rPr>
              <a:t>14</a:t>
            </a:r>
            <a:r>
              <a:rPr lang="en-GB" sz="440">
                <a:solidFill>
                  <a:srgbClr val="222222"/>
                </a:solidFill>
              </a:rPr>
              <a:t>(6), p.428.</a:t>
            </a:r>
            <a:r>
              <a:rPr lang="en-GB" sz="440">
                <a:solidFill>
                  <a:schemeClr val="dk1"/>
                </a:solidFill>
              </a:rPr>
              <a:t> </a:t>
            </a:r>
            <a:endParaRPr sz="440">
              <a:solidFill>
                <a:schemeClr val="dk1"/>
              </a:solidFill>
            </a:endParaRPr>
          </a:p>
          <a:p>
            <a:pPr marL="0" lvl="0" indent="0" algn="just" rtl="0">
              <a:lnSpc>
                <a:spcPct val="130000"/>
              </a:lnSpc>
              <a:spcBef>
                <a:spcPts val="1200"/>
              </a:spcBef>
              <a:spcAft>
                <a:spcPts val="0"/>
              </a:spcAft>
              <a:buClr>
                <a:schemeClr val="dk1"/>
              </a:buClr>
              <a:buSzPts val="440"/>
              <a:buFont typeface="Arial"/>
              <a:buNone/>
            </a:pPr>
            <a:r>
              <a:rPr lang="en-GB" sz="440">
                <a:solidFill>
                  <a:schemeClr val="dk1"/>
                </a:solidFill>
              </a:rPr>
              <a:t>NatWest Mentor (2026) </a:t>
            </a:r>
            <a:r>
              <a:rPr lang="en-GB" sz="440" i="1">
                <a:solidFill>
                  <a:schemeClr val="dk1"/>
                </a:solidFill>
              </a:rPr>
              <a:t>Staff turnover rates by industry UK: 2026 benchmarks</a:t>
            </a:r>
            <a:r>
              <a:rPr lang="en-GB" sz="440">
                <a:solidFill>
                  <a:schemeClr val="dk1"/>
                </a:solidFill>
              </a:rPr>
              <a:t>. Available at: https://www.natwestmentor.co.uk/news/staff-turnover-rates-by-industry-uk-2026-benchmarks (Accessed: 8th October 2026).</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chemeClr val="dk1"/>
                </a:solidFill>
              </a:rPr>
              <a:t>NHS UK (n.d.)</a:t>
            </a:r>
            <a:r>
              <a:rPr lang="en-GB" sz="440" i="1">
                <a:solidFill>
                  <a:schemeClr val="dk1"/>
                </a:solidFill>
              </a:rPr>
              <a:t> RECRUITMENT PROCESS FLOW CHART. </a:t>
            </a:r>
            <a:r>
              <a:rPr lang="en-GB" sz="440">
                <a:solidFill>
                  <a:schemeClr val="dk1"/>
                </a:solidFill>
              </a:rPr>
              <a:t>Available at: https://www.elft.nhs.uk/sites/default/files/2022-01/recruitment_process_flow_chart.pdf (Accessed: 7th October 2026).</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chemeClr val="dk1"/>
                </a:solidFill>
              </a:rPr>
              <a:t>OECD (2025)</a:t>
            </a:r>
            <a:r>
              <a:rPr lang="en-GB" sz="440" i="1">
                <a:solidFill>
                  <a:schemeClr val="dk1"/>
                </a:solidFill>
              </a:rPr>
              <a:t> DIGITAL AND AI SKILLS IN HEALTH OCCUPATIONS WHAT DO WE KNOW ABOUT NEW DEMAND?. </a:t>
            </a:r>
            <a:r>
              <a:rPr lang="en-GB" sz="440">
                <a:solidFill>
                  <a:schemeClr val="dk1"/>
                </a:solidFill>
              </a:rPr>
              <a:t>Available at: https://www.oecd.org/content/dam/oecd/en/publications/reports/2025/05/digital-and-ai-skills-in-health-occupations_f428e5a9/5fbd42ab-en.pdf (Accessed: 9th October 2026).</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rgbClr val="222222"/>
                </a:solidFill>
              </a:rPr>
              <a:t>Sajad, F., (2026) ‘Transformational Leadership in Higher Education: A Motivation–Ability–Opportunity Perspective’,  </a:t>
            </a:r>
            <a:r>
              <a:rPr lang="en-GB" sz="440" i="1">
                <a:solidFill>
                  <a:srgbClr val="222222"/>
                </a:solidFill>
              </a:rPr>
              <a:t>Education Sciences</a:t>
            </a:r>
            <a:r>
              <a:rPr lang="en-GB" sz="440">
                <a:solidFill>
                  <a:srgbClr val="222222"/>
                </a:solidFill>
              </a:rPr>
              <a:t>, </a:t>
            </a:r>
            <a:r>
              <a:rPr lang="en-GB" sz="440" i="1">
                <a:solidFill>
                  <a:srgbClr val="222222"/>
                </a:solidFill>
              </a:rPr>
              <a:t>16</a:t>
            </a:r>
            <a:r>
              <a:rPr lang="en-GB" sz="440">
                <a:solidFill>
                  <a:srgbClr val="222222"/>
                </a:solidFill>
              </a:rPr>
              <a:t>(6), p.903.</a:t>
            </a:r>
            <a:r>
              <a:rPr lang="en-GB" sz="440">
                <a:solidFill>
                  <a:schemeClr val="dk1"/>
                </a:solidFill>
              </a:rPr>
              <a:t> </a:t>
            </a:r>
            <a:endParaRPr sz="440">
              <a:solidFill>
                <a:schemeClr val="dk1"/>
              </a:solidFill>
            </a:endParaRPr>
          </a:p>
          <a:p>
            <a:pPr marL="0" lvl="0" indent="0" algn="just" rtl="0">
              <a:lnSpc>
                <a:spcPct val="130000"/>
              </a:lnSpc>
              <a:spcBef>
                <a:spcPts val="0"/>
              </a:spcBef>
              <a:spcAft>
                <a:spcPts val="0"/>
              </a:spcAft>
              <a:buClr>
                <a:schemeClr val="dk1"/>
              </a:buClr>
              <a:buSzPts val="440"/>
              <a:buFont typeface="Arial"/>
              <a:buNone/>
            </a:pPr>
            <a:r>
              <a:rPr lang="en-GB" sz="440">
                <a:solidFill>
                  <a:srgbClr val="222222"/>
                </a:solidFill>
              </a:rPr>
              <a:t>Selim, I. and Kee, D.M.H., (2022) ‘Using job demands–resources theory to predict work–life balance among academicians in private universities in Egypt during the COVID-19 pandemic’,  </a:t>
            </a:r>
            <a:r>
              <a:rPr lang="en-GB" sz="440" i="1">
                <a:solidFill>
                  <a:srgbClr val="222222"/>
                </a:solidFill>
              </a:rPr>
              <a:t>Information</a:t>
            </a:r>
            <a:r>
              <a:rPr lang="en-GB" sz="440">
                <a:solidFill>
                  <a:srgbClr val="222222"/>
                </a:solidFill>
              </a:rPr>
              <a:t>, </a:t>
            </a:r>
            <a:r>
              <a:rPr lang="en-GB" sz="440" i="1">
                <a:solidFill>
                  <a:srgbClr val="222222"/>
                </a:solidFill>
              </a:rPr>
              <a:t>14</a:t>
            </a:r>
            <a:r>
              <a:rPr lang="en-GB" sz="440">
                <a:solidFill>
                  <a:srgbClr val="222222"/>
                </a:solidFill>
              </a:rPr>
              <a:t>(1), p.12.</a:t>
            </a:r>
            <a:r>
              <a:rPr lang="en-GB" sz="440">
                <a:solidFill>
                  <a:schemeClr val="dk1"/>
                </a:solidFill>
              </a:rPr>
              <a:t> </a:t>
            </a:r>
            <a:endParaRPr sz="440">
              <a:solidFill>
                <a:schemeClr val="dk1"/>
              </a:solidFill>
            </a:endParaRPr>
          </a:p>
          <a:p>
            <a:pPr marL="0" lvl="0" indent="0" algn="just" rtl="0">
              <a:lnSpc>
                <a:spcPct val="130000"/>
              </a:lnSpc>
              <a:spcBef>
                <a:spcPts val="1200"/>
              </a:spcBef>
              <a:spcAft>
                <a:spcPts val="0"/>
              </a:spcAft>
              <a:buClr>
                <a:schemeClr val="dk1"/>
              </a:buClr>
              <a:buSzPts val="440"/>
              <a:buFont typeface="Arial"/>
              <a:buNone/>
            </a:pPr>
            <a:r>
              <a:rPr lang="en-GB" sz="440">
                <a:solidFill>
                  <a:srgbClr val="222222"/>
                </a:solidFill>
              </a:rPr>
              <a:t>Simeone, L., Bellincampi, M., Bosinco, A.M. and Spaini, G., (2026) </a:t>
            </a:r>
            <a:r>
              <a:rPr lang="en-GB" sz="440" i="1">
                <a:solidFill>
                  <a:srgbClr val="222222"/>
                </a:solidFill>
              </a:rPr>
              <a:t>Futures Thinking: Using a Multidisciplinary Approach</a:t>
            </a:r>
            <a:r>
              <a:rPr lang="en-GB" sz="440">
                <a:solidFill>
                  <a:srgbClr val="222222"/>
                </a:solidFill>
              </a:rPr>
              <a:t>. Taylor &amp; Francis.</a:t>
            </a:r>
            <a:r>
              <a:rPr lang="en-GB" sz="440">
                <a:solidFill>
                  <a:schemeClr val="dk1"/>
                </a:solidFill>
              </a:rPr>
              <a:t> </a:t>
            </a:r>
            <a:endParaRPr sz="440">
              <a:solidFill>
                <a:schemeClr val="dk1"/>
              </a:solidFill>
            </a:endParaRPr>
          </a:p>
          <a:p>
            <a:pPr marL="0" lvl="0" indent="0" algn="just" rtl="0">
              <a:lnSpc>
                <a:spcPct val="130000"/>
              </a:lnSpc>
              <a:spcBef>
                <a:spcPts val="1000"/>
              </a:spcBef>
              <a:spcAft>
                <a:spcPts val="0"/>
              </a:spcAft>
              <a:buClr>
                <a:schemeClr val="dk1"/>
              </a:buClr>
              <a:buSzPts val="440"/>
              <a:buFont typeface="Arial"/>
              <a:buNone/>
            </a:pPr>
            <a:r>
              <a:rPr lang="en-GB" sz="440">
                <a:solidFill>
                  <a:srgbClr val="222222"/>
                </a:solidFill>
              </a:rPr>
              <a:t>Yoshikawa, A., Ohtsuka, H., Aoki, K., Tashiro, N., Togo, S., Komaba, K., Nogawa, S., Osawa, M. and Enokida, M., (2025) ‘Simulation-based infection prevention and control training for medical and healthcare students: a systematic review’,  </a:t>
            </a:r>
            <a:r>
              <a:rPr lang="en-GB" sz="440" i="1">
                <a:solidFill>
                  <a:srgbClr val="222222"/>
                </a:solidFill>
              </a:rPr>
              <a:t>Frontiers in medicine</a:t>
            </a:r>
            <a:r>
              <a:rPr lang="en-GB" sz="440">
                <a:solidFill>
                  <a:srgbClr val="222222"/>
                </a:solidFill>
              </a:rPr>
              <a:t>, </a:t>
            </a:r>
            <a:r>
              <a:rPr lang="en-GB" sz="440" i="1">
                <a:solidFill>
                  <a:srgbClr val="222222"/>
                </a:solidFill>
              </a:rPr>
              <a:t>12</a:t>
            </a:r>
            <a:r>
              <a:rPr lang="en-GB" sz="440">
                <a:solidFill>
                  <a:srgbClr val="222222"/>
                </a:solidFill>
              </a:rPr>
              <a:t>, p.1529557.</a:t>
            </a:r>
            <a:r>
              <a:rPr lang="en-GB" sz="440">
                <a:solidFill>
                  <a:schemeClr val="dk1"/>
                </a:solidFill>
              </a:rPr>
              <a:t> </a:t>
            </a:r>
            <a:endParaRPr sz="440">
              <a:solidFill>
                <a:schemeClr val="dk1"/>
              </a:solidFill>
            </a:endParaRPr>
          </a:p>
          <a:p>
            <a:pPr marL="0" lvl="0" indent="0" algn="l" rtl="0">
              <a:lnSpc>
                <a:spcPct val="95000"/>
              </a:lnSpc>
              <a:spcBef>
                <a:spcPts val="0"/>
              </a:spcBef>
              <a:spcAft>
                <a:spcPts val="1200"/>
              </a:spcAft>
              <a:buSzPts val="440"/>
              <a:buNone/>
            </a:pPr>
            <a:endParaRPr sz="720"/>
          </a:p>
        </p:txBody>
      </p:sp>
      <p:sp>
        <p:nvSpPr>
          <p:cNvPr id="175" name="Google Shape;175;p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15</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16"/>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ctr" rtl="0">
              <a:lnSpc>
                <a:spcPct val="115000"/>
              </a:lnSpc>
              <a:spcBef>
                <a:spcPts val="0"/>
              </a:spcBef>
              <a:spcAft>
                <a:spcPts val="0"/>
              </a:spcAft>
              <a:buSzPts val="1800"/>
              <a:buNone/>
            </a:pPr>
            <a:endParaRPr sz="2700" b="1" i="1"/>
          </a:p>
          <a:p>
            <a:pPr marL="0" lvl="0" indent="0" algn="l" rtl="0">
              <a:lnSpc>
                <a:spcPct val="115000"/>
              </a:lnSpc>
              <a:spcBef>
                <a:spcPts val="1200"/>
              </a:spcBef>
              <a:spcAft>
                <a:spcPts val="1200"/>
              </a:spcAft>
              <a:buSzPts val="1800"/>
              <a:buNone/>
            </a:pPr>
            <a:r>
              <a:rPr lang="en-GB" sz="2700" b="1" i="1"/>
              <a:t>                            </a:t>
            </a:r>
            <a:r>
              <a:rPr lang="en-GB" sz="2600" b="1" i="1"/>
              <a:t>  </a:t>
            </a:r>
            <a:r>
              <a:rPr lang="en-GB" sz="2600" b="1" i="1">
                <a:solidFill>
                  <a:schemeClr val="dk1"/>
                </a:solidFill>
              </a:rPr>
              <a:t> ANY QUESTIONS?</a:t>
            </a:r>
            <a:endParaRPr sz="2600" b="1" i="1">
              <a:solidFill>
                <a:schemeClr val="dk1"/>
              </a:solidFill>
            </a:endParaRPr>
          </a:p>
        </p:txBody>
      </p:sp>
      <p:sp>
        <p:nvSpPr>
          <p:cNvPr id="181" name="Google Shape;181;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16</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pic>
        <p:nvPicPr>
          <p:cNvPr id="186" name="Google Shape;186;p17"/>
          <p:cNvPicPr preferRelativeResize="0"/>
          <p:nvPr/>
        </p:nvPicPr>
        <p:blipFill rotWithShape="1">
          <a:blip r:embed="rId3">
            <a:alphaModFix/>
          </a:blip>
          <a:srcRect/>
          <a:stretch/>
        </p:blipFill>
        <p:spPr>
          <a:xfrm>
            <a:off x="1870300" y="461963"/>
            <a:ext cx="5962650" cy="4219575"/>
          </a:xfrm>
          <a:prstGeom prst="rect">
            <a:avLst/>
          </a:prstGeom>
          <a:noFill/>
          <a:ln>
            <a:noFill/>
          </a:ln>
        </p:spPr>
      </p:pic>
      <p:sp>
        <p:nvSpPr>
          <p:cNvPr id="187" name="Google Shape;187;p1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Clr>
                <a:srgbClr val="000000"/>
              </a:buClr>
              <a:buSzPts val="1000"/>
              <a:buFont typeface="Arial"/>
              <a:buNone/>
            </a:pPr>
            <a:fld id="{00000000-1234-1234-1234-123412341234}" type="slidenum">
              <a:rPr lang="en-GB"/>
              <a:t>17</a:t>
            </a:fld>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3840</Words>
  <Application>Microsoft Office PowerPoint</Application>
  <PresentationFormat>On-screen Show (16:9)</PresentationFormat>
  <Paragraphs>169</Paragraphs>
  <Slides>17</Slides>
  <Notes>17</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17</vt:i4>
      </vt:variant>
    </vt:vector>
  </HeadingPairs>
  <TitlesOfParts>
    <vt:vector size="19" baseType="lpstr">
      <vt:lpstr>Arial</vt:lpstr>
      <vt:lpstr>Simple Light</vt:lpstr>
      <vt:lpstr>PowerPoint Presentation</vt:lpstr>
      <vt:lpstr>Table of  Contents</vt:lpstr>
      <vt:lpstr> Introduction </vt:lpstr>
      <vt:lpstr>Strategic HRM: Linking people to organisational performance </vt:lpstr>
      <vt:lpstr>Workforce Planning and Recruitment: Workforce planning, Skills gap identification </vt:lpstr>
      <vt:lpstr>Recruitment challenges </vt:lpstr>
      <vt:lpstr>Recruitment strategy: Attracting scarce talent </vt:lpstr>
      <vt:lpstr>Selection: Capable and suitable employees</vt:lpstr>
      <vt:lpstr> Learning and development: closing the skills gaps </vt:lpstr>
      <vt:lpstr>Talent management, retention and employee well-being</vt:lpstr>
      <vt:lpstr> Performance management and employee motivation </vt:lpstr>
      <vt:lpstr>Leadership and multidisciplinary team effectiveness </vt:lpstr>
      <vt:lpstr>Implementation plan </vt:lpstr>
      <vt:lpstr>Conclusion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Patrycja Miklas (2426022)</cp:lastModifiedBy>
  <cp:revision>1</cp:revision>
  <dcterms:modified xsi:type="dcterms:W3CDTF">2026-10-11T18:13:55Z</dcterms:modified>
</cp:coreProperties>
</file>