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818" r:id="rId2"/>
    <p:sldMasterId id="2147483833" r:id="rId3"/>
    <p:sldMasterId id="2147483840" r:id="rId4"/>
  </p:sldMasterIdLst>
  <p:notesMasterIdLst>
    <p:notesMasterId r:id="rId62"/>
  </p:notesMasterIdLst>
  <p:handoutMasterIdLst>
    <p:handoutMasterId r:id="rId63"/>
  </p:handoutMasterIdLst>
  <p:sldIdLst>
    <p:sldId id="256" r:id="rId5"/>
    <p:sldId id="349" r:id="rId6"/>
    <p:sldId id="861" r:id="rId7"/>
    <p:sldId id="350" r:id="rId8"/>
    <p:sldId id="848" r:id="rId9"/>
    <p:sldId id="352" r:id="rId10"/>
    <p:sldId id="849" r:id="rId11"/>
    <p:sldId id="353" r:id="rId12"/>
    <p:sldId id="851" r:id="rId13"/>
    <p:sldId id="259" r:id="rId14"/>
    <p:sldId id="258" r:id="rId15"/>
    <p:sldId id="377" r:id="rId16"/>
    <p:sldId id="378" r:id="rId17"/>
    <p:sldId id="369" r:id="rId18"/>
    <p:sldId id="261" r:id="rId19"/>
    <p:sldId id="262" r:id="rId20"/>
    <p:sldId id="263" r:id="rId21"/>
    <p:sldId id="862" r:id="rId22"/>
    <p:sldId id="264" r:id="rId23"/>
    <p:sldId id="863" r:id="rId24"/>
    <p:sldId id="265" r:id="rId25"/>
    <p:sldId id="266" r:id="rId26"/>
    <p:sldId id="267" r:id="rId27"/>
    <p:sldId id="268" r:id="rId28"/>
    <p:sldId id="844" r:id="rId29"/>
    <p:sldId id="474" r:id="rId30"/>
    <p:sldId id="475" r:id="rId31"/>
    <p:sldId id="854" r:id="rId32"/>
    <p:sldId id="855" r:id="rId33"/>
    <p:sldId id="380" r:id="rId34"/>
    <p:sldId id="856" r:id="rId35"/>
    <p:sldId id="381" r:id="rId36"/>
    <p:sldId id="859" r:id="rId37"/>
    <p:sldId id="858" r:id="rId38"/>
    <p:sldId id="860" r:id="rId39"/>
    <p:sldId id="257" r:id="rId40"/>
    <p:sldId id="371" r:id="rId41"/>
    <p:sldId id="473" r:id="rId42"/>
    <p:sldId id="477" r:id="rId43"/>
    <p:sldId id="845" r:id="rId44"/>
    <p:sldId id="846" r:id="rId45"/>
    <p:sldId id="476" r:id="rId46"/>
    <p:sldId id="269" r:id="rId47"/>
    <p:sldId id="282" r:id="rId48"/>
    <p:sldId id="847" r:id="rId49"/>
    <p:sldId id="468" r:id="rId50"/>
    <p:sldId id="389" r:id="rId51"/>
    <p:sldId id="469" r:id="rId52"/>
    <p:sldId id="384" r:id="rId53"/>
    <p:sldId id="383" r:id="rId54"/>
    <p:sldId id="390" r:id="rId55"/>
    <p:sldId id="300" r:id="rId56"/>
    <p:sldId id="372" r:id="rId57"/>
    <p:sldId id="373" r:id="rId58"/>
    <p:sldId id="375" r:id="rId59"/>
    <p:sldId id="478" r:id="rId60"/>
    <p:sldId id="365" r:id="rId6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AF9E1F-8292-434F-BAC7-BE4D66360553}" v="29" dt="2026-10-19T09:02:50.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5" d="100"/>
          <a:sy n="85" d="100"/>
        </p:scale>
        <p:origin x="903" y="4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handoutMaster" Target="handoutMasters/handoutMaster1.xml"/><Relationship Id="rId68"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0DD423-CABA-4A10-8651-24C425EEB1E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A42BA4D-DF9F-423B-9801-B4DB2EBEE16D}">
      <dgm:prSet/>
      <dgm:spPr/>
      <dgm:t>
        <a:bodyPr/>
        <a:lstStyle/>
        <a:p>
          <a:r>
            <a:rPr lang="en-GB"/>
            <a:t>International events attract much higher average spend than their domestic equivalents.</a:t>
          </a:r>
          <a:endParaRPr lang="en-US"/>
        </a:p>
      </dgm:t>
    </dgm:pt>
    <dgm:pt modelId="{52411068-1045-4299-BD5F-29E1FC774A2A}" type="parTrans" cxnId="{B109A67C-6DBC-46A9-B64D-DC0E1E32AE7B}">
      <dgm:prSet/>
      <dgm:spPr/>
      <dgm:t>
        <a:bodyPr/>
        <a:lstStyle/>
        <a:p>
          <a:endParaRPr lang="en-US"/>
        </a:p>
      </dgm:t>
    </dgm:pt>
    <dgm:pt modelId="{BB18E88B-6F2B-4B58-A2A8-40EB3D55BECB}" type="sibTrans" cxnId="{B109A67C-6DBC-46A9-B64D-DC0E1E32AE7B}">
      <dgm:prSet/>
      <dgm:spPr/>
      <dgm:t>
        <a:bodyPr/>
        <a:lstStyle/>
        <a:p>
          <a:endParaRPr lang="en-US"/>
        </a:p>
      </dgm:t>
    </dgm:pt>
    <dgm:pt modelId="{A4C22A2F-0BC1-4FB2-ACF7-E4CBA442CC0F}">
      <dgm:prSet/>
      <dgm:spPr/>
      <dgm:t>
        <a:bodyPr/>
        <a:lstStyle/>
        <a:p>
          <a:r>
            <a:rPr lang="en-GB"/>
            <a:t>The two main reasons are:  Overseas delegates stay much longer on average (3.7 nights) than domestic delegates (1.0 nights) </a:t>
          </a:r>
          <a:endParaRPr lang="en-US"/>
        </a:p>
      </dgm:t>
    </dgm:pt>
    <dgm:pt modelId="{9E9236CC-F300-4AAF-9CDB-3F14EBD13A5D}" type="parTrans" cxnId="{6A80D470-CCCF-4231-AAD8-7AD03D8BB67D}">
      <dgm:prSet/>
      <dgm:spPr/>
      <dgm:t>
        <a:bodyPr/>
        <a:lstStyle/>
        <a:p>
          <a:endParaRPr lang="en-US"/>
        </a:p>
      </dgm:t>
    </dgm:pt>
    <dgm:pt modelId="{54680087-56BE-4CD3-8DC0-66EA860E47BB}" type="sibTrans" cxnId="{6A80D470-CCCF-4231-AAD8-7AD03D8BB67D}">
      <dgm:prSet/>
      <dgm:spPr/>
      <dgm:t>
        <a:bodyPr/>
        <a:lstStyle/>
        <a:p>
          <a:endParaRPr lang="en-US"/>
        </a:p>
      </dgm:t>
    </dgm:pt>
    <dgm:pt modelId="{70C1120C-BC8F-475B-A1BA-1B93712FC096}">
      <dgm:prSet/>
      <dgm:spPr/>
      <dgm:t>
        <a:bodyPr/>
        <a:lstStyle/>
        <a:p>
          <a:r>
            <a:rPr lang="en-GB"/>
            <a:t>International events charge much higher registration fees. For incentive trips, the average spend per delegate is £1,893. </a:t>
          </a:r>
          <a:endParaRPr lang="en-US"/>
        </a:p>
      </dgm:t>
    </dgm:pt>
    <dgm:pt modelId="{6133B884-3F4C-4D8B-B9C7-2ED27F4316A9}" type="parTrans" cxnId="{F3EB036D-5FC5-4F2B-9DB8-E731F41703CE}">
      <dgm:prSet/>
      <dgm:spPr/>
      <dgm:t>
        <a:bodyPr/>
        <a:lstStyle/>
        <a:p>
          <a:endParaRPr lang="en-US"/>
        </a:p>
      </dgm:t>
    </dgm:pt>
    <dgm:pt modelId="{3121D211-2691-4395-9A35-2770B2B42088}" type="sibTrans" cxnId="{F3EB036D-5FC5-4F2B-9DB8-E731F41703CE}">
      <dgm:prSet/>
      <dgm:spPr/>
      <dgm:t>
        <a:bodyPr/>
        <a:lstStyle/>
        <a:p>
          <a:endParaRPr lang="en-US"/>
        </a:p>
      </dgm:t>
    </dgm:pt>
    <dgm:pt modelId="{5A6414DE-8A7E-47EF-A317-5EB41869D01D}">
      <dgm:prSet/>
      <dgm:spPr/>
      <dgm:t>
        <a:bodyPr/>
        <a:lstStyle/>
        <a:p>
          <a:r>
            <a:rPr lang="en-GB"/>
            <a:t>It is highest for trips from North America (£2,311), the main reason being the higher average length of stay (4.9 nights) compared to other markets. </a:t>
          </a:r>
          <a:endParaRPr lang="en-US"/>
        </a:p>
      </dgm:t>
    </dgm:pt>
    <dgm:pt modelId="{7941BB03-B9CD-416B-BD7E-470AC33C90DA}" type="parTrans" cxnId="{91720668-5618-4C50-B3A6-2CDFA413C2A6}">
      <dgm:prSet/>
      <dgm:spPr/>
      <dgm:t>
        <a:bodyPr/>
        <a:lstStyle/>
        <a:p>
          <a:endParaRPr lang="en-US"/>
        </a:p>
      </dgm:t>
    </dgm:pt>
    <dgm:pt modelId="{9AFE6188-7864-4655-8E5A-E5CCE1661537}" type="sibTrans" cxnId="{91720668-5618-4C50-B3A6-2CDFA413C2A6}">
      <dgm:prSet/>
      <dgm:spPr/>
      <dgm:t>
        <a:bodyPr/>
        <a:lstStyle/>
        <a:p>
          <a:endParaRPr lang="en-US"/>
        </a:p>
      </dgm:t>
    </dgm:pt>
    <dgm:pt modelId="{D1487372-ECD9-4F09-AC64-48FB3060C992}">
      <dgm:prSet/>
      <dgm:spPr/>
      <dgm:t>
        <a:bodyPr/>
        <a:lstStyle/>
        <a:p>
          <a:r>
            <a:rPr lang="en-GB"/>
            <a:t>Average incentive trip spend varies by region of Britain: London (£2,332), Scotland (£1,518), rest of England (£1,118). </a:t>
          </a:r>
          <a:endParaRPr lang="en-US"/>
        </a:p>
      </dgm:t>
    </dgm:pt>
    <dgm:pt modelId="{EB9EA53C-EE9B-46BD-935F-69803574EC92}" type="parTrans" cxnId="{D378440A-0953-44E5-920F-2A8323AD4891}">
      <dgm:prSet/>
      <dgm:spPr/>
      <dgm:t>
        <a:bodyPr/>
        <a:lstStyle/>
        <a:p>
          <a:endParaRPr lang="en-US"/>
        </a:p>
      </dgm:t>
    </dgm:pt>
    <dgm:pt modelId="{B1A2C87E-1EC8-4E20-9E8B-A1CB0645C426}" type="sibTrans" cxnId="{D378440A-0953-44E5-920F-2A8323AD4891}">
      <dgm:prSet/>
      <dgm:spPr/>
      <dgm:t>
        <a:bodyPr/>
        <a:lstStyle/>
        <a:p>
          <a:endParaRPr lang="en-US"/>
        </a:p>
      </dgm:t>
    </dgm:pt>
    <dgm:pt modelId="{AF229D02-D5E2-4CE7-BF31-DD393D3B5FED}" type="pres">
      <dgm:prSet presAssocID="{360DD423-CABA-4A10-8651-24C425EEB1E8}" presName="linear" presStyleCnt="0">
        <dgm:presLayoutVars>
          <dgm:animLvl val="lvl"/>
          <dgm:resizeHandles val="exact"/>
        </dgm:presLayoutVars>
      </dgm:prSet>
      <dgm:spPr/>
    </dgm:pt>
    <dgm:pt modelId="{7EA96C5F-0038-4D93-ABF6-0F41C5E53AF8}" type="pres">
      <dgm:prSet presAssocID="{FA42BA4D-DF9F-423B-9801-B4DB2EBEE16D}" presName="parentText" presStyleLbl="node1" presStyleIdx="0" presStyleCnt="5">
        <dgm:presLayoutVars>
          <dgm:chMax val="0"/>
          <dgm:bulletEnabled val="1"/>
        </dgm:presLayoutVars>
      </dgm:prSet>
      <dgm:spPr/>
    </dgm:pt>
    <dgm:pt modelId="{D66028DE-7B50-4354-828E-E0B42E6208C2}" type="pres">
      <dgm:prSet presAssocID="{BB18E88B-6F2B-4B58-A2A8-40EB3D55BECB}" presName="spacer" presStyleCnt="0"/>
      <dgm:spPr/>
    </dgm:pt>
    <dgm:pt modelId="{3CAD1B11-DE62-4D75-B3CB-BF2FE72B8663}" type="pres">
      <dgm:prSet presAssocID="{A4C22A2F-0BC1-4FB2-ACF7-E4CBA442CC0F}" presName="parentText" presStyleLbl="node1" presStyleIdx="1" presStyleCnt="5">
        <dgm:presLayoutVars>
          <dgm:chMax val="0"/>
          <dgm:bulletEnabled val="1"/>
        </dgm:presLayoutVars>
      </dgm:prSet>
      <dgm:spPr/>
    </dgm:pt>
    <dgm:pt modelId="{EB64BF63-901C-428B-A1DE-297EBB14F6E4}" type="pres">
      <dgm:prSet presAssocID="{54680087-56BE-4CD3-8DC0-66EA860E47BB}" presName="spacer" presStyleCnt="0"/>
      <dgm:spPr/>
    </dgm:pt>
    <dgm:pt modelId="{455AB239-27AD-4FE6-B28A-26C94BEBFDDD}" type="pres">
      <dgm:prSet presAssocID="{70C1120C-BC8F-475B-A1BA-1B93712FC096}" presName="parentText" presStyleLbl="node1" presStyleIdx="2" presStyleCnt="5">
        <dgm:presLayoutVars>
          <dgm:chMax val="0"/>
          <dgm:bulletEnabled val="1"/>
        </dgm:presLayoutVars>
      </dgm:prSet>
      <dgm:spPr/>
    </dgm:pt>
    <dgm:pt modelId="{E6BDC81A-3352-452E-98B2-244E74D4F362}" type="pres">
      <dgm:prSet presAssocID="{3121D211-2691-4395-9A35-2770B2B42088}" presName="spacer" presStyleCnt="0"/>
      <dgm:spPr/>
    </dgm:pt>
    <dgm:pt modelId="{365C7481-0FB7-4563-829B-5B24E59F519D}" type="pres">
      <dgm:prSet presAssocID="{5A6414DE-8A7E-47EF-A317-5EB41869D01D}" presName="parentText" presStyleLbl="node1" presStyleIdx="3" presStyleCnt="5">
        <dgm:presLayoutVars>
          <dgm:chMax val="0"/>
          <dgm:bulletEnabled val="1"/>
        </dgm:presLayoutVars>
      </dgm:prSet>
      <dgm:spPr/>
    </dgm:pt>
    <dgm:pt modelId="{9B657608-0E8B-4174-9ADE-92D74E44B442}" type="pres">
      <dgm:prSet presAssocID="{9AFE6188-7864-4655-8E5A-E5CCE1661537}" presName="spacer" presStyleCnt="0"/>
      <dgm:spPr/>
    </dgm:pt>
    <dgm:pt modelId="{E7A6606C-490B-4DA6-AB0B-EF44EE7893D2}" type="pres">
      <dgm:prSet presAssocID="{D1487372-ECD9-4F09-AC64-48FB3060C992}" presName="parentText" presStyleLbl="node1" presStyleIdx="4" presStyleCnt="5">
        <dgm:presLayoutVars>
          <dgm:chMax val="0"/>
          <dgm:bulletEnabled val="1"/>
        </dgm:presLayoutVars>
      </dgm:prSet>
      <dgm:spPr/>
    </dgm:pt>
  </dgm:ptLst>
  <dgm:cxnLst>
    <dgm:cxn modelId="{D378440A-0953-44E5-920F-2A8323AD4891}" srcId="{360DD423-CABA-4A10-8651-24C425EEB1E8}" destId="{D1487372-ECD9-4F09-AC64-48FB3060C992}" srcOrd="4" destOrd="0" parTransId="{EB9EA53C-EE9B-46BD-935F-69803574EC92}" sibTransId="{B1A2C87E-1EC8-4E20-9E8B-A1CB0645C426}"/>
    <dgm:cxn modelId="{90C29760-4F48-4888-A772-B0E78AF08277}" type="presOf" srcId="{70C1120C-BC8F-475B-A1BA-1B93712FC096}" destId="{455AB239-27AD-4FE6-B28A-26C94BEBFDDD}" srcOrd="0" destOrd="0" presId="urn:microsoft.com/office/officeart/2005/8/layout/vList2"/>
    <dgm:cxn modelId="{91720668-5618-4C50-B3A6-2CDFA413C2A6}" srcId="{360DD423-CABA-4A10-8651-24C425EEB1E8}" destId="{5A6414DE-8A7E-47EF-A317-5EB41869D01D}" srcOrd="3" destOrd="0" parTransId="{7941BB03-B9CD-416B-BD7E-470AC33C90DA}" sibTransId="{9AFE6188-7864-4655-8E5A-E5CCE1661537}"/>
    <dgm:cxn modelId="{A99AB568-D75F-4AEB-AAF9-B25F8611AF5F}" type="presOf" srcId="{360DD423-CABA-4A10-8651-24C425EEB1E8}" destId="{AF229D02-D5E2-4CE7-BF31-DD393D3B5FED}" srcOrd="0" destOrd="0" presId="urn:microsoft.com/office/officeart/2005/8/layout/vList2"/>
    <dgm:cxn modelId="{7394CC68-C392-49B8-92D4-05C0A072D995}" type="presOf" srcId="{5A6414DE-8A7E-47EF-A317-5EB41869D01D}" destId="{365C7481-0FB7-4563-829B-5B24E59F519D}" srcOrd="0" destOrd="0" presId="urn:microsoft.com/office/officeart/2005/8/layout/vList2"/>
    <dgm:cxn modelId="{F3EB036D-5FC5-4F2B-9DB8-E731F41703CE}" srcId="{360DD423-CABA-4A10-8651-24C425EEB1E8}" destId="{70C1120C-BC8F-475B-A1BA-1B93712FC096}" srcOrd="2" destOrd="0" parTransId="{6133B884-3F4C-4D8B-B9C7-2ED27F4316A9}" sibTransId="{3121D211-2691-4395-9A35-2770B2B42088}"/>
    <dgm:cxn modelId="{6A80D470-CCCF-4231-AAD8-7AD03D8BB67D}" srcId="{360DD423-CABA-4A10-8651-24C425EEB1E8}" destId="{A4C22A2F-0BC1-4FB2-ACF7-E4CBA442CC0F}" srcOrd="1" destOrd="0" parTransId="{9E9236CC-F300-4AAF-9CDB-3F14EBD13A5D}" sibTransId="{54680087-56BE-4CD3-8DC0-66EA860E47BB}"/>
    <dgm:cxn modelId="{B109A67C-6DBC-46A9-B64D-DC0E1E32AE7B}" srcId="{360DD423-CABA-4A10-8651-24C425EEB1E8}" destId="{FA42BA4D-DF9F-423B-9801-B4DB2EBEE16D}" srcOrd="0" destOrd="0" parTransId="{52411068-1045-4299-BD5F-29E1FC774A2A}" sibTransId="{BB18E88B-6F2B-4B58-A2A8-40EB3D55BECB}"/>
    <dgm:cxn modelId="{10507C95-ABC7-4994-9E5E-D2B13F432DA3}" type="presOf" srcId="{D1487372-ECD9-4F09-AC64-48FB3060C992}" destId="{E7A6606C-490B-4DA6-AB0B-EF44EE7893D2}" srcOrd="0" destOrd="0" presId="urn:microsoft.com/office/officeart/2005/8/layout/vList2"/>
    <dgm:cxn modelId="{5C0DC2A4-1D6D-45F9-809E-DCF716C6E9DB}" type="presOf" srcId="{FA42BA4D-DF9F-423B-9801-B4DB2EBEE16D}" destId="{7EA96C5F-0038-4D93-ABF6-0F41C5E53AF8}" srcOrd="0" destOrd="0" presId="urn:microsoft.com/office/officeart/2005/8/layout/vList2"/>
    <dgm:cxn modelId="{0D0031CA-9642-4591-9EEA-0D0190EB6625}" type="presOf" srcId="{A4C22A2F-0BC1-4FB2-ACF7-E4CBA442CC0F}" destId="{3CAD1B11-DE62-4D75-B3CB-BF2FE72B8663}" srcOrd="0" destOrd="0" presId="urn:microsoft.com/office/officeart/2005/8/layout/vList2"/>
    <dgm:cxn modelId="{2189DB64-9208-4577-ABA9-07D83C2F0963}" type="presParOf" srcId="{AF229D02-D5E2-4CE7-BF31-DD393D3B5FED}" destId="{7EA96C5F-0038-4D93-ABF6-0F41C5E53AF8}" srcOrd="0" destOrd="0" presId="urn:microsoft.com/office/officeart/2005/8/layout/vList2"/>
    <dgm:cxn modelId="{C09D2280-46C0-437E-A74A-0884EEECAA85}" type="presParOf" srcId="{AF229D02-D5E2-4CE7-BF31-DD393D3B5FED}" destId="{D66028DE-7B50-4354-828E-E0B42E6208C2}" srcOrd="1" destOrd="0" presId="urn:microsoft.com/office/officeart/2005/8/layout/vList2"/>
    <dgm:cxn modelId="{BE9CD901-B5DF-407F-9B6F-A4746FC62A8E}" type="presParOf" srcId="{AF229D02-D5E2-4CE7-BF31-DD393D3B5FED}" destId="{3CAD1B11-DE62-4D75-B3CB-BF2FE72B8663}" srcOrd="2" destOrd="0" presId="urn:microsoft.com/office/officeart/2005/8/layout/vList2"/>
    <dgm:cxn modelId="{2177237C-B704-4D99-BDEA-CACFB54CF072}" type="presParOf" srcId="{AF229D02-D5E2-4CE7-BF31-DD393D3B5FED}" destId="{EB64BF63-901C-428B-A1DE-297EBB14F6E4}" srcOrd="3" destOrd="0" presId="urn:microsoft.com/office/officeart/2005/8/layout/vList2"/>
    <dgm:cxn modelId="{8CE8BFEE-2535-4216-886C-772F677D134D}" type="presParOf" srcId="{AF229D02-D5E2-4CE7-BF31-DD393D3B5FED}" destId="{455AB239-27AD-4FE6-B28A-26C94BEBFDDD}" srcOrd="4" destOrd="0" presId="urn:microsoft.com/office/officeart/2005/8/layout/vList2"/>
    <dgm:cxn modelId="{BF65BFC9-09DA-4C5F-90E8-C0CA2E4F9CF9}" type="presParOf" srcId="{AF229D02-D5E2-4CE7-BF31-DD393D3B5FED}" destId="{E6BDC81A-3352-452E-98B2-244E74D4F362}" srcOrd="5" destOrd="0" presId="urn:microsoft.com/office/officeart/2005/8/layout/vList2"/>
    <dgm:cxn modelId="{8EB0D3A4-5789-4CA0-9881-6603C0CD752D}" type="presParOf" srcId="{AF229D02-D5E2-4CE7-BF31-DD393D3B5FED}" destId="{365C7481-0FB7-4563-829B-5B24E59F519D}" srcOrd="6" destOrd="0" presId="urn:microsoft.com/office/officeart/2005/8/layout/vList2"/>
    <dgm:cxn modelId="{8038FC6C-C648-455E-B3CC-FB61DDD55950}" type="presParOf" srcId="{AF229D02-D5E2-4CE7-BF31-DD393D3B5FED}" destId="{9B657608-0E8B-4174-9ADE-92D74E44B442}" srcOrd="7" destOrd="0" presId="urn:microsoft.com/office/officeart/2005/8/layout/vList2"/>
    <dgm:cxn modelId="{E724EEF0-4F9D-4FB3-923E-94112F907F7E}" type="presParOf" srcId="{AF229D02-D5E2-4CE7-BF31-DD393D3B5FED}" destId="{E7A6606C-490B-4DA6-AB0B-EF44EE7893D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96C5F-0038-4D93-ABF6-0F41C5E53AF8}">
      <dsp:nvSpPr>
        <dsp:cNvPr id="0" name=""/>
        <dsp:cNvSpPr/>
      </dsp:nvSpPr>
      <dsp:spPr>
        <a:xfrm>
          <a:off x="0" y="276947"/>
          <a:ext cx="4697730" cy="9509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International events attract much higher average spend than their domestic equivalents.</a:t>
          </a:r>
          <a:endParaRPr lang="en-US" sz="1700" kern="1200"/>
        </a:p>
      </dsp:txBody>
      <dsp:txXfrm>
        <a:off x="46424" y="323371"/>
        <a:ext cx="4604882" cy="858142"/>
      </dsp:txXfrm>
    </dsp:sp>
    <dsp:sp modelId="{3CAD1B11-DE62-4D75-B3CB-BF2FE72B8663}">
      <dsp:nvSpPr>
        <dsp:cNvPr id="0" name=""/>
        <dsp:cNvSpPr/>
      </dsp:nvSpPr>
      <dsp:spPr>
        <a:xfrm>
          <a:off x="0" y="1276898"/>
          <a:ext cx="4697730" cy="95099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two main reasons are:  Overseas delegates stay much longer on average (3.7 nights) than domestic delegates (1.0 nights) </a:t>
          </a:r>
          <a:endParaRPr lang="en-US" sz="1700" kern="1200"/>
        </a:p>
      </dsp:txBody>
      <dsp:txXfrm>
        <a:off x="46424" y="1323322"/>
        <a:ext cx="4604882" cy="858142"/>
      </dsp:txXfrm>
    </dsp:sp>
    <dsp:sp modelId="{455AB239-27AD-4FE6-B28A-26C94BEBFDDD}">
      <dsp:nvSpPr>
        <dsp:cNvPr id="0" name=""/>
        <dsp:cNvSpPr/>
      </dsp:nvSpPr>
      <dsp:spPr>
        <a:xfrm>
          <a:off x="0" y="2276848"/>
          <a:ext cx="4697730" cy="9509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International events charge much higher registration fees. For incentive trips, the average spend per delegate is £1,893. </a:t>
          </a:r>
          <a:endParaRPr lang="en-US" sz="1700" kern="1200"/>
        </a:p>
      </dsp:txBody>
      <dsp:txXfrm>
        <a:off x="46424" y="2323272"/>
        <a:ext cx="4604882" cy="858142"/>
      </dsp:txXfrm>
    </dsp:sp>
    <dsp:sp modelId="{365C7481-0FB7-4563-829B-5B24E59F519D}">
      <dsp:nvSpPr>
        <dsp:cNvPr id="0" name=""/>
        <dsp:cNvSpPr/>
      </dsp:nvSpPr>
      <dsp:spPr>
        <a:xfrm>
          <a:off x="0" y="3276799"/>
          <a:ext cx="4697730" cy="95099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It is highest for trips from North America (£2,311), the main reason being the higher average length of stay (4.9 nights) compared to other markets. </a:t>
          </a:r>
          <a:endParaRPr lang="en-US" sz="1700" kern="1200"/>
        </a:p>
      </dsp:txBody>
      <dsp:txXfrm>
        <a:off x="46424" y="3323223"/>
        <a:ext cx="4604882" cy="858142"/>
      </dsp:txXfrm>
    </dsp:sp>
    <dsp:sp modelId="{E7A6606C-490B-4DA6-AB0B-EF44EE7893D2}">
      <dsp:nvSpPr>
        <dsp:cNvPr id="0" name=""/>
        <dsp:cNvSpPr/>
      </dsp:nvSpPr>
      <dsp:spPr>
        <a:xfrm>
          <a:off x="0" y="4276749"/>
          <a:ext cx="4697730" cy="9509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Average incentive trip spend varies by region of Britain: London (£2,332), Scotland (£1,518), rest of England (£1,118). </a:t>
          </a:r>
          <a:endParaRPr lang="en-US" sz="1700" kern="1200"/>
        </a:p>
      </dsp:txBody>
      <dsp:txXfrm>
        <a:off x="46424" y="4323173"/>
        <a:ext cx="4604882" cy="8581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atin typeface="Arial" charset="0"/>
              </a:defRPr>
            </a:lvl1pPr>
          </a:lstStyle>
          <a:p>
            <a:pPr>
              <a:defRPr/>
            </a:pPr>
            <a:fld id="{4DB34CD9-C9F0-4E05-8BA2-C576989BF70D}" type="datetimeFigureOut">
              <a:rPr lang="en-US"/>
              <a:pPr>
                <a:defRPr/>
              </a:pPr>
              <a:t>10/19/2026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76908126-1EB9-40A2-B636-360F98B25D98}" type="slidenum">
              <a:rPr lang="en-GB" altLang="en-US"/>
              <a:pPr/>
              <a:t>‹#›</a:t>
            </a:fld>
            <a:endParaRPr lang="en-GB" altLang="en-US"/>
          </a:p>
        </p:txBody>
      </p:sp>
    </p:spTree>
    <p:extLst>
      <p:ext uri="{BB962C8B-B14F-4D97-AF65-F5344CB8AC3E}">
        <p14:creationId xmlns:p14="http://schemas.microsoft.com/office/powerpoint/2010/main" val="12349559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US"/>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US"/>
          </a:p>
        </p:txBody>
      </p:sp>
      <p:sp>
        <p:nvSpPr>
          <p:cNvPr id="317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6E27B7C-DA74-4C27-AD6F-D4A3CB7E6F81}" type="slidenum">
              <a:rPr lang="en-GB" altLang="en-US"/>
              <a:pPr/>
              <a:t>‹#›</a:t>
            </a:fld>
            <a:endParaRPr lang="en-GB" altLang="en-US"/>
          </a:p>
        </p:txBody>
      </p:sp>
    </p:spTree>
    <p:extLst>
      <p:ext uri="{BB962C8B-B14F-4D97-AF65-F5344CB8AC3E}">
        <p14:creationId xmlns:p14="http://schemas.microsoft.com/office/powerpoint/2010/main" val="1191199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BE7A9A2-E548-4214-9209-CD20B316B686}" type="slidenum">
              <a:rPr lang="en-GB" altLang="en-US"/>
              <a:pPr eaLnBrk="1" hangingPunct="1"/>
              <a:t>2</a:t>
            </a:fld>
            <a:endParaRPr lang="en-GB" alt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907954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7167670-91FA-41E7-BF91-A72F34128679}" type="slidenum">
              <a:rPr lang="en-GB" altLang="en-US"/>
              <a:pPr eaLnBrk="1" hangingPunct="1"/>
              <a:t>4</a:t>
            </a:fld>
            <a:endParaRPr lang="en-GB" altLang="en-US"/>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3731964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80C40B2-00F1-43A1-9953-2CAEAE0CFDBE}" type="slidenum">
              <a:rPr lang="en-GB" altLang="en-US"/>
              <a:pPr eaLnBrk="1" hangingPunct="1"/>
              <a:t>6</a:t>
            </a:fld>
            <a:endParaRPr lang="en-GB" altLang="en-US"/>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2100217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63E29F0-F0CB-42C1-8659-2DF19328DF89}" type="slidenum">
              <a:rPr lang="en-GB" altLang="en-US"/>
              <a:pPr eaLnBrk="1" hangingPunct="1"/>
              <a:t>8</a:t>
            </a:fld>
            <a:endParaRPr lang="en-GB" altLang="en-US"/>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6228106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872538" cy="6858000"/>
            <a:chOff x="0" y="0"/>
            <a:chExt cx="5589" cy="4320"/>
          </a:xfrm>
        </p:grpSpPr>
        <p:sp>
          <p:nvSpPr>
            <p:cNvPr id="5" name="Rectangle 3" descr="Stationery"/>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6" name="Picture 4" descr="minispi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a:lvl1pPr>
          </a:lstStyle>
          <a:p>
            <a:r>
              <a:rPr lang="en-US"/>
              <a:t>Click to edit Master title style</a:t>
            </a:r>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a:solidFill>
                  <a:schemeClr val="bg2"/>
                </a:solidFill>
              </a:defRPr>
            </a:lvl1pPr>
          </a:lstStyle>
          <a:p>
            <a:r>
              <a:rPr lang="en-US"/>
              <a:t>Click to edit Master subtitle style</a:t>
            </a:r>
          </a:p>
        </p:txBody>
      </p:sp>
      <p:sp>
        <p:nvSpPr>
          <p:cNvPr id="7" name="Rectangle 7"/>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8" name="Rectangle 8"/>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9" name="Rectangle 9"/>
          <p:cNvSpPr>
            <a:spLocks noGrp="1" noChangeArrowheads="1"/>
          </p:cNvSpPr>
          <p:nvPr>
            <p:ph type="sldNum" sz="quarter" idx="12"/>
          </p:nvPr>
        </p:nvSpPr>
        <p:spPr>
          <a:xfrm>
            <a:off x="6829425" y="6100763"/>
            <a:ext cx="1905000" cy="457200"/>
          </a:xfrm>
        </p:spPr>
        <p:txBody>
          <a:bodyPr/>
          <a:lstStyle>
            <a:lvl1pPr>
              <a:defRPr>
                <a:solidFill>
                  <a:srgbClr val="A08366"/>
                </a:solidFill>
              </a:defRPr>
            </a:lvl1pPr>
          </a:lstStyle>
          <a:p>
            <a:fld id="{6BDC93C7-23AB-4978-A0E1-05EA86689ADB}" type="slidenum">
              <a:rPr lang="en-GB" altLang="en-US"/>
              <a:pPr/>
              <a:t>‹#›</a:t>
            </a:fld>
            <a:endParaRPr lang="en-GB" altLang="en-US"/>
          </a:p>
        </p:txBody>
      </p:sp>
    </p:spTree>
    <p:extLst>
      <p:ext uri="{BB962C8B-B14F-4D97-AF65-F5344CB8AC3E}">
        <p14:creationId xmlns:p14="http://schemas.microsoft.com/office/powerpoint/2010/main" val="447132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D6E59934-DCEB-4068-AA08-2202BF617C37}" type="slidenum">
              <a:rPr lang="en-GB" altLang="en-US"/>
              <a:pPr/>
              <a:t>‹#›</a:t>
            </a:fld>
            <a:endParaRPr lang="en-GB" altLang="en-US"/>
          </a:p>
        </p:txBody>
      </p:sp>
    </p:spTree>
    <p:extLst>
      <p:ext uri="{BB962C8B-B14F-4D97-AF65-F5344CB8AC3E}">
        <p14:creationId xmlns:p14="http://schemas.microsoft.com/office/powerpoint/2010/main" val="120990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F9932C21-70CB-4268-9671-681805C81D2A}" type="slidenum">
              <a:rPr lang="en-GB" altLang="en-US"/>
              <a:pPr/>
              <a:t>‹#›</a:t>
            </a:fld>
            <a:endParaRPr lang="en-GB" altLang="en-US"/>
          </a:p>
        </p:txBody>
      </p:sp>
    </p:spTree>
    <p:extLst>
      <p:ext uri="{BB962C8B-B14F-4D97-AF65-F5344CB8AC3E}">
        <p14:creationId xmlns:p14="http://schemas.microsoft.com/office/powerpoint/2010/main" val="3339591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1DB55F91-0872-484C-828E-D399A1EED694}" type="slidenum">
              <a:rPr lang="en-GB" altLang="en-US"/>
              <a:pPr/>
              <a:t>‹#›</a:t>
            </a:fld>
            <a:endParaRPr lang="en-GB" altLang="en-US"/>
          </a:p>
        </p:txBody>
      </p:sp>
    </p:spTree>
    <p:extLst>
      <p:ext uri="{BB962C8B-B14F-4D97-AF65-F5344CB8AC3E}">
        <p14:creationId xmlns:p14="http://schemas.microsoft.com/office/powerpoint/2010/main" val="1150975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US"/>
          </a:p>
        </p:txBody>
      </p:sp>
      <p:sp>
        <p:nvSpPr>
          <p:cNvPr id="8" name="Rectangle 9"/>
          <p:cNvSpPr>
            <a:spLocks noGrp="1" noChangeArrowheads="1"/>
          </p:cNvSpPr>
          <p:nvPr>
            <p:ph type="ftr" sz="quarter" idx="11"/>
          </p:nvPr>
        </p:nvSpPr>
        <p:spPr>
          <a:ln/>
        </p:spPr>
        <p:txBody>
          <a:bodyPr/>
          <a:lstStyle>
            <a:lvl1pPr>
              <a:defRPr/>
            </a:lvl1pPr>
          </a:lstStyle>
          <a:p>
            <a:pPr>
              <a:defRPr/>
            </a:pPr>
            <a:endParaRPr lang="en-US"/>
          </a:p>
        </p:txBody>
      </p:sp>
      <p:sp>
        <p:nvSpPr>
          <p:cNvPr id="9" name="Rectangle 10"/>
          <p:cNvSpPr>
            <a:spLocks noGrp="1" noChangeArrowheads="1"/>
          </p:cNvSpPr>
          <p:nvPr>
            <p:ph type="sldNum" sz="quarter" idx="12"/>
          </p:nvPr>
        </p:nvSpPr>
        <p:spPr>
          <a:ln/>
        </p:spPr>
        <p:txBody>
          <a:bodyPr/>
          <a:lstStyle>
            <a:lvl1pPr>
              <a:defRPr/>
            </a:lvl1pPr>
          </a:lstStyle>
          <a:p>
            <a:fld id="{5B3E7118-5826-4DE2-9675-C800A061015F}" type="slidenum">
              <a:rPr lang="en-GB" altLang="en-US"/>
              <a:pPr/>
              <a:t>‹#›</a:t>
            </a:fld>
            <a:endParaRPr lang="en-GB" altLang="en-US"/>
          </a:p>
        </p:txBody>
      </p:sp>
    </p:spTree>
    <p:extLst>
      <p:ext uri="{BB962C8B-B14F-4D97-AF65-F5344CB8AC3E}">
        <p14:creationId xmlns:p14="http://schemas.microsoft.com/office/powerpoint/2010/main" val="3476806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US"/>
          </a:p>
        </p:txBody>
      </p:sp>
      <p:sp>
        <p:nvSpPr>
          <p:cNvPr id="4" name="Rectangle 9"/>
          <p:cNvSpPr>
            <a:spLocks noGrp="1" noChangeArrowheads="1"/>
          </p:cNvSpPr>
          <p:nvPr>
            <p:ph type="ftr" sz="quarter" idx="11"/>
          </p:nvPr>
        </p:nvSpPr>
        <p:spPr>
          <a:ln/>
        </p:spPr>
        <p:txBody>
          <a:bodyPr/>
          <a:lstStyle>
            <a:lvl1pPr>
              <a:defRPr/>
            </a:lvl1pPr>
          </a:lstStyle>
          <a:p>
            <a:pPr>
              <a:defRPr/>
            </a:pPr>
            <a:endParaRPr lang="en-US"/>
          </a:p>
        </p:txBody>
      </p:sp>
      <p:sp>
        <p:nvSpPr>
          <p:cNvPr id="5" name="Rectangle 10"/>
          <p:cNvSpPr>
            <a:spLocks noGrp="1" noChangeArrowheads="1"/>
          </p:cNvSpPr>
          <p:nvPr>
            <p:ph type="sldNum" sz="quarter" idx="12"/>
          </p:nvPr>
        </p:nvSpPr>
        <p:spPr>
          <a:ln/>
        </p:spPr>
        <p:txBody>
          <a:bodyPr/>
          <a:lstStyle>
            <a:lvl1pPr>
              <a:defRPr/>
            </a:lvl1pPr>
          </a:lstStyle>
          <a:p>
            <a:fld id="{FA54227A-1CE4-46B2-902D-E2F68BF17918}" type="slidenum">
              <a:rPr lang="en-GB" altLang="en-US"/>
              <a:pPr/>
              <a:t>‹#›</a:t>
            </a:fld>
            <a:endParaRPr lang="en-GB" altLang="en-US"/>
          </a:p>
        </p:txBody>
      </p:sp>
    </p:spTree>
    <p:extLst>
      <p:ext uri="{BB962C8B-B14F-4D97-AF65-F5344CB8AC3E}">
        <p14:creationId xmlns:p14="http://schemas.microsoft.com/office/powerpoint/2010/main" val="349920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US"/>
          </a:p>
        </p:txBody>
      </p:sp>
      <p:sp>
        <p:nvSpPr>
          <p:cNvPr id="3" name="Rectangle 9"/>
          <p:cNvSpPr>
            <a:spLocks noGrp="1" noChangeArrowheads="1"/>
          </p:cNvSpPr>
          <p:nvPr>
            <p:ph type="ftr" sz="quarter" idx="11"/>
          </p:nvPr>
        </p:nvSpPr>
        <p:spPr>
          <a:ln/>
        </p:spPr>
        <p:txBody>
          <a:bodyPr/>
          <a:lstStyle>
            <a:lvl1pPr>
              <a:defRPr/>
            </a:lvl1pPr>
          </a:lstStyle>
          <a:p>
            <a:pPr>
              <a:defRPr/>
            </a:pPr>
            <a:endParaRPr lang="en-US"/>
          </a:p>
        </p:txBody>
      </p:sp>
      <p:sp>
        <p:nvSpPr>
          <p:cNvPr id="4" name="Rectangle 10"/>
          <p:cNvSpPr>
            <a:spLocks noGrp="1" noChangeArrowheads="1"/>
          </p:cNvSpPr>
          <p:nvPr>
            <p:ph type="sldNum" sz="quarter" idx="12"/>
          </p:nvPr>
        </p:nvSpPr>
        <p:spPr>
          <a:ln/>
        </p:spPr>
        <p:txBody>
          <a:bodyPr/>
          <a:lstStyle>
            <a:lvl1pPr>
              <a:defRPr/>
            </a:lvl1pPr>
          </a:lstStyle>
          <a:p>
            <a:fld id="{A51F1951-63AE-45B0-A017-A6124250F8C7}" type="slidenum">
              <a:rPr lang="en-GB" altLang="en-US"/>
              <a:pPr/>
              <a:t>‹#›</a:t>
            </a:fld>
            <a:endParaRPr lang="en-GB" altLang="en-US"/>
          </a:p>
        </p:txBody>
      </p:sp>
    </p:spTree>
    <p:extLst>
      <p:ext uri="{BB962C8B-B14F-4D97-AF65-F5344CB8AC3E}">
        <p14:creationId xmlns:p14="http://schemas.microsoft.com/office/powerpoint/2010/main" val="2874019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B2010942-9A94-4E7D-846A-8DA7B610CDE4}" type="slidenum">
              <a:rPr lang="en-GB" altLang="en-US"/>
              <a:pPr/>
              <a:t>‹#›</a:t>
            </a:fld>
            <a:endParaRPr lang="en-GB" altLang="en-US"/>
          </a:p>
        </p:txBody>
      </p:sp>
    </p:spTree>
    <p:extLst>
      <p:ext uri="{BB962C8B-B14F-4D97-AF65-F5344CB8AC3E}">
        <p14:creationId xmlns:p14="http://schemas.microsoft.com/office/powerpoint/2010/main" val="400591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C881DC2D-202B-41B1-8B9A-C6409377910C}" type="slidenum">
              <a:rPr lang="en-GB" altLang="en-US"/>
              <a:pPr/>
              <a:t>‹#›</a:t>
            </a:fld>
            <a:endParaRPr lang="en-GB" altLang="en-US"/>
          </a:p>
        </p:txBody>
      </p:sp>
    </p:spTree>
    <p:extLst>
      <p:ext uri="{BB962C8B-B14F-4D97-AF65-F5344CB8AC3E}">
        <p14:creationId xmlns:p14="http://schemas.microsoft.com/office/powerpoint/2010/main" val="3955358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5A979CA2-3ACD-479E-9C84-80F3F25B8A5A}" type="slidenum">
              <a:rPr lang="en-GB" altLang="en-US"/>
              <a:pPr/>
              <a:t>‹#›</a:t>
            </a:fld>
            <a:endParaRPr lang="en-GB" altLang="en-US"/>
          </a:p>
        </p:txBody>
      </p:sp>
    </p:spTree>
    <p:extLst>
      <p:ext uri="{BB962C8B-B14F-4D97-AF65-F5344CB8AC3E}">
        <p14:creationId xmlns:p14="http://schemas.microsoft.com/office/powerpoint/2010/main" val="3612270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3394DFB4-6691-45F6-974C-2B429380EE45}" type="slidenum">
              <a:rPr lang="en-GB" altLang="en-US"/>
              <a:pPr/>
              <a:t>‹#›</a:t>
            </a:fld>
            <a:endParaRPr lang="en-GB" altLang="en-US"/>
          </a:p>
        </p:txBody>
      </p:sp>
    </p:spTree>
    <p:extLst>
      <p:ext uri="{BB962C8B-B14F-4D97-AF65-F5344CB8AC3E}">
        <p14:creationId xmlns:p14="http://schemas.microsoft.com/office/powerpoint/2010/main" val="3406997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a:t>Click icon to add table</a:t>
            </a:r>
            <a:endParaRPr lang="en-GB" noProof="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2541388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73364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033172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09EDD4E2-9818-4817-81DA-B8E7E04F30BE}" type="slidenum">
              <a:rPr lang="en-GB" altLang="en-US" smtClean="0"/>
              <a:pPr/>
              <a:t>‹#›</a:t>
            </a:fld>
            <a:endParaRPr lang="en-GB" altLang="en-US"/>
          </a:p>
        </p:txBody>
      </p:sp>
    </p:spTree>
    <p:extLst>
      <p:ext uri="{BB962C8B-B14F-4D97-AF65-F5344CB8AC3E}">
        <p14:creationId xmlns:p14="http://schemas.microsoft.com/office/powerpoint/2010/main" val="1991082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1DB55F91-0872-484C-828E-D399A1EED694}" type="slidenum">
              <a:rPr lang="en-GB" altLang="en-US" smtClean="0"/>
              <a:pPr/>
              <a:t>‹#›</a:t>
            </a:fld>
            <a:endParaRPr lang="en-GB" altLang="en-US"/>
          </a:p>
        </p:txBody>
      </p:sp>
    </p:spTree>
    <p:extLst>
      <p:ext uri="{BB962C8B-B14F-4D97-AF65-F5344CB8AC3E}">
        <p14:creationId xmlns:p14="http://schemas.microsoft.com/office/powerpoint/2010/main" val="127868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5B3E7118-5826-4DE2-9675-C800A061015F}" type="slidenum">
              <a:rPr lang="en-GB" altLang="en-US" smtClean="0"/>
              <a:pPr/>
              <a:t>‹#›</a:t>
            </a:fld>
            <a:endParaRPr lang="en-GB" altLang="en-US"/>
          </a:p>
        </p:txBody>
      </p:sp>
    </p:spTree>
    <p:extLst>
      <p:ext uri="{BB962C8B-B14F-4D97-AF65-F5344CB8AC3E}">
        <p14:creationId xmlns:p14="http://schemas.microsoft.com/office/powerpoint/2010/main" val="31020207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FA54227A-1CE4-46B2-902D-E2F68BF17918}" type="slidenum">
              <a:rPr lang="en-GB" altLang="en-US" smtClean="0"/>
              <a:pPr/>
              <a:t>‹#›</a:t>
            </a:fld>
            <a:endParaRPr lang="en-GB" altLang="en-US"/>
          </a:p>
        </p:txBody>
      </p:sp>
    </p:spTree>
    <p:extLst>
      <p:ext uri="{BB962C8B-B14F-4D97-AF65-F5344CB8AC3E}">
        <p14:creationId xmlns:p14="http://schemas.microsoft.com/office/powerpoint/2010/main" val="28131686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A51F1951-63AE-45B0-A017-A6124250F8C7}" type="slidenum">
              <a:rPr lang="en-GB" altLang="en-US" smtClean="0"/>
              <a:pPr/>
              <a:t>‹#›</a:t>
            </a:fld>
            <a:endParaRPr lang="en-GB" altLang="en-US"/>
          </a:p>
        </p:txBody>
      </p:sp>
    </p:spTree>
    <p:extLst>
      <p:ext uri="{BB962C8B-B14F-4D97-AF65-F5344CB8AC3E}">
        <p14:creationId xmlns:p14="http://schemas.microsoft.com/office/powerpoint/2010/main" val="29936240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B2010942-9A94-4E7D-846A-8DA7B610CDE4}" type="slidenum">
              <a:rPr lang="en-GB" altLang="en-US" smtClean="0"/>
              <a:pPr/>
              <a:t>‹#›</a:t>
            </a:fld>
            <a:endParaRPr lang="en-GB" altLang="en-US"/>
          </a:p>
        </p:txBody>
      </p:sp>
    </p:spTree>
    <p:extLst>
      <p:ext uri="{BB962C8B-B14F-4D97-AF65-F5344CB8AC3E}">
        <p14:creationId xmlns:p14="http://schemas.microsoft.com/office/powerpoint/2010/main" val="22606251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C881DC2D-202B-41B1-8B9A-C6409377910C}" type="slidenum">
              <a:rPr lang="en-GB" altLang="en-US" smtClean="0"/>
              <a:pPr/>
              <a:t>‹#›</a:t>
            </a:fld>
            <a:endParaRPr lang="en-GB" altLang="en-US"/>
          </a:p>
        </p:txBody>
      </p:sp>
    </p:spTree>
    <p:extLst>
      <p:ext uri="{BB962C8B-B14F-4D97-AF65-F5344CB8AC3E}">
        <p14:creationId xmlns:p14="http://schemas.microsoft.com/office/powerpoint/2010/main" val="7316049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5A979CA2-3ACD-479E-9C84-80F3F25B8A5A}" type="slidenum">
              <a:rPr lang="en-GB" altLang="en-US" smtClean="0"/>
              <a:pPr/>
              <a:t>‹#›</a:t>
            </a:fld>
            <a:endParaRPr lang="en-GB" altLang="en-US"/>
          </a:p>
        </p:txBody>
      </p:sp>
    </p:spTree>
    <p:extLst>
      <p:ext uri="{BB962C8B-B14F-4D97-AF65-F5344CB8AC3E}">
        <p14:creationId xmlns:p14="http://schemas.microsoft.com/office/powerpoint/2010/main" val="18040505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3394DFB4-6691-45F6-974C-2B429380EE45}" type="slidenum">
              <a:rPr lang="en-GB" altLang="en-US" smtClean="0"/>
              <a:pPr/>
              <a:t>‹#›</a:t>
            </a:fld>
            <a:endParaRPr lang="en-GB" altLang="en-US"/>
          </a:p>
        </p:txBody>
      </p:sp>
    </p:spTree>
    <p:extLst>
      <p:ext uri="{BB962C8B-B14F-4D97-AF65-F5344CB8AC3E}">
        <p14:creationId xmlns:p14="http://schemas.microsoft.com/office/powerpoint/2010/main" val="279022210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D6E59934-DCEB-4068-AA08-2202BF617C37}" type="slidenum">
              <a:rPr lang="en-GB" altLang="en-US" smtClean="0"/>
              <a:pPr/>
              <a:t>‹#›</a:t>
            </a:fld>
            <a:endParaRPr lang="en-GB" altLang="en-US"/>
          </a:p>
        </p:txBody>
      </p:sp>
    </p:spTree>
    <p:extLst>
      <p:ext uri="{BB962C8B-B14F-4D97-AF65-F5344CB8AC3E}">
        <p14:creationId xmlns:p14="http://schemas.microsoft.com/office/powerpoint/2010/main" val="756485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a:t>Click icon to add table</a:t>
            </a:r>
            <a:endParaRPr lang="en-GB" noProof="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12538688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021779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926509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213395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500264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845535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4986637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779718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a:t>Click icon to add table</a:t>
            </a:r>
            <a:endParaRPr lang="en-GB" noProof="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38036678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8767517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4262237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82565249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8485082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86861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3.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image" Target="../media/image5.png"/><Relationship Id="rId5" Type="http://schemas.openxmlformats.org/officeDocument/2006/relationships/slideLayout" Target="../slideLayouts/slideLayout31.xml"/><Relationship Id="rId10" Type="http://schemas.openxmlformats.org/officeDocument/2006/relationships/theme" Target="../theme/theme3.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5" Type="http://schemas.openxmlformats.org/officeDocument/2006/relationships/image" Target="../media/image6.pn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8872538" cy="6858000"/>
            <a:chOff x="0" y="0"/>
            <a:chExt cx="5589" cy="4320"/>
          </a:xfrm>
        </p:grpSpPr>
        <p:sp>
          <p:nvSpPr>
            <p:cNvPr id="1032" name="Rectangle 3"/>
            <p:cNvSpPr>
              <a:spLocks noChangeArrowheads="1"/>
            </p:cNvSpPr>
            <p:nvPr/>
          </p:nvSpPr>
          <p:spPr bwMode="ltGray">
            <a:xfrm>
              <a:off x="336" y="150"/>
              <a:ext cx="5253" cy="402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1033" name="Picture 4" descr="minispi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8" name="Rectangle 7"/>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6152" name="Rectangle 8"/>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defRPr>
            </a:lvl1pPr>
          </a:lstStyle>
          <a:p>
            <a:pPr>
              <a:defRPr/>
            </a:pPr>
            <a:endParaRPr lang="en-US"/>
          </a:p>
        </p:txBody>
      </p:sp>
      <p:sp>
        <p:nvSpPr>
          <p:cNvPr id="6153" name="Rectangle 9"/>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defRPr>
            </a:lvl1pPr>
          </a:lstStyle>
          <a:p>
            <a:pPr>
              <a:defRPr/>
            </a:pPr>
            <a:endParaRPr lang="en-US"/>
          </a:p>
        </p:txBody>
      </p:sp>
      <p:sp>
        <p:nvSpPr>
          <p:cNvPr id="6154" name="Rectangle 10"/>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spcBef>
                <a:spcPct val="50000"/>
              </a:spcBef>
              <a:defRPr sz="1400">
                <a:solidFill>
                  <a:schemeClr val="bg2"/>
                </a:solidFill>
                <a:latin typeface="Times New Roman" panose="02020603050405020304" pitchFamily="18" charset="0"/>
              </a:defRPr>
            </a:lvl1pPr>
          </a:lstStyle>
          <a:p>
            <a:fld id="{09EDD4E2-9818-4817-81DA-B8E7E04F30B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4"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5" r:id="rId12"/>
  </p:sldLayoutIdLst>
  <p:txStyles>
    <p:titleStyle>
      <a:lvl1pPr algn="l" rtl="0" eaLnBrk="1" fontAlgn="base" hangingPunct="1">
        <a:spcBef>
          <a:spcPct val="0"/>
        </a:spcBef>
        <a:spcAft>
          <a:spcPct val="0"/>
        </a:spcAft>
        <a:defRPr kumimoji="1" sz="4400" b="1">
          <a:solidFill>
            <a:srgbClr val="663300"/>
          </a:solidFill>
          <a:latin typeface="Arial" panose="020B0604020202020204" pitchFamily="34" charset="0"/>
          <a:ea typeface="+mj-ea"/>
          <a:cs typeface="Arial" panose="020B0604020202020204" pitchFamily="34" charset="0"/>
        </a:defRPr>
      </a:lvl1pPr>
      <a:lvl2pPr algn="l" rtl="0" eaLnBrk="1" fontAlgn="base" hangingPunct="1">
        <a:spcBef>
          <a:spcPct val="0"/>
        </a:spcBef>
        <a:spcAft>
          <a:spcPct val="0"/>
        </a:spcAft>
        <a:defRPr kumimoji="1" sz="4400" b="1">
          <a:solidFill>
            <a:srgbClr val="663300"/>
          </a:solidFill>
          <a:latin typeface="Times New Roman" pitchFamily="18" charset="0"/>
        </a:defRPr>
      </a:lvl2pPr>
      <a:lvl3pPr algn="l" rtl="0" eaLnBrk="1" fontAlgn="base" hangingPunct="1">
        <a:spcBef>
          <a:spcPct val="0"/>
        </a:spcBef>
        <a:spcAft>
          <a:spcPct val="0"/>
        </a:spcAft>
        <a:defRPr kumimoji="1" sz="4400" b="1">
          <a:solidFill>
            <a:srgbClr val="663300"/>
          </a:solidFill>
          <a:latin typeface="Times New Roman" pitchFamily="18" charset="0"/>
        </a:defRPr>
      </a:lvl3pPr>
      <a:lvl4pPr algn="l" rtl="0" eaLnBrk="1" fontAlgn="base" hangingPunct="1">
        <a:spcBef>
          <a:spcPct val="0"/>
        </a:spcBef>
        <a:spcAft>
          <a:spcPct val="0"/>
        </a:spcAft>
        <a:defRPr kumimoji="1" sz="4400" b="1">
          <a:solidFill>
            <a:srgbClr val="663300"/>
          </a:solidFill>
          <a:latin typeface="Times New Roman" pitchFamily="18" charset="0"/>
        </a:defRPr>
      </a:lvl4pPr>
      <a:lvl5pPr algn="l" rtl="0" eaLnBrk="1" fontAlgn="base" hangingPunct="1">
        <a:spcBef>
          <a:spcPct val="0"/>
        </a:spcBef>
        <a:spcAft>
          <a:spcPct val="0"/>
        </a:spcAft>
        <a:defRPr kumimoji="1" sz="4400" b="1">
          <a:solidFill>
            <a:srgbClr val="663300"/>
          </a:solidFill>
          <a:latin typeface="Times New Roman" pitchFamily="18" charset="0"/>
        </a:defRPr>
      </a:lvl5pPr>
      <a:lvl6pPr marL="457200" algn="l" rtl="0" eaLnBrk="1" fontAlgn="base" hangingPunct="1">
        <a:spcBef>
          <a:spcPct val="0"/>
        </a:spcBef>
        <a:spcAft>
          <a:spcPct val="0"/>
        </a:spcAft>
        <a:defRPr kumimoji="1" sz="4400">
          <a:solidFill>
            <a:schemeClr val="tx2"/>
          </a:solidFill>
          <a:latin typeface="Times New Roman" pitchFamily="18" charset="0"/>
        </a:defRPr>
      </a:lvl6pPr>
      <a:lvl7pPr marL="914400" algn="l" rtl="0" eaLnBrk="1" fontAlgn="base" hangingPunct="1">
        <a:spcBef>
          <a:spcPct val="0"/>
        </a:spcBef>
        <a:spcAft>
          <a:spcPct val="0"/>
        </a:spcAft>
        <a:defRPr kumimoji="1" sz="4400">
          <a:solidFill>
            <a:schemeClr val="tx2"/>
          </a:solidFill>
          <a:latin typeface="Times New Roman" pitchFamily="18" charset="0"/>
        </a:defRPr>
      </a:lvl7pPr>
      <a:lvl8pPr marL="1371600" algn="l" rtl="0" eaLnBrk="1" fontAlgn="base" hangingPunct="1">
        <a:spcBef>
          <a:spcPct val="0"/>
        </a:spcBef>
        <a:spcAft>
          <a:spcPct val="0"/>
        </a:spcAft>
        <a:defRPr kumimoji="1" sz="4400">
          <a:solidFill>
            <a:schemeClr val="tx2"/>
          </a:solidFill>
          <a:latin typeface="Times New Roman" pitchFamily="18" charset="0"/>
        </a:defRPr>
      </a:lvl8pPr>
      <a:lvl9pPr marL="1828800" algn="l" rtl="0" eaLnBrk="1" fontAlgn="base" hangingPunct="1">
        <a:spcBef>
          <a:spcPct val="0"/>
        </a:spcBef>
        <a:spcAft>
          <a:spcPct val="0"/>
        </a:spcAft>
        <a:defRPr kumimoji="1" sz="4400">
          <a:solidFill>
            <a:schemeClr val="tx2"/>
          </a:solidFill>
          <a:latin typeface="Times New Roman" pitchFamily="18" charset="0"/>
        </a:defRPr>
      </a:lvl9pPr>
    </p:titleStyle>
    <p:bodyStyle>
      <a:lvl1pPr marL="342900" indent="-342900" algn="l" rtl="0" eaLnBrk="1" fontAlgn="base" hangingPunct="1">
        <a:spcBef>
          <a:spcPct val="20000"/>
        </a:spcBef>
        <a:spcAft>
          <a:spcPct val="0"/>
        </a:spcAft>
        <a:buClr>
          <a:schemeClr val="accent1"/>
        </a:buClr>
        <a:buSzPct val="90000"/>
        <a:buFont typeface="Monotype Sorts" pitchFamily="2" charset="2"/>
        <a:buChar char="4"/>
        <a:defRPr kumimoji="1" sz="3200" b="1">
          <a:solidFill>
            <a:schemeClr val="tx1"/>
          </a:solidFill>
          <a:latin typeface="Arial" panose="020B0604020202020204" pitchFamily="34" charset="0"/>
          <a:ea typeface="+mn-ea"/>
          <a:cs typeface="Arial" panose="020B0604020202020204" pitchFamily="34" charset="0"/>
        </a:defRPr>
      </a:lvl1pPr>
      <a:lvl2pPr marL="742950" indent="-285750" algn="l" rtl="0" eaLnBrk="1" fontAlgn="base" hangingPunct="1">
        <a:spcBef>
          <a:spcPct val="20000"/>
        </a:spcBef>
        <a:spcAft>
          <a:spcPct val="0"/>
        </a:spcAft>
        <a:buClr>
          <a:schemeClr val="accent1"/>
        </a:buClr>
        <a:buChar char="–"/>
        <a:defRPr kumimoji="1" sz="2800" b="1">
          <a:solidFill>
            <a:schemeClr val="tx1"/>
          </a:solidFill>
          <a:latin typeface="Arial" panose="020B0604020202020204" pitchFamily="34" charset="0"/>
          <a:cs typeface="Arial" panose="020B0604020202020204" pitchFamily="34" charset="0"/>
        </a:defRPr>
      </a:lvl2pPr>
      <a:lvl3pPr marL="1143000" indent="-228600" algn="l" rtl="0" eaLnBrk="1" fontAlgn="base" hangingPunct="1">
        <a:spcBef>
          <a:spcPct val="20000"/>
        </a:spcBef>
        <a:spcAft>
          <a:spcPct val="0"/>
        </a:spcAft>
        <a:buClr>
          <a:schemeClr val="accent1"/>
        </a:buClr>
        <a:buChar char="•"/>
        <a:defRPr kumimoji="1" sz="2400" b="1">
          <a:solidFill>
            <a:schemeClr val="tx1"/>
          </a:solidFill>
          <a:latin typeface="Arial" panose="020B0604020202020204" pitchFamily="34" charset="0"/>
          <a:cs typeface="Arial" panose="020B0604020202020204" pitchFamily="34" charset="0"/>
        </a:defRPr>
      </a:lvl3pPr>
      <a:lvl4pPr marL="1600200" indent="-228600" algn="l" rtl="0" eaLnBrk="1" fontAlgn="base" hangingPunct="1">
        <a:spcBef>
          <a:spcPct val="20000"/>
        </a:spcBef>
        <a:spcAft>
          <a:spcPct val="0"/>
        </a:spcAft>
        <a:buClr>
          <a:schemeClr val="accent1"/>
        </a:buClr>
        <a:buChar char="–"/>
        <a:defRPr kumimoji="1" sz="2000" b="1">
          <a:solidFill>
            <a:schemeClr val="tx1"/>
          </a:solidFill>
          <a:latin typeface="Arial" panose="020B0604020202020204" pitchFamily="34" charset="0"/>
          <a:cs typeface="Arial" panose="020B0604020202020204" pitchFamily="34" charset="0"/>
        </a:defRPr>
      </a:lvl4pPr>
      <a:lvl5pPr marL="2057400" indent="-228600" algn="l" rtl="0" eaLnBrk="1" fontAlgn="base" hangingPunct="1">
        <a:spcBef>
          <a:spcPct val="20000"/>
        </a:spcBef>
        <a:spcAft>
          <a:spcPct val="0"/>
        </a:spcAft>
        <a:buClr>
          <a:schemeClr val="accent1"/>
        </a:buClr>
        <a:buChar char="»"/>
        <a:defRPr kumimoji="1" sz="2000" b="1">
          <a:solidFill>
            <a:schemeClr val="tx1"/>
          </a:solidFill>
          <a:latin typeface="Arial" panose="020B0604020202020204" pitchFamily="34" charset="0"/>
          <a:cs typeface="Arial" panose="020B0604020202020204" pitchFamily="34" charset="0"/>
        </a:defRPr>
      </a:lvl5pPr>
      <a:lvl6pPr marL="2514600" indent="-228600" algn="l" rtl="0" eaLnBrk="1" fontAlgn="base" hangingPunct="1">
        <a:spcBef>
          <a:spcPct val="20000"/>
        </a:spcBef>
        <a:spcAft>
          <a:spcPct val="0"/>
        </a:spcAft>
        <a:buClr>
          <a:schemeClr val="accent1"/>
        </a:buClr>
        <a:buChar char="»"/>
        <a:defRPr kumimoji="1" sz="2000">
          <a:solidFill>
            <a:schemeClr val="tx1"/>
          </a:solidFill>
          <a:latin typeface="+mn-lt"/>
        </a:defRPr>
      </a:lvl6pPr>
      <a:lvl7pPr marL="2971800" indent="-228600" algn="l" rtl="0" eaLnBrk="1" fontAlgn="base" hangingPunct="1">
        <a:spcBef>
          <a:spcPct val="20000"/>
        </a:spcBef>
        <a:spcAft>
          <a:spcPct val="0"/>
        </a:spcAft>
        <a:buClr>
          <a:schemeClr val="accent1"/>
        </a:buClr>
        <a:buChar char="»"/>
        <a:defRPr kumimoji="1" sz="2000">
          <a:solidFill>
            <a:schemeClr val="tx1"/>
          </a:solidFill>
          <a:latin typeface="+mn-lt"/>
        </a:defRPr>
      </a:lvl7pPr>
      <a:lvl8pPr marL="3429000" indent="-228600" algn="l" rtl="0" eaLnBrk="1" fontAlgn="base" hangingPunct="1">
        <a:spcBef>
          <a:spcPct val="20000"/>
        </a:spcBef>
        <a:spcAft>
          <a:spcPct val="0"/>
        </a:spcAft>
        <a:buClr>
          <a:schemeClr val="accent1"/>
        </a:buClr>
        <a:buChar char="»"/>
        <a:defRPr kumimoji="1" sz="2000">
          <a:solidFill>
            <a:schemeClr val="tx1"/>
          </a:solidFill>
          <a:latin typeface="+mn-lt"/>
        </a:defRPr>
      </a:lvl8pPr>
      <a:lvl9pPr marL="3886200" indent="-228600" algn="l" rtl="0" eaLnBrk="1" fontAlgn="base" hangingPunct="1">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EDD4E2-9818-4817-81DA-B8E7E04F30BE}" type="slidenum">
              <a:rPr lang="en-GB" altLang="en-US" smtClean="0"/>
              <a:pPr/>
              <a:t>‹#›</a:t>
            </a:fld>
            <a:endParaRPr lang="en-GB" altLang="en-US"/>
          </a:p>
        </p:txBody>
      </p:sp>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535430504"/>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 id="2147483830" r:id="rId12"/>
    <p:sldLayoutId id="2147483831" r:id="rId13"/>
    <p:sldLayoutId id="214748383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10/19/2026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1708707696"/>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3" r:id="rId7"/>
    <p:sldLayoutId id="2147483846" r:id="rId8"/>
    <p:sldLayoutId id="2147483848"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165203629"/>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8.xml.rels><?xml version="1.0" encoding="UTF-8" standalone="yes"?>
<Relationships xmlns="http://schemas.openxmlformats.org/package/2006/relationships"><Relationship Id="rId3" Type="http://schemas.openxmlformats.org/officeDocument/2006/relationships/hyperlink" Target="https://www.crowdfunder.co.uk/start-community" TargetMode="External"/><Relationship Id="rId2" Type="http://schemas.openxmlformats.org/officeDocument/2006/relationships/notesSlide" Target="../notesSlides/notesSlide4.xml"/><Relationship Id="rId1" Type="http://schemas.openxmlformats.org/officeDocument/2006/relationships/slideLayout" Target="../slideLayouts/slideLayout33.xml"/><Relationship Id="rId5" Type="http://schemas.openxmlformats.org/officeDocument/2006/relationships/hyperlink" Target="https://www.adventurealternative.com/sustainable-tourism/social-enterprise/" TargetMode="External"/><Relationship Id="rId4" Type="http://schemas.openxmlformats.org/officeDocument/2006/relationships/hyperlink" Target="https://www.urbanfoundry.co.u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v.uk/government/publications/can-do-guide-for-organisers-of-voluntary-events/the-can-do-guide-to-organising-and-running-voluntary-and-community-events" TargetMode="External"/><Relationship Id="rId1" Type="http://schemas.openxmlformats.org/officeDocument/2006/relationships/slideLayout" Target="../slideLayouts/slideLayout3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3" Type="http://schemas.openxmlformats.org/officeDocument/2006/relationships/hyperlink" Target="https://event-managers.institute/about-us" TargetMode="External"/><Relationship Id="rId2" Type="http://schemas.openxmlformats.org/officeDocument/2006/relationships/image" Target="../media/image14.png"/><Relationship Id="rId1" Type="http://schemas.openxmlformats.org/officeDocument/2006/relationships/slideLayout" Target="../slideLayouts/slideLayout28.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hyperlink" Target="https://event-managers.institute/" TargetMode="External"/><Relationship Id="rId2" Type="http://schemas.openxmlformats.org/officeDocument/2006/relationships/image" Target="../media/image16.png"/><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8.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urbanfoundry.co.uk/" TargetMode="External"/><Relationship Id="rId1" Type="http://schemas.openxmlformats.org/officeDocument/2006/relationships/slideLayout" Target="../slideLayouts/slideLayout28.xml"/></Relationships>
</file>

<file path=ppt/slides/_rels/slide3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www.eventscouncil.org/" TargetMode="External"/><Relationship Id="rId1" Type="http://schemas.openxmlformats.org/officeDocument/2006/relationships/slideLayout" Target="../slideLayouts/slideLayout28.xml"/></Relationships>
</file>

<file path=ppt/slides/_rels/slide3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8.xml"/><Relationship Id="rId1" Type="http://schemas.openxmlformats.org/officeDocument/2006/relationships/video" Target="https://www.youtube.com/embed/t8mNZps07do?feature=oembed"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8.xml"/><Relationship Id="rId1" Type="http://schemas.openxmlformats.org/officeDocument/2006/relationships/video" Target="https://www.youtube.com/embed/nhW67WOTvCE?feature=oembed"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8.xml"/></Relationships>
</file>

<file path=ppt/slides/_rels/slide4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8.xml"/><Relationship Id="rId1" Type="http://schemas.openxmlformats.org/officeDocument/2006/relationships/video" Target="https://www.youtube.com/embed/qdLlad_NcZk?feature=oembed"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8.xml"/><Relationship Id="rId1" Type="http://schemas.openxmlformats.org/officeDocument/2006/relationships/video" Target="https://www.youtube.com/embed/q4yIZ4pN2jk?feature=oembed" TargetMode="External"/></Relationships>
</file>

<file path=ppt/slides/_rels/slide48.xml.rels><?xml version="1.0" encoding="UTF-8" standalone="yes"?>
<Relationships xmlns="http://schemas.openxmlformats.org/package/2006/relationships"><Relationship Id="rId2" Type="http://schemas.openxmlformats.org/officeDocument/2006/relationships/hyperlink" Target="https://www.oneplanevents.com/stadiums-arenas/" TargetMode="External"/><Relationship Id="rId1" Type="http://schemas.openxmlformats.org/officeDocument/2006/relationships/slideLayout" Target="../slideLayouts/slideLayout2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8.xml"/><Relationship Id="rId1" Type="http://schemas.openxmlformats.org/officeDocument/2006/relationships/video" Target="https://www.youtube.com/embed/mr6PA9SDf9Q?feature=oembed"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8.xml"/><Relationship Id="rId1" Type="http://schemas.openxmlformats.org/officeDocument/2006/relationships/video" Target="https://www.youtube.com/embed/sPkimrT8oQE?feature=oembed" TargetMode="External"/></Relationships>
</file>

<file path=ppt/slides/_rels/slide5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8.xml"/></Relationships>
</file>

<file path=ppt/slides/_rels/slide53.xml.rels><?xml version="1.0" encoding="UTF-8" standalone="yes"?>
<Relationships xmlns="http://schemas.openxmlformats.org/package/2006/relationships"><Relationship Id="rId3" Type="http://schemas.openxmlformats.org/officeDocument/2006/relationships/hyperlink" Target="https://www.iccwales.com/" TargetMode="External"/><Relationship Id="rId2" Type="http://schemas.openxmlformats.org/officeDocument/2006/relationships/image" Target="../media/image33.png"/><Relationship Id="rId1" Type="http://schemas.openxmlformats.org/officeDocument/2006/relationships/slideLayout" Target="../slideLayouts/slideLayout28.xml"/><Relationship Id="rId4" Type="http://schemas.openxmlformats.org/officeDocument/2006/relationships/image" Target="../media/image34.png"/></Relationships>
</file>

<file path=ppt/slides/_rels/slide54.xml.rels><?xml version="1.0" encoding="UTF-8" standalone="yes"?>
<Relationships xmlns="http://schemas.openxmlformats.org/package/2006/relationships"><Relationship Id="rId3" Type="http://schemas.openxmlformats.org/officeDocument/2006/relationships/hyperlink" Target="https://www.visitbritain.com/gb/en/business/blog/virtual-discoveries-uk-innovation-expertise" TargetMode="External"/><Relationship Id="rId2" Type="http://schemas.openxmlformats.org/officeDocument/2006/relationships/hyperlink" Target="https://www.visitbritain.com/gb/en/business" TargetMode="External"/><Relationship Id="rId1" Type="http://schemas.openxmlformats.org/officeDocument/2006/relationships/slideLayout" Target="../slideLayouts/slideLayout28.xml"/><Relationship Id="rId5" Type="http://schemas.openxmlformats.org/officeDocument/2006/relationships/image" Target="../media/image36.png"/><Relationship Id="rId4" Type="http://schemas.openxmlformats.org/officeDocument/2006/relationships/image" Target="../media/image35.png"/></Relationships>
</file>

<file path=ppt/slides/_rels/slide5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8.xml"/><Relationship Id="rId1" Type="http://schemas.openxmlformats.org/officeDocument/2006/relationships/video" Target="https://www.youtube.com/embed/1s6VW7GKg8I?feature=oembed"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8.xml"/></Relationships>
</file>

<file path=ppt/slides/_rels/slide57.xml.rels><?xml version="1.0" encoding="UTF-8" standalone="yes"?>
<Relationships xmlns="http://schemas.openxmlformats.org/package/2006/relationships"><Relationship Id="rId3" Type="http://schemas.openxmlformats.org/officeDocument/2006/relationships/hyperlink" Target="http://www.ons.gov.uk/" TargetMode="External"/><Relationship Id="rId2" Type="http://schemas.openxmlformats.org/officeDocument/2006/relationships/hyperlink" Target="http://www.swansea.gov.uk/keyfacts" TargetMode="External"/><Relationship Id="rId1" Type="http://schemas.openxmlformats.org/officeDocument/2006/relationships/slideLayout" Target="../slideLayouts/slideLayout28.xml"/><Relationship Id="rId6" Type="http://schemas.openxmlformats.org/officeDocument/2006/relationships/hyperlink" Target="https://youtu.be/nhW67WOTvCE?si=MMJ4gcV" TargetMode="External"/><Relationship Id="rId5" Type="http://schemas.openxmlformats.org/officeDocument/2006/relationships/hyperlink" Target="http://www.swansea.gov.uk/article/6406/Tourism-research-and-statistics" TargetMode="External"/><Relationship Id="rId4" Type="http://schemas.openxmlformats.org/officeDocument/2006/relationships/hyperlink" Target="http://gov.wales/statistics-and-research/?topic=Tourism&amp;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p:cNvSpPr/>
          <p:nvPr/>
        </p:nvSpPr>
        <p:spPr>
          <a:xfrm>
            <a:off x="6446520" y="1337310"/>
            <a:ext cx="1714500" cy="1714500"/>
          </a:xfrm>
          <a:prstGeom prst="ellipse">
            <a:avLst/>
          </a:prstGeom>
          <a:solidFill>
            <a:srgbClr val="1C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7406640" y="2503170"/>
            <a:ext cx="994410" cy="994410"/>
          </a:xfrm>
          <a:prstGeom prst="ellipse">
            <a:avLst/>
          </a:prstGeom>
          <a:solidFill>
            <a:srgbClr val="E0AA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5829300" y="3188970"/>
            <a:ext cx="720090" cy="720090"/>
          </a:xfrm>
          <a:prstGeom prst="ellipse">
            <a:avLst/>
          </a:prstGeom>
          <a:solidFill>
            <a:srgbClr val="D0685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7612380" y="3943350"/>
            <a:ext cx="1234440" cy="1234440"/>
          </a:xfrm>
          <a:prstGeom prst="ellipse">
            <a:avLst/>
          </a:prstGeom>
          <a:solidFill>
            <a:srgbClr val="1C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548640" y="1680210"/>
            <a:ext cx="5280660" cy="196208"/>
          </a:xfrm>
          <a:prstGeom prst="rect">
            <a:avLst/>
          </a:prstGeom>
          <a:noFill/>
        </p:spPr>
        <p:txBody>
          <a:bodyPr wrap="square" lIns="0" tIns="0" rIns="0" bIns="0">
            <a:spAutoFit/>
          </a:bodyPr>
          <a:lstStyle/>
          <a:p>
            <a:pPr>
              <a:spcAft>
                <a:spcPts val="225"/>
              </a:spcAft>
            </a:pPr>
            <a:r>
              <a:rPr sz="1275" b="1" dirty="0">
                <a:solidFill>
                  <a:srgbClr val="E0AA41"/>
                </a:solidFill>
                <a:latin typeface="Aptos"/>
              </a:rPr>
              <a:t>LEVEL 4  •  </a:t>
            </a:r>
            <a:r>
              <a:rPr sz="1275" dirty="0">
                <a:solidFill>
                  <a:srgbClr val="E0AA41"/>
                </a:solidFill>
                <a:latin typeface="Aptos"/>
              </a:rPr>
              <a:t>TELI</a:t>
            </a:r>
            <a:r>
              <a:rPr lang="en-GB" sz="1275" dirty="0">
                <a:solidFill>
                  <a:srgbClr val="E0AA41"/>
                </a:solidFill>
                <a:latin typeface="Aptos"/>
              </a:rPr>
              <a:t> BMTP 4018</a:t>
            </a:r>
            <a:endParaRPr sz="1275" dirty="0">
              <a:solidFill>
                <a:srgbClr val="E0AA41"/>
              </a:solidFill>
              <a:latin typeface="Aptos"/>
            </a:endParaRPr>
          </a:p>
        </p:txBody>
      </p:sp>
      <p:sp>
        <p:nvSpPr>
          <p:cNvPr id="7" name="TextBox 6"/>
          <p:cNvSpPr txBox="1"/>
          <p:nvPr/>
        </p:nvSpPr>
        <p:spPr>
          <a:xfrm>
            <a:off x="548640" y="2125980"/>
            <a:ext cx="5486400" cy="810478"/>
          </a:xfrm>
          <a:prstGeom prst="rect">
            <a:avLst/>
          </a:prstGeom>
          <a:noFill/>
        </p:spPr>
        <p:txBody>
          <a:bodyPr wrap="square" lIns="0" tIns="0" rIns="0" bIns="0">
            <a:spAutoFit/>
          </a:bodyPr>
          <a:lstStyle/>
          <a:p>
            <a:pPr>
              <a:spcAft>
                <a:spcPts val="225"/>
              </a:spcAft>
            </a:pPr>
            <a:r>
              <a:rPr sz="2550" b="1" dirty="0">
                <a:solidFill>
                  <a:srgbClr val="FFFFFF"/>
                </a:solidFill>
                <a:latin typeface="Aptos"/>
              </a:rPr>
              <a:t>Who Makes Tourism
Events Happen?</a:t>
            </a:r>
          </a:p>
        </p:txBody>
      </p:sp>
      <p:sp>
        <p:nvSpPr>
          <p:cNvPr id="8" name="TextBox 7"/>
          <p:cNvSpPr txBox="1"/>
          <p:nvPr/>
        </p:nvSpPr>
        <p:spPr>
          <a:xfrm>
            <a:off x="562356" y="3291841"/>
            <a:ext cx="4937760" cy="219291"/>
          </a:xfrm>
          <a:prstGeom prst="rect">
            <a:avLst/>
          </a:prstGeom>
          <a:noFill/>
        </p:spPr>
        <p:txBody>
          <a:bodyPr wrap="square" lIns="0" tIns="0" rIns="0" bIns="0">
            <a:spAutoFit/>
          </a:bodyPr>
          <a:lstStyle/>
          <a:p>
            <a:pPr>
              <a:spcAft>
                <a:spcPts val="225"/>
              </a:spcAft>
            </a:pPr>
            <a:r>
              <a:rPr sz="1425">
                <a:solidFill>
                  <a:srgbClr val="D8E6EB"/>
                </a:solidFill>
                <a:latin typeface="Aptos"/>
              </a:rPr>
              <a:t>Suppliers • Sectors • Demand • Planning &amp; Management</a:t>
            </a:r>
          </a:p>
        </p:txBody>
      </p:sp>
      <p:sp>
        <p:nvSpPr>
          <p:cNvPr id="9" name="TextBox 8"/>
          <p:cNvSpPr txBox="1"/>
          <p:nvPr/>
        </p:nvSpPr>
        <p:spPr>
          <a:xfrm>
            <a:off x="493776" y="3721934"/>
            <a:ext cx="5006340" cy="1292662"/>
          </a:xfrm>
          <a:prstGeom prst="rect">
            <a:avLst/>
          </a:prstGeom>
          <a:noFill/>
        </p:spPr>
        <p:txBody>
          <a:bodyPr wrap="square" lIns="0" tIns="0" rIns="0" bIns="0">
            <a:spAutoFit/>
          </a:bodyPr>
          <a:lstStyle/>
          <a:p>
            <a:pPr>
              <a:spcAft>
                <a:spcPts val="225"/>
              </a:spcAft>
            </a:pPr>
            <a:r>
              <a:rPr sz="2800" dirty="0">
                <a:solidFill>
                  <a:srgbClr val="FFFFFF"/>
                </a:solidFill>
                <a:latin typeface="Aptos"/>
              </a:rPr>
              <a:t>Key question: Who works together to create a successful event — and why?</a:t>
            </a:r>
          </a:p>
        </p:txBody>
      </p:sp>
      <p:sp>
        <p:nvSpPr>
          <p:cNvPr id="10" name="TextBox 9"/>
          <p:cNvSpPr txBox="1"/>
          <p:nvPr/>
        </p:nvSpPr>
        <p:spPr>
          <a:xfrm>
            <a:off x="562356" y="5589270"/>
            <a:ext cx="2743200" cy="115416"/>
          </a:xfrm>
          <a:prstGeom prst="rect">
            <a:avLst/>
          </a:prstGeom>
          <a:noFill/>
        </p:spPr>
        <p:txBody>
          <a:bodyPr wrap="square" lIns="0" tIns="0" rIns="0" bIns="0">
            <a:spAutoFit/>
          </a:bodyPr>
          <a:lstStyle/>
          <a:p>
            <a:pPr>
              <a:spcAft>
                <a:spcPts val="225"/>
              </a:spcAft>
            </a:pPr>
            <a:r>
              <a:rPr sz="750" b="1">
                <a:solidFill>
                  <a:srgbClr val="B4CAD4"/>
                </a:solidFill>
                <a:latin typeface="Aptos"/>
              </a:rPr>
              <a:t>TOURISM, EVENTS &amp; LEISURE INDUSTRY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07504" y="35720"/>
            <a:ext cx="8243887" cy="1143000"/>
          </a:xfrm>
        </p:spPr>
        <p:txBody>
          <a:bodyPr/>
          <a:lstStyle/>
          <a:p>
            <a:r>
              <a:rPr lang="en-GB" altLang="en-US" dirty="0">
                <a:solidFill>
                  <a:schemeClr val="accent1"/>
                </a:solidFill>
              </a:rPr>
              <a:t>Events Industry Sectors </a:t>
            </a:r>
          </a:p>
        </p:txBody>
      </p:sp>
      <p:grpSp>
        <p:nvGrpSpPr>
          <p:cNvPr id="21507" name="Group 4"/>
          <p:cNvGrpSpPr>
            <a:grpSpLocks/>
          </p:cNvGrpSpPr>
          <p:nvPr/>
        </p:nvGrpSpPr>
        <p:grpSpPr bwMode="auto">
          <a:xfrm>
            <a:off x="251520" y="1178720"/>
            <a:ext cx="5359400" cy="3859212"/>
            <a:chOff x="1182" y="1090"/>
            <a:chExt cx="3376" cy="2431"/>
          </a:xfrm>
        </p:grpSpPr>
        <p:sp>
          <p:nvSpPr>
            <p:cNvPr id="21509" name="_s1028"/>
            <p:cNvSpPr>
              <a:spLocks noChangeArrowheads="1" noTextEdit="1"/>
            </p:cNvSpPr>
            <p:nvPr/>
          </p:nvSpPr>
          <p:spPr bwMode="auto">
            <a:xfrm>
              <a:off x="1852" y="1090"/>
              <a:ext cx="2036" cy="1548"/>
            </a:xfrm>
            <a:prstGeom prst="ellipse">
              <a:avLst/>
            </a:prstGeom>
            <a:solidFill>
              <a:schemeClr val="folHlink">
                <a:alpha val="50195"/>
              </a:schemeClr>
            </a:solidFill>
            <a:ln w="4670">
              <a:solidFill>
                <a:schemeClr val="folHlink"/>
              </a:solidFill>
              <a:round/>
              <a:headEnd/>
              <a:tailEnd/>
            </a:ln>
          </p:spPr>
          <p:txBody>
            <a:bodyPr lIns="0" tIns="0" rIns="0" bIns="0" anchor="ctr"/>
            <a:lstStyle/>
            <a:p>
              <a:endParaRPr lang="en-GB"/>
            </a:p>
          </p:txBody>
        </p:sp>
        <p:sp>
          <p:nvSpPr>
            <p:cNvPr id="21510" name="_s1030"/>
            <p:cNvSpPr>
              <a:spLocks noChangeArrowheads="1" noTextEdit="1"/>
            </p:cNvSpPr>
            <p:nvPr/>
          </p:nvSpPr>
          <p:spPr bwMode="auto">
            <a:xfrm>
              <a:off x="2522" y="1973"/>
              <a:ext cx="2036" cy="1548"/>
            </a:xfrm>
            <a:prstGeom prst="ellipse">
              <a:avLst/>
            </a:prstGeom>
            <a:solidFill>
              <a:schemeClr val="hlink">
                <a:alpha val="50195"/>
              </a:schemeClr>
            </a:solidFill>
            <a:ln w="4670">
              <a:solidFill>
                <a:schemeClr val="hlink"/>
              </a:solidFill>
              <a:round/>
              <a:headEnd/>
              <a:tailEnd/>
            </a:ln>
          </p:spPr>
          <p:txBody>
            <a:bodyPr lIns="0" tIns="0" rIns="0" bIns="0" anchor="ctr"/>
            <a:lstStyle/>
            <a:p>
              <a:endParaRPr lang="en-GB"/>
            </a:p>
          </p:txBody>
        </p:sp>
        <p:sp>
          <p:nvSpPr>
            <p:cNvPr id="21511" name="_s1032"/>
            <p:cNvSpPr>
              <a:spLocks noChangeArrowheads="1" noTextEdit="1"/>
            </p:cNvSpPr>
            <p:nvPr/>
          </p:nvSpPr>
          <p:spPr bwMode="auto">
            <a:xfrm>
              <a:off x="1182" y="1973"/>
              <a:ext cx="2036" cy="1548"/>
            </a:xfrm>
            <a:prstGeom prst="ellipse">
              <a:avLst/>
            </a:prstGeom>
            <a:solidFill>
              <a:schemeClr val="accent2">
                <a:alpha val="50195"/>
              </a:schemeClr>
            </a:solidFill>
            <a:ln w="4670">
              <a:solidFill>
                <a:schemeClr val="accent2"/>
              </a:solidFill>
              <a:round/>
              <a:headEnd/>
              <a:tailEnd/>
            </a:ln>
          </p:spPr>
          <p:txBody>
            <a:bodyPr lIns="0" tIns="0" rIns="0" bIns="0" anchor="ctr"/>
            <a:lstStyle/>
            <a:p>
              <a:endParaRPr lang="en-GB"/>
            </a:p>
          </p:txBody>
        </p:sp>
        <p:sp>
          <p:nvSpPr>
            <p:cNvPr id="21512" name="Rectangle 8"/>
            <p:cNvSpPr>
              <a:spLocks noChangeArrowheads="1"/>
            </p:cNvSpPr>
            <p:nvPr/>
          </p:nvSpPr>
          <p:spPr bwMode="auto">
            <a:xfrm>
              <a:off x="2189" y="1206"/>
              <a:ext cx="1406" cy="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t>Private - For profit</a:t>
              </a:r>
            </a:p>
            <a:p>
              <a:pPr algn="ctr" eaLnBrk="1" hangingPunct="1"/>
              <a:r>
                <a:rPr lang="en-GB" altLang="en-US"/>
                <a:t>Companies</a:t>
              </a:r>
            </a:p>
            <a:p>
              <a:pPr algn="ctr" eaLnBrk="1" hangingPunct="1"/>
              <a:r>
                <a:rPr lang="en-GB" altLang="en-US"/>
                <a:t>Corporations</a:t>
              </a:r>
            </a:p>
            <a:p>
              <a:pPr algn="ctr" eaLnBrk="1" hangingPunct="1"/>
              <a:r>
                <a:rPr lang="en-GB" altLang="en-US"/>
                <a:t>Hotels/resorts</a:t>
              </a:r>
            </a:p>
          </p:txBody>
        </p:sp>
        <p:sp>
          <p:nvSpPr>
            <p:cNvPr id="21513" name="Text Box 9"/>
            <p:cNvSpPr txBox="1">
              <a:spLocks noChangeArrowheads="1"/>
            </p:cNvSpPr>
            <p:nvPr/>
          </p:nvSpPr>
          <p:spPr bwMode="auto">
            <a:xfrm>
              <a:off x="1417" y="2385"/>
              <a:ext cx="1497" cy="10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t>Public</a:t>
              </a:r>
            </a:p>
            <a:p>
              <a:pPr algn="ctr" eaLnBrk="1" hangingPunct="1"/>
              <a:r>
                <a:rPr lang="en-GB" altLang="en-US"/>
                <a:t>Government Agencies</a:t>
              </a:r>
            </a:p>
            <a:p>
              <a:pPr algn="ctr" eaLnBrk="1" hangingPunct="1"/>
              <a:endParaRPr lang="en-GB" altLang="en-US"/>
            </a:p>
            <a:p>
              <a:pPr algn="ctr" eaLnBrk="1" hangingPunct="1">
                <a:spcBef>
                  <a:spcPct val="50000"/>
                </a:spcBef>
              </a:pPr>
              <a:endParaRPr lang="en-GB" altLang="en-US"/>
            </a:p>
          </p:txBody>
        </p:sp>
        <p:sp>
          <p:nvSpPr>
            <p:cNvPr id="21514" name="Text Box 10"/>
            <p:cNvSpPr txBox="1">
              <a:spLocks noChangeArrowheads="1"/>
            </p:cNvSpPr>
            <p:nvPr/>
          </p:nvSpPr>
          <p:spPr bwMode="auto">
            <a:xfrm>
              <a:off x="3004" y="2431"/>
              <a:ext cx="1499" cy="7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1400" b="1"/>
                <a:t>Voluntary - Non Profit</a:t>
              </a:r>
            </a:p>
            <a:p>
              <a:pPr algn="ctr" eaLnBrk="1" hangingPunct="1"/>
              <a:r>
                <a:rPr lang="en-GB" altLang="en-US"/>
                <a:t>Charities</a:t>
              </a:r>
            </a:p>
            <a:p>
              <a:pPr algn="ctr" eaLnBrk="1" hangingPunct="1"/>
              <a:r>
                <a:rPr lang="en-GB" altLang="en-US"/>
                <a:t>Community-based societies</a:t>
              </a:r>
            </a:p>
          </p:txBody>
        </p:sp>
      </p:grpSp>
      <p:sp>
        <p:nvSpPr>
          <p:cNvPr id="21508" name="Text Box 11"/>
          <p:cNvSpPr txBox="1">
            <a:spLocks noChangeArrowheads="1"/>
          </p:cNvSpPr>
          <p:nvPr/>
        </p:nvSpPr>
        <p:spPr bwMode="auto">
          <a:xfrm>
            <a:off x="1476002" y="5308601"/>
            <a:ext cx="70564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b="1"/>
              <a:t>See: Event Management &amp; Event Tourism, Getz (2005) pp191</a:t>
            </a:r>
          </a:p>
        </p:txBody>
      </p:sp>
      <p:sp>
        <p:nvSpPr>
          <p:cNvPr id="2" name="TextBox 1"/>
          <p:cNvSpPr txBox="1"/>
          <p:nvPr/>
        </p:nvSpPr>
        <p:spPr>
          <a:xfrm>
            <a:off x="6534125" y="4314687"/>
            <a:ext cx="2160240" cy="523220"/>
          </a:xfrm>
          <a:prstGeom prst="rect">
            <a:avLst/>
          </a:prstGeom>
          <a:noFill/>
        </p:spPr>
        <p:txBody>
          <a:bodyPr wrap="square" rtlCol="0">
            <a:spAutoFit/>
          </a:bodyPr>
          <a:lstStyle/>
          <a:p>
            <a:r>
              <a:rPr lang="en-GB" sz="2800" dirty="0"/>
              <a:t>Examples?</a:t>
            </a:r>
          </a:p>
        </p:txBody>
      </p:sp>
      <p:sp>
        <p:nvSpPr>
          <p:cNvPr id="4" name="TextBox 3">
            <a:extLst>
              <a:ext uri="{FF2B5EF4-FFF2-40B4-BE49-F238E27FC236}">
                <a16:creationId xmlns:a16="http://schemas.microsoft.com/office/drawing/2014/main" id="{AE4EE742-BA80-44EC-B946-5A918C972D53}"/>
              </a:ext>
            </a:extLst>
          </p:cNvPr>
          <p:cNvSpPr txBox="1"/>
          <p:nvPr/>
        </p:nvSpPr>
        <p:spPr>
          <a:xfrm>
            <a:off x="5237856" y="1568033"/>
            <a:ext cx="3906143" cy="1477328"/>
          </a:xfrm>
          <a:prstGeom prst="rect">
            <a:avLst/>
          </a:prstGeom>
          <a:noFill/>
        </p:spPr>
        <p:txBody>
          <a:bodyPr wrap="square">
            <a:spAutoFit/>
          </a:bodyPr>
          <a:lstStyle/>
          <a:p>
            <a:r>
              <a:rPr lang="en-GB" dirty="0"/>
              <a:t>Events rely on collaboration between three key sectors — public, private, and voluntary (non-profit) — each playing different but complementary roles.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9383" y="400400"/>
            <a:ext cx="8298180" cy="430887"/>
          </a:xfrm>
          <a:prstGeom prst="rect">
            <a:avLst/>
          </a:prstGeom>
          <a:noFill/>
        </p:spPr>
        <p:txBody>
          <a:bodyPr wrap="square" lIns="0" tIns="0" rIns="0" bIns="0">
            <a:spAutoFit/>
          </a:bodyPr>
          <a:lstStyle/>
          <a:p>
            <a:pPr>
              <a:spcAft>
                <a:spcPts val="225"/>
              </a:spcAft>
            </a:pPr>
            <a:r>
              <a:rPr sz="2800" b="1" dirty="0">
                <a:solidFill>
                  <a:srgbClr val="162B43"/>
                </a:solidFill>
                <a:latin typeface="Aptos"/>
              </a:rPr>
              <a:t>Three Sectors, One Event</a:t>
            </a:r>
          </a:p>
        </p:txBody>
      </p:sp>
      <p:sp>
        <p:nvSpPr>
          <p:cNvPr id="3" name="Rectangle 2"/>
          <p:cNvSpPr/>
          <p:nvPr/>
        </p:nvSpPr>
        <p:spPr>
          <a:xfrm>
            <a:off x="390905" y="1481328"/>
            <a:ext cx="720090" cy="37719"/>
          </a:xfrm>
          <a:prstGeom prst="rect">
            <a:avLst/>
          </a:prstGeom>
          <a:solidFill>
            <a:srgbClr val="E0AA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29184" y="1621917"/>
            <a:ext cx="8298180" cy="276999"/>
          </a:xfrm>
          <a:prstGeom prst="rect">
            <a:avLst/>
          </a:prstGeom>
          <a:noFill/>
        </p:spPr>
        <p:txBody>
          <a:bodyPr wrap="square" lIns="0" tIns="0" rIns="0" bIns="0">
            <a:spAutoFit/>
          </a:bodyPr>
          <a:lstStyle/>
          <a:p>
            <a:pPr>
              <a:spcAft>
                <a:spcPts val="225"/>
              </a:spcAft>
            </a:pPr>
            <a:r>
              <a:rPr dirty="0">
                <a:solidFill>
                  <a:srgbClr val="5C6D7B"/>
                </a:solidFill>
                <a:latin typeface="Aptos"/>
              </a:rPr>
              <a:t>Events rely on </a:t>
            </a:r>
            <a:r>
              <a:rPr dirty="0" err="1">
                <a:solidFill>
                  <a:srgbClr val="5C6D7B"/>
                </a:solidFill>
                <a:latin typeface="Aptos"/>
              </a:rPr>
              <a:t>organisations</a:t>
            </a:r>
            <a:r>
              <a:rPr dirty="0">
                <a:solidFill>
                  <a:srgbClr val="5C6D7B"/>
                </a:solidFill>
                <a:latin typeface="Aptos"/>
              </a:rPr>
              <a:t> with different purposes, resources and responsibilities.</a:t>
            </a:r>
          </a:p>
        </p:txBody>
      </p:sp>
      <p:sp>
        <p:nvSpPr>
          <p:cNvPr id="5" name="TextBox 4"/>
          <p:cNvSpPr txBox="1"/>
          <p:nvPr/>
        </p:nvSpPr>
        <p:spPr>
          <a:xfrm>
            <a:off x="8435340" y="5726431"/>
            <a:ext cx="308610" cy="103875"/>
          </a:xfrm>
          <a:prstGeom prst="rect">
            <a:avLst/>
          </a:prstGeom>
          <a:noFill/>
        </p:spPr>
        <p:txBody>
          <a:bodyPr wrap="square" lIns="0" tIns="0" rIns="0" bIns="0">
            <a:spAutoFit/>
          </a:bodyPr>
          <a:lstStyle/>
          <a:p>
            <a:pPr algn="r">
              <a:spcAft>
                <a:spcPts val="225"/>
              </a:spcAft>
            </a:pPr>
            <a:r>
              <a:rPr sz="675">
                <a:solidFill>
                  <a:srgbClr val="5C6D7B"/>
                </a:solidFill>
                <a:latin typeface="Aptos"/>
              </a:rPr>
              <a:t>3</a:t>
            </a:r>
          </a:p>
        </p:txBody>
      </p:sp>
      <p:sp>
        <p:nvSpPr>
          <p:cNvPr id="6" name="Rounded Rectangle 5"/>
          <p:cNvSpPr/>
          <p:nvPr/>
        </p:nvSpPr>
        <p:spPr>
          <a:xfrm>
            <a:off x="377190" y="1988820"/>
            <a:ext cx="2743200" cy="3326130"/>
          </a:xfrm>
          <a:prstGeom prst="roundRect">
            <a:avLst/>
          </a:prstGeom>
          <a:solidFill>
            <a:srgbClr val="EFF8F8"/>
          </a:solidFill>
          <a:ln w="1651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377190" y="1988820"/>
            <a:ext cx="68580" cy="3326130"/>
          </a:xfrm>
          <a:prstGeom prst="rect">
            <a:avLst/>
          </a:prstGeom>
          <a:solidFill>
            <a:srgbClr val="1C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528066" y="2091690"/>
            <a:ext cx="2482596" cy="207749"/>
          </a:xfrm>
          <a:prstGeom prst="rect">
            <a:avLst/>
          </a:prstGeom>
          <a:noFill/>
        </p:spPr>
        <p:txBody>
          <a:bodyPr wrap="square" lIns="0" tIns="0" rIns="0" bIns="0">
            <a:spAutoFit/>
          </a:bodyPr>
          <a:lstStyle/>
          <a:p>
            <a:pPr>
              <a:spcAft>
                <a:spcPts val="225"/>
              </a:spcAft>
            </a:pPr>
            <a:r>
              <a:rPr sz="1350" b="1">
                <a:solidFill>
                  <a:srgbClr val="1C8287"/>
                </a:solidFill>
                <a:latin typeface="Aptos"/>
              </a:rPr>
              <a:t>PUBLIC SECTOR</a:t>
            </a:r>
          </a:p>
        </p:txBody>
      </p:sp>
      <p:sp>
        <p:nvSpPr>
          <p:cNvPr id="9" name="TextBox 8"/>
          <p:cNvSpPr txBox="1"/>
          <p:nvPr/>
        </p:nvSpPr>
        <p:spPr>
          <a:xfrm>
            <a:off x="486918" y="2455165"/>
            <a:ext cx="2523744" cy="2461187"/>
          </a:xfrm>
          <a:prstGeom prst="rect">
            <a:avLst/>
          </a:prstGeom>
          <a:noFill/>
        </p:spPr>
        <p:txBody>
          <a:bodyPr wrap="square" lIns="82296" tIns="54864" rIns="54864">
            <a:spAutoFit/>
          </a:bodyPr>
          <a:lstStyle/>
          <a:p>
            <a:pPr>
              <a:spcAft>
                <a:spcPts val="375"/>
              </a:spcAft>
              <a:defRPr sz="1400">
                <a:solidFill>
                  <a:srgbClr val="273441"/>
                </a:solidFill>
                <a:latin typeface="Aptos"/>
              </a:defRPr>
            </a:pPr>
            <a:r>
              <a:rPr sz="1400" dirty="0"/>
              <a:t>•  Local authorities and government</a:t>
            </a:r>
          </a:p>
          <a:p>
            <a:pPr>
              <a:spcAft>
                <a:spcPts val="375"/>
              </a:spcAft>
              <a:defRPr sz="1400">
                <a:solidFill>
                  <a:srgbClr val="273441"/>
                </a:solidFill>
                <a:latin typeface="Aptos"/>
              </a:defRPr>
            </a:pPr>
            <a:r>
              <a:rPr sz="1400" dirty="0"/>
              <a:t>•  Police, fire and public services</a:t>
            </a:r>
          </a:p>
          <a:p>
            <a:pPr>
              <a:spcAft>
                <a:spcPts val="375"/>
              </a:spcAft>
              <a:defRPr sz="1400">
                <a:solidFill>
                  <a:srgbClr val="273441"/>
                </a:solidFill>
                <a:latin typeface="Aptos"/>
              </a:defRPr>
            </a:pPr>
            <a:r>
              <a:rPr sz="1400" dirty="0"/>
              <a:t>•  Permissions, public spaces and infrastructure</a:t>
            </a:r>
          </a:p>
          <a:p>
            <a:pPr>
              <a:spcAft>
                <a:spcPts val="375"/>
              </a:spcAft>
              <a:defRPr sz="1400">
                <a:solidFill>
                  <a:srgbClr val="273441"/>
                </a:solidFill>
                <a:latin typeface="Aptos"/>
              </a:defRPr>
            </a:pPr>
            <a:r>
              <a:rPr sz="1400" dirty="0"/>
              <a:t>•  Potential funding and destination promotion</a:t>
            </a:r>
          </a:p>
          <a:p>
            <a:pPr>
              <a:spcAft>
                <a:spcPts val="375"/>
              </a:spcAft>
              <a:defRPr sz="1400">
                <a:solidFill>
                  <a:srgbClr val="273441"/>
                </a:solidFill>
                <a:latin typeface="Aptos"/>
              </a:defRPr>
            </a:pPr>
            <a:r>
              <a:rPr sz="1400" dirty="0"/>
              <a:t>•  Safety, transport and community impact</a:t>
            </a:r>
          </a:p>
        </p:txBody>
      </p:sp>
      <p:sp>
        <p:nvSpPr>
          <p:cNvPr id="10" name="Rounded Rectangle 9"/>
          <p:cNvSpPr/>
          <p:nvPr/>
        </p:nvSpPr>
        <p:spPr>
          <a:xfrm>
            <a:off x="3209544" y="1988820"/>
            <a:ext cx="2743200" cy="3326130"/>
          </a:xfrm>
          <a:prstGeom prst="roundRect">
            <a:avLst/>
          </a:prstGeom>
          <a:solidFill>
            <a:srgbClr val="FCF8EE"/>
          </a:solidFill>
          <a:ln w="16510">
            <a:solidFill>
              <a:srgbClr val="E0AA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3209544" y="1988820"/>
            <a:ext cx="68580" cy="3326130"/>
          </a:xfrm>
          <a:prstGeom prst="rect">
            <a:avLst/>
          </a:prstGeom>
          <a:solidFill>
            <a:srgbClr val="E0AA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3360419" y="2091690"/>
            <a:ext cx="2482596" cy="207749"/>
          </a:xfrm>
          <a:prstGeom prst="rect">
            <a:avLst/>
          </a:prstGeom>
          <a:noFill/>
        </p:spPr>
        <p:txBody>
          <a:bodyPr wrap="square" lIns="0" tIns="0" rIns="0" bIns="0">
            <a:spAutoFit/>
          </a:bodyPr>
          <a:lstStyle/>
          <a:p>
            <a:pPr>
              <a:spcAft>
                <a:spcPts val="225"/>
              </a:spcAft>
            </a:pPr>
            <a:r>
              <a:rPr sz="1350" b="1" dirty="0">
                <a:solidFill>
                  <a:srgbClr val="E0AA41"/>
                </a:solidFill>
                <a:latin typeface="Aptos"/>
              </a:rPr>
              <a:t>PRIVATE SECTOR</a:t>
            </a:r>
          </a:p>
        </p:txBody>
      </p:sp>
      <p:sp>
        <p:nvSpPr>
          <p:cNvPr id="13" name="TextBox 12"/>
          <p:cNvSpPr txBox="1"/>
          <p:nvPr/>
        </p:nvSpPr>
        <p:spPr>
          <a:xfrm>
            <a:off x="3319272" y="2455165"/>
            <a:ext cx="2523744" cy="2461187"/>
          </a:xfrm>
          <a:prstGeom prst="rect">
            <a:avLst/>
          </a:prstGeom>
          <a:noFill/>
        </p:spPr>
        <p:txBody>
          <a:bodyPr wrap="square" lIns="82296" tIns="54864" rIns="54864">
            <a:spAutoFit/>
          </a:bodyPr>
          <a:lstStyle/>
          <a:p>
            <a:pPr>
              <a:spcAft>
                <a:spcPts val="375"/>
              </a:spcAft>
              <a:defRPr sz="1400">
                <a:solidFill>
                  <a:srgbClr val="273441"/>
                </a:solidFill>
                <a:latin typeface="Aptos"/>
              </a:defRPr>
            </a:pPr>
            <a:r>
              <a:rPr sz="1400" dirty="0"/>
              <a:t>•  Event companies and venues</a:t>
            </a:r>
          </a:p>
          <a:p>
            <a:pPr>
              <a:spcAft>
                <a:spcPts val="375"/>
              </a:spcAft>
              <a:defRPr sz="1400">
                <a:solidFill>
                  <a:srgbClr val="273441"/>
                </a:solidFill>
                <a:latin typeface="Aptos"/>
              </a:defRPr>
            </a:pPr>
            <a:r>
              <a:rPr sz="1400" dirty="0"/>
              <a:t>•  Hotels, caterers and transport firms</a:t>
            </a:r>
          </a:p>
          <a:p>
            <a:pPr>
              <a:spcAft>
                <a:spcPts val="375"/>
              </a:spcAft>
              <a:defRPr sz="1400">
                <a:solidFill>
                  <a:srgbClr val="273441"/>
                </a:solidFill>
                <a:latin typeface="Aptos"/>
              </a:defRPr>
            </a:pPr>
            <a:r>
              <a:rPr sz="1400" dirty="0"/>
              <a:t>•  Sound, lighting, staging and security suppliers</a:t>
            </a:r>
          </a:p>
          <a:p>
            <a:pPr>
              <a:spcAft>
                <a:spcPts val="375"/>
              </a:spcAft>
              <a:defRPr sz="1400">
                <a:solidFill>
                  <a:srgbClr val="273441"/>
                </a:solidFill>
                <a:latin typeface="Aptos"/>
              </a:defRPr>
            </a:pPr>
            <a:r>
              <a:rPr sz="1400" dirty="0"/>
              <a:t>•  Ticket sales, sponsorship and marketing</a:t>
            </a:r>
          </a:p>
          <a:p>
            <a:pPr>
              <a:spcAft>
                <a:spcPts val="375"/>
              </a:spcAft>
              <a:defRPr sz="1400">
                <a:solidFill>
                  <a:srgbClr val="273441"/>
                </a:solidFill>
                <a:latin typeface="Aptos"/>
              </a:defRPr>
            </a:pPr>
            <a:r>
              <a:rPr sz="1400" dirty="0"/>
              <a:t>•  Commercial delivery and customer experience</a:t>
            </a:r>
          </a:p>
        </p:txBody>
      </p:sp>
      <p:sp>
        <p:nvSpPr>
          <p:cNvPr id="14" name="Rounded Rectangle 13"/>
          <p:cNvSpPr/>
          <p:nvPr/>
        </p:nvSpPr>
        <p:spPr>
          <a:xfrm>
            <a:off x="6041898" y="1988820"/>
            <a:ext cx="2743200" cy="3326130"/>
          </a:xfrm>
          <a:prstGeom prst="roundRect">
            <a:avLst/>
          </a:prstGeom>
          <a:solidFill>
            <a:srgbClr val="FCF3F0"/>
          </a:solidFill>
          <a:ln w="16510">
            <a:solidFill>
              <a:srgbClr val="D0685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6041898" y="1988820"/>
            <a:ext cx="68580" cy="3326130"/>
          </a:xfrm>
          <a:prstGeom prst="rect">
            <a:avLst/>
          </a:prstGeom>
          <a:solidFill>
            <a:srgbClr val="D0685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192774" y="2091690"/>
            <a:ext cx="2482596" cy="207749"/>
          </a:xfrm>
          <a:prstGeom prst="rect">
            <a:avLst/>
          </a:prstGeom>
          <a:noFill/>
        </p:spPr>
        <p:txBody>
          <a:bodyPr wrap="square" lIns="0" tIns="0" rIns="0" bIns="0">
            <a:spAutoFit/>
          </a:bodyPr>
          <a:lstStyle/>
          <a:p>
            <a:pPr>
              <a:spcAft>
                <a:spcPts val="225"/>
              </a:spcAft>
            </a:pPr>
            <a:r>
              <a:rPr sz="1350" b="1">
                <a:solidFill>
                  <a:srgbClr val="D06854"/>
                </a:solidFill>
                <a:latin typeface="Aptos"/>
              </a:rPr>
              <a:t>VOLUNTARY SECTOR</a:t>
            </a:r>
          </a:p>
        </p:txBody>
      </p:sp>
      <p:sp>
        <p:nvSpPr>
          <p:cNvPr id="17" name="TextBox 16"/>
          <p:cNvSpPr txBox="1"/>
          <p:nvPr/>
        </p:nvSpPr>
        <p:spPr>
          <a:xfrm>
            <a:off x="6151626" y="2455165"/>
            <a:ext cx="2523744" cy="2461187"/>
          </a:xfrm>
          <a:prstGeom prst="rect">
            <a:avLst/>
          </a:prstGeom>
          <a:noFill/>
        </p:spPr>
        <p:txBody>
          <a:bodyPr wrap="square" lIns="82296" tIns="54864" rIns="54864">
            <a:spAutoFit/>
          </a:bodyPr>
          <a:lstStyle/>
          <a:p>
            <a:pPr>
              <a:spcAft>
                <a:spcPts val="375"/>
              </a:spcAft>
              <a:defRPr sz="1400">
                <a:solidFill>
                  <a:srgbClr val="273441"/>
                </a:solidFill>
                <a:latin typeface="Aptos"/>
              </a:defRPr>
            </a:pPr>
            <a:r>
              <a:rPr dirty="0"/>
              <a:t>•  Charities and community groups</a:t>
            </a:r>
          </a:p>
          <a:p>
            <a:pPr>
              <a:spcAft>
                <a:spcPts val="375"/>
              </a:spcAft>
              <a:defRPr sz="1400">
                <a:solidFill>
                  <a:srgbClr val="273441"/>
                </a:solidFill>
                <a:latin typeface="Aptos"/>
              </a:defRPr>
            </a:pPr>
            <a:r>
              <a:rPr dirty="0"/>
              <a:t>•  Volunteer associations and cultural societies</a:t>
            </a:r>
          </a:p>
          <a:p>
            <a:pPr>
              <a:spcAft>
                <a:spcPts val="375"/>
              </a:spcAft>
              <a:defRPr sz="1400">
                <a:solidFill>
                  <a:srgbClr val="273441"/>
                </a:solidFill>
                <a:latin typeface="Aptos"/>
              </a:defRPr>
            </a:pPr>
            <a:r>
              <a:rPr dirty="0"/>
              <a:t>•  Fundraising and community participation</a:t>
            </a:r>
          </a:p>
          <a:p>
            <a:pPr>
              <a:spcAft>
                <a:spcPts val="375"/>
              </a:spcAft>
              <a:defRPr sz="1400">
                <a:solidFill>
                  <a:srgbClr val="273441"/>
                </a:solidFill>
                <a:latin typeface="Aptos"/>
              </a:defRPr>
            </a:pPr>
            <a:r>
              <a:rPr dirty="0"/>
              <a:t>•  Supporting access, inclusion and wellbeing</a:t>
            </a:r>
          </a:p>
          <a:p>
            <a:pPr>
              <a:spcAft>
                <a:spcPts val="375"/>
              </a:spcAft>
              <a:defRPr sz="1400">
                <a:solidFill>
                  <a:srgbClr val="273441"/>
                </a:solidFill>
                <a:latin typeface="Aptos"/>
              </a:defRPr>
            </a:pPr>
            <a:r>
              <a:rPr dirty="0"/>
              <a:t>•  Preserving traditions and creating social value</a:t>
            </a:r>
          </a:p>
        </p:txBody>
      </p:sp>
      <p:sp>
        <p:nvSpPr>
          <p:cNvPr id="18" name="TextBox 17"/>
          <p:cNvSpPr txBox="1"/>
          <p:nvPr/>
        </p:nvSpPr>
        <p:spPr>
          <a:xfrm>
            <a:off x="480060" y="5465826"/>
            <a:ext cx="8229600" cy="307777"/>
          </a:xfrm>
          <a:prstGeom prst="rect">
            <a:avLst/>
          </a:prstGeom>
          <a:noFill/>
        </p:spPr>
        <p:txBody>
          <a:bodyPr wrap="square" lIns="0" tIns="0" rIns="0" bIns="0">
            <a:spAutoFit/>
          </a:bodyPr>
          <a:lstStyle/>
          <a:p>
            <a:pPr>
              <a:spcAft>
                <a:spcPts val="225"/>
              </a:spcAft>
            </a:pPr>
            <a:r>
              <a:rPr sz="975" b="1" dirty="0">
                <a:solidFill>
                  <a:srgbClr val="162B43"/>
                </a:solidFill>
                <a:latin typeface="Aptos"/>
              </a:rPr>
              <a:t>Remember: sectors can work </a:t>
            </a:r>
            <a:r>
              <a:rPr sz="2000" b="1" dirty="0">
                <a:solidFill>
                  <a:srgbClr val="162B43"/>
                </a:solidFill>
                <a:latin typeface="Aptos"/>
              </a:rPr>
              <a:t>together</a:t>
            </a:r>
            <a:r>
              <a:rPr sz="975" b="1" dirty="0">
                <a:solidFill>
                  <a:srgbClr val="162B43"/>
                </a:solidFill>
                <a:latin typeface="Aptos"/>
              </a:rPr>
              <a:t> — classify </a:t>
            </a:r>
            <a:r>
              <a:rPr sz="975" b="1" dirty="0" err="1">
                <a:solidFill>
                  <a:srgbClr val="162B43"/>
                </a:solidFill>
                <a:latin typeface="Aptos"/>
              </a:rPr>
              <a:t>organisations</a:t>
            </a:r>
            <a:r>
              <a:rPr sz="975" b="1" dirty="0">
                <a:solidFill>
                  <a:srgbClr val="162B43"/>
                </a:solidFill>
                <a:latin typeface="Aptos"/>
              </a:rPr>
              <a:t> by their purpose, ownership and role.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4598" y="46873"/>
            <a:ext cx="7786687" cy="717831"/>
          </a:xfrm>
        </p:spPr>
        <p:txBody>
          <a:bodyPr/>
          <a:lstStyle/>
          <a:p>
            <a:r>
              <a:rPr lang="en-GB" altLang="en-US">
                <a:solidFill>
                  <a:schemeClr val="accent1"/>
                </a:solidFill>
              </a:rPr>
              <a:t>The Public Sector</a:t>
            </a:r>
          </a:p>
        </p:txBody>
      </p:sp>
      <p:graphicFrame>
        <p:nvGraphicFramePr>
          <p:cNvPr id="27729" name="Group 81"/>
          <p:cNvGraphicFramePr>
            <a:graphicFrameLocks noGrp="1"/>
          </p:cNvGraphicFramePr>
          <p:nvPr>
            <p:ph type="tbl" idx="1"/>
            <p:extLst>
              <p:ext uri="{D42A27DB-BD31-4B8C-83A1-F6EECF244321}">
                <p14:modId xmlns:p14="http://schemas.microsoft.com/office/powerpoint/2010/main" val="2736961049"/>
              </p:ext>
            </p:extLst>
          </p:nvPr>
        </p:nvGraphicFramePr>
        <p:xfrm>
          <a:off x="251520" y="764704"/>
          <a:ext cx="7920037" cy="4970867"/>
        </p:xfrm>
        <a:graphic>
          <a:graphicData uri="http://schemas.openxmlformats.org/drawingml/2006/table">
            <a:tbl>
              <a:tblPr/>
              <a:tblGrid>
                <a:gridCol w="3796250">
                  <a:extLst>
                    <a:ext uri="{9D8B030D-6E8A-4147-A177-3AD203B41FA5}">
                      <a16:colId xmlns:a16="http://schemas.microsoft.com/office/drawing/2014/main" val="20000"/>
                    </a:ext>
                  </a:extLst>
                </a:gridCol>
                <a:gridCol w="4123787">
                  <a:extLst>
                    <a:ext uri="{9D8B030D-6E8A-4147-A177-3AD203B41FA5}">
                      <a16:colId xmlns:a16="http://schemas.microsoft.com/office/drawing/2014/main" val="20001"/>
                    </a:ext>
                  </a:extLst>
                </a:gridCol>
              </a:tblGrid>
              <a:tr h="35870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rPr>
                        <a:t>Event generators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rPr>
                        <a:t>Types of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Central Government</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Civic celebrations and commemorations, bidding for large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Public space authorities e.g., National Trust, National Park Authorities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Public entertainment, festivals, leisure and recreation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991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err="1">
                          <a:ln>
                            <a:noFill/>
                          </a:ln>
                          <a:solidFill>
                            <a:schemeClr val="tx1"/>
                          </a:solidFill>
                          <a:effectLst/>
                          <a:latin typeface="Arial" charset="0"/>
                        </a:rPr>
                        <a:t>Touristourism</a:t>
                      </a:r>
                      <a:r>
                        <a:rPr kumimoji="0" lang="en-GB" sz="1200" b="0" i="0" u="none" strike="noStrike" cap="none" normalizeH="0" baseline="0">
                          <a:ln>
                            <a:noFill/>
                          </a:ln>
                          <a:solidFill>
                            <a:schemeClr val="tx1"/>
                          </a:solidFill>
                          <a:effectLst/>
                          <a:latin typeface="Arial" charset="0"/>
                        </a:rPr>
                        <a:t> m e.g. VisitBritain, </a:t>
                      </a:r>
                      <a:r>
                        <a:rPr kumimoji="0" lang="en-GB" sz="1200" b="0" i="0" u="none" strike="noStrike" cap="none" normalizeH="0" baseline="0" err="1">
                          <a:ln>
                            <a:noFill/>
                          </a:ln>
                          <a:solidFill>
                            <a:schemeClr val="tx1"/>
                          </a:solidFill>
                          <a:effectLst/>
                          <a:latin typeface="Arial" charset="0"/>
                        </a:rPr>
                        <a:t>VisitScotland</a:t>
                      </a:r>
                      <a:r>
                        <a:rPr kumimoji="0" lang="en-GB" sz="1200" b="0" i="0" u="none" strike="noStrike" cap="none" normalizeH="0" baseline="0">
                          <a:ln>
                            <a:noFill/>
                          </a:ln>
                          <a:solidFill>
                            <a:schemeClr val="tx1"/>
                          </a:solidFill>
                          <a:effectLst/>
                          <a:latin typeface="Arial" charset="0"/>
                        </a:rPr>
                        <a: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Northern Ireland Tourist Board, Visit Wales </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Festivals, special interest and lifestyle events, destination promotions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1902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Visitor &amp; Convention Bureaux </a:t>
                      </a:r>
                      <a:r>
                        <a:rPr kumimoji="0" lang="en-GB" sz="1200" b="0" i="0" u="none" strike="noStrike" cap="none" normalizeH="0" baseline="0" err="1">
                          <a:ln>
                            <a:noFill/>
                          </a:ln>
                          <a:solidFill>
                            <a:schemeClr val="tx1"/>
                          </a:solidFill>
                          <a:effectLst/>
                          <a:latin typeface="Arial" charset="0"/>
                        </a:rPr>
                        <a:t>eg</a:t>
                      </a:r>
                      <a:r>
                        <a:rPr kumimoji="0" lang="en-GB" sz="1200" b="0" i="0" u="none" strike="noStrike" cap="none" normalizeH="0" baseline="0">
                          <a:ln>
                            <a:noFill/>
                          </a:ln>
                          <a:solidFill>
                            <a:schemeClr val="tx1"/>
                          </a:solidFill>
                          <a:effectLst/>
                          <a:latin typeface="Arial" charset="0"/>
                        </a:rPr>
                        <a:t>. London Convention Bureau</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Meetings, incentives, conferences and exhibitions (MICE)</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Arts e.g. Arts Council England/Wales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Arts festivals, cultural events, touring programmes, theatre, themed art exhibitions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93263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Sport e.g. UK Sport, Sport England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Sport Scotland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Sport Northern Ireland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Sport Wales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Sporting events, hosting of national and international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7131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Economic development e.g. Event Wales, EventScotland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Northern Ireland Events Company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Regional Development Agencies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Focus on events with industry development and job creation benefits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553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Local government e.g. City Councils </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Community events, local festivals and fairs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F7A00-8972-35C7-743C-B5E8100A7E8E}"/>
              </a:ext>
            </a:extLst>
          </p:cNvPr>
          <p:cNvSpPr>
            <a:spLocks noGrp="1"/>
          </p:cNvSpPr>
          <p:nvPr>
            <p:ph type="title"/>
          </p:nvPr>
        </p:nvSpPr>
        <p:spPr/>
        <p:txBody>
          <a:bodyPr>
            <a:normAutofit fontScale="90000"/>
          </a:bodyPr>
          <a:lstStyle/>
          <a:p>
            <a:r>
              <a:rPr lang="en-GB" dirty="0">
                <a:latin typeface="+mn-lt"/>
              </a:rPr>
              <a:t>Public Sector (Government and Local Authorities)</a:t>
            </a:r>
          </a:p>
        </p:txBody>
      </p:sp>
      <p:sp>
        <p:nvSpPr>
          <p:cNvPr id="7" name="TextBox 6">
            <a:extLst>
              <a:ext uri="{FF2B5EF4-FFF2-40B4-BE49-F238E27FC236}">
                <a16:creationId xmlns:a16="http://schemas.microsoft.com/office/drawing/2014/main" id="{DC97BBAA-76AB-C186-22BA-D5139A4E0AB4}"/>
              </a:ext>
            </a:extLst>
          </p:cNvPr>
          <p:cNvSpPr txBox="1"/>
          <p:nvPr/>
        </p:nvSpPr>
        <p:spPr>
          <a:xfrm>
            <a:off x="457200" y="1714917"/>
            <a:ext cx="6400800" cy="3970318"/>
          </a:xfrm>
          <a:prstGeom prst="rect">
            <a:avLst/>
          </a:prstGeom>
          <a:noFill/>
        </p:spPr>
        <p:txBody>
          <a:bodyPr wrap="square">
            <a:spAutoFit/>
          </a:bodyPr>
          <a:lstStyle/>
          <a:p>
            <a:r>
              <a:rPr lang="en-GB" dirty="0">
                <a:latin typeface="+mn-lt"/>
              </a:rPr>
              <a:t>Role:</a:t>
            </a:r>
          </a:p>
          <a:p>
            <a:r>
              <a:rPr lang="en-GB" dirty="0">
                <a:latin typeface="+mn-lt"/>
              </a:rPr>
              <a:t>Provide policy, regulation, funding, and infrastructure support.</a:t>
            </a:r>
          </a:p>
          <a:p>
            <a:r>
              <a:rPr lang="en-GB" dirty="0">
                <a:latin typeface="+mn-lt"/>
              </a:rPr>
              <a:t>Ensure safety, licensing, and compliance (health &amp; safety, crowd control, permits).</a:t>
            </a:r>
          </a:p>
          <a:p>
            <a:r>
              <a:rPr lang="en-GB" dirty="0">
                <a:latin typeface="+mn-lt"/>
              </a:rPr>
              <a:t>Promote destinations through tourism boards and economic development agencies</a:t>
            </a:r>
          </a:p>
          <a:p>
            <a:r>
              <a:rPr lang="en-GB" dirty="0">
                <a:latin typeface="+mn-lt"/>
              </a:rPr>
              <a:t>.Sometimes act as event owners (e.g., city festivals, national celebrations).</a:t>
            </a:r>
          </a:p>
          <a:p>
            <a:endParaRPr lang="en-GB" dirty="0">
              <a:latin typeface="+mn-lt"/>
            </a:endParaRPr>
          </a:p>
          <a:p>
            <a:r>
              <a:rPr lang="en-GB" dirty="0">
                <a:latin typeface="+mn-lt"/>
              </a:rPr>
              <a:t>Examples: Local councils (e.g., city festivals, parades, fireworks displays).</a:t>
            </a:r>
          </a:p>
          <a:p>
            <a:r>
              <a:rPr lang="en-GB" dirty="0">
                <a:latin typeface="+mn-lt"/>
              </a:rPr>
              <a:t>National tourism organisations (e.g., VisitBritain, Tourism Australia).</a:t>
            </a:r>
          </a:p>
          <a:p>
            <a:r>
              <a:rPr lang="en-GB" dirty="0">
                <a:latin typeface="+mn-lt"/>
              </a:rPr>
              <a:t>Police, emergency services, and local transport authorities.</a:t>
            </a:r>
          </a:p>
        </p:txBody>
      </p:sp>
    </p:spTree>
    <p:extLst>
      <p:ext uri="{BB962C8B-B14F-4D97-AF65-F5344CB8AC3E}">
        <p14:creationId xmlns:p14="http://schemas.microsoft.com/office/powerpoint/2010/main" val="3872987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900113" y="414338"/>
            <a:ext cx="7786687" cy="1143000"/>
          </a:xfrm>
        </p:spPr>
        <p:txBody>
          <a:bodyPr/>
          <a:lstStyle/>
          <a:p>
            <a:r>
              <a:rPr lang="en-GB" altLang="en-US">
                <a:solidFill>
                  <a:schemeClr val="accent1"/>
                </a:solidFill>
              </a:rPr>
              <a:t>The Private Sector (for profit)</a:t>
            </a:r>
          </a:p>
        </p:txBody>
      </p:sp>
      <p:graphicFrame>
        <p:nvGraphicFramePr>
          <p:cNvPr id="30771" name="Group 51"/>
          <p:cNvGraphicFramePr>
            <a:graphicFrameLocks noGrp="1"/>
          </p:cNvGraphicFramePr>
          <p:nvPr>
            <p:ph type="tbl" idx="1"/>
            <p:extLst>
              <p:ext uri="{D42A27DB-BD31-4B8C-83A1-F6EECF244321}">
                <p14:modId xmlns:p14="http://schemas.microsoft.com/office/powerpoint/2010/main" val="1915263836"/>
              </p:ext>
            </p:extLst>
          </p:nvPr>
        </p:nvGraphicFramePr>
        <p:xfrm>
          <a:off x="426331" y="1772816"/>
          <a:ext cx="8064500" cy="3752690"/>
        </p:xfrm>
        <a:graphic>
          <a:graphicData uri="http://schemas.openxmlformats.org/drawingml/2006/table">
            <a:tbl>
              <a:tblPr/>
              <a:tblGrid>
                <a:gridCol w="3465869">
                  <a:extLst>
                    <a:ext uri="{9D8B030D-6E8A-4147-A177-3AD203B41FA5}">
                      <a16:colId xmlns:a16="http://schemas.microsoft.com/office/drawing/2014/main" val="20000"/>
                    </a:ext>
                  </a:extLst>
                </a:gridCol>
                <a:gridCol w="4598631">
                  <a:extLst>
                    <a:ext uri="{9D8B030D-6E8A-4147-A177-3AD203B41FA5}">
                      <a16:colId xmlns:a16="http://schemas.microsoft.com/office/drawing/2014/main" val="20001"/>
                    </a:ext>
                  </a:extLst>
                </a:gridCol>
              </a:tblGrid>
              <a:tr h="35876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a:ln>
                            <a:noFill/>
                          </a:ln>
                          <a:solidFill>
                            <a:schemeClr val="tx1"/>
                          </a:solidFill>
                          <a:effectLst/>
                          <a:latin typeface="Arial" charset="0"/>
                        </a:rPr>
                        <a:t>Event generators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a:ln>
                            <a:noFill/>
                          </a:ln>
                          <a:solidFill>
                            <a:schemeClr val="tx1"/>
                          </a:solidFill>
                          <a:effectLst/>
                          <a:latin typeface="Arial" charset="0"/>
                        </a:rPr>
                        <a:t>Types of events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3151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Companies and corporate organisations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Promotions, product launches, incentives, corporate hospitality, corporate entertainment and image building sponsorships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8153">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sz="1400" b="0" i="0" u="none" strike="noStrike" cap="none" normalizeH="0" baseline="0">
                          <a:ln>
                            <a:noFill/>
                          </a:ln>
                          <a:solidFill>
                            <a:schemeClr val="tx1"/>
                          </a:solidFill>
                          <a:effectLst/>
                          <a:latin typeface="Arial" charset="0"/>
                        </a:rPr>
                        <a:t>Industry associations e.g. IFEA </a:t>
                      </a:r>
                      <a:r>
                        <a:rPr lang="en-GB" sz="1350" b="0" i="0" kern="1200">
                          <a:solidFill>
                            <a:schemeClr val="tx1"/>
                          </a:solidFill>
                          <a:effectLst/>
                          <a:latin typeface="+mn-lt"/>
                          <a:ea typeface="+mn-ea"/>
                          <a:cs typeface="+mn-cs"/>
                        </a:rPr>
                        <a:t>International Festivals and Events Association</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 IOH, ABTA etc.</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Industry promotions, trade fairs / exhibitions, seminars, training, conferences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1685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Gaming and racing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e.g. Racecourse Holdings Trust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(owners of Aintree, Epsom, Newmarket)</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Race meetings and carnivals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08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Entrepreneurs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Ticketed sporting events, concerts and exhibitions, TED Talks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6082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Media</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Media promotions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e.g. concerts, fun runs, appeals - Children In Need</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C2F14-A105-91E8-6F50-0DE97B8EF3FB}"/>
              </a:ext>
            </a:extLst>
          </p:cNvPr>
          <p:cNvSpPr>
            <a:spLocks noGrp="1"/>
          </p:cNvSpPr>
          <p:nvPr>
            <p:ph type="title"/>
          </p:nvPr>
        </p:nvSpPr>
        <p:spPr/>
        <p:txBody>
          <a:bodyPr>
            <a:normAutofit fontScale="90000"/>
          </a:bodyPr>
          <a:lstStyle/>
          <a:p>
            <a:r>
              <a:rPr lang="en-GB" dirty="0">
                <a:latin typeface="+mn-lt"/>
              </a:rPr>
              <a:t>Private Sector (Commercial Businesses)</a:t>
            </a:r>
          </a:p>
        </p:txBody>
      </p:sp>
      <p:sp>
        <p:nvSpPr>
          <p:cNvPr id="5" name="TextBox 4">
            <a:extLst>
              <a:ext uri="{FF2B5EF4-FFF2-40B4-BE49-F238E27FC236}">
                <a16:creationId xmlns:a16="http://schemas.microsoft.com/office/drawing/2014/main" id="{4A871D92-C717-52F3-F076-01E7671EF41A}"/>
              </a:ext>
            </a:extLst>
          </p:cNvPr>
          <p:cNvSpPr txBox="1"/>
          <p:nvPr/>
        </p:nvSpPr>
        <p:spPr>
          <a:xfrm>
            <a:off x="566928" y="1720840"/>
            <a:ext cx="6291072" cy="2862322"/>
          </a:xfrm>
          <a:prstGeom prst="rect">
            <a:avLst/>
          </a:prstGeom>
          <a:noFill/>
        </p:spPr>
        <p:txBody>
          <a:bodyPr wrap="square">
            <a:spAutoFit/>
          </a:bodyPr>
          <a:lstStyle/>
          <a:p>
            <a:r>
              <a:rPr lang="en-GB" dirty="0">
                <a:latin typeface="+mn-lt"/>
              </a:rPr>
              <a:t>Role: Deliver goods, services, and expertise needed for events.</a:t>
            </a:r>
          </a:p>
          <a:p>
            <a:r>
              <a:rPr lang="en-GB" dirty="0">
                <a:latin typeface="+mn-lt"/>
              </a:rPr>
              <a:t>Aim to make a profit from event production, sponsorship, or participation.</a:t>
            </a:r>
          </a:p>
          <a:p>
            <a:r>
              <a:rPr lang="en-GB" dirty="0">
                <a:latin typeface="+mn-lt"/>
              </a:rPr>
              <a:t>Often act as event organizers, venues, caterers, or suppliers.</a:t>
            </a:r>
          </a:p>
          <a:p>
            <a:r>
              <a:rPr lang="en-GB" dirty="0">
                <a:latin typeface="+mn-lt"/>
              </a:rPr>
              <a:t>Drive innovation, marketing, and customer experience.</a:t>
            </a:r>
          </a:p>
          <a:p>
            <a:r>
              <a:rPr lang="en-GB" dirty="0">
                <a:latin typeface="+mn-lt"/>
              </a:rPr>
              <a:t>Examples:</a:t>
            </a:r>
          </a:p>
          <a:p>
            <a:r>
              <a:rPr lang="en-GB" dirty="0">
                <a:latin typeface="+mn-lt"/>
              </a:rPr>
              <a:t>Event management companies, venues, hotels, AV and lighting suppliers.</a:t>
            </a:r>
          </a:p>
          <a:p>
            <a:r>
              <a:rPr lang="en-GB" dirty="0">
                <a:latin typeface="+mn-lt"/>
              </a:rPr>
              <a:t>Corporate sponsors and ticketing agencies.</a:t>
            </a:r>
          </a:p>
          <a:p>
            <a:r>
              <a:rPr lang="en-GB" dirty="0">
                <a:latin typeface="+mn-lt"/>
              </a:rPr>
              <a:t>Media and marketing firms, transport operators</a:t>
            </a:r>
            <a:r>
              <a:rPr lang="en-GB" dirty="0"/>
              <a:t>.</a:t>
            </a:r>
          </a:p>
        </p:txBody>
      </p:sp>
    </p:spTree>
    <p:extLst>
      <p:ext uri="{BB962C8B-B14F-4D97-AF65-F5344CB8AC3E}">
        <p14:creationId xmlns:p14="http://schemas.microsoft.com/office/powerpoint/2010/main" val="1908560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79512" y="0"/>
            <a:ext cx="7786687" cy="1143000"/>
          </a:xfrm>
        </p:spPr>
        <p:txBody>
          <a:bodyPr>
            <a:normAutofit fontScale="90000"/>
          </a:bodyPr>
          <a:lstStyle/>
          <a:p>
            <a:r>
              <a:rPr lang="en-GB" altLang="en-US" sz="4000">
                <a:solidFill>
                  <a:schemeClr val="accent1"/>
                </a:solidFill>
              </a:rPr>
              <a:t>The Voluntary Sector (not for profit)</a:t>
            </a:r>
          </a:p>
        </p:txBody>
      </p:sp>
      <p:graphicFrame>
        <p:nvGraphicFramePr>
          <p:cNvPr id="32796" name="Group 28"/>
          <p:cNvGraphicFramePr>
            <a:graphicFrameLocks noGrp="1"/>
          </p:cNvGraphicFramePr>
          <p:nvPr>
            <p:ph type="tbl" idx="1"/>
            <p:extLst>
              <p:ext uri="{D42A27DB-BD31-4B8C-83A1-F6EECF244321}">
                <p14:modId xmlns:p14="http://schemas.microsoft.com/office/powerpoint/2010/main" val="2259987310"/>
              </p:ext>
            </p:extLst>
          </p:nvPr>
        </p:nvGraphicFramePr>
        <p:xfrm>
          <a:off x="466898" y="1412776"/>
          <a:ext cx="7776989" cy="4249592"/>
        </p:xfrm>
        <a:graphic>
          <a:graphicData uri="http://schemas.openxmlformats.org/drawingml/2006/table">
            <a:tbl>
              <a:tblPr/>
              <a:tblGrid>
                <a:gridCol w="3219093">
                  <a:extLst>
                    <a:ext uri="{9D8B030D-6E8A-4147-A177-3AD203B41FA5}">
                      <a16:colId xmlns:a16="http://schemas.microsoft.com/office/drawing/2014/main" val="20000"/>
                    </a:ext>
                  </a:extLst>
                </a:gridCol>
                <a:gridCol w="4557896">
                  <a:extLst>
                    <a:ext uri="{9D8B030D-6E8A-4147-A177-3AD203B41FA5}">
                      <a16:colId xmlns:a16="http://schemas.microsoft.com/office/drawing/2014/main" val="20001"/>
                    </a:ext>
                  </a:extLst>
                </a:gridCol>
              </a:tblGrid>
              <a:tr h="38088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1" i="0" u="none" strike="noStrike" cap="none" normalizeH="0" baseline="0">
                          <a:ln>
                            <a:noFill/>
                          </a:ln>
                          <a:solidFill>
                            <a:schemeClr val="tx1"/>
                          </a:solidFill>
                          <a:effectLst/>
                          <a:latin typeface="Arial" charset="0"/>
                        </a:rPr>
                        <a:t>Event generators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1" i="0" u="none" strike="noStrike" cap="none" normalizeH="0" baseline="0">
                          <a:ln>
                            <a:noFill/>
                          </a:ln>
                          <a:solidFill>
                            <a:schemeClr val="tx1"/>
                          </a:solidFill>
                          <a:effectLst/>
                          <a:latin typeface="Arial" charset="0"/>
                        </a:rPr>
                        <a:t>Types of events</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7040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rPr>
                        <a:t>Clubs, societies other groups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rPr>
                        <a:t>Special interest groups e.g. Rowing, Running, Triathlon etc.</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rPr>
                        <a:t>Charities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rPr>
                        <a:t>Charity events and fundraisers</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rPr>
                        <a:t>Individual Crowd funding?</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rPr>
                        <a:t>Charity events and fundraisers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hlinkClick r:id="rId3"/>
                        </a:rPr>
                        <a:t>https://www.crowdfunder.co.uk/start-community</a:t>
                      </a:r>
                      <a:endParaRPr kumimoji="0" lang="en-GB" sz="1900" b="0" i="0" u="none" strike="noStrike" cap="none" normalizeH="0" baseline="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900" b="0" i="0" u="none" strike="noStrike" cap="none" normalizeH="0" baseline="0">
                        <a:ln>
                          <a:noFill/>
                        </a:ln>
                        <a:solidFill>
                          <a:schemeClr val="tx1"/>
                        </a:solidFill>
                        <a:effectLst/>
                        <a:latin typeface="Arial" charset="0"/>
                      </a:endParaRP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rPr>
                        <a:t>Social Enterprises/</a:t>
                      </a:r>
                      <a:r>
                        <a:rPr kumimoji="0" lang="en-GB" sz="1900" b="0" i="0" u="none" strike="noStrike" cap="none" normalizeH="0" baseline="0" err="1">
                          <a:ln>
                            <a:noFill/>
                          </a:ln>
                          <a:solidFill>
                            <a:schemeClr val="tx1"/>
                          </a:solidFill>
                          <a:effectLst/>
                          <a:latin typeface="Arial" charset="0"/>
                        </a:rPr>
                        <a:t>Bcorp</a:t>
                      </a:r>
                      <a:endParaRPr kumimoji="0" lang="en-GB" sz="1900" b="0" i="0" u="none" strike="noStrike" cap="none" normalizeH="0" baseline="0">
                        <a:ln>
                          <a:noFill/>
                        </a:ln>
                        <a:solidFill>
                          <a:schemeClr val="tx1"/>
                        </a:solidFill>
                        <a:effectLst/>
                        <a:latin typeface="Arial" charset="0"/>
                      </a:endParaRP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lang="en-GB" sz="2000">
                          <a:hlinkClick r:id="rId4"/>
                        </a:rPr>
                        <a:t>https://www.urbanfoundry.co.uk/</a:t>
                      </a:r>
                      <a:endParaRPr lang="en-GB" sz="2000"/>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hlinkClick r:id="rId5"/>
                        </a:rPr>
                        <a:t>https://www.adventurealternative.com/sustainable-tourism/social-enterprise/</a:t>
                      </a:r>
                      <a:endParaRPr kumimoji="0" lang="en-GB" sz="1900" b="0" i="0" u="none" strike="noStrike" cap="none" normalizeH="0" baseline="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900" b="0" i="0" u="none" strike="noStrike" cap="none" normalizeH="0" baseline="0">
                        <a:ln>
                          <a:noFill/>
                        </a:ln>
                        <a:solidFill>
                          <a:schemeClr val="tx1"/>
                        </a:solidFill>
                        <a:effectLst/>
                        <a:latin typeface="Arial" charset="0"/>
                      </a:endParaRP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529964807"/>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2B25E-4ACE-D56F-5E15-5DD631CA58C1}"/>
              </a:ext>
            </a:extLst>
          </p:cNvPr>
          <p:cNvSpPr>
            <a:spLocks noGrp="1"/>
          </p:cNvSpPr>
          <p:nvPr>
            <p:ph type="title"/>
          </p:nvPr>
        </p:nvSpPr>
        <p:spPr/>
        <p:txBody>
          <a:bodyPr>
            <a:normAutofit fontScale="90000"/>
          </a:bodyPr>
          <a:lstStyle/>
          <a:p>
            <a:r>
              <a:rPr lang="en-GB" dirty="0">
                <a:latin typeface="+mj-lt"/>
              </a:rPr>
              <a:t>Collaboration </a:t>
            </a:r>
            <a:br>
              <a:rPr lang="en-GB" dirty="0"/>
            </a:br>
            <a:endParaRPr lang="en-GB" dirty="0"/>
          </a:p>
        </p:txBody>
      </p:sp>
      <p:sp>
        <p:nvSpPr>
          <p:cNvPr id="5" name="TextBox 4">
            <a:extLst>
              <a:ext uri="{FF2B5EF4-FFF2-40B4-BE49-F238E27FC236}">
                <a16:creationId xmlns:a16="http://schemas.microsoft.com/office/drawing/2014/main" id="{44C56BFB-00F8-A2B0-8AAC-A3106A3EE97E}"/>
              </a:ext>
            </a:extLst>
          </p:cNvPr>
          <p:cNvSpPr txBox="1"/>
          <p:nvPr/>
        </p:nvSpPr>
        <p:spPr>
          <a:xfrm>
            <a:off x="457200" y="1333006"/>
            <a:ext cx="6400800" cy="2585323"/>
          </a:xfrm>
          <a:prstGeom prst="rect">
            <a:avLst/>
          </a:prstGeom>
          <a:noFill/>
        </p:spPr>
        <p:txBody>
          <a:bodyPr wrap="square">
            <a:spAutoFit/>
          </a:bodyPr>
          <a:lstStyle/>
          <a:p>
            <a:r>
              <a:rPr lang="en-GB" dirty="0">
                <a:latin typeface="Aptos" panose="020B0004020202020204" pitchFamily="34" charset="0"/>
              </a:rPr>
              <a:t>Example:</a:t>
            </a:r>
          </a:p>
          <a:p>
            <a:r>
              <a:rPr lang="en-GB" dirty="0">
                <a:latin typeface="Aptos" panose="020B0004020202020204" pitchFamily="34" charset="0"/>
              </a:rPr>
              <a:t>A large-scale event like a music festival or sporting event may involve:</a:t>
            </a:r>
            <a:br>
              <a:rPr lang="en-GB" dirty="0">
                <a:latin typeface="Aptos" panose="020B0004020202020204" pitchFamily="34" charset="0"/>
              </a:rPr>
            </a:br>
            <a:r>
              <a:rPr lang="en-GB" dirty="0">
                <a:latin typeface="Aptos" panose="020B0004020202020204" pitchFamily="34" charset="0"/>
              </a:rPr>
              <a:t>Public sector: issuing permits, providing police and waste management.</a:t>
            </a:r>
          </a:p>
          <a:p>
            <a:r>
              <a:rPr lang="en-GB" dirty="0">
                <a:latin typeface="Aptos" panose="020B0004020202020204" pitchFamily="34" charset="0"/>
              </a:rPr>
              <a:t>Private sector: event promoter, food vendors, ticketing, security companies.</a:t>
            </a:r>
            <a:br>
              <a:rPr lang="en-GB" dirty="0">
                <a:latin typeface="Aptos" panose="020B0004020202020204" pitchFamily="34" charset="0"/>
              </a:rPr>
            </a:br>
            <a:r>
              <a:rPr lang="en-GB" dirty="0">
                <a:latin typeface="Aptos" panose="020B0004020202020204" pitchFamily="34" charset="0"/>
              </a:rPr>
              <a:t>Voluntary sector: local charities managing recycling or community stalls.</a:t>
            </a:r>
          </a:p>
        </p:txBody>
      </p:sp>
      <p:sp>
        <p:nvSpPr>
          <p:cNvPr id="7" name="TextBox 6">
            <a:extLst>
              <a:ext uri="{FF2B5EF4-FFF2-40B4-BE49-F238E27FC236}">
                <a16:creationId xmlns:a16="http://schemas.microsoft.com/office/drawing/2014/main" id="{43A7234F-A0C7-2447-8489-9FDF5EFFD0F1}"/>
              </a:ext>
            </a:extLst>
          </p:cNvPr>
          <p:cNvSpPr txBox="1"/>
          <p:nvPr/>
        </p:nvSpPr>
        <p:spPr>
          <a:xfrm>
            <a:off x="822960" y="4047666"/>
            <a:ext cx="7644384" cy="1200329"/>
          </a:xfrm>
          <a:prstGeom prst="rect">
            <a:avLst/>
          </a:prstGeom>
          <a:noFill/>
        </p:spPr>
        <p:txBody>
          <a:bodyPr wrap="square">
            <a:spAutoFit/>
          </a:bodyPr>
          <a:lstStyle/>
          <a:p>
            <a:r>
              <a:rPr lang="en-GB" dirty="0">
                <a:hlinkClick r:id="rId2"/>
              </a:rPr>
              <a:t>https://www.gov.uk/government/publications/can-do-guide-for-organisers-of-voluntary-events/the-can-do-guide-to-organising-and-running-voluntary-and-community-events</a:t>
            </a:r>
            <a:endParaRPr lang="en-GB" dirty="0"/>
          </a:p>
          <a:p>
            <a:endParaRPr lang="en-GB" dirty="0"/>
          </a:p>
        </p:txBody>
      </p:sp>
      <p:pic>
        <p:nvPicPr>
          <p:cNvPr id="8" name="Picture 7">
            <a:extLst>
              <a:ext uri="{FF2B5EF4-FFF2-40B4-BE49-F238E27FC236}">
                <a16:creationId xmlns:a16="http://schemas.microsoft.com/office/drawing/2014/main" id="{C2D171F3-4BAA-BB0B-3474-A45D606E397B}"/>
              </a:ext>
            </a:extLst>
          </p:cNvPr>
          <p:cNvPicPr>
            <a:picLocks noChangeAspect="1"/>
          </p:cNvPicPr>
          <p:nvPr/>
        </p:nvPicPr>
        <p:blipFill>
          <a:blip r:embed="rId3"/>
          <a:stretch>
            <a:fillRect/>
          </a:stretch>
        </p:blipFill>
        <p:spPr>
          <a:xfrm>
            <a:off x="2446020" y="5121782"/>
            <a:ext cx="4398264" cy="1649349"/>
          </a:xfrm>
          <a:prstGeom prst="rect">
            <a:avLst/>
          </a:prstGeom>
        </p:spPr>
      </p:pic>
    </p:spTree>
    <p:extLst>
      <p:ext uri="{BB962C8B-B14F-4D97-AF65-F5344CB8AC3E}">
        <p14:creationId xmlns:p14="http://schemas.microsoft.com/office/powerpoint/2010/main" val="119818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089" y="193357"/>
            <a:ext cx="8298180" cy="492443"/>
          </a:xfrm>
          <a:prstGeom prst="rect">
            <a:avLst/>
          </a:prstGeom>
          <a:noFill/>
        </p:spPr>
        <p:txBody>
          <a:bodyPr wrap="square" lIns="0" tIns="0" rIns="0" bIns="0">
            <a:spAutoFit/>
          </a:bodyPr>
          <a:lstStyle/>
          <a:p>
            <a:pPr>
              <a:spcAft>
                <a:spcPts val="225"/>
              </a:spcAft>
            </a:pPr>
            <a:r>
              <a:rPr sz="3200" b="1" dirty="0">
                <a:solidFill>
                  <a:srgbClr val="162B43"/>
                </a:solidFill>
                <a:latin typeface="Aptos"/>
              </a:rPr>
              <a:t>Who Are the Suppliers and Stakeholders?</a:t>
            </a:r>
          </a:p>
        </p:txBody>
      </p:sp>
      <p:sp>
        <p:nvSpPr>
          <p:cNvPr id="3" name="Rectangle 2"/>
          <p:cNvSpPr/>
          <p:nvPr/>
        </p:nvSpPr>
        <p:spPr>
          <a:xfrm>
            <a:off x="390905" y="1481328"/>
            <a:ext cx="720090" cy="37719"/>
          </a:xfrm>
          <a:prstGeom prst="rect">
            <a:avLst/>
          </a:prstGeom>
          <a:solidFill>
            <a:srgbClr val="E0AA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97764" y="1556767"/>
            <a:ext cx="8229600" cy="246221"/>
          </a:xfrm>
          <a:prstGeom prst="rect">
            <a:avLst/>
          </a:prstGeom>
          <a:noFill/>
        </p:spPr>
        <p:txBody>
          <a:bodyPr wrap="square" lIns="0" tIns="0" rIns="0" bIns="0">
            <a:spAutoFit/>
          </a:bodyPr>
          <a:lstStyle/>
          <a:p>
            <a:pPr>
              <a:spcAft>
                <a:spcPts val="225"/>
              </a:spcAft>
            </a:pPr>
            <a:r>
              <a:rPr sz="1600" b="1" dirty="0">
                <a:solidFill>
                  <a:srgbClr val="5C6D7B"/>
                </a:solidFill>
                <a:latin typeface="Aptos"/>
              </a:rPr>
              <a:t>Stakeholders affect the event or are affected by it. Suppliers provide goods or services.</a:t>
            </a:r>
          </a:p>
        </p:txBody>
      </p:sp>
      <p:sp>
        <p:nvSpPr>
          <p:cNvPr id="5" name="TextBox 4"/>
          <p:cNvSpPr txBox="1"/>
          <p:nvPr/>
        </p:nvSpPr>
        <p:spPr>
          <a:xfrm>
            <a:off x="8435340" y="5726431"/>
            <a:ext cx="308610" cy="103875"/>
          </a:xfrm>
          <a:prstGeom prst="rect">
            <a:avLst/>
          </a:prstGeom>
          <a:noFill/>
        </p:spPr>
        <p:txBody>
          <a:bodyPr wrap="square" lIns="0" tIns="0" rIns="0" bIns="0">
            <a:spAutoFit/>
          </a:bodyPr>
          <a:lstStyle/>
          <a:p>
            <a:pPr algn="r">
              <a:spcAft>
                <a:spcPts val="225"/>
              </a:spcAft>
            </a:pPr>
            <a:r>
              <a:rPr sz="675">
                <a:solidFill>
                  <a:srgbClr val="5C6D7B"/>
                </a:solidFill>
                <a:latin typeface="Aptos"/>
              </a:rPr>
              <a:t>4</a:t>
            </a:r>
          </a:p>
        </p:txBody>
      </p:sp>
      <p:sp>
        <p:nvSpPr>
          <p:cNvPr id="6" name="Oval 5"/>
          <p:cNvSpPr/>
          <p:nvPr/>
        </p:nvSpPr>
        <p:spPr>
          <a:xfrm>
            <a:off x="3621024" y="2571750"/>
            <a:ext cx="1817370" cy="1062990"/>
          </a:xfrm>
          <a:prstGeom prst="ellipse">
            <a:avLst/>
          </a:prstGeom>
          <a:solidFill>
            <a:srgbClr val="162B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3771900" y="2873502"/>
            <a:ext cx="1508760" cy="230832"/>
          </a:xfrm>
          <a:prstGeom prst="rect">
            <a:avLst/>
          </a:prstGeom>
          <a:noFill/>
        </p:spPr>
        <p:txBody>
          <a:bodyPr wrap="square" lIns="0" tIns="0" rIns="0" bIns="0">
            <a:spAutoFit/>
          </a:bodyPr>
          <a:lstStyle/>
          <a:p>
            <a:pPr algn="ctr">
              <a:spcAft>
                <a:spcPts val="225"/>
              </a:spcAft>
            </a:pPr>
            <a:r>
              <a:rPr sz="1500" b="1">
                <a:solidFill>
                  <a:srgbClr val="FFFFFF"/>
                </a:solidFill>
                <a:latin typeface="Aptos"/>
              </a:rPr>
              <a:t>THE EVENT</a:t>
            </a:r>
          </a:p>
        </p:txBody>
      </p:sp>
      <p:sp>
        <p:nvSpPr>
          <p:cNvPr id="8" name="Rounded Rectangle 7"/>
          <p:cNvSpPr/>
          <p:nvPr/>
        </p:nvSpPr>
        <p:spPr>
          <a:xfrm>
            <a:off x="514350" y="1988820"/>
            <a:ext cx="2228850" cy="754380"/>
          </a:xfrm>
          <a:prstGeom prst="roundRect">
            <a:avLst/>
          </a:prstGeom>
          <a:solidFill>
            <a:srgbClr val="F2F7F8"/>
          </a:solidFill>
          <a:ln w="1524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96646" y="2071116"/>
            <a:ext cx="2064258" cy="150041"/>
          </a:xfrm>
          <a:prstGeom prst="rect">
            <a:avLst/>
          </a:prstGeom>
          <a:noFill/>
        </p:spPr>
        <p:txBody>
          <a:bodyPr wrap="square" lIns="0" tIns="0" rIns="0" bIns="0">
            <a:spAutoFit/>
          </a:bodyPr>
          <a:lstStyle/>
          <a:p>
            <a:pPr>
              <a:spcAft>
                <a:spcPts val="225"/>
              </a:spcAft>
            </a:pPr>
            <a:r>
              <a:rPr sz="975" b="1">
                <a:solidFill>
                  <a:srgbClr val="1C8287"/>
                </a:solidFill>
                <a:latin typeface="Aptos"/>
              </a:rPr>
              <a:t>VENUE &amp; INFRASTRUCTURE</a:t>
            </a:r>
          </a:p>
        </p:txBody>
      </p:sp>
      <p:sp>
        <p:nvSpPr>
          <p:cNvPr id="10" name="TextBox 9"/>
          <p:cNvSpPr txBox="1"/>
          <p:nvPr/>
        </p:nvSpPr>
        <p:spPr>
          <a:xfrm>
            <a:off x="596646" y="2318005"/>
            <a:ext cx="2064258" cy="215444"/>
          </a:xfrm>
          <a:prstGeom prst="rect">
            <a:avLst/>
          </a:prstGeom>
          <a:noFill/>
        </p:spPr>
        <p:txBody>
          <a:bodyPr wrap="square" lIns="0" tIns="0" rIns="0" bIns="0">
            <a:spAutoFit/>
          </a:bodyPr>
          <a:lstStyle/>
          <a:p>
            <a:pPr>
              <a:spcAft>
                <a:spcPts val="225"/>
              </a:spcAft>
            </a:pPr>
            <a:r>
              <a:rPr sz="1400" dirty="0">
                <a:solidFill>
                  <a:srgbClr val="273441"/>
                </a:solidFill>
                <a:latin typeface="Aptos"/>
              </a:rPr>
              <a:t>Venue, utilities, toilets</a:t>
            </a:r>
          </a:p>
        </p:txBody>
      </p:sp>
      <p:sp>
        <p:nvSpPr>
          <p:cNvPr id="11" name="Rounded Rectangle 10"/>
          <p:cNvSpPr/>
          <p:nvPr/>
        </p:nvSpPr>
        <p:spPr>
          <a:xfrm>
            <a:off x="514350" y="3874770"/>
            <a:ext cx="2228850" cy="754380"/>
          </a:xfrm>
          <a:prstGeom prst="roundRect">
            <a:avLst/>
          </a:prstGeom>
          <a:solidFill>
            <a:srgbClr val="F2F7F8"/>
          </a:solidFill>
          <a:ln w="15240">
            <a:solidFill>
              <a:srgbClr val="D0685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596646" y="3957066"/>
            <a:ext cx="2064258" cy="150041"/>
          </a:xfrm>
          <a:prstGeom prst="rect">
            <a:avLst/>
          </a:prstGeom>
          <a:noFill/>
        </p:spPr>
        <p:txBody>
          <a:bodyPr wrap="square" lIns="0" tIns="0" rIns="0" bIns="0">
            <a:spAutoFit/>
          </a:bodyPr>
          <a:lstStyle/>
          <a:p>
            <a:pPr>
              <a:spcAft>
                <a:spcPts val="225"/>
              </a:spcAft>
            </a:pPr>
            <a:r>
              <a:rPr sz="975" b="1">
                <a:solidFill>
                  <a:srgbClr val="D06854"/>
                </a:solidFill>
                <a:latin typeface="Aptos"/>
              </a:rPr>
              <a:t>PEOPLE &amp; SERVICES</a:t>
            </a:r>
          </a:p>
        </p:txBody>
      </p:sp>
      <p:sp>
        <p:nvSpPr>
          <p:cNvPr id="13" name="TextBox 12"/>
          <p:cNvSpPr txBox="1"/>
          <p:nvPr/>
        </p:nvSpPr>
        <p:spPr>
          <a:xfrm>
            <a:off x="596646" y="4251680"/>
            <a:ext cx="2064258" cy="215444"/>
          </a:xfrm>
          <a:prstGeom prst="rect">
            <a:avLst/>
          </a:prstGeom>
          <a:noFill/>
        </p:spPr>
        <p:txBody>
          <a:bodyPr wrap="square" lIns="0" tIns="0" rIns="0" bIns="0">
            <a:spAutoFit/>
          </a:bodyPr>
          <a:lstStyle/>
          <a:p>
            <a:pPr>
              <a:spcAft>
                <a:spcPts val="225"/>
              </a:spcAft>
            </a:pPr>
            <a:r>
              <a:rPr sz="1400" dirty="0">
                <a:solidFill>
                  <a:srgbClr val="273441"/>
                </a:solidFill>
                <a:latin typeface="Aptos"/>
              </a:rPr>
              <a:t>Staff, volunteers, security</a:t>
            </a:r>
          </a:p>
        </p:txBody>
      </p:sp>
      <p:sp>
        <p:nvSpPr>
          <p:cNvPr id="14" name="Rounded Rectangle 13"/>
          <p:cNvSpPr/>
          <p:nvPr/>
        </p:nvSpPr>
        <p:spPr>
          <a:xfrm>
            <a:off x="6343650" y="1988820"/>
            <a:ext cx="2228850" cy="754380"/>
          </a:xfrm>
          <a:prstGeom prst="roundRect">
            <a:avLst/>
          </a:prstGeom>
          <a:solidFill>
            <a:srgbClr val="F2F7F8"/>
          </a:solidFill>
          <a:ln w="15240">
            <a:solidFill>
              <a:srgbClr val="E0AA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425946" y="2071116"/>
            <a:ext cx="2064258" cy="150041"/>
          </a:xfrm>
          <a:prstGeom prst="rect">
            <a:avLst/>
          </a:prstGeom>
          <a:noFill/>
        </p:spPr>
        <p:txBody>
          <a:bodyPr wrap="square" lIns="0" tIns="0" rIns="0" bIns="0">
            <a:spAutoFit/>
          </a:bodyPr>
          <a:lstStyle/>
          <a:p>
            <a:pPr>
              <a:spcAft>
                <a:spcPts val="225"/>
              </a:spcAft>
            </a:pPr>
            <a:r>
              <a:rPr sz="975" b="1">
                <a:solidFill>
                  <a:srgbClr val="E0AA41"/>
                </a:solidFill>
                <a:latin typeface="Aptos"/>
              </a:rPr>
              <a:t>TECHNICAL SUPPLIERS</a:t>
            </a:r>
          </a:p>
        </p:txBody>
      </p:sp>
      <p:sp>
        <p:nvSpPr>
          <p:cNvPr id="16" name="TextBox 15"/>
          <p:cNvSpPr txBox="1"/>
          <p:nvPr/>
        </p:nvSpPr>
        <p:spPr>
          <a:xfrm>
            <a:off x="6425946" y="2318005"/>
            <a:ext cx="2064258" cy="215444"/>
          </a:xfrm>
          <a:prstGeom prst="rect">
            <a:avLst/>
          </a:prstGeom>
          <a:noFill/>
        </p:spPr>
        <p:txBody>
          <a:bodyPr wrap="square" lIns="0" tIns="0" rIns="0" bIns="0">
            <a:spAutoFit/>
          </a:bodyPr>
          <a:lstStyle/>
          <a:p>
            <a:pPr>
              <a:spcAft>
                <a:spcPts val="225"/>
              </a:spcAft>
            </a:pPr>
            <a:r>
              <a:rPr sz="1400" dirty="0">
                <a:solidFill>
                  <a:srgbClr val="273441"/>
                </a:solidFill>
                <a:latin typeface="Aptos"/>
              </a:rPr>
              <a:t>Sound, lighting, staging</a:t>
            </a:r>
          </a:p>
        </p:txBody>
      </p:sp>
      <p:sp>
        <p:nvSpPr>
          <p:cNvPr id="17" name="Rounded Rectangle 16"/>
          <p:cNvSpPr/>
          <p:nvPr/>
        </p:nvSpPr>
        <p:spPr>
          <a:xfrm>
            <a:off x="6343650" y="3874770"/>
            <a:ext cx="2228850" cy="754380"/>
          </a:xfrm>
          <a:prstGeom prst="roundRect">
            <a:avLst/>
          </a:prstGeom>
          <a:solidFill>
            <a:srgbClr val="F2F7F8"/>
          </a:solidFill>
          <a:ln w="15240">
            <a:solidFill>
              <a:srgbClr val="4C85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6425946" y="3957066"/>
            <a:ext cx="2064258" cy="150041"/>
          </a:xfrm>
          <a:prstGeom prst="rect">
            <a:avLst/>
          </a:prstGeom>
          <a:noFill/>
        </p:spPr>
        <p:txBody>
          <a:bodyPr wrap="square" lIns="0" tIns="0" rIns="0" bIns="0">
            <a:spAutoFit/>
          </a:bodyPr>
          <a:lstStyle/>
          <a:p>
            <a:pPr>
              <a:spcAft>
                <a:spcPts val="225"/>
              </a:spcAft>
            </a:pPr>
            <a:r>
              <a:rPr sz="975" b="1">
                <a:solidFill>
                  <a:srgbClr val="4C8564"/>
                </a:solidFill>
                <a:latin typeface="Aptos"/>
              </a:rPr>
              <a:t>VISITORS &amp; COMMUNITY</a:t>
            </a:r>
          </a:p>
        </p:txBody>
      </p:sp>
      <p:sp>
        <p:nvSpPr>
          <p:cNvPr id="19" name="TextBox 18"/>
          <p:cNvSpPr txBox="1"/>
          <p:nvPr/>
        </p:nvSpPr>
        <p:spPr>
          <a:xfrm>
            <a:off x="6425946" y="4203955"/>
            <a:ext cx="2064258" cy="430887"/>
          </a:xfrm>
          <a:prstGeom prst="rect">
            <a:avLst/>
          </a:prstGeom>
          <a:noFill/>
        </p:spPr>
        <p:txBody>
          <a:bodyPr wrap="square" lIns="0" tIns="0" rIns="0" bIns="0">
            <a:spAutoFit/>
          </a:bodyPr>
          <a:lstStyle/>
          <a:p>
            <a:pPr>
              <a:spcAft>
                <a:spcPts val="225"/>
              </a:spcAft>
            </a:pPr>
            <a:r>
              <a:rPr sz="1400" dirty="0">
                <a:solidFill>
                  <a:srgbClr val="273441"/>
                </a:solidFill>
                <a:latin typeface="Aptos"/>
              </a:rPr>
              <a:t>Audiences, residents, traders</a:t>
            </a:r>
          </a:p>
        </p:txBody>
      </p:sp>
      <p:sp>
        <p:nvSpPr>
          <p:cNvPr id="20" name="Rounded Rectangle 19"/>
          <p:cNvSpPr/>
          <p:nvPr/>
        </p:nvSpPr>
        <p:spPr>
          <a:xfrm>
            <a:off x="3051810" y="4183380"/>
            <a:ext cx="2948940" cy="685800"/>
          </a:xfrm>
          <a:prstGeom prst="roundRect">
            <a:avLst/>
          </a:prstGeom>
          <a:solidFill>
            <a:srgbClr val="F2F7F8"/>
          </a:solidFill>
          <a:ln w="1524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3134107" y="4265676"/>
            <a:ext cx="2784347" cy="150041"/>
          </a:xfrm>
          <a:prstGeom prst="rect">
            <a:avLst/>
          </a:prstGeom>
          <a:noFill/>
        </p:spPr>
        <p:txBody>
          <a:bodyPr wrap="square" lIns="0" tIns="0" rIns="0" bIns="0">
            <a:spAutoFit/>
          </a:bodyPr>
          <a:lstStyle/>
          <a:p>
            <a:pPr>
              <a:spcAft>
                <a:spcPts val="225"/>
              </a:spcAft>
            </a:pPr>
            <a:r>
              <a:rPr sz="975" b="1">
                <a:solidFill>
                  <a:srgbClr val="1C8287"/>
                </a:solidFill>
                <a:latin typeface="Aptos"/>
              </a:rPr>
              <a:t>PARTNERS &amp; FUNDERS</a:t>
            </a:r>
          </a:p>
        </p:txBody>
      </p:sp>
      <p:sp>
        <p:nvSpPr>
          <p:cNvPr id="22" name="TextBox 21"/>
          <p:cNvSpPr txBox="1"/>
          <p:nvPr/>
        </p:nvSpPr>
        <p:spPr>
          <a:xfrm>
            <a:off x="3134107" y="4512565"/>
            <a:ext cx="2784347" cy="215444"/>
          </a:xfrm>
          <a:prstGeom prst="rect">
            <a:avLst/>
          </a:prstGeom>
          <a:noFill/>
        </p:spPr>
        <p:txBody>
          <a:bodyPr wrap="square" lIns="0" tIns="0" rIns="0" bIns="0">
            <a:spAutoFit/>
          </a:bodyPr>
          <a:lstStyle/>
          <a:p>
            <a:pPr>
              <a:spcAft>
                <a:spcPts val="225"/>
              </a:spcAft>
            </a:pPr>
            <a:r>
              <a:rPr sz="1400" dirty="0">
                <a:solidFill>
                  <a:srgbClr val="273441"/>
                </a:solidFill>
                <a:latin typeface="Aptos"/>
              </a:rPr>
              <a:t>Sponsors, councils, charities</a:t>
            </a:r>
          </a:p>
        </p:txBody>
      </p:sp>
      <p:sp>
        <p:nvSpPr>
          <p:cNvPr id="23" name="TextBox 22"/>
          <p:cNvSpPr txBox="1"/>
          <p:nvPr/>
        </p:nvSpPr>
        <p:spPr>
          <a:xfrm>
            <a:off x="548640" y="5349240"/>
            <a:ext cx="8161020" cy="553998"/>
          </a:xfrm>
          <a:prstGeom prst="rect">
            <a:avLst/>
          </a:prstGeom>
          <a:noFill/>
        </p:spPr>
        <p:txBody>
          <a:bodyPr wrap="square" lIns="0" tIns="0" rIns="0" bIns="0">
            <a:spAutoFit/>
          </a:bodyPr>
          <a:lstStyle/>
          <a:p>
            <a:pPr>
              <a:spcAft>
                <a:spcPts val="225"/>
              </a:spcAft>
            </a:pPr>
            <a:r>
              <a:rPr b="1" dirty="0">
                <a:solidFill>
                  <a:srgbClr val="162B43"/>
                </a:solidFill>
                <a:latin typeface="Aptos"/>
              </a:rPr>
              <a:t>Think: Which suppliers are essential? Which stakeholders might have competing priorities?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1" grpId="0" animBg="1"/>
      <p:bldP spid="14" grpId="0" animBg="1"/>
      <p:bldP spid="17" grpId="0" animBg="1"/>
      <p:bldP spid="20" grpId="0" animBg="1"/>
      <p:bldP spid="2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026" y="46037"/>
            <a:ext cx="7886700" cy="648907"/>
          </a:xfrm>
        </p:spPr>
        <p:txBody>
          <a:bodyPr>
            <a:normAutofit/>
          </a:bodyPr>
          <a:lstStyle/>
          <a:p>
            <a:r>
              <a:rPr sz="4000" dirty="0"/>
              <a:t>Roles and Responsibilities by Sector</a:t>
            </a:r>
          </a:p>
        </p:txBody>
      </p:sp>
      <p:graphicFrame>
        <p:nvGraphicFramePr>
          <p:cNvPr id="3" name="Table 2"/>
          <p:cNvGraphicFramePr>
            <a:graphicFrameLocks noGrp="1"/>
          </p:cNvGraphicFramePr>
          <p:nvPr>
            <p:extLst>
              <p:ext uri="{D42A27DB-BD31-4B8C-83A1-F6EECF244321}">
                <p14:modId xmlns:p14="http://schemas.microsoft.com/office/powerpoint/2010/main" val="646495093"/>
              </p:ext>
            </p:extLst>
          </p:nvPr>
        </p:nvGraphicFramePr>
        <p:xfrm>
          <a:off x="208026" y="905256"/>
          <a:ext cx="8817104" cy="6216806"/>
        </p:xfrm>
        <a:graphic>
          <a:graphicData uri="http://schemas.openxmlformats.org/drawingml/2006/table">
            <a:tbl>
              <a:tblPr firstRow="1" bandRow="1">
                <a:tableStyleId>{5C22544A-7EE6-4342-B048-85BDC9FD1C3A}</a:tableStyleId>
              </a:tblPr>
              <a:tblGrid>
                <a:gridCol w="2204276">
                  <a:extLst>
                    <a:ext uri="{9D8B030D-6E8A-4147-A177-3AD203B41FA5}">
                      <a16:colId xmlns:a16="http://schemas.microsoft.com/office/drawing/2014/main" val="20000"/>
                    </a:ext>
                  </a:extLst>
                </a:gridCol>
                <a:gridCol w="2204276">
                  <a:extLst>
                    <a:ext uri="{9D8B030D-6E8A-4147-A177-3AD203B41FA5}">
                      <a16:colId xmlns:a16="http://schemas.microsoft.com/office/drawing/2014/main" val="20001"/>
                    </a:ext>
                  </a:extLst>
                </a:gridCol>
                <a:gridCol w="2204276">
                  <a:extLst>
                    <a:ext uri="{9D8B030D-6E8A-4147-A177-3AD203B41FA5}">
                      <a16:colId xmlns:a16="http://schemas.microsoft.com/office/drawing/2014/main" val="20002"/>
                    </a:ext>
                  </a:extLst>
                </a:gridCol>
                <a:gridCol w="2204276">
                  <a:extLst>
                    <a:ext uri="{9D8B030D-6E8A-4147-A177-3AD203B41FA5}">
                      <a16:colId xmlns:a16="http://schemas.microsoft.com/office/drawing/2014/main" val="20003"/>
                    </a:ext>
                  </a:extLst>
                </a:gridCol>
              </a:tblGrid>
              <a:tr h="700460">
                <a:tc>
                  <a:txBody>
                    <a:bodyPr/>
                    <a:lstStyle/>
                    <a:p>
                      <a:pPr algn="ctr">
                        <a:defRPr b="1"/>
                      </a:pPr>
                      <a:r>
                        <a:t>Sector</a:t>
                      </a:r>
                    </a:p>
                  </a:txBody>
                  <a:tcPr/>
                </a:tc>
                <a:tc>
                  <a:txBody>
                    <a:bodyPr/>
                    <a:lstStyle/>
                    <a:p>
                      <a:pPr algn="ctr">
                        <a:defRPr b="1"/>
                      </a:pPr>
                      <a:r>
                        <a:rPr dirty="0"/>
                        <a:t>Main Role</a:t>
                      </a:r>
                    </a:p>
                  </a:txBody>
                  <a:tcPr/>
                </a:tc>
                <a:tc>
                  <a:txBody>
                    <a:bodyPr/>
                    <a:lstStyle/>
                    <a:p>
                      <a:pPr algn="ctr">
                        <a:defRPr b="1"/>
                      </a:pPr>
                      <a:r>
                        <a:rPr dirty="0"/>
                        <a:t>Key Responsibilities</a:t>
                      </a:r>
                    </a:p>
                  </a:txBody>
                  <a:tcPr/>
                </a:tc>
                <a:tc>
                  <a:txBody>
                    <a:bodyPr/>
                    <a:lstStyle/>
                    <a:p>
                      <a:pPr algn="ctr">
                        <a:defRPr b="1"/>
                      </a:pPr>
                      <a:r>
                        <a:t>Examples</a:t>
                      </a:r>
                    </a:p>
                  </a:txBody>
                  <a:tcPr/>
                </a:tc>
                <a:extLst>
                  <a:ext uri="{0D108BD9-81ED-4DB2-BD59-A6C34878D82A}">
                    <a16:rowId xmlns:a16="http://schemas.microsoft.com/office/drawing/2014/main" val="10000"/>
                  </a:ext>
                </a:extLst>
              </a:tr>
              <a:tr h="1838782">
                <a:tc>
                  <a:txBody>
                    <a:bodyPr/>
                    <a:lstStyle/>
                    <a:p>
                      <a:r>
                        <a:t>Public Sector</a:t>
                      </a:r>
                    </a:p>
                  </a:txBody>
                  <a:tcPr/>
                </a:tc>
                <a:tc>
                  <a:txBody>
                    <a:bodyPr/>
                    <a:lstStyle/>
                    <a:p>
                      <a:r>
                        <a:rPr dirty="0"/>
                        <a:t>Governance, regulation, and support</a:t>
                      </a:r>
                    </a:p>
                  </a:txBody>
                  <a:tcPr/>
                </a:tc>
                <a:tc>
                  <a:txBody>
                    <a:bodyPr/>
                    <a:lstStyle/>
                    <a:p>
                      <a:r>
                        <a:t>• Provide funding and policy guidance</a:t>
                      </a:r>
                    </a:p>
                    <a:p>
                      <a:r>
                        <a:t>• Issue permits and licenses</a:t>
                      </a:r>
                    </a:p>
                    <a:p>
                      <a:r>
                        <a:t>• Ensure safety and infrastructure</a:t>
                      </a:r>
                    </a:p>
                  </a:txBody>
                  <a:tcPr/>
                </a:tc>
                <a:tc>
                  <a:txBody>
                    <a:bodyPr/>
                    <a:lstStyle/>
                    <a:p>
                      <a:r>
                        <a:rPr dirty="0"/>
                        <a:t>Local councils, tourism boards, emergency services</a:t>
                      </a:r>
                    </a:p>
                  </a:txBody>
                  <a:tcPr/>
                </a:tc>
                <a:extLst>
                  <a:ext uri="{0D108BD9-81ED-4DB2-BD59-A6C34878D82A}">
                    <a16:rowId xmlns:a16="http://schemas.microsoft.com/office/drawing/2014/main" val="10001"/>
                  </a:ext>
                </a:extLst>
              </a:tr>
              <a:tr h="1838782">
                <a:tc>
                  <a:txBody>
                    <a:bodyPr/>
                    <a:lstStyle/>
                    <a:p>
                      <a:r>
                        <a:t>Private Sector</a:t>
                      </a:r>
                    </a:p>
                  </a:txBody>
                  <a:tcPr/>
                </a:tc>
                <a:tc>
                  <a:txBody>
                    <a:bodyPr/>
                    <a:lstStyle/>
                    <a:p>
                      <a:r>
                        <a:t>Commercial event delivery and profit generation</a:t>
                      </a:r>
                    </a:p>
                  </a:txBody>
                  <a:tcPr/>
                </a:tc>
                <a:tc>
                  <a:txBody>
                    <a:bodyPr/>
                    <a:lstStyle/>
                    <a:p>
                      <a:r>
                        <a:t>• Organize and manage events</a:t>
                      </a:r>
                    </a:p>
                    <a:p>
                      <a:r>
                        <a:t>• Provide venues, catering, and logistics</a:t>
                      </a:r>
                    </a:p>
                    <a:p>
                      <a:r>
                        <a:t>• Drive sponsorship and marketing</a:t>
                      </a:r>
                    </a:p>
                  </a:txBody>
                  <a:tcPr/>
                </a:tc>
                <a:tc>
                  <a:txBody>
                    <a:bodyPr/>
                    <a:lstStyle/>
                    <a:p>
                      <a:r>
                        <a:t>Event management companies, hotels, sponsors</a:t>
                      </a:r>
                    </a:p>
                  </a:txBody>
                  <a:tcPr/>
                </a:tc>
                <a:extLst>
                  <a:ext uri="{0D108BD9-81ED-4DB2-BD59-A6C34878D82A}">
                    <a16:rowId xmlns:a16="http://schemas.microsoft.com/office/drawing/2014/main" val="10002"/>
                  </a:ext>
                </a:extLst>
              </a:tr>
              <a:tr h="1838782">
                <a:tc>
                  <a:txBody>
                    <a:bodyPr/>
                    <a:lstStyle/>
                    <a:p>
                      <a:r>
                        <a:t>Voluntary Sector</a:t>
                      </a:r>
                    </a:p>
                  </a:txBody>
                  <a:tcPr/>
                </a:tc>
                <a:tc>
                  <a:txBody>
                    <a:bodyPr/>
                    <a:lstStyle/>
                    <a:p>
                      <a:r>
                        <a:t>Community and social engagement</a:t>
                      </a:r>
                    </a:p>
                  </a:txBody>
                  <a:tcPr/>
                </a:tc>
                <a:tc>
                  <a:txBody>
                    <a:bodyPr/>
                    <a:lstStyle/>
                    <a:p>
                      <a:r>
                        <a:t>• Involve volunteers and charities</a:t>
                      </a:r>
                    </a:p>
                    <a:p>
                      <a:r>
                        <a:t>• Deliver community or cultural events</a:t>
                      </a:r>
                    </a:p>
                    <a:p>
                      <a:r>
                        <a:t>• Promote inclusion and sustainability</a:t>
                      </a:r>
                    </a:p>
                  </a:txBody>
                  <a:tcPr/>
                </a:tc>
                <a:tc>
                  <a:txBody>
                    <a:bodyPr/>
                    <a:lstStyle/>
                    <a:p>
                      <a:r>
                        <a:rPr dirty="0"/>
                        <a:t>Charities, NGOs, cultural groups</a:t>
                      </a:r>
                    </a:p>
                  </a:txBody>
                  <a:tcPr/>
                </a:tc>
                <a:extLst>
                  <a:ext uri="{0D108BD9-81ED-4DB2-BD59-A6C34878D82A}">
                    <a16:rowId xmlns:a16="http://schemas.microsoft.com/office/drawing/2014/main" val="10003"/>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E63FEA3-103E-A830-1364-385687733D38}"/>
              </a:ext>
            </a:extLst>
          </p:cNvPr>
          <p:cNvPicPr>
            <a:picLocks noGrp="1" noChangeAspect="1"/>
          </p:cNvPicPr>
          <p:nvPr>
            <p:ph idx="1"/>
          </p:nvPr>
        </p:nvPicPr>
        <p:blipFill rotWithShape="1">
          <a:blip r:embed="rId2"/>
          <a:srcRect l="4348" t="17494" r="49087" b="7926"/>
          <a:stretch/>
        </p:blipFill>
        <p:spPr>
          <a:xfrm>
            <a:off x="323528" y="332656"/>
            <a:ext cx="7992888" cy="5472608"/>
          </a:xfrm>
        </p:spPr>
      </p:pic>
    </p:spTree>
    <p:extLst>
      <p:ext uri="{BB962C8B-B14F-4D97-AF65-F5344CB8AC3E}">
        <p14:creationId xmlns:p14="http://schemas.microsoft.com/office/powerpoint/2010/main" val="2705147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DF3D39-4B30-2049-8A57-11EF46A9DF2F}"/>
              </a:ext>
            </a:extLst>
          </p:cNvPr>
          <p:cNvPicPr>
            <a:picLocks noGrp="1" noChangeAspect="1"/>
          </p:cNvPicPr>
          <p:nvPr>
            <p:ph idx="1"/>
          </p:nvPr>
        </p:nvPicPr>
        <p:blipFill rotWithShape="1">
          <a:blip r:embed="rId2"/>
          <a:srcRect l="3435" t="17493" r="48391" b="7927"/>
          <a:stretch/>
        </p:blipFill>
        <p:spPr>
          <a:xfrm>
            <a:off x="539552" y="404664"/>
            <a:ext cx="8064896" cy="5256584"/>
          </a:xfrm>
        </p:spPr>
      </p:pic>
    </p:spTree>
    <p:extLst>
      <p:ext uri="{BB962C8B-B14F-4D97-AF65-F5344CB8AC3E}">
        <p14:creationId xmlns:p14="http://schemas.microsoft.com/office/powerpoint/2010/main" val="23260538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7886700" cy="1325563"/>
          </a:xfrm>
        </p:spPr>
        <p:txBody>
          <a:bodyPr/>
          <a:lstStyle/>
          <a:p>
            <a:r>
              <a:rPr lang="en-GB"/>
              <a:t>Task</a:t>
            </a:r>
          </a:p>
        </p:txBody>
      </p:sp>
      <p:sp>
        <p:nvSpPr>
          <p:cNvPr id="3" name="Content Placeholder 2"/>
          <p:cNvSpPr>
            <a:spLocks noGrp="1"/>
          </p:cNvSpPr>
          <p:nvPr>
            <p:ph idx="1"/>
          </p:nvPr>
        </p:nvSpPr>
        <p:spPr>
          <a:xfrm>
            <a:off x="285524" y="1253331"/>
            <a:ext cx="7886700" cy="4351338"/>
          </a:xfrm>
        </p:spPr>
        <p:txBody>
          <a:bodyPr>
            <a:noAutofit/>
          </a:bodyPr>
          <a:lstStyle/>
          <a:p>
            <a:r>
              <a:rPr lang="en-GB" sz="1600" dirty="0"/>
              <a:t>Work together to find one example each IN Swansea or surrounds in the last year – </a:t>
            </a:r>
          </a:p>
          <a:p>
            <a:r>
              <a:rPr lang="en-GB" sz="1600" dirty="0"/>
              <a:t> for </a:t>
            </a:r>
            <a:r>
              <a:rPr lang="en-GB" sz="1600" b="1" dirty="0"/>
              <a:t>a public sector </a:t>
            </a:r>
            <a:r>
              <a:rPr lang="en-GB" sz="1600" dirty="0"/>
              <a:t> — </a:t>
            </a:r>
            <a:r>
              <a:rPr lang="en-GB" sz="1600" u="sng" dirty="0"/>
              <a:t>Swansea Council</a:t>
            </a:r>
            <a:r>
              <a:rPr lang="en-GB" sz="1600" dirty="0"/>
              <a:t>,</a:t>
            </a:r>
          </a:p>
          <a:p>
            <a:r>
              <a:rPr lang="en-GB" sz="1600" dirty="0"/>
              <a:t> Charitable organisation EVENT ; </a:t>
            </a:r>
          </a:p>
          <a:p>
            <a:r>
              <a:rPr lang="en-GB" sz="1600" dirty="0"/>
              <a:t>Private sector — </a:t>
            </a:r>
            <a:r>
              <a:rPr lang="en-GB" sz="1600" u="sng" dirty="0"/>
              <a:t>Swansea Building Society Arena</a:t>
            </a:r>
            <a:r>
              <a:rPr lang="en-GB" sz="1600" dirty="0"/>
              <a:t>,</a:t>
            </a:r>
          </a:p>
          <a:p>
            <a:r>
              <a:rPr lang="en-GB" sz="1600" dirty="0"/>
              <a:t> an </a:t>
            </a:r>
            <a:r>
              <a:rPr lang="en-GB" sz="1600" b="1" dirty="0"/>
              <a:t>industry association event </a:t>
            </a:r>
            <a:r>
              <a:rPr lang="en-GB" sz="1600" dirty="0"/>
              <a:t>, </a:t>
            </a:r>
          </a:p>
          <a:p>
            <a:endParaRPr lang="en-GB" sz="1600" dirty="0"/>
          </a:p>
          <a:p>
            <a:r>
              <a:rPr lang="en-GB" sz="1600" dirty="0"/>
              <a:t>Try to answer the following questions:</a:t>
            </a:r>
          </a:p>
          <a:p>
            <a:endParaRPr lang="en-GB" sz="1600" dirty="0"/>
          </a:p>
          <a:p>
            <a:pPr lvl="1"/>
            <a:r>
              <a:rPr lang="en-GB" sz="1600" dirty="0"/>
              <a:t>What do they do? What are they trying to achieve?</a:t>
            </a:r>
          </a:p>
          <a:p>
            <a:pPr lvl="1"/>
            <a:r>
              <a:rPr lang="en-GB" sz="1600" dirty="0"/>
              <a:t>How are they funded/resourced?</a:t>
            </a:r>
          </a:p>
          <a:p>
            <a:pPr lvl="1"/>
            <a:r>
              <a:rPr lang="en-GB" sz="1600" dirty="0"/>
              <a:t>Why do they organise/promote events or a particular service?</a:t>
            </a:r>
          </a:p>
          <a:p>
            <a:pPr lvl="1"/>
            <a:r>
              <a:rPr lang="en-GB" sz="1600" dirty="0"/>
              <a:t>What does their events schedule look like?</a:t>
            </a:r>
          </a:p>
          <a:p>
            <a:endParaRPr lang="en-GB" sz="1600" dirty="0"/>
          </a:p>
          <a:p>
            <a:r>
              <a:rPr lang="en-GB" sz="1600" dirty="0"/>
              <a:t>Return ready to give </a:t>
            </a:r>
            <a:r>
              <a:rPr lang="en-GB" sz="1600" b="1" dirty="0"/>
              <a:t>a short presentation </a:t>
            </a:r>
            <a:r>
              <a:rPr lang="en-GB" sz="1600" dirty="0"/>
              <a:t>on your findings</a:t>
            </a:r>
          </a:p>
        </p:txBody>
      </p:sp>
    </p:spTree>
    <p:extLst>
      <p:ext uri="{BB962C8B-B14F-4D97-AF65-F5344CB8AC3E}">
        <p14:creationId xmlns:p14="http://schemas.microsoft.com/office/powerpoint/2010/main" val="37693588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4505" y="185166"/>
            <a:ext cx="8298180" cy="430887"/>
          </a:xfrm>
          <a:prstGeom prst="rect">
            <a:avLst/>
          </a:prstGeom>
          <a:noFill/>
        </p:spPr>
        <p:txBody>
          <a:bodyPr wrap="square" lIns="0" tIns="0" rIns="0" bIns="0">
            <a:spAutoFit/>
          </a:bodyPr>
          <a:lstStyle/>
          <a:p>
            <a:pPr>
              <a:spcAft>
                <a:spcPts val="225"/>
              </a:spcAft>
            </a:pPr>
            <a:r>
              <a:rPr sz="2800" b="1" dirty="0">
                <a:solidFill>
                  <a:srgbClr val="162B43"/>
                </a:solidFill>
                <a:latin typeface="Aptos"/>
              </a:rPr>
              <a:t>Why Do People Attend Tourism Events?</a:t>
            </a:r>
          </a:p>
        </p:txBody>
      </p:sp>
      <p:sp>
        <p:nvSpPr>
          <p:cNvPr id="3" name="Rectangle 2"/>
          <p:cNvSpPr/>
          <p:nvPr/>
        </p:nvSpPr>
        <p:spPr>
          <a:xfrm>
            <a:off x="390905" y="1481328"/>
            <a:ext cx="720090" cy="37719"/>
          </a:xfrm>
          <a:prstGeom prst="rect">
            <a:avLst/>
          </a:prstGeom>
          <a:solidFill>
            <a:srgbClr val="E0AA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97764" y="1556767"/>
            <a:ext cx="8229600" cy="307777"/>
          </a:xfrm>
          <a:prstGeom prst="rect">
            <a:avLst/>
          </a:prstGeom>
          <a:noFill/>
        </p:spPr>
        <p:txBody>
          <a:bodyPr wrap="square" lIns="0" tIns="0" rIns="0" bIns="0">
            <a:spAutoFit/>
          </a:bodyPr>
          <a:lstStyle/>
          <a:p>
            <a:pPr>
              <a:spcAft>
                <a:spcPts val="225"/>
              </a:spcAft>
            </a:pPr>
            <a:r>
              <a:rPr sz="2000" b="1" dirty="0">
                <a:solidFill>
                  <a:srgbClr val="5C6D7B"/>
                </a:solidFill>
                <a:latin typeface="Aptos"/>
              </a:rPr>
              <a:t>Understand the audience before designing and marketing an event</a:t>
            </a:r>
            <a:r>
              <a:rPr sz="900" b="1" dirty="0">
                <a:solidFill>
                  <a:srgbClr val="5C6D7B"/>
                </a:solidFill>
                <a:latin typeface="Aptos"/>
              </a:rPr>
              <a:t>.</a:t>
            </a:r>
          </a:p>
        </p:txBody>
      </p:sp>
      <p:sp>
        <p:nvSpPr>
          <p:cNvPr id="5" name="TextBox 4"/>
          <p:cNvSpPr txBox="1"/>
          <p:nvPr/>
        </p:nvSpPr>
        <p:spPr>
          <a:xfrm>
            <a:off x="8435340" y="5726431"/>
            <a:ext cx="308610" cy="103875"/>
          </a:xfrm>
          <a:prstGeom prst="rect">
            <a:avLst/>
          </a:prstGeom>
          <a:noFill/>
        </p:spPr>
        <p:txBody>
          <a:bodyPr wrap="square" lIns="0" tIns="0" rIns="0" bIns="0">
            <a:spAutoFit/>
          </a:bodyPr>
          <a:lstStyle/>
          <a:p>
            <a:pPr algn="r">
              <a:spcAft>
                <a:spcPts val="225"/>
              </a:spcAft>
            </a:pPr>
            <a:r>
              <a:rPr sz="675">
                <a:solidFill>
                  <a:srgbClr val="5C6D7B"/>
                </a:solidFill>
                <a:latin typeface="Aptos"/>
              </a:rPr>
              <a:t>6</a:t>
            </a:r>
          </a:p>
        </p:txBody>
      </p:sp>
      <p:sp>
        <p:nvSpPr>
          <p:cNvPr id="6" name="Rounded Rectangle 5"/>
          <p:cNvSpPr/>
          <p:nvPr/>
        </p:nvSpPr>
        <p:spPr>
          <a:xfrm>
            <a:off x="480060" y="2023110"/>
            <a:ext cx="2606040" cy="994410"/>
          </a:xfrm>
          <a:prstGeom prst="roundRect">
            <a:avLst/>
          </a:prstGeom>
          <a:solidFill>
            <a:srgbClr val="F2F7F8"/>
          </a:solidFill>
          <a:ln w="1397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03503" y="2160271"/>
            <a:ext cx="2366010" cy="161583"/>
          </a:xfrm>
          <a:prstGeom prst="rect">
            <a:avLst/>
          </a:prstGeom>
          <a:noFill/>
        </p:spPr>
        <p:txBody>
          <a:bodyPr wrap="square" lIns="0" tIns="0" rIns="0" bIns="0">
            <a:spAutoFit/>
          </a:bodyPr>
          <a:lstStyle/>
          <a:p>
            <a:pPr>
              <a:spcAft>
                <a:spcPts val="225"/>
              </a:spcAft>
            </a:pPr>
            <a:r>
              <a:rPr sz="1050" b="1">
                <a:solidFill>
                  <a:srgbClr val="1C8287"/>
                </a:solidFill>
                <a:latin typeface="Aptos"/>
              </a:rPr>
              <a:t>ENTERTAINMENT</a:t>
            </a:r>
          </a:p>
        </p:txBody>
      </p:sp>
      <p:sp>
        <p:nvSpPr>
          <p:cNvPr id="8" name="TextBox 7"/>
          <p:cNvSpPr txBox="1"/>
          <p:nvPr/>
        </p:nvSpPr>
        <p:spPr>
          <a:xfrm>
            <a:off x="600075" y="2515423"/>
            <a:ext cx="2366010" cy="215444"/>
          </a:xfrm>
          <a:prstGeom prst="rect">
            <a:avLst/>
          </a:prstGeom>
          <a:noFill/>
        </p:spPr>
        <p:txBody>
          <a:bodyPr wrap="square" lIns="0" tIns="0" rIns="0" bIns="0">
            <a:spAutoFit/>
          </a:bodyPr>
          <a:lstStyle/>
          <a:p>
            <a:pPr>
              <a:spcAft>
                <a:spcPts val="225"/>
              </a:spcAft>
            </a:pPr>
            <a:r>
              <a:rPr sz="1400" dirty="0">
                <a:solidFill>
                  <a:srgbClr val="273441"/>
                </a:solidFill>
                <a:latin typeface="Aptos"/>
              </a:rPr>
              <a:t>Music, sport, food and fun</a:t>
            </a:r>
          </a:p>
        </p:txBody>
      </p:sp>
      <p:sp>
        <p:nvSpPr>
          <p:cNvPr id="9" name="Rounded Rectangle 8"/>
          <p:cNvSpPr/>
          <p:nvPr/>
        </p:nvSpPr>
        <p:spPr>
          <a:xfrm>
            <a:off x="3360420" y="2023110"/>
            <a:ext cx="2606040" cy="994410"/>
          </a:xfrm>
          <a:prstGeom prst="roundRect">
            <a:avLst/>
          </a:prstGeom>
          <a:solidFill>
            <a:srgbClr val="F2F7F8"/>
          </a:solidFill>
          <a:ln w="13970">
            <a:solidFill>
              <a:srgbClr val="E0AA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3483864" y="2160271"/>
            <a:ext cx="2366010" cy="161583"/>
          </a:xfrm>
          <a:prstGeom prst="rect">
            <a:avLst/>
          </a:prstGeom>
          <a:noFill/>
        </p:spPr>
        <p:txBody>
          <a:bodyPr wrap="square" lIns="0" tIns="0" rIns="0" bIns="0">
            <a:spAutoFit/>
          </a:bodyPr>
          <a:lstStyle/>
          <a:p>
            <a:pPr>
              <a:spcAft>
                <a:spcPts val="225"/>
              </a:spcAft>
            </a:pPr>
            <a:r>
              <a:rPr sz="1050" b="1">
                <a:solidFill>
                  <a:srgbClr val="E0AA41"/>
                </a:solidFill>
                <a:latin typeface="Aptos"/>
              </a:rPr>
              <a:t>CULTURE &amp; IDENTITY</a:t>
            </a:r>
          </a:p>
        </p:txBody>
      </p:sp>
      <p:sp>
        <p:nvSpPr>
          <p:cNvPr id="11" name="TextBox 10"/>
          <p:cNvSpPr txBox="1"/>
          <p:nvPr/>
        </p:nvSpPr>
        <p:spPr>
          <a:xfrm>
            <a:off x="3483864" y="2468881"/>
            <a:ext cx="2366010" cy="430887"/>
          </a:xfrm>
          <a:prstGeom prst="rect">
            <a:avLst/>
          </a:prstGeom>
          <a:noFill/>
        </p:spPr>
        <p:txBody>
          <a:bodyPr wrap="square" lIns="0" tIns="0" rIns="0" bIns="0">
            <a:spAutoFit/>
          </a:bodyPr>
          <a:lstStyle/>
          <a:p>
            <a:pPr>
              <a:spcAft>
                <a:spcPts val="225"/>
              </a:spcAft>
            </a:pPr>
            <a:r>
              <a:rPr sz="1400" dirty="0">
                <a:solidFill>
                  <a:srgbClr val="273441"/>
                </a:solidFill>
                <a:latin typeface="Aptos"/>
              </a:rPr>
              <a:t>Heritage, language and traditions</a:t>
            </a:r>
          </a:p>
        </p:txBody>
      </p:sp>
      <p:sp>
        <p:nvSpPr>
          <p:cNvPr id="12" name="Rounded Rectangle 11"/>
          <p:cNvSpPr/>
          <p:nvPr/>
        </p:nvSpPr>
        <p:spPr>
          <a:xfrm>
            <a:off x="6240780" y="2023110"/>
            <a:ext cx="2606040" cy="994410"/>
          </a:xfrm>
          <a:prstGeom prst="roundRect">
            <a:avLst/>
          </a:prstGeom>
          <a:solidFill>
            <a:srgbClr val="F2F7F8"/>
          </a:solidFill>
          <a:ln w="13970">
            <a:solidFill>
              <a:srgbClr val="D0685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364224" y="2160271"/>
            <a:ext cx="2366010" cy="161583"/>
          </a:xfrm>
          <a:prstGeom prst="rect">
            <a:avLst/>
          </a:prstGeom>
          <a:noFill/>
        </p:spPr>
        <p:txBody>
          <a:bodyPr wrap="square" lIns="0" tIns="0" rIns="0" bIns="0">
            <a:spAutoFit/>
          </a:bodyPr>
          <a:lstStyle/>
          <a:p>
            <a:pPr>
              <a:spcAft>
                <a:spcPts val="225"/>
              </a:spcAft>
            </a:pPr>
            <a:r>
              <a:rPr sz="1050" b="1">
                <a:solidFill>
                  <a:srgbClr val="D06854"/>
                </a:solidFill>
                <a:latin typeface="Aptos"/>
              </a:rPr>
              <a:t>SOCIAL CONNECTION</a:t>
            </a:r>
          </a:p>
        </p:txBody>
      </p:sp>
      <p:sp>
        <p:nvSpPr>
          <p:cNvPr id="14" name="TextBox 13"/>
          <p:cNvSpPr txBox="1"/>
          <p:nvPr/>
        </p:nvSpPr>
        <p:spPr>
          <a:xfrm>
            <a:off x="6364224" y="2468881"/>
            <a:ext cx="2366010" cy="430887"/>
          </a:xfrm>
          <a:prstGeom prst="rect">
            <a:avLst/>
          </a:prstGeom>
          <a:noFill/>
        </p:spPr>
        <p:txBody>
          <a:bodyPr wrap="square" lIns="0" tIns="0" rIns="0" bIns="0">
            <a:spAutoFit/>
          </a:bodyPr>
          <a:lstStyle/>
          <a:p>
            <a:pPr>
              <a:spcAft>
                <a:spcPts val="225"/>
              </a:spcAft>
            </a:pPr>
            <a:r>
              <a:rPr sz="1400" dirty="0">
                <a:solidFill>
                  <a:srgbClr val="273441"/>
                </a:solidFill>
                <a:latin typeface="Aptos"/>
              </a:rPr>
              <a:t>Friends, family and meeting people</a:t>
            </a:r>
          </a:p>
        </p:txBody>
      </p:sp>
      <p:sp>
        <p:nvSpPr>
          <p:cNvPr id="15" name="Rounded Rectangle 14"/>
          <p:cNvSpPr/>
          <p:nvPr/>
        </p:nvSpPr>
        <p:spPr>
          <a:xfrm>
            <a:off x="480060" y="3360420"/>
            <a:ext cx="2606040" cy="994410"/>
          </a:xfrm>
          <a:prstGeom prst="roundRect">
            <a:avLst/>
          </a:prstGeom>
          <a:solidFill>
            <a:srgbClr val="F2F7F8"/>
          </a:solidFill>
          <a:ln w="13970">
            <a:solidFill>
              <a:srgbClr val="4C85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03503" y="3497581"/>
            <a:ext cx="2366010" cy="161583"/>
          </a:xfrm>
          <a:prstGeom prst="rect">
            <a:avLst/>
          </a:prstGeom>
          <a:noFill/>
        </p:spPr>
        <p:txBody>
          <a:bodyPr wrap="square" lIns="0" tIns="0" rIns="0" bIns="0">
            <a:spAutoFit/>
          </a:bodyPr>
          <a:lstStyle/>
          <a:p>
            <a:pPr>
              <a:spcAft>
                <a:spcPts val="225"/>
              </a:spcAft>
            </a:pPr>
            <a:r>
              <a:rPr sz="1050" b="1">
                <a:solidFill>
                  <a:srgbClr val="4C8564"/>
                </a:solidFill>
                <a:latin typeface="Aptos"/>
              </a:rPr>
              <a:t>LEARNING &amp; CAREER</a:t>
            </a:r>
          </a:p>
        </p:txBody>
      </p:sp>
      <p:sp>
        <p:nvSpPr>
          <p:cNvPr id="17" name="TextBox 16"/>
          <p:cNvSpPr txBox="1"/>
          <p:nvPr/>
        </p:nvSpPr>
        <p:spPr>
          <a:xfrm>
            <a:off x="603503" y="3806191"/>
            <a:ext cx="2366010" cy="430887"/>
          </a:xfrm>
          <a:prstGeom prst="rect">
            <a:avLst/>
          </a:prstGeom>
          <a:noFill/>
        </p:spPr>
        <p:txBody>
          <a:bodyPr wrap="square" lIns="0" tIns="0" rIns="0" bIns="0">
            <a:spAutoFit/>
          </a:bodyPr>
          <a:lstStyle/>
          <a:p>
            <a:pPr>
              <a:spcAft>
                <a:spcPts val="225"/>
              </a:spcAft>
            </a:pPr>
            <a:r>
              <a:rPr sz="1400" dirty="0">
                <a:solidFill>
                  <a:srgbClr val="273441"/>
                </a:solidFill>
                <a:latin typeface="Aptos"/>
              </a:rPr>
              <a:t>Knowledge, networking and development</a:t>
            </a:r>
          </a:p>
        </p:txBody>
      </p:sp>
      <p:sp>
        <p:nvSpPr>
          <p:cNvPr id="18" name="Rounded Rectangle 17"/>
          <p:cNvSpPr/>
          <p:nvPr/>
        </p:nvSpPr>
        <p:spPr>
          <a:xfrm>
            <a:off x="3360420" y="3360420"/>
            <a:ext cx="2606040" cy="994410"/>
          </a:xfrm>
          <a:prstGeom prst="roundRect">
            <a:avLst/>
          </a:prstGeom>
          <a:solidFill>
            <a:srgbClr val="F2F7F8"/>
          </a:solidFill>
          <a:ln w="1397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3483864" y="3497581"/>
            <a:ext cx="2366010" cy="161583"/>
          </a:xfrm>
          <a:prstGeom prst="rect">
            <a:avLst/>
          </a:prstGeom>
          <a:noFill/>
        </p:spPr>
        <p:txBody>
          <a:bodyPr wrap="square" lIns="0" tIns="0" rIns="0" bIns="0">
            <a:spAutoFit/>
          </a:bodyPr>
          <a:lstStyle/>
          <a:p>
            <a:pPr>
              <a:spcAft>
                <a:spcPts val="225"/>
              </a:spcAft>
            </a:pPr>
            <a:r>
              <a:rPr sz="1050" b="1">
                <a:solidFill>
                  <a:srgbClr val="1C8287"/>
                </a:solidFill>
                <a:latin typeface="Aptos"/>
              </a:rPr>
              <a:t>ACHIEVEMENT</a:t>
            </a:r>
          </a:p>
        </p:txBody>
      </p:sp>
      <p:sp>
        <p:nvSpPr>
          <p:cNvPr id="20" name="TextBox 19"/>
          <p:cNvSpPr txBox="1"/>
          <p:nvPr/>
        </p:nvSpPr>
        <p:spPr>
          <a:xfrm>
            <a:off x="3483864" y="3806191"/>
            <a:ext cx="2366010" cy="430887"/>
          </a:xfrm>
          <a:prstGeom prst="rect">
            <a:avLst/>
          </a:prstGeom>
          <a:noFill/>
        </p:spPr>
        <p:txBody>
          <a:bodyPr wrap="square" lIns="0" tIns="0" rIns="0" bIns="0">
            <a:spAutoFit/>
          </a:bodyPr>
          <a:lstStyle/>
          <a:p>
            <a:pPr>
              <a:spcAft>
                <a:spcPts val="225"/>
              </a:spcAft>
            </a:pPr>
            <a:r>
              <a:rPr sz="1400" dirty="0">
                <a:solidFill>
                  <a:srgbClr val="273441"/>
                </a:solidFill>
                <a:latin typeface="Aptos"/>
              </a:rPr>
              <a:t>Competition, challenge or fundraising</a:t>
            </a:r>
          </a:p>
        </p:txBody>
      </p:sp>
      <p:sp>
        <p:nvSpPr>
          <p:cNvPr id="21" name="Rounded Rectangle 20"/>
          <p:cNvSpPr/>
          <p:nvPr/>
        </p:nvSpPr>
        <p:spPr>
          <a:xfrm>
            <a:off x="6240780" y="3360420"/>
            <a:ext cx="2606040" cy="994410"/>
          </a:xfrm>
          <a:prstGeom prst="roundRect">
            <a:avLst/>
          </a:prstGeom>
          <a:solidFill>
            <a:srgbClr val="F2F7F8"/>
          </a:solidFill>
          <a:ln w="13970">
            <a:solidFill>
              <a:srgbClr val="E0AA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364224" y="3497581"/>
            <a:ext cx="2366010" cy="161583"/>
          </a:xfrm>
          <a:prstGeom prst="rect">
            <a:avLst/>
          </a:prstGeom>
          <a:noFill/>
        </p:spPr>
        <p:txBody>
          <a:bodyPr wrap="square" lIns="0" tIns="0" rIns="0" bIns="0">
            <a:spAutoFit/>
          </a:bodyPr>
          <a:lstStyle/>
          <a:p>
            <a:pPr>
              <a:spcAft>
                <a:spcPts val="225"/>
              </a:spcAft>
            </a:pPr>
            <a:r>
              <a:rPr sz="1050" b="1">
                <a:solidFill>
                  <a:srgbClr val="E0AA41"/>
                </a:solidFill>
                <a:latin typeface="Aptos"/>
              </a:rPr>
              <a:t>ESCAPE &amp; EXPERIENCE</a:t>
            </a:r>
          </a:p>
        </p:txBody>
      </p:sp>
      <p:sp>
        <p:nvSpPr>
          <p:cNvPr id="23" name="TextBox 22"/>
          <p:cNvSpPr txBox="1"/>
          <p:nvPr/>
        </p:nvSpPr>
        <p:spPr>
          <a:xfrm>
            <a:off x="6364224" y="3806191"/>
            <a:ext cx="2366010" cy="430887"/>
          </a:xfrm>
          <a:prstGeom prst="rect">
            <a:avLst/>
          </a:prstGeom>
          <a:noFill/>
        </p:spPr>
        <p:txBody>
          <a:bodyPr wrap="square" lIns="0" tIns="0" rIns="0" bIns="0">
            <a:spAutoFit/>
          </a:bodyPr>
          <a:lstStyle/>
          <a:p>
            <a:pPr>
              <a:spcAft>
                <a:spcPts val="225"/>
              </a:spcAft>
            </a:pPr>
            <a:r>
              <a:rPr sz="1400" dirty="0">
                <a:solidFill>
                  <a:srgbClr val="273441"/>
                </a:solidFill>
                <a:latin typeface="Aptos"/>
              </a:rPr>
              <a:t>Trying something new; a break from routine</a:t>
            </a:r>
          </a:p>
        </p:txBody>
      </p:sp>
      <p:sp>
        <p:nvSpPr>
          <p:cNvPr id="24" name="TextBox 23"/>
          <p:cNvSpPr txBox="1"/>
          <p:nvPr/>
        </p:nvSpPr>
        <p:spPr>
          <a:xfrm>
            <a:off x="560070" y="4747235"/>
            <a:ext cx="8023860" cy="1107996"/>
          </a:xfrm>
          <a:prstGeom prst="rect">
            <a:avLst/>
          </a:prstGeom>
          <a:noFill/>
        </p:spPr>
        <p:txBody>
          <a:bodyPr wrap="square" lIns="0" tIns="0" rIns="0" bIns="0">
            <a:spAutoFit/>
          </a:bodyPr>
          <a:lstStyle/>
          <a:p>
            <a:pPr>
              <a:spcAft>
                <a:spcPts val="225"/>
              </a:spcAft>
            </a:pPr>
            <a:r>
              <a:rPr sz="2400" b="1" dirty="0">
                <a:solidFill>
                  <a:srgbClr val="162B43"/>
                </a:solidFill>
                <a:latin typeface="Aptos"/>
              </a:rPr>
              <a:t>Research example: VisitBritain's 2024 delegate research reported networking/collaboration (64%), learning (53%) and career development (33%) as motivations</a:t>
            </a:r>
            <a:r>
              <a:rPr sz="975" b="1" dirty="0">
                <a:solidFill>
                  <a:srgbClr val="162B43"/>
                </a:solidFill>
                <a:latin typeface="Aptos"/>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2" grpId="0" animBg="1"/>
      <p:bldP spid="15" grpId="0" animBg="1"/>
      <p:bldP spid="18" grpId="0" animBg="1"/>
      <p:bldP spid="2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7190" y="1028700"/>
            <a:ext cx="8298180" cy="311624"/>
          </a:xfrm>
          <a:prstGeom prst="rect">
            <a:avLst/>
          </a:prstGeom>
          <a:noFill/>
        </p:spPr>
        <p:txBody>
          <a:bodyPr wrap="square" lIns="0" tIns="0" rIns="0" bIns="0">
            <a:spAutoFit/>
          </a:bodyPr>
          <a:lstStyle/>
          <a:p>
            <a:pPr>
              <a:spcAft>
                <a:spcPts val="225"/>
              </a:spcAft>
            </a:pPr>
            <a:r>
              <a:rPr sz="2025" b="1">
                <a:solidFill>
                  <a:srgbClr val="162B43"/>
                </a:solidFill>
                <a:latin typeface="Aptos"/>
              </a:rPr>
              <a:t>Research: Why Events Matter to Wales</a:t>
            </a:r>
          </a:p>
        </p:txBody>
      </p:sp>
      <p:sp>
        <p:nvSpPr>
          <p:cNvPr id="3" name="Rectangle 2"/>
          <p:cNvSpPr/>
          <p:nvPr/>
        </p:nvSpPr>
        <p:spPr>
          <a:xfrm>
            <a:off x="390905" y="1481328"/>
            <a:ext cx="720090" cy="37719"/>
          </a:xfrm>
          <a:prstGeom prst="rect">
            <a:avLst/>
          </a:prstGeom>
          <a:solidFill>
            <a:srgbClr val="E0AA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97764" y="1556767"/>
            <a:ext cx="8229600" cy="138499"/>
          </a:xfrm>
          <a:prstGeom prst="rect">
            <a:avLst/>
          </a:prstGeom>
          <a:noFill/>
        </p:spPr>
        <p:txBody>
          <a:bodyPr wrap="square" lIns="0" tIns="0" rIns="0" bIns="0">
            <a:spAutoFit/>
          </a:bodyPr>
          <a:lstStyle/>
          <a:p>
            <a:pPr>
              <a:spcAft>
                <a:spcPts val="225"/>
              </a:spcAft>
            </a:pPr>
            <a:r>
              <a:rPr sz="900">
                <a:solidFill>
                  <a:srgbClr val="5C6D7B"/>
                </a:solidFill>
                <a:latin typeface="Aptos"/>
              </a:rPr>
              <a:t>Use statistics as evidence — and ask what they do and do not tell us.</a:t>
            </a:r>
          </a:p>
        </p:txBody>
      </p:sp>
      <p:sp>
        <p:nvSpPr>
          <p:cNvPr id="5" name="TextBox 4"/>
          <p:cNvSpPr txBox="1"/>
          <p:nvPr/>
        </p:nvSpPr>
        <p:spPr>
          <a:xfrm>
            <a:off x="8435340" y="5726431"/>
            <a:ext cx="308610" cy="103875"/>
          </a:xfrm>
          <a:prstGeom prst="rect">
            <a:avLst/>
          </a:prstGeom>
          <a:noFill/>
        </p:spPr>
        <p:txBody>
          <a:bodyPr wrap="square" lIns="0" tIns="0" rIns="0" bIns="0">
            <a:spAutoFit/>
          </a:bodyPr>
          <a:lstStyle/>
          <a:p>
            <a:pPr algn="r">
              <a:spcAft>
                <a:spcPts val="225"/>
              </a:spcAft>
            </a:pPr>
            <a:r>
              <a:rPr sz="675">
                <a:solidFill>
                  <a:srgbClr val="5C6D7B"/>
                </a:solidFill>
                <a:latin typeface="Aptos"/>
              </a:rPr>
              <a:t>7</a:t>
            </a:r>
          </a:p>
        </p:txBody>
      </p:sp>
      <p:sp>
        <p:nvSpPr>
          <p:cNvPr id="6" name="Rounded Rectangle 5"/>
          <p:cNvSpPr/>
          <p:nvPr/>
        </p:nvSpPr>
        <p:spPr>
          <a:xfrm>
            <a:off x="548640" y="2125980"/>
            <a:ext cx="2571750" cy="1371600"/>
          </a:xfrm>
          <a:prstGeom prst="roundRect">
            <a:avLst/>
          </a:prstGeom>
          <a:solidFill>
            <a:srgbClr val="F2F7F8"/>
          </a:solidFill>
          <a:ln w="1524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51510" y="2297430"/>
            <a:ext cx="2366010" cy="323165"/>
          </a:xfrm>
          <a:prstGeom prst="rect">
            <a:avLst/>
          </a:prstGeom>
          <a:noFill/>
        </p:spPr>
        <p:txBody>
          <a:bodyPr wrap="square" lIns="0" tIns="0" rIns="0" bIns="0">
            <a:spAutoFit/>
          </a:bodyPr>
          <a:lstStyle/>
          <a:p>
            <a:pPr algn="ctr">
              <a:spcAft>
                <a:spcPts val="225"/>
              </a:spcAft>
            </a:pPr>
            <a:r>
              <a:rPr sz="2100" b="1">
                <a:solidFill>
                  <a:srgbClr val="1C8287"/>
                </a:solidFill>
                <a:latin typeface="Aptos"/>
              </a:rPr>
              <a:t>£40m+</a:t>
            </a:r>
          </a:p>
        </p:txBody>
      </p:sp>
      <p:sp>
        <p:nvSpPr>
          <p:cNvPr id="8" name="TextBox 7"/>
          <p:cNvSpPr txBox="1"/>
          <p:nvPr/>
        </p:nvSpPr>
        <p:spPr>
          <a:xfrm>
            <a:off x="685800" y="2811780"/>
            <a:ext cx="2297430" cy="450123"/>
          </a:xfrm>
          <a:prstGeom prst="rect">
            <a:avLst/>
          </a:prstGeom>
          <a:noFill/>
        </p:spPr>
        <p:txBody>
          <a:bodyPr wrap="square" lIns="0" tIns="0" rIns="0" bIns="0">
            <a:spAutoFit/>
          </a:bodyPr>
          <a:lstStyle/>
          <a:p>
            <a:pPr algn="ctr">
              <a:spcAft>
                <a:spcPts val="225"/>
              </a:spcAft>
            </a:pPr>
            <a:r>
              <a:rPr sz="975">
                <a:solidFill>
                  <a:srgbClr val="273441"/>
                </a:solidFill>
                <a:latin typeface="Aptos"/>
              </a:rPr>
              <a:t>Reported economic contribution from Welsh Government-supported events in 2024</a:t>
            </a:r>
          </a:p>
        </p:txBody>
      </p:sp>
      <p:sp>
        <p:nvSpPr>
          <p:cNvPr id="9" name="Rounded Rectangle 8"/>
          <p:cNvSpPr/>
          <p:nvPr/>
        </p:nvSpPr>
        <p:spPr>
          <a:xfrm>
            <a:off x="3394710" y="2125980"/>
            <a:ext cx="2571750" cy="1371600"/>
          </a:xfrm>
          <a:prstGeom prst="roundRect">
            <a:avLst/>
          </a:prstGeom>
          <a:solidFill>
            <a:srgbClr val="F2F7F8"/>
          </a:solidFill>
          <a:ln w="15240">
            <a:solidFill>
              <a:srgbClr val="E0AA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3497580" y="2297430"/>
            <a:ext cx="2366010" cy="323165"/>
          </a:xfrm>
          <a:prstGeom prst="rect">
            <a:avLst/>
          </a:prstGeom>
          <a:noFill/>
        </p:spPr>
        <p:txBody>
          <a:bodyPr wrap="square" lIns="0" tIns="0" rIns="0" bIns="0">
            <a:spAutoFit/>
          </a:bodyPr>
          <a:lstStyle/>
          <a:p>
            <a:pPr algn="ctr">
              <a:spcAft>
                <a:spcPts val="225"/>
              </a:spcAft>
            </a:pPr>
            <a:r>
              <a:rPr sz="2100" b="1">
                <a:solidFill>
                  <a:srgbClr val="E0AA41"/>
                </a:solidFill>
                <a:latin typeface="Aptos"/>
              </a:rPr>
              <a:t>170,000</a:t>
            </a:r>
          </a:p>
        </p:txBody>
      </p:sp>
      <p:sp>
        <p:nvSpPr>
          <p:cNvPr id="11" name="TextBox 10"/>
          <p:cNvSpPr txBox="1"/>
          <p:nvPr/>
        </p:nvSpPr>
        <p:spPr>
          <a:xfrm>
            <a:off x="3531870" y="2811780"/>
            <a:ext cx="2297430" cy="150041"/>
          </a:xfrm>
          <a:prstGeom prst="rect">
            <a:avLst/>
          </a:prstGeom>
          <a:noFill/>
        </p:spPr>
        <p:txBody>
          <a:bodyPr wrap="square" lIns="0" tIns="0" rIns="0" bIns="0">
            <a:spAutoFit/>
          </a:bodyPr>
          <a:lstStyle/>
          <a:p>
            <a:pPr algn="ctr">
              <a:spcAft>
                <a:spcPts val="225"/>
              </a:spcAft>
            </a:pPr>
            <a:r>
              <a:rPr sz="975">
                <a:solidFill>
                  <a:srgbClr val="273441"/>
                </a:solidFill>
                <a:latin typeface="Aptos"/>
              </a:rPr>
              <a:t>Approximate additional visitors reported</a:t>
            </a:r>
          </a:p>
        </p:txBody>
      </p:sp>
      <p:sp>
        <p:nvSpPr>
          <p:cNvPr id="12" name="Rounded Rectangle 11"/>
          <p:cNvSpPr/>
          <p:nvPr/>
        </p:nvSpPr>
        <p:spPr>
          <a:xfrm>
            <a:off x="6240780" y="2125980"/>
            <a:ext cx="2571750" cy="1371600"/>
          </a:xfrm>
          <a:prstGeom prst="roundRect">
            <a:avLst/>
          </a:prstGeom>
          <a:solidFill>
            <a:srgbClr val="F2F7F8"/>
          </a:solidFill>
          <a:ln w="15240">
            <a:solidFill>
              <a:srgbClr val="D0685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343650" y="2297430"/>
            <a:ext cx="2366010" cy="323165"/>
          </a:xfrm>
          <a:prstGeom prst="rect">
            <a:avLst/>
          </a:prstGeom>
          <a:noFill/>
        </p:spPr>
        <p:txBody>
          <a:bodyPr wrap="square" lIns="0" tIns="0" rIns="0" bIns="0">
            <a:spAutoFit/>
          </a:bodyPr>
          <a:lstStyle/>
          <a:p>
            <a:pPr algn="ctr">
              <a:spcAft>
                <a:spcPts val="225"/>
              </a:spcAft>
            </a:pPr>
            <a:r>
              <a:rPr sz="2100" b="1">
                <a:solidFill>
                  <a:srgbClr val="D06854"/>
                </a:solidFill>
                <a:latin typeface="Aptos"/>
              </a:rPr>
              <a:t>900+</a:t>
            </a:r>
          </a:p>
        </p:txBody>
      </p:sp>
      <p:sp>
        <p:nvSpPr>
          <p:cNvPr id="14" name="TextBox 13"/>
          <p:cNvSpPr txBox="1"/>
          <p:nvPr/>
        </p:nvSpPr>
        <p:spPr>
          <a:xfrm>
            <a:off x="6377940" y="2811780"/>
            <a:ext cx="2297430" cy="300082"/>
          </a:xfrm>
          <a:prstGeom prst="rect">
            <a:avLst/>
          </a:prstGeom>
          <a:noFill/>
        </p:spPr>
        <p:txBody>
          <a:bodyPr wrap="square" lIns="0" tIns="0" rIns="0" bIns="0">
            <a:spAutoFit/>
          </a:bodyPr>
          <a:lstStyle/>
          <a:p>
            <a:pPr algn="ctr">
              <a:spcAft>
                <a:spcPts val="225"/>
              </a:spcAft>
            </a:pPr>
            <a:r>
              <a:rPr sz="975">
                <a:solidFill>
                  <a:srgbClr val="273441"/>
                </a:solidFill>
                <a:latin typeface="Aptos"/>
              </a:rPr>
              <a:t>Jobs supported, according to the Welsh Government report</a:t>
            </a:r>
          </a:p>
        </p:txBody>
      </p:sp>
      <p:sp>
        <p:nvSpPr>
          <p:cNvPr id="15" name="TextBox 14"/>
          <p:cNvSpPr txBox="1"/>
          <p:nvPr/>
        </p:nvSpPr>
        <p:spPr>
          <a:xfrm>
            <a:off x="617220" y="3909061"/>
            <a:ext cx="7886700" cy="219291"/>
          </a:xfrm>
          <a:prstGeom prst="rect">
            <a:avLst/>
          </a:prstGeom>
          <a:noFill/>
        </p:spPr>
        <p:txBody>
          <a:bodyPr wrap="square" lIns="0" tIns="0" rIns="0" bIns="0">
            <a:spAutoFit/>
          </a:bodyPr>
          <a:lstStyle/>
          <a:p>
            <a:pPr>
              <a:spcAft>
                <a:spcPts val="225"/>
              </a:spcAft>
            </a:pPr>
            <a:r>
              <a:rPr sz="1425" b="1">
                <a:solidFill>
                  <a:srgbClr val="162B43"/>
                </a:solidFill>
                <a:latin typeface="Aptos"/>
              </a:rPr>
              <a:t>Discussion: Who benefits — and who pays?</a:t>
            </a:r>
          </a:p>
        </p:txBody>
      </p:sp>
      <p:sp>
        <p:nvSpPr>
          <p:cNvPr id="16" name="TextBox 15"/>
          <p:cNvSpPr txBox="1"/>
          <p:nvPr/>
        </p:nvSpPr>
        <p:spPr>
          <a:xfrm>
            <a:off x="651510" y="4251960"/>
            <a:ext cx="7680960" cy="723531"/>
          </a:xfrm>
          <a:prstGeom prst="rect">
            <a:avLst/>
          </a:prstGeom>
          <a:noFill/>
        </p:spPr>
        <p:txBody>
          <a:bodyPr wrap="square" lIns="82296" tIns="54864" rIns="54864">
            <a:spAutoFit/>
          </a:bodyPr>
          <a:lstStyle/>
          <a:p>
            <a:pPr>
              <a:spcAft>
                <a:spcPts val="375"/>
              </a:spcAft>
              <a:defRPr sz="1500">
                <a:solidFill>
                  <a:srgbClr val="273441"/>
                </a:solidFill>
                <a:latin typeface="Aptos"/>
              </a:defRPr>
            </a:pPr>
            <a:r>
              <a:rPr sz="1125"/>
              <a:t>•  Visitors spend in hotels, restaurants, shops and attractions.</a:t>
            </a:r>
          </a:p>
          <a:p>
            <a:pPr>
              <a:spcAft>
                <a:spcPts val="375"/>
              </a:spcAft>
              <a:defRPr sz="1500">
                <a:solidFill>
                  <a:srgbClr val="273441"/>
                </a:solidFill>
                <a:latin typeface="Aptos"/>
              </a:defRPr>
            </a:pPr>
            <a:r>
              <a:rPr sz="1125"/>
              <a:t>•  Public agencies may fund infrastructure, transport or event support.</a:t>
            </a:r>
          </a:p>
          <a:p>
            <a:pPr>
              <a:spcAft>
                <a:spcPts val="375"/>
              </a:spcAft>
              <a:defRPr sz="1500">
                <a:solidFill>
                  <a:srgbClr val="273441"/>
                </a:solidFill>
                <a:latin typeface="Aptos"/>
              </a:defRPr>
            </a:pPr>
            <a:r>
              <a:rPr sz="1125"/>
              <a:t>•  Residents may gain jobs and cultural activity, but may also experience congestion, noise or waste.</a:t>
            </a:r>
          </a:p>
        </p:txBody>
      </p:sp>
      <p:sp>
        <p:nvSpPr>
          <p:cNvPr id="17" name="TextBox 16"/>
          <p:cNvSpPr txBox="1"/>
          <p:nvPr/>
        </p:nvSpPr>
        <p:spPr>
          <a:xfrm>
            <a:off x="617220" y="5383530"/>
            <a:ext cx="7886700" cy="115416"/>
          </a:xfrm>
          <a:prstGeom prst="rect">
            <a:avLst/>
          </a:prstGeom>
          <a:noFill/>
        </p:spPr>
        <p:txBody>
          <a:bodyPr wrap="square" lIns="0" tIns="0" rIns="0" bIns="0">
            <a:spAutoFit/>
          </a:bodyPr>
          <a:lstStyle/>
          <a:p>
            <a:pPr>
              <a:spcAft>
                <a:spcPts val="225"/>
              </a:spcAft>
            </a:pPr>
            <a:r>
              <a:rPr sz="750">
                <a:solidFill>
                  <a:srgbClr val="5C6D7B"/>
                </a:solidFill>
                <a:latin typeface="Aptos"/>
              </a:rPr>
              <a:t>Source: Welsh Government, Event Wales supported-events reporting (2024). Check the original report before formal publication.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3474" y="403786"/>
            <a:ext cx="8298180" cy="430887"/>
          </a:xfrm>
          <a:prstGeom prst="rect">
            <a:avLst/>
          </a:prstGeom>
          <a:noFill/>
        </p:spPr>
        <p:txBody>
          <a:bodyPr wrap="square" lIns="0" tIns="0" rIns="0" bIns="0">
            <a:spAutoFit/>
          </a:bodyPr>
          <a:lstStyle/>
          <a:p>
            <a:pPr>
              <a:spcAft>
                <a:spcPts val="225"/>
              </a:spcAft>
            </a:pPr>
            <a:r>
              <a:rPr sz="2800" b="1" dirty="0">
                <a:solidFill>
                  <a:srgbClr val="162B43"/>
                </a:solidFill>
                <a:latin typeface="Aptos"/>
              </a:rPr>
              <a:t>Case Study 1: National Eisteddfod of Wales</a:t>
            </a:r>
          </a:p>
        </p:txBody>
      </p:sp>
      <p:sp>
        <p:nvSpPr>
          <p:cNvPr id="3" name="Rectangle 2"/>
          <p:cNvSpPr/>
          <p:nvPr/>
        </p:nvSpPr>
        <p:spPr>
          <a:xfrm>
            <a:off x="390905" y="1481328"/>
            <a:ext cx="720090" cy="37719"/>
          </a:xfrm>
          <a:prstGeom prst="rect">
            <a:avLst/>
          </a:prstGeom>
          <a:solidFill>
            <a:srgbClr val="E0AA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97764" y="1556767"/>
            <a:ext cx="8229600" cy="246221"/>
          </a:xfrm>
          <a:prstGeom prst="rect">
            <a:avLst/>
          </a:prstGeom>
          <a:noFill/>
        </p:spPr>
        <p:txBody>
          <a:bodyPr wrap="square" lIns="0" tIns="0" rIns="0" bIns="0">
            <a:spAutoFit/>
          </a:bodyPr>
          <a:lstStyle/>
          <a:p>
            <a:pPr>
              <a:spcAft>
                <a:spcPts val="225"/>
              </a:spcAft>
            </a:pPr>
            <a:r>
              <a:rPr sz="1600" b="1" dirty="0">
                <a:solidFill>
                  <a:srgbClr val="5C6D7B"/>
                </a:solidFill>
                <a:latin typeface="Aptos"/>
              </a:rPr>
              <a:t>A cultural festival combining tourism, language, community and commercial activity.</a:t>
            </a:r>
          </a:p>
        </p:txBody>
      </p:sp>
      <p:sp>
        <p:nvSpPr>
          <p:cNvPr id="5" name="TextBox 4"/>
          <p:cNvSpPr txBox="1"/>
          <p:nvPr/>
        </p:nvSpPr>
        <p:spPr>
          <a:xfrm>
            <a:off x="8435340" y="5726431"/>
            <a:ext cx="308610" cy="103875"/>
          </a:xfrm>
          <a:prstGeom prst="rect">
            <a:avLst/>
          </a:prstGeom>
          <a:noFill/>
        </p:spPr>
        <p:txBody>
          <a:bodyPr wrap="square" lIns="0" tIns="0" rIns="0" bIns="0">
            <a:spAutoFit/>
          </a:bodyPr>
          <a:lstStyle/>
          <a:p>
            <a:pPr algn="r">
              <a:spcAft>
                <a:spcPts val="225"/>
              </a:spcAft>
            </a:pPr>
            <a:r>
              <a:rPr sz="675">
                <a:solidFill>
                  <a:srgbClr val="5C6D7B"/>
                </a:solidFill>
                <a:latin typeface="Aptos"/>
              </a:rPr>
              <a:t>8</a:t>
            </a:r>
          </a:p>
        </p:txBody>
      </p:sp>
      <p:sp>
        <p:nvSpPr>
          <p:cNvPr id="6" name="Rounded Rectangle 5"/>
          <p:cNvSpPr/>
          <p:nvPr/>
        </p:nvSpPr>
        <p:spPr>
          <a:xfrm>
            <a:off x="480060" y="1954530"/>
            <a:ext cx="3909060" cy="3257550"/>
          </a:xfrm>
          <a:prstGeom prst="roundRect">
            <a:avLst/>
          </a:prstGeom>
          <a:solidFill>
            <a:srgbClr val="EFF8F8"/>
          </a:solidFill>
          <a:ln w="1651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480060" y="1954530"/>
            <a:ext cx="68580" cy="3257550"/>
          </a:xfrm>
          <a:prstGeom prst="rect">
            <a:avLst/>
          </a:prstGeom>
          <a:solidFill>
            <a:srgbClr val="1C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30935" y="2057400"/>
            <a:ext cx="3648456" cy="207749"/>
          </a:xfrm>
          <a:prstGeom prst="rect">
            <a:avLst/>
          </a:prstGeom>
          <a:noFill/>
        </p:spPr>
        <p:txBody>
          <a:bodyPr wrap="square" lIns="0" tIns="0" rIns="0" bIns="0">
            <a:spAutoFit/>
          </a:bodyPr>
          <a:lstStyle/>
          <a:p>
            <a:pPr>
              <a:spcAft>
                <a:spcPts val="225"/>
              </a:spcAft>
            </a:pPr>
            <a:r>
              <a:rPr sz="1350" b="1">
                <a:solidFill>
                  <a:srgbClr val="1C8287"/>
                </a:solidFill>
                <a:latin typeface="Aptos"/>
              </a:rPr>
              <a:t>WHY IT MATTERS</a:t>
            </a:r>
          </a:p>
        </p:txBody>
      </p:sp>
      <p:sp>
        <p:nvSpPr>
          <p:cNvPr id="9" name="TextBox 8"/>
          <p:cNvSpPr txBox="1"/>
          <p:nvPr/>
        </p:nvSpPr>
        <p:spPr>
          <a:xfrm>
            <a:off x="589788" y="2420875"/>
            <a:ext cx="3689604" cy="2471446"/>
          </a:xfrm>
          <a:prstGeom prst="rect">
            <a:avLst/>
          </a:prstGeom>
          <a:noFill/>
        </p:spPr>
        <p:txBody>
          <a:bodyPr wrap="square" lIns="82296" tIns="54864" rIns="54864">
            <a:spAutoFit/>
          </a:bodyPr>
          <a:lstStyle/>
          <a:p>
            <a:pPr>
              <a:spcAft>
                <a:spcPts val="375"/>
              </a:spcAft>
              <a:defRPr sz="1500">
                <a:solidFill>
                  <a:srgbClr val="273441"/>
                </a:solidFill>
                <a:latin typeface="Aptos"/>
              </a:defRPr>
            </a:pPr>
            <a:r>
              <a:rPr sz="1600" dirty="0"/>
              <a:t>•  Celebrates Welsh-language culture, literature, music and performance.</a:t>
            </a:r>
          </a:p>
          <a:p>
            <a:pPr>
              <a:spcAft>
                <a:spcPts val="375"/>
              </a:spcAft>
              <a:defRPr sz="1500">
                <a:solidFill>
                  <a:srgbClr val="273441"/>
                </a:solidFill>
                <a:latin typeface="Aptos"/>
              </a:defRPr>
            </a:pPr>
            <a:r>
              <a:rPr sz="1600" dirty="0"/>
              <a:t>•  Attracts visitors and creates opportunities for local businesses.</a:t>
            </a:r>
          </a:p>
          <a:p>
            <a:pPr>
              <a:spcAft>
                <a:spcPts val="375"/>
              </a:spcAft>
              <a:defRPr sz="1500">
                <a:solidFill>
                  <a:srgbClr val="273441"/>
                </a:solidFill>
                <a:latin typeface="Aptos"/>
              </a:defRPr>
            </a:pPr>
            <a:r>
              <a:rPr sz="1600" dirty="0"/>
              <a:t>•  Depends on coordination between </a:t>
            </a:r>
            <a:r>
              <a:rPr sz="1600" dirty="0" err="1"/>
              <a:t>organisers</a:t>
            </a:r>
            <a:r>
              <a:rPr sz="1600" dirty="0"/>
              <a:t>, host communities, suppliers and public agencies.</a:t>
            </a:r>
          </a:p>
          <a:p>
            <a:pPr>
              <a:spcAft>
                <a:spcPts val="375"/>
              </a:spcAft>
              <a:defRPr sz="1500">
                <a:solidFill>
                  <a:srgbClr val="273441"/>
                </a:solidFill>
                <a:latin typeface="Aptos"/>
              </a:defRPr>
            </a:pPr>
            <a:r>
              <a:rPr sz="1600" dirty="0"/>
              <a:t>•  Can support cultural identity and destination promotion.</a:t>
            </a:r>
          </a:p>
        </p:txBody>
      </p:sp>
      <p:sp>
        <p:nvSpPr>
          <p:cNvPr id="10" name="Rounded Rectangle 9"/>
          <p:cNvSpPr/>
          <p:nvPr/>
        </p:nvSpPr>
        <p:spPr>
          <a:xfrm>
            <a:off x="4629150" y="1954530"/>
            <a:ext cx="4011930" cy="3257550"/>
          </a:xfrm>
          <a:prstGeom prst="roundRect">
            <a:avLst/>
          </a:prstGeom>
          <a:solidFill>
            <a:srgbClr val="FCF8EE"/>
          </a:solidFill>
          <a:ln w="16510">
            <a:solidFill>
              <a:srgbClr val="E0AA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629150" y="1954530"/>
            <a:ext cx="68580" cy="3257550"/>
          </a:xfrm>
          <a:prstGeom prst="rect">
            <a:avLst/>
          </a:prstGeom>
          <a:solidFill>
            <a:srgbClr val="E0AA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780026" y="2057400"/>
            <a:ext cx="3751326" cy="207749"/>
          </a:xfrm>
          <a:prstGeom prst="rect">
            <a:avLst/>
          </a:prstGeom>
          <a:noFill/>
        </p:spPr>
        <p:txBody>
          <a:bodyPr wrap="square" lIns="0" tIns="0" rIns="0" bIns="0">
            <a:spAutoFit/>
          </a:bodyPr>
          <a:lstStyle/>
          <a:p>
            <a:pPr>
              <a:spcAft>
                <a:spcPts val="225"/>
              </a:spcAft>
            </a:pPr>
            <a:r>
              <a:rPr sz="1350" b="1">
                <a:solidFill>
                  <a:srgbClr val="E0AA41"/>
                </a:solidFill>
                <a:latin typeface="Aptos"/>
              </a:rPr>
              <a:t>SECTOR ROLES</a:t>
            </a:r>
          </a:p>
        </p:txBody>
      </p:sp>
      <p:sp>
        <p:nvSpPr>
          <p:cNvPr id="13" name="TextBox 12"/>
          <p:cNvSpPr txBox="1"/>
          <p:nvPr/>
        </p:nvSpPr>
        <p:spPr>
          <a:xfrm>
            <a:off x="4738879" y="2420875"/>
            <a:ext cx="3792473" cy="2717667"/>
          </a:xfrm>
          <a:prstGeom prst="rect">
            <a:avLst/>
          </a:prstGeom>
          <a:noFill/>
        </p:spPr>
        <p:txBody>
          <a:bodyPr wrap="square" lIns="82296" tIns="54864" rIns="54864">
            <a:spAutoFit/>
          </a:bodyPr>
          <a:lstStyle/>
          <a:p>
            <a:pPr>
              <a:spcAft>
                <a:spcPts val="375"/>
              </a:spcAft>
              <a:defRPr sz="1500">
                <a:solidFill>
                  <a:srgbClr val="273441"/>
                </a:solidFill>
                <a:latin typeface="Aptos"/>
              </a:defRPr>
            </a:pPr>
            <a:r>
              <a:rPr sz="1600" dirty="0"/>
              <a:t>•  PUBLIC: local authority coordination, transport and public services.</a:t>
            </a:r>
          </a:p>
          <a:p>
            <a:pPr>
              <a:spcAft>
                <a:spcPts val="375"/>
              </a:spcAft>
              <a:defRPr sz="1500">
                <a:solidFill>
                  <a:srgbClr val="273441"/>
                </a:solidFill>
                <a:latin typeface="Aptos"/>
              </a:defRPr>
            </a:pPr>
            <a:r>
              <a:rPr sz="1600" dirty="0"/>
              <a:t>•  PRIVATE: traders, accommodation, transport, equipment and sponsors.</a:t>
            </a:r>
          </a:p>
          <a:p>
            <a:pPr>
              <a:spcAft>
                <a:spcPts val="375"/>
              </a:spcAft>
              <a:defRPr sz="1500">
                <a:solidFill>
                  <a:srgbClr val="273441"/>
                </a:solidFill>
                <a:latin typeface="Aptos"/>
              </a:defRPr>
            </a:pPr>
            <a:r>
              <a:rPr sz="1600" dirty="0"/>
              <a:t>•  VOLUNTARY: fundraising, volunteers, cultural societies and community support.</a:t>
            </a:r>
          </a:p>
          <a:p>
            <a:pPr>
              <a:spcAft>
                <a:spcPts val="375"/>
              </a:spcAft>
              <a:defRPr sz="1500">
                <a:solidFill>
                  <a:srgbClr val="273441"/>
                </a:solidFill>
                <a:latin typeface="Aptos"/>
              </a:defRPr>
            </a:pPr>
            <a:r>
              <a:rPr sz="1600" dirty="0"/>
              <a:t>•  CHALLENGES: transport capacity, accessibility, waste, weather and visitor flow.</a:t>
            </a:r>
          </a:p>
        </p:txBody>
      </p:sp>
      <p:sp>
        <p:nvSpPr>
          <p:cNvPr id="14" name="TextBox 13"/>
          <p:cNvSpPr txBox="1"/>
          <p:nvPr/>
        </p:nvSpPr>
        <p:spPr>
          <a:xfrm>
            <a:off x="466344" y="5376672"/>
            <a:ext cx="8092440" cy="492443"/>
          </a:xfrm>
          <a:prstGeom prst="rect">
            <a:avLst/>
          </a:prstGeom>
          <a:noFill/>
        </p:spPr>
        <p:txBody>
          <a:bodyPr wrap="square" lIns="0" tIns="0" rIns="0" bIns="0">
            <a:spAutoFit/>
          </a:bodyPr>
          <a:lstStyle/>
          <a:p>
            <a:pPr>
              <a:spcAft>
                <a:spcPts val="225"/>
              </a:spcAft>
            </a:pPr>
            <a:r>
              <a:rPr sz="1600" b="1" dirty="0">
                <a:solidFill>
                  <a:srgbClr val="162B43"/>
                </a:solidFill>
                <a:latin typeface="Aptos"/>
              </a:rPr>
              <a:t>Discuss: How can the festival protect Welsh culture while welcoming visitors and benefiting the host community?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E0A645E-EE22-CDAD-7A95-4223CC43EEBA}"/>
              </a:ext>
            </a:extLst>
          </p:cNvPr>
          <p:cNvPicPr>
            <a:picLocks noChangeAspect="1"/>
          </p:cNvPicPr>
          <p:nvPr/>
        </p:nvPicPr>
        <p:blipFill>
          <a:blip r:embed="rId2"/>
          <a:stretch>
            <a:fillRect/>
          </a:stretch>
        </p:blipFill>
        <p:spPr>
          <a:xfrm>
            <a:off x="5957625" y="1795140"/>
            <a:ext cx="3014284" cy="3452959"/>
          </a:xfrm>
          <a:prstGeom prst="rect">
            <a:avLst/>
          </a:prstGeom>
          <a:ln>
            <a:noFill/>
          </a:ln>
          <a:effectLst>
            <a:softEdge rad="112500"/>
          </a:effectLst>
        </p:spPr>
      </p:pic>
      <p:pic>
        <p:nvPicPr>
          <p:cNvPr id="5" name="Picture 4">
            <a:extLst>
              <a:ext uri="{FF2B5EF4-FFF2-40B4-BE49-F238E27FC236}">
                <a16:creationId xmlns:a16="http://schemas.microsoft.com/office/drawing/2014/main" id="{523E14E0-E4CF-9B38-F0AC-0EF11179E1CD}"/>
              </a:ext>
            </a:extLst>
          </p:cNvPr>
          <p:cNvPicPr>
            <a:picLocks noChangeAspect="1"/>
          </p:cNvPicPr>
          <p:nvPr/>
        </p:nvPicPr>
        <p:blipFill>
          <a:blip r:embed="rId3"/>
          <a:stretch>
            <a:fillRect/>
          </a:stretch>
        </p:blipFill>
        <p:spPr>
          <a:xfrm>
            <a:off x="494731" y="-7219"/>
            <a:ext cx="8154538" cy="1686160"/>
          </a:xfrm>
          <a:prstGeom prst="rect">
            <a:avLst/>
          </a:prstGeom>
        </p:spPr>
      </p:pic>
      <p:sp>
        <p:nvSpPr>
          <p:cNvPr id="7" name="TextBox 6">
            <a:extLst>
              <a:ext uri="{FF2B5EF4-FFF2-40B4-BE49-F238E27FC236}">
                <a16:creationId xmlns:a16="http://schemas.microsoft.com/office/drawing/2014/main" id="{92B7F59F-822D-EA80-8A9F-CED5052D773E}"/>
              </a:ext>
            </a:extLst>
          </p:cNvPr>
          <p:cNvSpPr txBox="1"/>
          <p:nvPr/>
        </p:nvSpPr>
        <p:spPr>
          <a:xfrm>
            <a:off x="0" y="1678941"/>
            <a:ext cx="6134335" cy="4278094"/>
          </a:xfrm>
          <a:prstGeom prst="rect">
            <a:avLst/>
          </a:prstGeom>
          <a:noFill/>
        </p:spPr>
        <p:txBody>
          <a:bodyPr wrap="square">
            <a:spAutoFit/>
          </a:bodyPr>
          <a:lstStyle/>
          <a:p>
            <a:r>
              <a:rPr lang="en-GB" sz="1600" dirty="0">
                <a:latin typeface="Aptos" panose="020B0004020202020204" pitchFamily="34" charset="0"/>
              </a:rPr>
              <a:t>The rail figure is particularly useful because it demonstrates how event organisers and transport providers can influence visitor travel choices. </a:t>
            </a:r>
          </a:p>
          <a:p>
            <a:r>
              <a:rPr lang="en-GB" sz="1600" dirty="0">
                <a:latin typeface="Aptos" panose="020B0004020202020204" pitchFamily="34" charset="0"/>
              </a:rPr>
              <a:t>Nearly </a:t>
            </a:r>
            <a:r>
              <a:rPr lang="en-GB" sz="1600" b="1" dirty="0">
                <a:latin typeface="Aptos" panose="020B0004020202020204" pitchFamily="34" charset="0"/>
              </a:rPr>
              <a:t>100,000 rail journeys </a:t>
            </a:r>
            <a:r>
              <a:rPr lang="en-GB" sz="1600" dirty="0">
                <a:latin typeface="Aptos" panose="020B0004020202020204" pitchFamily="34" charset="0"/>
              </a:rPr>
              <a:t>were made during the Pontypridd festival period, with Transport for Wales reporting positive feedback about public transport and active travel.(GOV.WALES)</a:t>
            </a:r>
          </a:p>
          <a:p>
            <a:endParaRPr lang="en-GB" sz="1600" dirty="0">
              <a:latin typeface="Aptos" panose="020B0004020202020204" pitchFamily="34" charset="0"/>
            </a:endParaRPr>
          </a:p>
          <a:p>
            <a:pPr marL="285750" indent="-285750">
              <a:buFont typeface="Arial" panose="020B0604020202020204" pitchFamily="34" charset="0"/>
              <a:buChar char="•"/>
            </a:pPr>
            <a:r>
              <a:rPr lang="en-GB" sz="1600" dirty="0">
                <a:latin typeface="Aptos" panose="020B0004020202020204" pitchFamily="34" charset="0"/>
              </a:rPr>
              <a:t>Public sector: transport planning, local authority services and possible public funding.</a:t>
            </a:r>
          </a:p>
          <a:p>
            <a:pPr marL="285750" indent="-285750">
              <a:buFont typeface="Arial" panose="020B0604020202020204" pitchFamily="34" charset="0"/>
              <a:buChar char="•"/>
            </a:pPr>
            <a:r>
              <a:rPr lang="en-GB" sz="1600" dirty="0">
                <a:latin typeface="Aptos" panose="020B0004020202020204" pitchFamily="34" charset="0"/>
              </a:rPr>
              <a:t>Private sector: accommodation, hospitality, food traders and transport businesses.</a:t>
            </a:r>
          </a:p>
          <a:p>
            <a:pPr marL="285750" indent="-285750">
              <a:buFont typeface="Arial" panose="020B0604020202020204" pitchFamily="34" charset="0"/>
              <a:buChar char="•"/>
            </a:pPr>
            <a:r>
              <a:rPr lang="en-GB" sz="1600" dirty="0">
                <a:latin typeface="Aptos" panose="020B0004020202020204" pitchFamily="34" charset="0"/>
              </a:rPr>
              <a:t>Voluntary sector: volunteers, community groups and cultural organisations.</a:t>
            </a:r>
          </a:p>
          <a:p>
            <a:pPr marL="285750" indent="-285750">
              <a:buFont typeface="Arial" panose="020B0604020202020204" pitchFamily="34" charset="0"/>
              <a:buChar char="•"/>
            </a:pPr>
            <a:r>
              <a:rPr lang="en-GB" sz="1600" dirty="0">
                <a:latin typeface="Aptos" panose="020B0004020202020204" pitchFamily="34" charset="0"/>
              </a:rPr>
              <a:t>Sustainability: encouraging rail, walking and cycling can help reduce dependence on private cars.</a:t>
            </a:r>
          </a:p>
          <a:p>
            <a:pPr marL="285750" indent="-285750">
              <a:buFont typeface="Arial" panose="020B0604020202020204" pitchFamily="34" charset="0"/>
              <a:buChar char="•"/>
            </a:pPr>
            <a:r>
              <a:rPr lang="en-GB" sz="1600" dirty="0">
                <a:latin typeface="Aptos" panose="020B0004020202020204" pitchFamily="34" charset="0"/>
              </a:rPr>
              <a:t>Demand: visitors may be motivated by Welsh culture, language, entertainment and the opportunity </a:t>
            </a:r>
            <a:r>
              <a:rPr lang="en-GB" sz="1600" dirty="0"/>
              <a:t>to explore a new destination.</a:t>
            </a:r>
          </a:p>
        </p:txBody>
      </p:sp>
    </p:spTree>
    <p:extLst>
      <p:ext uri="{BB962C8B-B14F-4D97-AF65-F5344CB8AC3E}">
        <p14:creationId xmlns:p14="http://schemas.microsoft.com/office/powerpoint/2010/main" val="4044898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7160" y="86023"/>
            <a:ext cx="8298180" cy="430887"/>
          </a:xfrm>
          <a:prstGeom prst="rect">
            <a:avLst/>
          </a:prstGeom>
          <a:noFill/>
        </p:spPr>
        <p:txBody>
          <a:bodyPr wrap="square" lIns="0" tIns="0" rIns="0" bIns="0">
            <a:spAutoFit/>
          </a:bodyPr>
          <a:lstStyle/>
          <a:p>
            <a:pPr>
              <a:spcAft>
                <a:spcPts val="225"/>
              </a:spcAft>
            </a:pPr>
            <a:r>
              <a:rPr sz="2800" b="1" dirty="0">
                <a:solidFill>
                  <a:srgbClr val="162B43"/>
                </a:solidFill>
                <a:latin typeface="Aptos"/>
              </a:rPr>
              <a:t>Case Study 2: Edinburgh Festival Fringe</a:t>
            </a:r>
          </a:p>
        </p:txBody>
      </p:sp>
      <p:sp>
        <p:nvSpPr>
          <p:cNvPr id="3" name="Rectangle 2"/>
          <p:cNvSpPr/>
          <p:nvPr/>
        </p:nvSpPr>
        <p:spPr>
          <a:xfrm>
            <a:off x="390905" y="1481328"/>
            <a:ext cx="720090" cy="37719"/>
          </a:xfrm>
          <a:prstGeom prst="rect">
            <a:avLst/>
          </a:prstGeom>
          <a:solidFill>
            <a:srgbClr val="E0AA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97764" y="1556767"/>
            <a:ext cx="8229600" cy="246221"/>
          </a:xfrm>
          <a:prstGeom prst="rect">
            <a:avLst/>
          </a:prstGeom>
          <a:noFill/>
        </p:spPr>
        <p:txBody>
          <a:bodyPr wrap="square" lIns="0" tIns="0" rIns="0" bIns="0">
            <a:spAutoFit/>
          </a:bodyPr>
          <a:lstStyle/>
          <a:p>
            <a:pPr>
              <a:spcAft>
                <a:spcPts val="225"/>
              </a:spcAft>
            </a:pPr>
            <a:r>
              <a:rPr sz="1600" b="1" dirty="0">
                <a:solidFill>
                  <a:srgbClr val="5C6D7B"/>
                </a:solidFill>
                <a:latin typeface="Aptos"/>
              </a:rPr>
              <a:t>A large festival involving many independent performers, venues and suppliers</a:t>
            </a:r>
            <a:r>
              <a:rPr sz="900" dirty="0">
                <a:solidFill>
                  <a:srgbClr val="5C6D7B"/>
                </a:solidFill>
                <a:latin typeface="Aptos"/>
              </a:rPr>
              <a:t>.</a:t>
            </a:r>
          </a:p>
        </p:txBody>
      </p:sp>
      <p:sp>
        <p:nvSpPr>
          <p:cNvPr id="5" name="TextBox 4"/>
          <p:cNvSpPr txBox="1"/>
          <p:nvPr/>
        </p:nvSpPr>
        <p:spPr>
          <a:xfrm>
            <a:off x="8435340" y="5726431"/>
            <a:ext cx="308610" cy="103875"/>
          </a:xfrm>
          <a:prstGeom prst="rect">
            <a:avLst/>
          </a:prstGeom>
          <a:noFill/>
        </p:spPr>
        <p:txBody>
          <a:bodyPr wrap="square" lIns="0" tIns="0" rIns="0" bIns="0">
            <a:spAutoFit/>
          </a:bodyPr>
          <a:lstStyle/>
          <a:p>
            <a:pPr algn="r">
              <a:spcAft>
                <a:spcPts val="225"/>
              </a:spcAft>
            </a:pPr>
            <a:r>
              <a:rPr sz="675">
                <a:solidFill>
                  <a:srgbClr val="5C6D7B"/>
                </a:solidFill>
                <a:latin typeface="Aptos"/>
              </a:rPr>
              <a:t>9</a:t>
            </a:r>
          </a:p>
        </p:txBody>
      </p:sp>
      <p:sp>
        <p:nvSpPr>
          <p:cNvPr id="6" name="Rounded Rectangle 5"/>
          <p:cNvSpPr/>
          <p:nvPr/>
        </p:nvSpPr>
        <p:spPr>
          <a:xfrm>
            <a:off x="480060" y="1988820"/>
            <a:ext cx="3943350" cy="3188970"/>
          </a:xfrm>
          <a:prstGeom prst="roundRect">
            <a:avLst/>
          </a:prstGeom>
          <a:solidFill>
            <a:srgbClr val="FCF3F0"/>
          </a:solidFill>
          <a:ln w="16510">
            <a:solidFill>
              <a:srgbClr val="D0685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480060" y="1988820"/>
            <a:ext cx="68580" cy="3188970"/>
          </a:xfrm>
          <a:prstGeom prst="rect">
            <a:avLst/>
          </a:prstGeom>
          <a:solidFill>
            <a:srgbClr val="D0685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30935" y="2091690"/>
            <a:ext cx="3682746" cy="207749"/>
          </a:xfrm>
          <a:prstGeom prst="rect">
            <a:avLst/>
          </a:prstGeom>
          <a:noFill/>
        </p:spPr>
        <p:txBody>
          <a:bodyPr wrap="square" lIns="0" tIns="0" rIns="0" bIns="0">
            <a:spAutoFit/>
          </a:bodyPr>
          <a:lstStyle/>
          <a:p>
            <a:pPr>
              <a:spcAft>
                <a:spcPts val="225"/>
              </a:spcAft>
            </a:pPr>
            <a:r>
              <a:rPr sz="1350" b="1">
                <a:solidFill>
                  <a:srgbClr val="D06854"/>
                </a:solidFill>
                <a:latin typeface="Aptos"/>
              </a:rPr>
              <a:t>HOW IT WORKS</a:t>
            </a:r>
          </a:p>
        </p:txBody>
      </p:sp>
      <p:sp>
        <p:nvSpPr>
          <p:cNvPr id="9" name="TextBox 8"/>
          <p:cNvSpPr txBox="1"/>
          <p:nvPr/>
        </p:nvSpPr>
        <p:spPr>
          <a:xfrm>
            <a:off x="589788" y="2455165"/>
            <a:ext cx="3723894" cy="2717667"/>
          </a:xfrm>
          <a:prstGeom prst="rect">
            <a:avLst/>
          </a:prstGeom>
          <a:noFill/>
        </p:spPr>
        <p:txBody>
          <a:bodyPr wrap="square" lIns="82296" tIns="54864" rIns="54864">
            <a:spAutoFit/>
          </a:bodyPr>
          <a:lstStyle/>
          <a:p>
            <a:pPr>
              <a:spcAft>
                <a:spcPts val="375"/>
              </a:spcAft>
              <a:defRPr sz="1500">
                <a:solidFill>
                  <a:srgbClr val="273441"/>
                </a:solidFill>
                <a:latin typeface="Aptos"/>
              </a:defRPr>
            </a:pPr>
            <a:r>
              <a:rPr sz="1125" dirty="0"/>
              <a:t>•  </a:t>
            </a:r>
            <a:r>
              <a:rPr sz="1600" dirty="0"/>
              <a:t>The Fringe Society is a registered charity supporting artists, audiences and venues.</a:t>
            </a:r>
          </a:p>
          <a:p>
            <a:pPr>
              <a:spcAft>
                <a:spcPts val="375"/>
              </a:spcAft>
              <a:defRPr sz="1500">
                <a:solidFill>
                  <a:srgbClr val="273441"/>
                </a:solidFill>
                <a:latin typeface="Aptos"/>
              </a:defRPr>
            </a:pPr>
            <a:r>
              <a:rPr sz="1600" dirty="0"/>
              <a:t>•  Independent performers and companies produce individual shows.</a:t>
            </a:r>
          </a:p>
          <a:p>
            <a:pPr>
              <a:spcAft>
                <a:spcPts val="375"/>
              </a:spcAft>
              <a:defRPr sz="1500">
                <a:solidFill>
                  <a:srgbClr val="273441"/>
                </a:solidFill>
                <a:latin typeface="Aptos"/>
              </a:defRPr>
            </a:pPr>
            <a:r>
              <a:rPr sz="1600" dirty="0"/>
              <a:t>•  Venues, ticketing services, hotels, restaurants and transport businesses support the visitor experience.</a:t>
            </a:r>
          </a:p>
          <a:p>
            <a:pPr>
              <a:spcAft>
                <a:spcPts val="375"/>
              </a:spcAft>
              <a:defRPr sz="1500">
                <a:solidFill>
                  <a:srgbClr val="273441"/>
                </a:solidFill>
                <a:latin typeface="Aptos"/>
              </a:defRPr>
            </a:pPr>
            <a:r>
              <a:rPr sz="1600" dirty="0"/>
              <a:t>•  Public services help manage the wider city environment.</a:t>
            </a:r>
          </a:p>
        </p:txBody>
      </p:sp>
      <p:sp>
        <p:nvSpPr>
          <p:cNvPr id="10" name="Rounded Rectangle 9"/>
          <p:cNvSpPr/>
          <p:nvPr/>
        </p:nvSpPr>
        <p:spPr>
          <a:xfrm>
            <a:off x="4629150" y="1988820"/>
            <a:ext cx="3943350" cy="3188970"/>
          </a:xfrm>
          <a:prstGeom prst="roundRect">
            <a:avLst/>
          </a:prstGeom>
          <a:solidFill>
            <a:srgbClr val="EFF8F8"/>
          </a:solidFill>
          <a:ln w="1651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629150" y="1988820"/>
            <a:ext cx="68580" cy="3188970"/>
          </a:xfrm>
          <a:prstGeom prst="rect">
            <a:avLst/>
          </a:prstGeom>
          <a:solidFill>
            <a:srgbClr val="1C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780026" y="2091690"/>
            <a:ext cx="3682746" cy="207749"/>
          </a:xfrm>
          <a:prstGeom prst="rect">
            <a:avLst/>
          </a:prstGeom>
          <a:noFill/>
        </p:spPr>
        <p:txBody>
          <a:bodyPr wrap="square" lIns="0" tIns="0" rIns="0" bIns="0">
            <a:spAutoFit/>
          </a:bodyPr>
          <a:lstStyle/>
          <a:p>
            <a:pPr>
              <a:spcAft>
                <a:spcPts val="225"/>
              </a:spcAft>
            </a:pPr>
            <a:r>
              <a:rPr sz="1350" b="1">
                <a:solidFill>
                  <a:srgbClr val="1C8287"/>
                </a:solidFill>
                <a:latin typeface="Aptos"/>
              </a:rPr>
              <a:t>MANAGEMENT CHALLENGES</a:t>
            </a:r>
          </a:p>
        </p:txBody>
      </p:sp>
      <p:sp>
        <p:nvSpPr>
          <p:cNvPr id="13" name="TextBox 12"/>
          <p:cNvSpPr txBox="1"/>
          <p:nvPr/>
        </p:nvSpPr>
        <p:spPr>
          <a:xfrm>
            <a:off x="4738878" y="2455165"/>
            <a:ext cx="3723894" cy="2522742"/>
          </a:xfrm>
          <a:prstGeom prst="rect">
            <a:avLst/>
          </a:prstGeom>
          <a:noFill/>
        </p:spPr>
        <p:txBody>
          <a:bodyPr wrap="square" lIns="82296" tIns="54864" rIns="54864">
            <a:spAutoFit/>
          </a:bodyPr>
          <a:lstStyle/>
          <a:p>
            <a:pPr>
              <a:spcAft>
                <a:spcPts val="375"/>
              </a:spcAft>
              <a:defRPr sz="1500">
                <a:solidFill>
                  <a:srgbClr val="273441"/>
                </a:solidFill>
                <a:latin typeface="Aptos"/>
              </a:defRPr>
            </a:pPr>
            <a:r>
              <a:rPr sz="1125" dirty="0"/>
              <a:t>•  </a:t>
            </a:r>
            <a:r>
              <a:rPr sz="1600" dirty="0"/>
              <a:t>Crowd movement and public safety.</a:t>
            </a:r>
          </a:p>
          <a:p>
            <a:pPr>
              <a:spcAft>
                <a:spcPts val="375"/>
              </a:spcAft>
              <a:defRPr sz="1500">
                <a:solidFill>
                  <a:srgbClr val="273441"/>
                </a:solidFill>
                <a:latin typeface="Aptos"/>
              </a:defRPr>
            </a:pPr>
            <a:r>
              <a:rPr sz="1600" dirty="0"/>
              <a:t>•  Accommodation pressure and affordability.</a:t>
            </a:r>
          </a:p>
          <a:p>
            <a:pPr>
              <a:spcAft>
                <a:spcPts val="375"/>
              </a:spcAft>
              <a:defRPr sz="1500">
                <a:solidFill>
                  <a:srgbClr val="273441"/>
                </a:solidFill>
                <a:latin typeface="Aptos"/>
              </a:defRPr>
            </a:pPr>
            <a:r>
              <a:rPr sz="1600" dirty="0"/>
              <a:t>•  Scheduling, ticketing and venue coordination.</a:t>
            </a:r>
          </a:p>
          <a:p>
            <a:pPr>
              <a:spcAft>
                <a:spcPts val="375"/>
              </a:spcAft>
              <a:defRPr sz="1500">
                <a:solidFill>
                  <a:srgbClr val="273441"/>
                </a:solidFill>
                <a:latin typeface="Aptos"/>
              </a:defRPr>
            </a:pPr>
            <a:r>
              <a:rPr sz="1600" dirty="0"/>
              <a:t>•  Accessibility, cost pressures and sustainability.</a:t>
            </a:r>
          </a:p>
          <a:p>
            <a:pPr>
              <a:spcAft>
                <a:spcPts val="375"/>
              </a:spcAft>
              <a:defRPr sz="1500">
                <a:solidFill>
                  <a:srgbClr val="273441"/>
                </a:solidFill>
                <a:latin typeface="Aptos"/>
              </a:defRPr>
            </a:pPr>
            <a:r>
              <a:rPr sz="1600" dirty="0"/>
              <a:t>•  Balancing visitor benefits with residents' quality of life.</a:t>
            </a:r>
          </a:p>
        </p:txBody>
      </p:sp>
      <p:sp>
        <p:nvSpPr>
          <p:cNvPr id="14" name="TextBox 13"/>
          <p:cNvSpPr txBox="1"/>
          <p:nvPr/>
        </p:nvSpPr>
        <p:spPr>
          <a:xfrm>
            <a:off x="548640" y="5383531"/>
            <a:ext cx="8092440" cy="492443"/>
          </a:xfrm>
          <a:prstGeom prst="rect">
            <a:avLst/>
          </a:prstGeom>
          <a:noFill/>
        </p:spPr>
        <p:txBody>
          <a:bodyPr wrap="square" lIns="0" tIns="0" rIns="0" bIns="0">
            <a:spAutoFit/>
          </a:bodyPr>
          <a:lstStyle/>
          <a:p>
            <a:pPr>
              <a:spcAft>
                <a:spcPts val="225"/>
              </a:spcAft>
            </a:pPr>
            <a:r>
              <a:rPr sz="1600" b="1" dirty="0">
                <a:solidFill>
                  <a:srgbClr val="162B43"/>
                </a:solidFill>
                <a:latin typeface="Aptos"/>
              </a:rPr>
              <a:t>Discuss: How can a festival grow tourism benefits without making the city harder to live in?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ED4F5C-E5E8-CFB8-8ED9-BEEF25E6913A}"/>
              </a:ext>
            </a:extLst>
          </p:cNvPr>
          <p:cNvPicPr>
            <a:picLocks noChangeAspect="1"/>
          </p:cNvPicPr>
          <p:nvPr/>
        </p:nvPicPr>
        <p:blipFill>
          <a:blip r:embed="rId2"/>
          <a:stretch>
            <a:fillRect/>
          </a:stretch>
        </p:blipFill>
        <p:spPr>
          <a:xfrm>
            <a:off x="0" y="44879"/>
            <a:ext cx="6052983" cy="3323411"/>
          </a:xfrm>
          <a:prstGeom prst="rect">
            <a:avLst/>
          </a:prstGeom>
        </p:spPr>
      </p:pic>
      <p:pic>
        <p:nvPicPr>
          <p:cNvPr id="3" name="Picture 2">
            <a:extLst>
              <a:ext uri="{FF2B5EF4-FFF2-40B4-BE49-F238E27FC236}">
                <a16:creationId xmlns:a16="http://schemas.microsoft.com/office/drawing/2014/main" id="{A52FA5AC-7B26-88AC-7D38-A086C201103F}"/>
              </a:ext>
            </a:extLst>
          </p:cNvPr>
          <p:cNvPicPr>
            <a:picLocks noChangeAspect="1"/>
          </p:cNvPicPr>
          <p:nvPr/>
        </p:nvPicPr>
        <p:blipFill>
          <a:blip r:embed="rId3"/>
          <a:stretch>
            <a:fillRect/>
          </a:stretch>
        </p:blipFill>
        <p:spPr>
          <a:xfrm>
            <a:off x="5636463" y="-80844"/>
            <a:ext cx="3574855" cy="3574855"/>
          </a:xfrm>
          <a:prstGeom prst="rect">
            <a:avLst/>
          </a:prstGeom>
          <a:ln>
            <a:noFill/>
          </a:ln>
          <a:effectLst>
            <a:softEdge rad="112500"/>
          </a:effectLst>
        </p:spPr>
      </p:pic>
      <p:sp>
        <p:nvSpPr>
          <p:cNvPr id="7" name="TextBox 6">
            <a:extLst>
              <a:ext uri="{FF2B5EF4-FFF2-40B4-BE49-F238E27FC236}">
                <a16:creationId xmlns:a16="http://schemas.microsoft.com/office/drawing/2014/main" id="{8F3147FA-FF52-DFFF-5B4A-1F3ADE98E16D}"/>
              </a:ext>
            </a:extLst>
          </p:cNvPr>
          <p:cNvSpPr txBox="1"/>
          <p:nvPr/>
        </p:nvSpPr>
        <p:spPr>
          <a:xfrm>
            <a:off x="0" y="3429000"/>
            <a:ext cx="9135585" cy="2616101"/>
          </a:xfrm>
          <a:prstGeom prst="rect">
            <a:avLst/>
          </a:prstGeom>
          <a:noFill/>
        </p:spPr>
        <p:txBody>
          <a:bodyPr wrap="square">
            <a:spAutoFit/>
          </a:bodyPr>
          <a:lstStyle/>
          <a:p>
            <a:r>
              <a:rPr lang="en-GB" sz="2000" b="1" dirty="0">
                <a:latin typeface="Aptos" panose="020B0004020202020204" pitchFamily="34" charset="0"/>
              </a:rPr>
              <a:t>How important are the festivals to Edinburgh's tourism economy?</a:t>
            </a:r>
          </a:p>
          <a:p>
            <a:endParaRPr lang="en-GB" b="1" dirty="0">
              <a:latin typeface="Aptos" panose="020B0004020202020204" pitchFamily="34" charset="0"/>
            </a:endParaRPr>
          </a:p>
          <a:p>
            <a:r>
              <a:rPr lang="en-GB" dirty="0">
                <a:latin typeface="Aptos" panose="020B0004020202020204" pitchFamily="34" charset="0"/>
              </a:rPr>
              <a:t>The City of Edinburgh Council reported in September 2026 that:</a:t>
            </a:r>
          </a:p>
          <a:p>
            <a:r>
              <a:rPr lang="en-GB" dirty="0">
                <a:latin typeface="Aptos" panose="020B0004020202020204" pitchFamily="34" charset="0"/>
              </a:rPr>
              <a:t>Edinburgh welcomes approximately </a:t>
            </a:r>
            <a:r>
              <a:rPr lang="en-GB" b="1" dirty="0">
                <a:latin typeface="Aptos" panose="020B0004020202020204" pitchFamily="34" charset="0"/>
              </a:rPr>
              <a:t>5 million visitors </a:t>
            </a:r>
            <a:r>
              <a:rPr lang="en-GB" dirty="0">
                <a:latin typeface="Aptos" panose="020B0004020202020204" pitchFamily="34" charset="0"/>
              </a:rPr>
              <a:t>annually.</a:t>
            </a:r>
          </a:p>
          <a:p>
            <a:pPr marL="285750" indent="-285750">
              <a:buFont typeface="Arial" panose="020B0604020202020204" pitchFamily="34" charset="0"/>
              <a:buChar char="•"/>
            </a:pPr>
            <a:r>
              <a:rPr lang="en-GB" dirty="0">
                <a:latin typeface="Aptos" panose="020B0004020202020204" pitchFamily="34" charset="0"/>
              </a:rPr>
              <a:t>Its festivals generate an estimated </a:t>
            </a:r>
            <a:r>
              <a:rPr lang="en-GB" b="1" dirty="0">
                <a:latin typeface="Aptos" panose="020B0004020202020204" pitchFamily="34" charset="0"/>
              </a:rPr>
              <a:t>£600 million in annual economic </a:t>
            </a:r>
            <a:r>
              <a:rPr lang="en-GB" dirty="0">
                <a:latin typeface="Aptos" panose="020B0004020202020204" pitchFamily="34" charset="0"/>
              </a:rPr>
              <a:t>activity for the city.</a:t>
            </a:r>
          </a:p>
          <a:p>
            <a:pPr marL="285750" indent="-285750">
              <a:buFont typeface="Arial" panose="020B0604020202020204" pitchFamily="34" charset="0"/>
              <a:buChar char="•"/>
            </a:pPr>
            <a:r>
              <a:rPr lang="en-GB" dirty="0">
                <a:latin typeface="Aptos" panose="020B0004020202020204" pitchFamily="34" charset="0"/>
              </a:rPr>
              <a:t>The city's tourism sector employs around </a:t>
            </a:r>
            <a:r>
              <a:rPr lang="en-GB" b="1" dirty="0">
                <a:latin typeface="Aptos" panose="020B0004020202020204" pitchFamily="34" charset="0"/>
              </a:rPr>
              <a:t>40,000 people</a:t>
            </a:r>
            <a:r>
              <a:rPr lang="en-GB" dirty="0">
                <a:latin typeface="Aptos" panose="020B0004020202020204" pitchFamily="34" charset="0"/>
              </a:rPr>
              <a:t>.</a:t>
            </a:r>
          </a:p>
          <a:p>
            <a:pPr marL="285750" indent="-285750">
              <a:buFont typeface="Arial" panose="020B0604020202020204" pitchFamily="34" charset="0"/>
              <a:buChar char="•"/>
            </a:pPr>
            <a:r>
              <a:rPr lang="en-GB" dirty="0">
                <a:latin typeface="Aptos" panose="020B0004020202020204" pitchFamily="34" charset="0"/>
              </a:rPr>
              <a:t>More </a:t>
            </a:r>
            <a:r>
              <a:rPr lang="en-GB" b="1" dirty="0">
                <a:latin typeface="Aptos" panose="020B0004020202020204" pitchFamily="34" charset="0"/>
              </a:rPr>
              <a:t>than £90 million in visitor-levy </a:t>
            </a:r>
            <a:r>
              <a:rPr lang="en-GB" dirty="0">
                <a:latin typeface="Aptos" panose="020B0004020202020204" pitchFamily="34" charset="0"/>
              </a:rPr>
              <a:t>revenue had been allocated for public services, infrastructure and visitor-economy priorities over three years. (The City of Edinburgh Council)</a:t>
            </a:r>
          </a:p>
        </p:txBody>
      </p:sp>
    </p:spTree>
    <p:extLst>
      <p:ext uri="{BB962C8B-B14F-4D97-AF65-F5344CB8AC3E}">
        <p14:creationId xmlns:p14="http://schemas.microsoft.com/office/powerpoint/2010/main" val="32178315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7160" y="101364"/>
            <a:ext cx="8298180" cy="430887"/>
          </a:xfrm>
          <a:prstGeom prst="rect">
            <a:avLst/>
          </a:prstGeom>
          <a:noFill/>
        </p:spPr>
        <p:txBody>
          <a:bodyPr wrap="square" lIns="0" tIns="0" rIns="0" bIns="0">
            <a:spAutoFit/>
          </a:bodyPr>
          <a:lstStyle/>
          <a:p>
            <a:pPr>
              <a:spcAft>
                <a:spcPts val="225"/>
              </a:spcAft>
            </a:pPr>
            <a:r>
              <a:rPr sz="2800" b="1" dirty="0">
                <a:solidFill>
                  <a:srgbClr val="162B43"/>
                </a:solidFill>
                <a:latin typeface="Aptos"/>
              </a:rPr>
              <a:t>The Event Planning &amp; Management Lifecycle</a:t>
            </a:r>
          </a:p>
        </p:txBody>
      </p:sp>
      <p:sp>
        <p:nvSpPr>
          <p:cNvPr id="3" name="Rectangle 2"/>
          <p:cNvSpPr/>
          <p:nvPr/>
        </p:nvSpPr>
        <p:spPr>
          <a:xfrm>
            <a:off x="390905" y="1481328"/>
            <a:ext cx="720090" cy="37719"/>
          </a:xfrm>
          <a:prstGeom prst="rect">
            <a:avLst/>
          </a:prstGeom>
          <a:solidFill>
            <a:srgbClr val="E0AA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68042" y="699674"/>
            <a:ext cx="8822796" cy="307777"/>
          </a:xfrm>
          <a:prstGeom prst="rect">
            <a:avLst/>
          </a:prstGeom>
          <a:noFill/>
        </p:spPr>
        <p:txBody>
          <a:bodyPr wrap="square" lIns="0" tIns="0" rIns="0" bIns="0">
            <a:spAutoFit/>
          </a:bodyPr>
          <a:lstStyle/>
          <a:p>
            <a:pPr>
              <a:spcAft>
                <a:spcPts val="225"/>
              </a:spcAft>
            </a:pPr>
            <a:r>
              <a:rPr sz="2000" b="1" dirty="0">
                <a:solidFill>
                  <a:srgbClr val="5C6D7B"/>
                </a:solidFill>
                <a:latin typeface="Aptos"/>
              </a:rPr>
              <a:t>Successful delivery depends on planning before, during and after the event</a:t>
            </a:r>
            <a:r>
              <a:rPr sz="2000" dirty="0">
                <a:solidFill>
                  <a:srgbClr val="5C6D7B"/>
                </a:solidFill>
                <a:latin typeface="Aptos"/>
              </a:rPr>
              <a:t>.</a:t>
            </a:r>
          </a:p>
        </p:txBody>
      </p:sp>
      <p:sp>
        <p:nvSpPr>
          <p:cNvPr id="5" name="TextBox 4"/>
          <p:cNvSpPr txBox="1"/>
          <p:nvPr/>
        </p:nvSpPr>
        <p:spPr>
          <a:xfrm>
            <a:off x="8435340" y="5726431"/>
            <a:ext cx="308610" cy="103875"/>
          </a:xfrm>
          <a:prstGeom prst="rect">
            <a:avLst/>
          </a:prstGeom>
          <a:noFill/>
        </p:spPr>
        <p:txBody>
          <a:bodyPr wrap="square" lIns="0" tIns="0" rIns="0" bIns="0">
            <a:spAutoFit/>
          </a:bodyPr>
          <a:lstStyle/>
          <a:p>
            <a:pPr algn="r">
              <a:spcAft>
                <a:spcPts val="225"/>
              </a:spcAft>
            </a:pPr>
            <a:r>
              <a:rPr sz="675">
                <a:solidFill>
                  <a:srgbClr val="5C6D7B"/>
                </a:solidFill>
                <a:latin typeface="Aptos"/>
              </a:rPr>
              <a:t>10</a:t>
            </a:r>
          </a:p>
        </p:txBody>
      </p:sp>
      <p:sp>
        <p:nvSpPr>
          <p:cNvPr id="6" name="Rounded Rectangle 5"/>
          <p:cNvSpPr/>
          <p:nvPr/>
        </p:nvSpPr>
        <p:spPr>
          <a:xfrm>
            <a:off x="308610" y="2228850"/>
            <a:ext cx="1110996" cy="1577340"/>
          </a:xfrm>
          <a:prstGeom prst="roundRect">
            <a:avLst/>
          </a:prstGeom>
          <a:solidFill>
            <a:srgbClr val="F2F7F8"/>
          </a:solidFill>
          <a:ln w="1524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390906" y="2352294"/>
            <a:ext cx="946404" cy="230832"/>
          </a:xfrm>
          <a:prstGeom prst="rect">
            <a:avLst/>
          </a:prstGeom>
          <a:noFill/>
        </p:spPr>
        <p:txBody>
          <a:bodyPr wrap="square" lIns="0" tIns="0" rIns="0" bIns="0">
            <a:spAutoFit/>
          </a:bodyPr>
          <a:lstStyle/>
          <a:p>
            <a:pPr algn="ctr">
              <a:spcAft>
                <a:spcPts val="225"/>
              </a:spcAft>
            </a:pPr>
            <a:r>
              <a:rPr sz="1500" b="1">
                <a:solidFill>
                  <a:srgbClr val="1C8287"/>
                </a:solidFill>
                <a:latin typeface="Aptos"/>
              </a:rPr>
              <a:t>1</a:t>
            </a:r>
          </a:p>
        </p:txBody>
      </p:sp>
      <p:sp>
        <p:nvSpPr>
          <p:cNvPr id="8" name="TextBox 7"/>
          <p:cNvSpPr txBox="1"/>
          <p:nvPr/>
        </p:nvSpPr>
        <p:spPr>
          <a:xfrm>
            <a:off x="363474" y="2708911"/>
            <a:ext cx="1001268" cy="169277"/>
          </a:xfrm>
          <a:prstGeom prst="rect">
            <a:avLst/>
          </a:prstGeom>
          <a:noFill/>
        </p:spPr>
        <p:txBody>
          <a:bodyPr wrap="square" lIns="0" tIns="0" rIns="0" bIns="0">
            <a:spAutoFit/>
          </a:bodyPr>
          <a:lstStyle/>
          <a:p>
            <a:pPr algn="ctr">
              <a:spcAft>
                <a:spcPts val="225"/>
              </a:spcAft>
            </a:pPr>
            <a:r>
              <a:rPr sz="1100" b="1" dirty="0">
                <a:solidFill>
                  <a:srgbClr val="162B43"/>
                </a:solidFill>
                <a:latin typeface="Aptos"/>
              </a:rPr>
              <a:t>RESEARCH</a:t>
            </a:r>
            <a:endParaRPr sz="900" b="1" dirty="0">
              <a:solidFill>
                <a:srgbClr val="162B43"/>
              </a:solidFill>
              <a:latin typeface="Aptos"/>
            </a:endParaRPr>
          </a:p>
        </p:txBody>
      </p:sp>
      <p:sp>
        <p:nvSpPr>
          <p:cNvPr id="9" name="TextBox 8"/>
          <p:cNvSpPr txBox="1"/>
          <p:nvPr/>
        </p:nvSpPr>
        <p:spPr>
          <a:xfrm>
            <a:off x="390906" y="3086100"/>
            <a:ext cx="946404" cy="646331"/>
          </a:xfrm>
          <a:prstGeom prst="rect">
            <a:avLst/>
          </a:prstGeom>
          <a:noFill/>
        </p:spPr>
        <p:txBody>
          <a:bodyPr wrap="square" lIns="0" tIns="0" rIns="0" bIns="0">
            <a:spAutoFit/>
          </a:bodyPr>
          <a:lstStyle/>
          <a:p>
            <a:pPr algn="ctr">
              <a:spcAft>
                <a:spcPts val="225"/>
              </a:spcAft>
            </a:pPr>
            <a:r>
              <a:rPr sz="1400" dirty="0">
                <a:solidFill>
                  <a:srgbClr val="273441"/>
                </a:solidFill>
                <a:latin typeface="Aptos"/>
              </a:rPr>
              <a:t>Audience, demand, feasibility</a:t>
            </a:r>
          </a:p>
        </p:txBody>
      </p:sp>
      <p:sp>
        <p:nvSpPr>
          <p:cNvPr id="10" name="TextBox 9"/>
          <p:cNvSpPr txBox="1"/>
          <p:nvPr/>
        </p:nvSpPr>
        <p:spPr>
          <a:xfrm>
            <a:off x="1419606" y="2859786"/>
            <a:ext cx="150876" cy="184666"/>
          </a:xfrm>
          <a:prstGeom prst="rect">
            <a:avLst/>
          </a:prstGeom>
          <a:noFill/>
        </p:spPr>
        <p:txBody>
          <a:bodyPr wrap="square" lIns="0" tIns="0" rIns="0" bIns="0">
            <a:spAutoFit/>
          </a:bodyPr>
          <a:lstStyle/>
          <a:p>
            <a:pPr algn="ctr">
              <a:spcAft>
                <a:spcPts val="225"/>
              </a:spcAft>
            </a:pPr>
            <a:r>
              <a:rPr sz="1200" b="1">
                <a:solidFill>
                  <a:srgbClr val="5C6D7B"/>
                </a:solidFill>
                <a:latin typeface="Aptos"/>
              </a:rPr>
              <a:t>→</a:t>
            </a:r>
          </a:p>
        </p:txBody>
      </p:sp>
      <p:sp>
        <p:nvSpPr>
          <p:cNvPr id="11" name="Rounded Rectangle 10"/>
          <p:cNvSpPr/>
          <p:nvPr/>
        </p:nvSpPr>
        <p:spPr>
          <a:xfrm>
            <a:off x="1570482" y="2228850"/>
            <a:ext cx="1110996" cy="1577340"/>
          </a:xfrm>
          <a:prstGeom prst="roundRect">
            <a:avLst/>
          </a:prstGeom>
          <a:solidFill>
            <a:srgbClr val="F2F7F8"/>
          </a:solidFill>
          <a:ln w="15240">
            <a:solidFill>
              <a:srgbClr val="E0AA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652778" y="2352294"/>
            <a:ext cx="946404" cy="230832"/>
          </a:xfrm>
          <a:prstGeom prst="rect">
            <a:avLst/>
          </a:prstGeom>
          <a:noFill/>
        </p:spPr>
        <p:txBody>
          <a:bodyPr wrap="square" lIns="0" tIns="0" rIns="0" bIns="0">
            <a:spAutoFit/>
          </a:bodyPr>
          <a:lstStyle/>
          <a:p>
            <a:pPr algn="ctr">
              <a:spcAft>
                <a:spcPts val="225"/>
              </a:spcAft>
            </a:pPr>
            <a:r>
              <a:rPr sz="1500" b="1">
                <a:solidFill>
                  <a:srgbClr val="E0AA41"/>
                </a:solidFill>
                <a:latin typeface="Aptos"/>
              </a:rPr>
              <a:t>2</a:t>
            </a:r>
          </a:p>
        </p:txBody>
      </p:sp>
      <p:sp>
        <p:nvSpPr>
          <p:cNvPr id="13" name="TextBox 12"/>
          <p:cNvSpPr txBox="1"/>
          <p:nvPr/>
        </p:nvSpPr>
        <p:spPr>
          <a:xfrm>
            <a:off x="1625346" y="2708911"/>
            <a:ext cx="1001268" cy="184666"/>
          </a:xfrm>
          <a:prstGeom prst="rect">
            <a:avLst/>
          </a:prstGeom>
          <a:noFill/>
        </p:spPr>
        <p:txBody>
          <a:bodyPr wrap="square" lIns="0" tIns="0" rIns="0" bIns="0">
            <a:spAutoFit/>
          </a:bodyPr>
          <a:lstStyle/>
          <a:p>
            <a:pPr algn="ctr">
              <a:spcAft>
                <a:spcPts val="225"/>
              </a:spcAft>
            </a:pPr>
            <a:r>
              <a:rPr sz="1200" b="1" dirty="0">
                <a:solidFill>
                  <a:srgbClr val="162B43"/>
                </a:solidFill>
                <a:latin typeface="Aptos"/>
              </a:rPr>
              <a:t>PLAN</a:t>
            </a:r>
            <a:endParaRPr sz="900" b="1" dirty="0">
              <a:solidFill>
                <a:srgbClr val="162B43"/>
              </a:solidFill>
              <a:latin typeface="Aptos"/>
            </a:endParaRPr>
          </a:p>
        </p:txBody>
      </p:sp>
      <p:sp>
        <p:nvSpPr>
          <p:cNvPr id="14" name="TextBox 13"/>
          <p:cNvSpPr txBox="1"/>
          <p:nvPr/>
        </p:nvSpPr>
        <p:spPr>
          <a:xfrm>
            <a:off x="1652778" y="3086100"/>
            <a:ext cx="946404" cy="646331"/>
          </a:xfrm>
          <a:prstGeom prst="rect">
            <a:avLst/>
          </a:prstGeom>
          <a:noFill/>
        </p:spPr>
        <p:txBody>
          <a:bodyPr wrap="square" lIns="0" tIns="0" rIns="0" bIns="0">
            <a:spAutoFit/>
          </a:bodyPr>
          <a:lstStyle/>
          <a:p>
            <a:pPr algn="ctr">
              <a:spcAft>
                <a:spcPts val="225"/>
              </a:spcAft>
            </a:pPr>
            <a:r>
              <a:rPr sz="1400" dirty="0">
                <a:solidFill>
                  <a:srgbClr val="273441"/>
                </a:solidFill>
                <a:latin typeface="Aptos"/>
              </a:rPr>
              <a:t>Objectives, budget, venue</a:t>
            </a:r>
          </a:p>
        </p:txBody>
      </p:sp>
      <p:sp>
        <p:nvSpPr>
          <p:cNvPr id="15" name="TextBox 14"/>
          <p:cNvSpPr txBox="1"/>
          <p:nvPr/>
        </p:nvSpPr>
        <p:spPr>
          <a:xfrm>
            <a:off x="2681478" y="2859786"/>
            <a:ext cx="150876" cy="184666"/>
          </a:xfrm>
          <a:prstGeom prst="rect">
            <a:avLst/>
          </a:prstGeom>
          <a:noFill/>
        </p:spPr>
        <p:txBody>
          <a:bodyPr wrap="square" lIns="0" tIns="0" rIns="0" bIns="0">
            <a:spAutoFit/>
          </a:bodyPr>
          <a:lstStyle/>
          <a:p>
            <a:pPr algn="ctr">
              <a:spcAft>
                <a:spcPts val="225"/>
              </a:spcAft>
            </a:pPr>
            <a:r>
              <a:rPr sz="1200" b="1">
                <a:solidFill>
                  <a:srgbClr val="5C6D7B"/>
                </a:solidFill>
                <a:latin typeface="Aptos"/>
              </a:rPr>
              <a:t>→</a:t>
            </a:r>
          </a:p>
        </p:txBody>
      </p:sp>
      <p:sp>
        <p:nvSpPr>
          <p:cNvPr id="16" name="Rounded Rectangle 15"/>
          <p:cNvSpPr/>
          <p:nvPr/>
        </p:nvSpPr>
        <p:spPr>
          <a:xfrm>
            <a:off x="2832354" y="2228850"/>
            <a:ext cx="1110996" cy="1577340"/>
          </a:xfrm>
          <a:prstGeom prst="roundRect">
            <a:avLst/>
          </a:prstGeom>
          <a:solidFill>
            <a:srgbClr val="F2F7F8"/>
          </a:solidFill>
          <a:ln w="15240">
            <a:solidFill>
              <a:srgbClr val="D0685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2914650" y="2352294"/>
            <a:ext cx="946404" cy="230832"/>
          </a:xfrm>
          <a:prstGeom prst="rect">
            <a:avLst/>
          </a:prstGeom>
          <a:noFill/>
        </p:spPr>
        <p:txBody>
          <a:bodyPr wrap="square" lIns="0" tIns="0" rIns="0" bIns="0">
            <a:spAutoFit/>
          </a:bodyPr>
          <a:lstStyle/>
          <a:p>
            <a:pPr algn="ctr">
              <a:spcAft>
                <a:spcPts val="225"/>
              </a:spcAft>
            </a:pPr>
            <a:r>
              <a:rPr sz="1500" b="1">
                <a:solidFill>
                  <a:srgbClr val="D06854"/>
                </a:solidFill>
                <a:latin typeface="Aptos"/>
              </a:rPr>
              <a:t>3</a:t>
            </a:r>
          </a:p>
        </p:txBody>
      </p:sp>
      <p:sp>
        <p:nvSpPr>
          <p:cNvPr id="18" name="TextBox 17"/>
          <p:cNvSpPr txBox="1"/>
          <p:nvPr/>
        </p:nvSpPr>
        <p:spPr>
          <a:xfrm>
            <a:off x="2887218" y="2708911"/>
            <a:ext cx="1001268" cy="184666"/>
          </a:xfrm>
          <a:prstGeom prst="rect">
            <a:avLst/>
          </a:prstGeom>
          <a:noFill/>
        </p:spPr>
        <p:txBody>
          <a:bodyPr wrap="square" lIns="0" tIns="0" rIns="0" bIns="0">
            <a:spAutoFit/>
          </a:bodyPr>
          <a:lstStyle/>
          <a:p>
            <a:pPr algn="ctr">
              <a:spcAft>
                <a:spcPts val="225"/>
              </a:spcAft>
            </a:pPr>
            <a:r>
              <a:rPr sz="1200" b="1" dirty="0">
                <a:solidFill>
                  <a:srgbClr val="162B43"/>
                </a:solidFill>
                <a:latin typeface="Aptos"/>
              </a:rPr>
              <a:t>PROCURE</a:t>
            </a:r>
            <a:endParaRPr sz="900" b="1" dirty="0">
              <a:solidFill>
                <a:srgbClr val="162B43"/>
              </a:solidFill>
              <a:latin typeface="Aptos"/>
            </a:endParaRPr>
          </a:p>
        </p:txBody>
      </p:sp>
      <p:sp>
        <p:nvSpPr>
          <p:cNvPr id="19" name="TextBox 18"/>
          <p:cNvSpPr txBox="1"/>
          <p:nvPr/>
        </p:nvSpPr>
        <p:spPr>
          <a:xfrm>
            <a:off x="2914650" y="3086100"/>
            <a:ext cx="946404" cy="646331"/>
          </a:xfrm>
          <a:prstGeom prst="rect">
            <a:avLst/>
          </a:prstGeom>
          <a:noFill/>
        </p:spPr>
        <p:txBody>
          <a:bodyPr wrap="square" lIns="0" tIns="0" rIns="0" bIns="0">
            <a:spAutoFit/>
          </a:bodyPr>
          <a:lstStyle/>
          <a:p>
            <a:pPr algn="ctr">
              <a:spcAft>
                <a:spcPts val="225"/>
              </a:spcAft>
            </a:pPr>
            <a:r>
              <a:rPr sz="1400" dirty="0">
                <a:solidFill>
                  <a:srgbClr val="273441"/>
                </a:solidFill>
                <a:latin typeface="Aptos"/>
              </a:rPr>
              <a:t>Suppliers, partners, contracts</a:t>
            </a:r>
          </a:p>
        </p:txBody>
      </p:sp>
      <p:sp>
        <p:nvSpPr>
          <p:cNvPr id="20" name="TextBox 19"/>
          <p:cNvSpPr txBox="1"/>
          <p:nvPr/>
        </p:nvSpPr>
        <p:spPr>
          <a:xfrm>
            <a:off x="3943350" y="2859786"/>
            <a:ext cx="150876" cy="184666"/>
          </a:xfrm>
          <a:prstGeom prst="rect">
            <a:avLst/>
          </a:prstGeom>
          <a:noFill/>
        </p:spPr>
        <p:txBody>
          <a:bodyPr wrap="square" lIns="0" tIns="0" rIns="0" bIns="0">
            <a:spAutoFit/>
          </a:bodyPr>
          <a:lstStyle/>
          <a:p>
            <a:pPr algn="ctr">
              <a:spcAft>
                <a:spcPts val="225"/>
              </a:spcAft>
            </a:pPr>
            <a:r>
              <a:rPr sz="1200" b="1">
                <a:solidFill>
                  <a:srgbClr val="5C6D7B"/>
                </a:solidFill>
                <a:latin typeface="Aptos"/>
              </a:rPr>
              <a:t>→</a:t>
            </a:r>
          </a:p>
        </p:txBody>
      </p:sp>
      <p:sp>
        <p:nvSpPr>
          <p:cNvPr id="21" name="Rounded Rectangle 20"/>
          <p:cNvSpPr/>
          <p:nvPr/>
        </p:nvSpPr>
        <p:spPr>
          <a:xfrm>
            <a:off x="4094226" y="2228850"/>
            <a:ext cx="1110996" cy="1577340"/>
          </a:xfrm>
          <a:prstGeom prst="roundRect">
            <a:avLst/>
          </a:prstGeom>
          <a:solidFill>
            <a:srgbClr val="F2F7F8"/>
          </a:solidFill>
          <a:ln w="15240">
            <a:solidFill>
              <a:srgbClr val="4C85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4176522" y="2352294"/>
            <a:ext cx="946404" cy="230832"/>
          </a:xfrm>
          <a:prstGeom prst="rect">
            <a:avLst/>
          </a:prstGeom>
          <a:noFill/>
        </p:spPr>
        <p:txBody>
          <a:bodyPr wrap="square" lIns="0" tIns="0" rIns="0" bIns="0">
            <a:spAutoFit/>
          </a:bodyPr>
          <a:lstStyle/>
          <a:p>
            <a:pPr algn="ctr">
              <a:spcAft>
                <a:spcPts val="225"/>
              </a:spcAft>
            </a:pPr>
            <a:r>
              <a:rPr sz="1500" b="1">
                <a:solidFill>
                  <a:srgbClr val="4C8564"/>
                </a:solidFill>
                <a:latin typeface="Aptos"/>
              </a:rPr>
              <a:t>4</a:t>
            </a:r>
          </a:p>
        </p:txBody>
      </p:sp>
      <p:sp>
        <p:nvSpPr>
          <p:cNvPr id="23" name="TextBox 22"/>
          <p:cNvSpPr txBox="1"/>
          <p:nvPr/>
        </p:nvSpPr>
        <p:spPr>
          <a:xfrm>
            <a:off x="4149090" y="2708911"/>
            <a:ext cx="1001268" cy="184666"/>
          </a:xfrm>
          <a:prstGeom prst="rect">
            <a:avLst/>
          </a:prstGeom>
          <a:noFill/>
        </p:spPr>
        <p:txBody>
          <a:bodyPr wrap="square" lIns="0" tIns="0" rIns="0" bIns="0">
            <a:spAutoFit/>
          </a:bodyPr>
          <a:lstStyle/>
          <a:p>
            <a:pPr algn="ctr">
              <a:spcAft>
                <a:spcPts val="225"/>
              </a:spcAft>
            </a:pPr>
            <a:r>
              <a:rPr sz="1200" b="1" dirty="0">
                <a:solidFill>
                  <a:srgbClr val="162B43"/>
                </a:solidFill>
                <a:latin typeface="Aptos"/>
              </a:rPr>
              <a:t>PROTECT</a:t>
            </a:r>
            <a:endParaRPr sz="900" b="1" dirty="0">
              <a:solidFill>
                <a:srgbClr val="162B43"/>
              </a:solidFill>
              <a:latin typeface="Aptos"/>
            </a:endParaRPr>
          </a:p>
        </p:txBody>
      </p:sp>
      <p:sp>
        <p:nvSpPr>
          <p:cNvPr id="24" name="TextBox 23"/>
          <p:cNvSpPr txBox="1"/>
          <p:nvPr/>
        </p:nvSpPr>
        <p:spPr>
          <a:xfrm>
            <a:off x="4176522" y="3086100"/>
            <a:ext cx="946404" cy="646331"/>
          </a:xfrm>
          <a:prstGeom prst="rect">
            <a:avLst/>
          </a:prstGeom>
          <a:noFill/>
        </p:spPr>
        <p:txBody>
          <a:bodyPr wrap="square" lIns="0" tIns="0" rIns="0" bIns="0">
            <a:spAutoFit/>
          </a:bodyPr>
          <a:lstStyle/>
          <a:p>
            <a:pPr algn="ctr">
              <a:spcAft>
                <a:spcPts val="225"/>
              </a:spcAft>
            </a:pPr>
            <a:r>
              <a:rPr sz="1400" dirty="0">
                <a:solidFill>
                  <a:srgbClr val="273441"/>
                </a:solidFill>
                <a:latin typeface="Aptos"/>
              </a:rPr>
              <a:t>Risk, safety, access, contingency</a:t>
            </a:r>
          </a:p>
        </p:txBody>
      </p:sp>
      <p:sp>
        <p:nvSpPr>
          <p:cNvPr id="25" name="TextBox 24"/>
          <p:cNvSpPr txBox="1"/>
          <p:nvPr/>
        </p:nvSpPr>
        <p:spPr>
          <a:xfrm>
            <a:off x="5205222" y="2859786"/>
            <a:ext cx="150876" cy="184666"/>
          </a:xfrm>
          <a:prstGeom prst="rect">
            <a:avLst/>
          </a:prstGeom>
          <a:noFill/>
        </p:spPr>
        <p:txBody>
          <a:bodyPr wrap="square" lIns="0" tIns="0" rIns="0" bIns="0">
            <a:spAutoFit/>
          </a:bodyPr>
          <a:lstStyle/>
          <a:p>
            <a:pPr algn="ctr">
              <a:spcAft>
                <a:spcPts val="225"/>
              </a:spcAft>
            </a:pPr>
            <a:r>
              <a:rPr sz="1200" b="1">
                <a:solidFill>
                  <a:srgbClr val="5C6D7B"/>
                </a:solidFill>
                <a:latin typeface="Aptos"/>
              </a:rPr>
              <a:t>→</a:t>
            </a:r>
          </a:p>
        </p:txBody>
      </p:sp>
      <p:sp>
        <p:nvSpPr>
          <p:cNvPr id="26" name="Rounded Rectangle 25"/>
          <p:cNvSpPr/>
          <p:nvPr/>
        </p:nvSpPr>
        <p:spPr>
          <a:xfrm>
            <a:off x="5356098" y="2228850"/>
            <a:ext cx="1110996" cy="1577340"/>
          </a:xfrm>
          <a:prstGeom prst="roundRect">
            <a:avLst/>
          </a:prstGeom>
          <a:solidFill>
            <a:srgbClr val="F2F7F8"/>
          </a:solidFill>
          <a:ln w="1524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5438394" y="2352294"/>
            <a:ext cx="946404" cy="230832"/>
          </a:xfrm>
          <a:prstGeom prst="rect">
            <a:avLst/>
          </a:prstGeom>
          <a:noFill/>
        </p:spPr>
        <p:txBody>
          <a:bodyPr wrap="square" lIns="0" tIns="0" rIns="0" bIns="0">
            <a:spAutoFit/>
          </a:bodyPr>
          <a:lstStyle/>
          <a:p>
            <a:pPr algn="ctr">
              <a:spcAft>
                <a:spcPts val="225"/>
              </a:spcAft>
            </a:pPr>
            <a:r>
              <a:rPr sz="1500" b="1">
                <a:solidFill>
                  <a:srgbClr val="1C8287"/>
                </a:solidFill>
                <a:latin typeface="Aptos"/>
              </a:rPr>
              <a:t>5</a:t>
            </a:r>
          </a:p>
        </p:txBody>
      </p:sp>
      <p:sp>
        <p:nvSpPr>
          <p:cNvPr id="28" name="TextBox 27"/>
          <p:cNvSpPr txBox="1"/>
          <p:nvPr/>
        </p:nvSpPr>
        <p:spPr>
          <a:xfrm>
            <a:off x="5410962" y="2708911"/>
            <a:ext cx="1001268" cy="184666"/>
          </a:xfrm>
          <a:prstGeom prst="rect">
            <a:avLst/>
          </a:prstGeom>
          <a:noFill/>
        </p:spPr>
        <p:txBody>
          <a:bodyPr wrap="square" lIns="0" tIns="0" rIns="0" bIns="0">
            <a:spAutoFit/>
          </a:bodyPr>
          <a:lstStyle/>
          <a:p>
            <a:pPr algn="ctr">
              <a:spcAft>
                <a:spcPts val="225"/>
              </a:spcAft>
            </a:pPr>
            <a:r>
              <a:rPr sz="1200" b="1" dirty="0">
                <a:solidFill>
                  <a:srgbClr val="162B43"/>
                </a:solidFill>
                <a:latin typeface="Aptos"/>
              </a:rPr>
              <a:t>PROMOTE</a:t>
            </a:r>
            <a:endParaRPr sz="900" b="1" dirty="0">
              <a:solidFill>
                <a:srgbClr val="162B43"/>
              </a:solidFill>
              <a:latin typeface="Aptos"/>
            </a:endParaRPr>
          </a:p>
        </p:txBody>
      </p:sp>
      <p:sp>
        <p:nvSpPr>
          <p:cNvPr id="29" name="TextBox 28"/>
          <p:cNvSpPr txBox="1"/>
          <p:nvPr/>
        </p:nvSpPr>
        <p:spPr>
          <a:xfrm>
            <a:off x="5301234" y="3050763"/>
            <a:ext cx="1110996" cy="553998"/>
          </a:xfrm>
          <a:prstGeom prst="rect">
            <a:avLst/>
          </a:prstGeom>
          <a:noFill/>
        </p:spPr>
        <p:txBody>
          <a:bodyPr wrap="square" lIns="0" tIns="0" rIns="0" bIns="0">
            <a:spAutoFit/>
          </a:bodyPr>
          <a:lstStyle/>
          <a:p>
            <a:pPr algn="ctr">
              <a:spcAft>
                <a:spcPts val="225"/>
              </a:spcAft>
            </a:pPr>
            <a:r>
              <a:rPr sz="1200" dirty="0">
                <a:solidFill>
                  <a:srgbClr val="273441"/>
                </a:solidFill>
                <a:latin typeface="Aptos"/>
              </a:rPr>
              <a:t>Marketing, ticketing, communication</a:t>
            </a:r>
          </a:p>
        </p:txBody>
      </p:sp>
      <p:sp>
        <p:nvSpPr>
          <p:cNvPr id="30" name="TextBox 29"/>
          <p:cNvSpPr txBox="1"/>
          <p:nvPr/>
        </p:nvSpPr>
        <p:spPr>
          <a:xfrm>
            <a:off x="6467094" y="2859786"/>
            <a:ext cx="150876" cy="184666"/>
          </a:xfrm>
          <a:prstGeom prst="rect">
            <a:avLst/>
          </a:prstGeom>
          <a:noFill/>
        </p:spPr>
        <p:txBody>
          <a:bodyPr wrap="square" lIns="0" tIns="0" rIns="0" bIns="0">
            <a:spAutoFit/>
          </a:bodyPr>
          <a:lstStyle/>
          <a:p>
            <a:pPr algn="ctr">
              <a:spcAft>
                <a:spcPts val="225"/>
              </a:spcAft>
            </a:pPr>
            <a:r>
              <a:rPr sz="1200" b="1">
                <a:solidFill>
                  <a:srgbClr val="5C6D7B"/>
                </a:solidFill>
                <a:latin typeface="Aptos"/>
              </a:rPr>
              <a:t>→</a:t>
            </a:r>
          </a:p>
        </p:txBody>
      </p:sp>
      <p:sp>
        <p:nvSpPr>
          <p:cNvPr id="31" name="Rounded Rectangle 30"/>
          <p:cNvSpPr/>
          <p:nvPr/>
        </p:nvSpPr>
        <p:spPr>
          <a:xfrm>
            <a:off x="6617970" y="2228850"/>
            <a:ext cx="1110996" cy="1577340"/>
          </a:xfrm>
          <a:prstGeom prst="roundRect">
            <a:avLst/>
          </a:prstGeom>
          <a:solidFill>
            <a:srgbClr val="F2F7F8"/>
          </a:solidFill>
          <a:ln w="15240">
            <a:solidFill>
              <a:srgbClr val="E0AA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6700266" y="2352294"/>
            <a:ext cx="946404" cy="230832"/>
          </a:xfrm>
          <a:prstGeom prst="rect">
            <a:avLst/>
          </a:prstGeom>
          <a:noFill/>
        </p:spPr>
        <p:txBody>
          <a:bodyPr wrap="square" lIns="0" tIns="0" rIns="0" bIns="0">
            <a:spAutoFit/>
          </a:bodyPr>
          <a:lstStyle/>
          <a:p>
            <a:pPr algn="ctr">
              <a:spcAft>
                <a:spcPts val="225"/>
              </a:spcAft>
            </a:pPr>
            <a:r>
              <a:rPr sz="1500" b="1">
                <a:solidFill>
                  <a:srgbClr val="E0AA41"/>
                </a:solidFill>
                <a:latin typeface="Aptos"/>
              </a:rPr>
              <a:t>6</a:t>
            </a:r>
          </a:p>
        </p:txBody>
      </p:sp>
      <p:sp>
        <p:nvSpPr>
          <p:cNvPr id="33" name="TextBox 32"/>
          <p:cNvSpPr txBox="1"/>
          <p:nvPr/>
        </p:nvSpPr>
        <p:spPr>
          <a:xfrm>
            <a:off x="6672834" y="2708911"/>
            <a:ext cx="1001268" cy="184666"/>
          </a:xfrm>
          <a:prstGeom prst="rect">
            <a:avLst/>
          </a:prstGeom>
          <a:noFill/>
        </p:spPr>
        <p:txBody>
          <a:bodyPr wrap="square" lIns="0" tIns="0" rIns="0" bIns="0">
            <a:spAutoFit/>
          </a:bodyPr>
          <a:lstStyle/>
          <a:p>
            <a:pPr algn="ctr">
              <a:spcAft>
                <a:spcPts val="225"/>
              </a:spcAft>
            </a:pPr>
            <a:r>
              <a:rPr sz="1200" b="1" dirty="0">
                <a:solidFill>
                  <a:srgbClr val="162B43"/>
                </a:solidFill>
                <a:latin typeface="Aptos"/>
              </a:rPr>
              <a:t>DELIVER</a:t>
            </a:r>
            <a:endParaRPr sz="900" b="1" dirty="0">
              <a:solidFill>
                <a:srgbClr val="162B43"/>
              </a:solidFill>
              <a:latin typeface="Aptos"/>
            </a:endParaRPr>
          </a:p>
        </p:txBody>
      </p:sp>
      <p:sp>
        <p:nvSpPr>
          <p:cNvPr id="34" name="TextBox 33"/>
          <p:cNvSpPr txBox="1"/>
          <p:nvPr/>
        </p:nvSpPr>
        <p:spPr>
          <a:xfrm>
            <a:off x="6700266" y="3086100"/>
            <a:ext cx="946404" cy="553998"/>
          </a:xfrm>
          <a:prstGeom prst="rect">
            <a:avLst/>
          </a:prstGeom>
          <a:noFill/>
        </p:spPr>
        <p:txBody>
          <a:bodyPr wrap="square" lIns="0" tIns="0" rIns="0" bIns="0">
            <a:spAutoFit/>
          </a:bodyPr>
          <a:lstStyle/>
          <a:p>
            <a:pPr algn="ctr">
              <a:spcAft>
                <a:spcPts val="225"/>
              </a:spcAft>
            </a:pPr>
            <a:r>
              <a:rPr sz="1200" dirty="0">
                <a:solidFill>
                  <a:srgbClr val="273441"/>
                </a:solidFill>
                <a:latin typeface="Aptos"/>
              </a:rPr>
              <a:t>Staff, timings, visitor experience</a:t>
            </a:r>
          </a:p>
        </p:txBody>
      </p:sp>
      <p:sp>
        <p:nvSpPr>
          <p:cNvPr id="35" name="TextBox 34"/>
          <p:cNvSpPr txBox="1"/>
          <p:nvPr/>
        </p:nvSpPr>
        <p:spPr>
          <a:xfrm>
            <a:off x="7728966" y="2859786"/>
            <a:ext cx="150876" cy="184666"/>
          </a:xfrm>
          <a:prstGeom prst="rect">
            <a:avLst/>
          </a:prstGeom>
          <a:noFill/>
        </p:spPr>
        <p:txBody>
          <a:bodyPr wrap="square" lIns="0" tIns="0" rIns="0" bIns="0">
            <a:spAutoFit/>
          </a:bodyPr>
          <a:lstStyle/>
          <a:p>
            <a:pPr algn="ctr">
              <a:spcAft>
                <a:spcPts val="225"/>
              </a:spcAft>
            </a:pPr>
            <a:r>
              <a:rPr sz="1200" b="1">
                <a:solidFill>
                  <a:srgbClr val="5C6D7B"/>
                </a:solidFill>
                <a:latin typeface="Aptos"/>
              </a:rPr>
              <a:t>→</a:t>
            </a:r>
          </a:p>
        </p:txBody>
      </p:sp>
      <p:sp>
        <p:nvSpPr>
          <p:cNvPr id="36" name="Rounded Rectangle 35"/>
          <p:cNvSpPr/>
          <p:nvPr/>
        </p:nvSpPr>
        <p:spPr>
          <a:xfrm>
            <a:off x="7879842" y="2228850"/>
            <a:ext cx="1110996" cy="1577340"/>
          </a:xfrm>
          <a:prstGeom prst="roundRect">
            <a:avLst/>
          </a:prstGeom>
          <a:solidFill>
            <a:srgbClr val="F2F7F8"/>
          </a:solidFill>
          <a:ln w="15240">
            <a:solidFill>
              <a:srgbClr val="D0685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7962138" y="2352294"/>
            <a:ext cx="946404" cy="230832"/>
          </a:xfrm>
          <a:prstGeom prst="rect">
            <a:avLst/>
          </a:prstGeom>
          <a:noFill/>
        </p:spPr>
        <p:txBody>
          <a:bodyPr wrap="square" lIns="0" tIns="0" rIns="0" bIns="0">
            <a:spAutoFit/>
          </a:bodyPr>
          <a:lstStyle/>
          <a:p>
            <a:pPr algn="ctr">
              <a:spcAft>
                <a:spcPts val="225"/>
              </a:spcAft>
            </a:pPr>
            <a:r>
              <a:rPr sz="1500" b="1">
                <a:solidFill>
                  <a:srgbClr val="D06854"/>
                </a:solidFill>
                <a:latin typeface="Aptos"/>
              </a:rPr>
              <a:t>7</a:t>
            </a:r>
          </a:p>
        </p:txBody>
      </p:sp>
      <p:sp>
        <p:nvSpPr>
          <p:cNvPr id="38" name="TextBox 37"/>
          <p:cNvSpPr txBox="1"/>
          <p:nvPr/>
        </p:nvSpPr>
        <p:spPr>
          <a:xfrm>
            <a:off x="7934706" y="2708911"/>
            <a:ext cx="1001268" cy="215444"/>
          </a:xfrm>
          <a:prstGeom prst="rect">
            <a:avLst/>
          </a:prstGeom>
          <a:noFill/>
        </p:spPr>
        <p:txBody>
          <a:bodyPr wrap="square" lIns="0" tIns="0" rIns="0" bIns="0">
            <a:spAutoFit/>
          </a:bodyPr>
          <a:lstStyle/>
          <a:p>
            <a:pPr algn="ctr">
              <a:spcAft>
                <a:spcPts val="225"/>
              </a:spcAft>
            </a:pPr>
            <a:r>
              <a:rPr sz="1400" b="1">
                <a:solidFill>
                  <a:srgbClr val="162B43"/>
                </a:solidFill>
                <a:latin typeface="Aptos"/>
              </a:rPr>
              <a:t>EVALUATE</a:t>
            </a:r>
          </a:p>
        </p:txBody>
      </p:sp>
      <p:sp>
        <p:nvSpPr>
          <p:cNvPr id="39" name="TextBox 38"/>
          <p:cNvSpPr txBox="1"/>
          <p:nvPr/>
        </p:nvSpPr>
        <p:spPr>
          <a:xfrm>
            <a:off x="7962138" y="3086100"/>
            <a:ext cx="946404" cy="738664"/>
          </a:xfrm>
          <a:prstGeom prst="rect">
            <a:avLst/>
          </a:prstGeom>
          <a:noFill/>
        </p:spPr>
        <p:txBody>
          <a:bodyPr wrap="square" lIns="0" tIns="0" rIns="0" bIns="0">
            <a:spAutoFit/>
          </a:bodyPr>
          <a:lstStyle/>
          <a:p>
            <a:pPr algn="ctr">
              <a:spcAft>
                <a:spcPts val="225"/>
              </a:spcAft>
            </a:pPr>
            <a:r>
              <a:rPr sz="1200" dirty="0">
                <a:solidFill>
                  <a:srgbClr val="273441"/>
                </a:solidFill>
                <a:latin typeface="Aptos"/>
              </a:rPr>
              <a:t>Feedback, impact, lessons learned</a:t>
            </a:r>
          </a:p>
        </p:txBody>
      </p:sp>
      <p:sp>
        <p:nvSpPr>
          <p:cNvPr id="40" name="TextBox 39"/>
          <p:cNvSpPr txBox="1"/>
          <p:nvPr/>
        </p:nvSpPr>
        <p:spPr>
          <a:xfrm>
            <a:off x="497205" y="4183455"/>
            <a:ext cx="8092440" cy="492443"/>
          </a:xfrm>
          <a:prstGeom prst="rect">
            <a:avLst/>
          </a:prstGeom>
          <a:noFill/>
        </p:spPr>
        <p:txBody>
          <a:bodyPr wrap="square" lIns="0" tIns="0" rIns="0" bIns="0">
            <a:spAutoFit/>
          </a:bodyPr>
          <a:lstStyle/>
          <a:p>
            <a:pPr>
              <a:spcAft>
                <a:spcPts val="225"/>
              </a:spcAft>
            </a:pPr>
            <a:r>
              <a:rPr sz="1600" b="1" dirty="0">
                <a:solidFill>
                  <a:srgbClr val="1C8287"/>
                </a:solidFill>
                <a:latin typeface="Aptos"/>
              </a:rPr>
              <a:t>Always consider: budget • legal requirements • health &amp; safety • accessibility • sustainability • contingency plans</a:t>
            </a:r>
          </a:p>
        </p:txBody>
      </p:sp>
      <p:sp>
        <p:nvSpPr>
          <p:cNvPr id="41" name="TextBox 40"/>
          <p:cNvSpPr txBox="1"/>
          <p:nvPr/>
        </p:nvSpPr>
        <p:spPr>
          <a:xfrm>
            <a:off x="548640" y="4834891"/>
            <a:ext cx="8092440" cy="492443"/>
          </a:xfrm>
          <a:prstGeom prst="rect">
            <a:avLst/>
          </a:prstGeom>
          <a:noFill/>
        </p:spPr>
        <p:txBody>
          <a:bodyPr wrap="square" lIns="0" tIns="0" rIns="0" bIns="0">
            <a:spAutoFit/>
          </a:bodyPr>
          <a:lstStyle/>
          <a:p>
            <a:pPr>
              <a:spcAft>
                <a:spcPts val="225"/>
              </a:spcAft>
            </a:pPr>
            <a:r>
              <a:rPr sz="1600" b="1" dirty="0">
                <a:solidFill>
                  <a:srgbClr val="273441"/>
                </a:solidFill>
                <a:latin typeface="Aptos"/>
              </a:rPr>
              <a:t>Evaluation measures: attendance, income, visitor spend, satisfaction, local jobs, accessibility, waste and resident feedback.</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5480" y="56202"/>
            <a:ext cx="8298180" cy="430887"/>
          </a:xfrm>
          <a:prstGeom prst="rect">
            <a:avLst/>
          </a:prstGeom>
          <a:noFill/>
        </p:spPr>
        <p:txBody>
          <a:bodyPr wrap="square" lIns="0" tIns="0" rIns="0" bIns="0">
            <a:spAutoFit/>
          </a:bodyPr>
          <a:lstStyle/>
          <a:p>
            <a:pPr>
              <a:spcAft>
                <a:spcPts val="225"/>
              </a:spcAft>
            </a:pPr>
            <a:r>
              <a:rPr sz="2800" b="1" dirty="0">
                <a:solidFill>
                  <a:srgbClr val="162B43"/>
                </a:solidFill>
                <a:latin typeface="Aptos"/>
              </a:rPr>
              <a:t>Group Activity: Plan a Swansea Tourism Event</a:t>
            </a:r>
          </a:p>
        </p:txBody>
      </p:sp>
      <p:sp>
        <p:nvSpPr>
          <p:cNvPr id="3" name="Rectangle 2"/>
          <p:cNvSpPr/>
          <p:nvPr/>
        </p:nvSpPr>
        <p:spPr>
          <a:xfrm>
            <a:off x="390905" y="1481328"/>
            <a:ext cx="720090" cy="37719"/>
          </a:xfrm>
          <a:prstGeom prst="rect">
            <a:avLst/>
          </a:prstGeom>
          <a:solidFill>
            <a:srgbClr val="E0AA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205740" y="777796"/>
            <a:ext cx="8229600" cy="276999"/>
          </a:xfrm>
          <a:prstGeom prst="rect">
            <a:avLst/>
          </a:prstGeom>
          <a:noFill/>
        </p:spPr>
        <p:txBody>
          <a:bodyPr wrap="square" lIns="0" tIns="0" rIns="0" bIns="0">
            <a:spAutoFit/>
          </a:bodyPr>
          <a:lstStyle/>
          <a:p>
            <a:pPr>
              <a:spcAft>
                <a:spcPts val="225"/>
              </a:spcAft>
            </a:pPr>
            <a:r>
              <a:rPr b="1" dirty="0">
                <a:solidFill>
                  <a:srgbClr val="5C6D7B"/>
                </a:solidFill>
                <a:latin typeface="Aptos"/>
              </a:rPr>
              <a:t>Your team has been asked to attract visitors during a quieter period of the year.</a:t>
            </a:r>
          </a:p>
        </p:txBody>
      </p:sp>
      <p:sp>
        <p:nvSpPr>
          <p:cNvPr id="5" name="TextBox 4"/>
          <p:cNvSpPr txBox="1"/>
          <p:nvPr/>
        </p:nvSpPr>
        <p:spPr>
          <a:xfrm>
            <a:off x="8435340" y="5726431"/>
            <a:ext cx="308610" cy="103875"/>
          </a:xfrm>
          <a:prstGeom prst="rect">
            <a:avLst/>
          </a:prstGeom>
          <a:noFill/>
        </p:spPr>
        <p:txBody>
          <a:bodyPr wrap="square" lIns="0" tIns="0" rIns="0" bIns="0">
            <a:spAutoFit/>
          </a:bodyPr>
          <a:lstStyle/>
          <a:p>
            <a:pPr algn="r">
              <a:spcAft>
                <a:spcPts val="225"/>
              </a:spcAft>
            </a:pPr>
            <a:r>
              <a:rPr sz="675">
                <a:solidFill>
                  <a:srgbClr val="5C6D7B"/>
                </a:solidFill>
                <a:latin typeface="Aptos"/>
              </a:rPr>
              <a:t>11</a:t>
            </a:r>
          </a:p>
        </p:txBody>
      </p:sp>
      <p:sp>
        <p:nvSpPr>
          <p:cNvPr id="6" name="TextBox 5"/>
          <p:cNvSpPr txBox="1"/>
          <p:nvPr/>
        </p:nvSpPr>
        <p:spPr>
          <a:xfrm>
            <a:off x="548640" y="1885950"/>
            <a:ext cx="8023860" cy="196208"/>
          </a:xfrm>
          <a:prstGeom prst="rect">
            <a:avLst/>
          </a:prstGeom>
          <a:noFill/>
        </p:spPr>
        <p:txBody>
          <a:bodyPr wrap="square" lIns="0" tIns="0" rIns="0" bIns="0">
            <a:spAutoFit/>
          </a:bodyPr>
          <a:lstStyle/>
          <a:p>
            <a:pPr>
              <a:spcAft>
                <a:spcPts val="225"/>
              </a:spcAft>
            </a:pPr>
            <a:r>
              <a:rPr sz="1275" b="1" dirty="0">
                <a:solidFill>
                  <a:srgbClr val="162B43"/>
                </a:solidFill>
                <a:latin typeface="Aptos"/>
              </a:rPr>
              <a:t>Choose one concept:</a:t>
            </a:r>
          </a:p>
        </p:txBody>
      </p:sp>
      <p:sp>
        <p:nvSpPr>
          <p:cNvPr id="7" name="Rounded Rectangle 6"/>
          <p:cNvSpPr/>
          <p:nvPr/>
        </p:nvSpPr>
        <p:spPr>
          <a:xfrm>
            <a:off x="548640" y="2263139"/>
            <a:ext cx="2503170" cy="329184"/>
          </a:xfrm>
          <a:prstGeom prst="roundRect">
            <a:avLst/>
          </a:prstGeom>
          <a:solidFill>
            <a:srgbClr val="F2F7F8"/>
          </a:solidFill>
          <a:ln w="1016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30936" y="2318004"/>
            <a:ext cx="2331720" cy="215444"/>
          </a:xfrm>
          <a:prstGeom prst="rect">
            <a:avLst/>
          </a:prstGeom>
          <a:noFill/>
        </p:spPr>
        <p:txBody>
          <a:bodyPr wrap="square" lIns="0" tIns="0" rIns="0" bIns="0">
            <a:spAutoFit/>
          </a:bodyPr>
          <a:lstStyle/>
          <a:p>
            <a:pPr algn="ctr">
              <a:spcAft>
                <a:spcPts val="225"/>
              </a:spcAft>
            </a:pPr>
            <a:r>
              <a:rPr sz="1400" b="1">
                <a:solidFill>
                  <a:srgbClr val="273441"/>
                </a:solidFill>
                <a:latin typeface="Aptos"/>
              </a:rPr>
              <a:t>Food festival</a:t>
            </a:r>
          </a:p>
        </p:txBody>
      </p:sp>
      <p:sp>
        <p:nvSpPr>
          <p:cNvPr id="9" name="Rounded Rectangle 8"/>
          <p:cNvSpPr/>
          <p:nvPr/>
        </p:nvSpPr>
        <p:spPr>
          <a:xfrm>
            <a:off x="3360419" y="2263139"/>
            <a:ext cx="2503170" cy="329184"/>
          </a:xfrm>
          <a:prstGeom prst="roundRect">
            <a:avLst/>
          </a:prstGeom>
          <a:solidFill>
            <a:srgbClr val="F2F7F8"/>
          </a:solidFill>
          <a:ln w="1016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3442716" y="2318004"/>
            <a:ext cx="2331720" cy="215444"/>
          </a:xfrm>
          <a:prstGeom prst="rect">
            <a:avLst/>
          </a:prstGeom>
          <a:noFill/>
        </p:spPr>
        <p:txBody>
          <a:bodyPr wrap="square" lIns="0" tIns="0" rIns="0" bIns="0">
            <a:spAutoFit/>
          </a:bodyPr>
          <a:lstStyle/>
          <a:p>
            <a:pPr algn="ctr">
              <a:spcAft>
                <a:spcPts val="225"/>
              </a:spcAft>
            </a:pPr>
            <a:r>
              <a:rPr sz="1400" b="1" dirty="0">
                <a:solidFill>
                  <a:srgbClr val="273441"/>
                </a:solidFill>
                <a:latin typeface="Aptos"/>
              </a:rPr>
              <a:t>Live music event</a:t>
            </a:r>
          </a:p>
        </p:txBody>
      </p:sp>
      <p:sp>
        <p:nvSpPr>
          <p:cNvPr id="11" name="Rounded Rectangle 10"/>
          <p:cNvSpPr/>
          <p:nvPr/>
        </p:nvSpPr>
        <p:spPr>
          <a:xfrm>
            <a:off x="6172200" y="2263139"/>
            <a:ext cx="2503170" cy="329184"/>
          </a:xfrm>
          <a:prstGeom prst="roundRect">
            <a:avLst/>
          </a:prstGeom>
          <a:solidFill>
            <a:srgbClr val="F2F7F8"/>
          </a:solidFill>
          <a:ln w="1016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254495" y="2318004"/>
            <a:ext cx="2331720" cy="215444"/>
          </a:xfrm>
          <a:prstGeom prst="rect">
            <a:avLst/>
          </a:prstGeom>
          <a:noFill/>
        </p:spPr>
        <p:txBody>
          <a:bodyPr wrap="square" lIns="0" tIns="0" rIns="0" bIns="0">
            <a:spAutoFit/>
          </a:bodyPr>
          <a:lstStyle/>
          <a:p>
            <a:pPr algn="ctr">
              <a:spcAft>
                <a:spcPts val="225"/>
              </a:spcAft>
            </a:pPr>
            <a:r>
              <a:rPr sz="1400" b="1" dirty="0">
                <a:solidFill>
                  <a:srgbClr val="273441"/>
                </a:solidFill>
                <a:latin typeface="Aptos"/>
              </a:rPr>
              <a:t>Cultural celebration</a:t>
            </a:r>
          </a:p>
        </p:txBody>
      </p:sp>
      <p:sp>
        <p:nvSpPr>
          <p:cNvPr id="13" name="Rounded Rectangle 12"/>
          <p:cNvSpPr/>
          <p:nvPr/>
        </p:nvSpPr>
        <p:spPr>
          <a:xfrm>
            <a:off x="548640" y="2708909"/>
            <a:ext cx="2503170" cy="329184"/>
          </a:xfrm>
          <a:prstGeom prst="roundRect">
            <a:avLst/>
          </a:prstGeom>
          <a:solidFill>
            <a:srgbClr val="F2F7F8"/>
          </a:solidFill>
          <a:ln w="1016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630936" y="2763774"/>
            <a:ext cx="2331720" cy="215444"/>
          </a:xfrm>
          <a:prstGeom prst="rect">
            <a:avLst/>
          </a:prstGeom>
          <a:noFill/>
        </p:spPr>
        <p:txBody>
          <a:bodyPr wrap="square" lIns="0" tIns="0" rIns="0" bIns="0">
            <a:spAutoFit/>
          </a:bodyPr>
          <a:lstStyle/>
          <a:p>
            <a:pPr algn="ctr">
              <a:spcAft>
                <a:spcPts val="225"/>
              </a:spcAft>
            </a:pPr>
            <a:r>
              <a:rPr sz="1400" b="1" dirty="0">
                <a:solidFill>
                  <a:srgbClr val="273441"/>
                </a:solidFill>
                <a:latin typeface="Aptos"/>
              </a:rPr>
              <a:t>Sporting event</a:t>
            </a:r>
          </a:p>
        </p:txBody>
      </p:sp>
      <p:sp>
        <p:nvSpPr>
          <p:cNvPr id="15" name="Rounded Rectangle 14"/>
          <p:cNvSpPr/>
          <p:nvPr/>
        </p:nvSpPr>
        <p:spPr>
          <a:xfrm>
            <a:off x="3360419" y="2708909"/>
            <a:ext cx="2503170" cy="329184"/>
          </a:xfrm>
          <a:prstGeom prst="roundRect">
            <a:avLst/>
          </a:prstGeom>
          <a:solidFill>
            <a:srgbClr val="F2F7F8"/>
          </a:solidFill>
          <a:ln w="10160">
            <a:solidFill>
              <a:srgbClr val="1C828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3442716" y="2763774"/>
            <a:ext cx="2331720" cy="215444"/>
          </a:xfrm>
          <a:prstGeom prst="rect">
            <a:avLst/>
          </a:prstGeom>
          <a:noFill/>
        </p:spPr>
        <p:txBody>
          <a:bodyPr wrap="square" lIns="0" tIns="0" rIns="0" bIns="0">
            <a:spAutoFit/>
          </a:bodyPr>
          <a:lstStyle/>
          <a:p>
            <a:pPr algn="ctr">
              <a:spcAft>
                <a:spcPts val="225"/>
              </a:spcAft>
            </a:pPr>
            <a:r>
              <a:rPr sz="1400" b="1" dirty="0">
                <a:solidFill>
                  <a:srgbClr val="273441"/>
                </a:solidFill>
                <a:latin typeface="Aptos"/>
              </a:rPr>
              <a:t>Sustainable tourism festival</a:t>
            </a:r>
          </a:p>
        </p:txBody>
      </p:sp>
      <p:sp>
        <p:nvSpPr>
          <p:cNvPr id="17" name="TextBox 16"/>
          <p:cNvSpPr txBox="1"/>
          <p:nvPr/>
        </p:nvSpPr>
        <p:spPr>
          <a:xfrm>
            <a:off x="548640" y="3291840"/>
            <a:ext cx="8023860" cy="276999"/>
          </a:xfrm>
          <a:prstGeom prst="rect">
            <a:avLst/>
          </a:prstGeom>
          <a:noFill/>
        </p:spPr>
        <p:txBody>
          <a:bodyPr wrap="square" lIns="0" tIns="0" rIns="0" bIns="0">
            <a:spAutoFit/>
          </a:bodyPr>
          <a:lstStyle/>
          <a:p>
            <a:pPr>
              <a:spcAft>
                <a:spcPts val="225"/>
              </a:spcAft>
            </a:pPr>
            <a:r>
              <a:rPr b="1" dirty="0">
                <a:solidFill>
                  <a:srgbClr val="162B43"/>
                </a:solidFill>
                <a:latin typeface="Aptos"/>
              </a:rPr>
              <a:t>Your one-page proposal must include:</a:t>
            </a:r>
          </a:p>
        </p:txBody>
      </p:sp>
      <p:sp>
        <p:nvSpPr>
          <p:cNvPr id="18" name="TextBox 17"/>
          <p:cNvSpPr txBox="1"/>
          <p:nvPr/>
        </p:nvSpPr>
        <p:spPr>
          <a:xfrm>
            <a:off x="582930" y="3634741"/>
            <a:ext cx="7955280" cy="1486561"/>
          </a:xfrm>
          <a:prstGeom prst="rect">
            <a:avLst/>
          </a:prstGeom>
          <a:noFill/>
        </p:spPr>
        <p:txBody>
          <a:bodyPr wrap="square" lIns="82296" tIns="54864" rIns="54864">
            <a:spAutoFit/>
          </a:bodyPr>
          <a:lstStyle/>
          <a:p>
            <a:pPr>
              <a:spcAft>
                <a:spcPts val="300"/>
              </a:spcAft>
              <a:defRPr sz="1400">
                <a:solidFill>
                  <a:srgbClr val="273441"/>
                </a:solidFill>
                <a:latin typeface="Aptos"/>
              </a:defRPr>
            </a:pPr>
            <a:r>
              <a:rPr sz="1600" dirty="0"/>
              <a:t>•  Purpose, target audience and three reasons people might attend.</a:t>
            </a:r>
          </a:p>
          <a:p>
            <a:pPr>
              <a:spcAft>
                <a:spcPts val="300"/>
              </a:spcAft>
              <a:defRPr sz="1400">
                <a:solidFill>
                  <a:srgbClr val="273441"/>
                </a:solidFill>
                <a:latin typeface="Aptos"/>
              </a:defRPr>
            </a:pPr>
            <a:r>
              <a:rPr sz="1600" dirty="0"/>
              <a:t>•  At least 2 public, 3 private and 2 voluntary-sector partners; name 5 suppliers.</a:t>
            </a:r>
          </a:p>
          <a:p>
            <a:pPr>
              <a:spcAft>
                <a:spcPts val="300"/>
              </a:spcAft>
              <a:defRPr sz="1400">
                <a:solidFill>
                  <a:srgbClr val="273441"/>
                </a:solidFill>
                <a:latin typeface="Aptos"/>
              </a:defRPr>
            </a:pPr>
            <a:r>
              <a:rPr sz="1600" dirty="0"/>
              <a:t>•  A basic budget and marketing approach.</a:t>
            </a:r>
          </a:p>
          <a:p>
            <a:pPr>
              <a:spcAft>
                <a:spcPts val="300"/>
              </a:spcAft>
              <a:defRPr sz="1400">
                <a:solidFill>
                  <a:srgbClr val="273441"/>
                </a:solidFill>
                <a:latin typeface="Aptos"/>
              </a:defRPr>
            </a:pPr>
            <a:r>
              <a:rPr sz="1600" dirty="0"/>
              <a:t>•  Two risks and how you will manage them.</a:t>
            </a:r>
          </a:p>
          <a:p>
            <a:pPr>
              <a:spcAft>
                <a:spcPts val="300"/>
              </a:spcAft>
              <a:defRPr sz="1400">
                <a:solidFill>
                  <a:srgbClr val="273441"/>
                </a:solidFill>
                <a:latin typeface="Aptos"/>
              </a:defRPr>
            </a:pPr>
            <a:r>
              <a:rPr sz="1600" dirty="0"/>
              <a:t>•  Three ways to measure success after the event.</a:t>
            </a:r>
            <a:endParaRPr sz="1050" dirty="0"/>
          </a:p>
        </p:txBody>
      </p:sp>
      <p:sp>
        <p:nvSpPr>
          <p:cNvPr id="19" name="TextBox 18"/>
          <p:cNvSpPr txBox="1"/>
          <p:nvPr/>
        </p:nvSpPr>
        <p:spPr>
          <a:xfrm>
            <a:off x="548640" y="5280661"/>
            <a:ext cx="8092440" cy="553998"/>
          </a:xfrm>
          <a:prstGeom prst="rect">
            <a:avLst/>
          </a:prstGeom>
          <a:noFill/>
        </p:spPr>
        <p:txBody>
          <a:bodyPr wrap="square" lIns="0" tIns="0" rIns="0" bIns="0">
            <a:spAutoFit/>
          </a:bodyPr>
          <a:lstStyle/>
          <a:p>
            <a:pPr>
              <a:spcAft>
                <a:spcPts val="225"/>
              </a:spcAft>
            </a:pPr>
            <a:r>
              <a:rPr b="1" dirty="0">
                <a:solidFill>
                  <a:srgbClr val="1C8287"/>
                </a:solidFill>
                <a:latin typeface="Aptos"/>
              </a:rPr>
              <a:t>Pitch your plan in 2 minutes. Other groups act as the council, a sponsor or local residents.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8640" y="1268730"/>
            <a:ext cx="8092440" cy="276999"/>
          </a:xfrm>
          <a:prstGeom prst="rect">
            <a:avLst/>
          </a:prstGeom>
          <a:noFill/>
        </p:spPr>
        <p:txBody>
          <a:bodyPr wrap="square" lIns="0" tIns="0" rIns="0" bIns="0">
            <a:spAutoFit/>
          </a:bodyPr>
          <a:lstStyle/>
          <a:p>
            <a:pPr>
              <a:spcAft>
                <a:spcPts val="225"/>
              </a:spcAft>
            </a:pPr>
            <a:r>
              <a:rPr b="1" dirty="0">
                <a:solidFill>
                  <a:srgbClr val="E0AA41"/>
                </a:solidFill>
                <a:latin typeface="Aptos"/>
              </a:rPr>
              <a:t>WHAT DOES SUCCESS REALLY MEAN?</a:t>
            </a:r>
          </a:p>
        </p:txBody>
      </p:sp>
      <p:sp>
        <p:nvSpPr>
          <p:cNvPr id="3" name="TextBox 2"/>
          <p:cNvSpPr txBox="1"/>
          <p:nvPr/>
        </p:nvSpPr>
        <p:spPr>
          <a:xfrm>
            <a:off x="548640" y="1783081"/>
            <a:ext cx="7886700" cy="960519"/>
          </a:xfrm>
          <a:prstGeom prst="rect">
            <a:avLst/>
          </a:prstGeom>
          <a:noFill/>
        </p:spPr>
        <p:txBody>
          <a:bodyPr wrap="square" lIns="0" tIns="0" rIns="0" bIns="0">
            <a:spAutoFit/>
          </a:bodyPr>
          <a:lstStyle/>
          <a:p>
            <a:pPr>
              <a:spcAft>
                <a:spcPts val="225"/>
              </a:spcAft>
            </a:pPr>
            <a:r>
              <a:rPr sz="2025" b="1" dirty="0">
                <a:latin typeface="Aptos"/>
              </a:rPr>
              <a:t>An event sells every ticket — but creates disruption, little local spending and environmental damage.
Is it a successful tourism event?</a:t>
            </a:r>
          </a:p>
        </p:txBody>
      </p:sp>
      <p:sp>
        <p:nvSpPr>
          <p:cNvPr id="4" name="TextBox 3"/>
          <p:cNvSpPr txBox="1"/>
          <p:nvPr/>
        </p:nvSpPr>
        <p:spPr>
          <a:xfrm>
            <a:off x="582930" y="3223260"/>
            <a:ext cx="7886700" cy="369332"/>
          </a:xfrm>
          <a:prstGeom prst="rect">
            <a:avLst/>
          </a:prstGeom>
          <a:noFill/>
        </p:spPr>
        <p:txBody>
          <a:bodyPr wrap="square" lIns="0" tIns="0" rIns="0" bIns="0">
            <a:spAutoFit/>
          </a:bodyPr>
          <a:lstStyle/>
          <a:p>
            <a:pPr>
              <a:spcAft>
                <a:spcPts val="225"/>
              </a:spcAft>
            </a:pPr>
            <a:r>
              <a:rPr sz="2400" b="1" dirty="0">
                <a:latin typeface="Aptos"/>
              </a:rPr>
              <a:t>Discuss using evidence from today's case studies</a:t>
            </a:r>
            <a:r>
              <a:rPr sz="1350" dirty="0">
                <a:solidFill>
                  <a:srgbClr val="D8E6EB"/>
                </a:solidFill>
                <a:latin typeface="Aptos"/>
              </a:rPr>
              <a:t>.</a:t>
            </a:r>
          </a:p>
        </p:txBody>
      </p:sp>
      <p:sp>
        <p:nvSpPr>
          <p:cNvPr id="5" name="TextBox 4"/>
          <p:cNvSpPr txBox="1"/>
          <p:nvPr/>
        </p:nvSpPr>
        <p:spPr>
          <a:xfrm>
            <a:off x="617220" y="3703320"/>
            <a:ext cx="7818120" cy="1317284"/>
          </a:xfrm>
          <a:prstGeom prst="rect">
            <a:avLst/>
          </a:prstGeom>
          <a:noFill/>
        </p:spPr>
        <p:txBody>
          <a:bodyPr wrap="square" lIns="82296" tIns="54864" rIns="54864">
            <a:spAutoFit/>
          </a:bodyPr>
          <a:lstStyle/>
          <a:p>
            <a:pPr>
              <a:spcAft>
                <a:spcPts val="600"/>
              </a:spcAft>
              <a:defRPr sz="1600">
                <a:solidFill>
                  <a:srgbClr val="FFFFFF"/>
                </a:solidFill>
                <a:latin typeface="Aptos"/>
              </a:defRPr>
            </a:pPr>
            <a:r>
              <a:rPr dirty="0">
                <a:solidFill>
                  <a:schemeClr val="tx1">
                    <a:lumMod val="95000"/>
                    <a:lumOff val="5000"/>
                  </a:schemeClr>
                </a:solidFill>
              </a:rPr>
              <a:t>•  </a:t>
            </a:r>
            <a:r>
              <a:rPr b="1" dirty="0">
                <a:solidFill>
                  <a:schemeClr val="tx1">
                    <a:lumMod val="95000"/>
                    <a:lumOff val="5000"/>
                  </a:schemeClr>
                </a:solidFill>
              </a:rPr>
              <a:t>Economic impact: income, jobs and local spending</a:t>
            </a:r>
          </a:p>
          <a:p>
            <a:pPr>
              <a:spcAft>
                <a:spcPts val="600"/>
              </a:spcAft>
              <a:defRPr sz="1600">
                <a:solidFill>
                  <a:srgbClr val="FFFFFF"/>
                </a:solidFill>
                <a:latin typeface="Aptos"/>
              </a:defRPr>
            </a:pPr>
            <a:r>
              <a:rPr b="1" dirty="0">
                <a:solidFill>
                  <a:schemeClr val="tx1">
                    <a:lumMod val="95000"/>
                    <a:lumOff val="5000"/>
                  </a:schemeClr>
                </a:solidFill>
              </a:rPr>
              <a:t>•  Social and cultural impact: inclusion, identity and community wellbeing</a:t>
            </a:r>
          </a:p>
          <a:p>
            <a:pPr>
              <a:spcAft>
                <a:spcPts val="600"/>
              </a:spcAft>
              <a:defRPr sz="1600">
                <a:solidFill>
                  <a:srgbClr val="FFFFFF"/>
                </a:solidFill>
                <a:latin typeface="Aptos"/>
              </a:defRPr>
            </a:pPr>
            <a:r>
              <a:rPr b="1" dirty="0">
                <a:solidFill>
                  <a:schemeClr val="tx1">
                    <a:lumMod val="95000"/>
                    <a:lumOff val="5000"/>
                  </a:schemeClr>
                </a:solidFill>
              </a:rPr>
              <a:t>•  Environmental impact: travel, energy, waste and resources</a:t>
            </a:r>
          </a:p>
          <a:p>
            <a:pPr>
              <a:spcAft>
                <a:spcPts val="600"/>
              </a:spcAft>
              <a:defRPr sz="1600">
                <a:solidFill>
                  <a:srgbClr val="FFFFFF"/>
                </a:solidFill>
                <a:latin typeface="Aptos"/>
              </a:defRPr>
            </a:pPr>
            <a:r>
              <a:rPr b="1" dirty="0">
                <a:solidFill>
                  <a:schemeClr val="tx1">
                    <a:lumMod val="95000"/>
                    <a:lumOff val="5000"/>
                  </a:schemeClr>
                </a:solidFill>
              </a:rPr>
              <a:t>•  Stakeholder impact: visitors, </a:t>
            </a:r>
            <a:r>
              <a:rPr b="1" dirty="0" err="1">
                <a:solidFill>
                  <a:schemeClr val="tx1">
                    <a:lumMod val="95000"/>
                    <a:lumOff val="5000"/>
                  </a:schemeClr>
                </a:solidFill>
              </a:rPr>
              <a:t>organisers</a:t>
            </a:r>
            <a:r>
              <a:rPr b="1" dirty="0">
                <a:solidFill>
                  <a:schemeClr val="tx1">
                    <a:lumMod val="95000"/>
                    <a:lumOff val="5000"/>
                  </a:schemeClr>
                </a:solidFill>
              </a:rPr>
              <a:t>, businesses and residents</a:t>
            </a:r>
          </a:p>
        </p:txBody>
      </p:sp>
      <p:sp>
        <p:nvSpPr>
          <p:cNvPr id="6" name="TextBox 5"/>
          <p:cNvSpPr txBox="1"/>
          <p:nvPr/>
        </p:nvSpPr>
        <p:spPr>
          <a:xfrm>
            <a:off x="582930" y="5486400"/>
            <a:ext cx="7818120" cy="492443"/>
          </a:xfrm>
          <a:prstGeom prst="rect">
            <a:avLst/>
          </a:prstGeom>
          <a:noFill/>
        </p:spPr>
        <p:txBody>
          <a:bodyPr wrap="square" lIns="0" tIns="0" rIns="0" bIns="0">
            <a:spAutoFit/>
          </a:bodyPr>
          <a:lstStyle/>
          <a:p>
            <a:pPr>
              <a:spcAft>
                <a:spcPts val="225"/>
              </a:spcAft>
            </a:pPr>
            <a:r>
              <a:rPr sz="1600" b="1" dirty="0">
                <a:solidFill>
                  <a:schemeClr val="tx1">
                    <a:lumMod val="95000"/>
                    <a:lumOff val="5000"/>
                  </a:schemeClr>
                </a:solidFill>
                <a:latin typeface="Aptos"/>
              </a:rPr>
              <a:t>Key takeaway: successful event management balances objectives, people, resources, risk and legacy</a:t>
            </a:r>
            <a:r>
              <a:rPr sz="975" b="1" dirty="0">
                <a:solidFill>
                  <a:srgbClr val="E0AA41"/>
                </a:solidFill>
                <a:latin typeface="Aptos"/>
              </a:rPr>
              <a: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7190" y="1028700"/>
            <a:ext cx="8298180" cy="311624"/>
          </a:xfrm>
          <a:prstGeom prst="rect">
            <a:avLst/>
          </a:prstGeom>
          <a:noFill/>
        </p:spPr>
        <p:txBody>
          <a:bodyPr wrap="square" lIns="0" tIns="0" rIns="0" bIns="0">
            <a:spAutoFit/>
          </a:bodyPr>
          <a:lstStyle/>
          <a:p>
            <a:pPr>
              <a:spcAft>
                <a:spcPts val="225"/>
              </a:spcAft>
            </a:pPr>
            <a:r>
              <a:rPr sz="2025" b="1">
                <a:solidFill>
                  <a:srgbClr val="162B43"/>
                </a:solidFill>
                <a:latin typeface="Aptos"/>
              </a:rPr>
              <a:t>Research &amp; Further Reading</a:t>
            </a:r>
          </a:p>
        </p:txBody>
      </p:sp>
      <p:sp>
        <p:nvSpPr>
          <p:cNvPr id="3" name="Rectangle 2"/>
          <p:cNvSpPr/>
          <p:nvPr/>
        </p:nvSpPr>
        <p:spPr>
          <a:xfrm>
            <a:off x="390905" y="1481328"/>
            <a:ext cx="720090" cy="37719"/>
          </a:xfrm>
          <a:prstGeom prst="rect">
            <a:avLst/>
          </a:prstGeom>
          <a:solidFill>
            <a:srgbClr val="E0AA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97764" y="1556767"/>
            <a:ext cx="8229600" cy="138499"/>
          </a:xfrm>
          <a:prstGeom prst="rect">
            <a:avLst/>
          </a:prstGeom>
          <a:noFill/>
        </p:spPr>
        <p:txBody>
          <a:bodyPr wrap="square" lIns="0" tIns="0" rIns="0" bIns="0">
            <a:spAutoFit/>
          </a:bodyPr>
          <a:lstStyle/>
          <a:p>
            <a:pPr>
              <a:spcAft>
                <a:spcPts val="225"/>
              </a:spcAft>
            </a:pPr>
            <a:r>
              <a:rPr sz="900">
                <a:solidFill>
                  <a:srgbClr val="5C6D7B"/>
                </a:solidFill>
                <a:latin typeface="Aptos"/>
              </a:rPr>
              <a:t>Use reliable industry and official sources to support your answers.</a:t>
            </a:r>
          </a:p>
        </p:txBody>
      </p:sp>
      <p:sp>
        <p:nvSpPr>
          <p:cNvPr id="5" name="TextBox 4"/>
          <p:cNvSpPr txBox="1"/>
          <p:nvPr/>
        </p:nvSpPr>
        <p:spPr>
          <a:xfrm>
            <a:off x="8435340" y="5726431"/>
            <a:ext cx="308610" cy="103875"/>
          </a:xfrm>
          <a:prstGeom prst="rect">
            <a:avLst/>
          </a:prstGeom>
          <a:noFill/>
        </p:spPr>
        <p:txBody>
          <a:bodyPr wrap="square" lIns="0" tIns="0" rIns="0" bIns="0">
            <a:spAutoFit/>
          </a:bodyPr>
          <a:lstStyle/>
          <a:p>
            <a:pPr algn="r">
              <a:spcAft>
                <a:spcPts val="225"/>
              </a:spcAft>
            </a:pPr>
            <a:r>
              <a:rPr sz="675">
                <a:solidFill>
                  <a:srgbClr val="5C6D7B"/>
                </a:solidFill>
                <a:latin typeface="Aptos"/>
              </a:rPr>
              <a:t>13</a:t>
            </a:r>
          </a:p>
        </p:txBody>
      </p:sp>
      <p:sp>
        <p:nvSpPr>
          <p:cNvPr id="6" name="TextBox 5"/>
          <p:cNvSpPr txBox="1"/>
          <p:nvPr/>
        </p:nvSpPr>
        <p:spPr>
          <a:xfrm>
            <a:off x="548640" y="1920240"/>
            <a:ext cx="7955280" cy="184666"/>
          </a:xfrm>
          <a:prstGeom prst="rect">
            <a:avLst/>
          </a:prstGeom>
          <a:noFill/>
        </p:spPr>
        <p:txBody>
          <a:bodyPr wrap="square" lIns="0" tIns="0" rIns="0" bIns="0">
            <a:spAutoFit/>
          </a:bodyPr>
          <a:lstStyle/>
          <a:p>
            <a:pPr>
              <a:spcAft>
                <a:spcPts val="225"/>
              </a:spcAft>
            </a:pPr>
            <a:r>
              <a:rPr sz="1200" b="1" dirty="0">
                <a:solidFill>
                  <a:srgbClr val="1C8287"/>
                </a:solidFill>
                <a:latin typeface="Aptos"/>
              </a:rPr>
              <a:t>VisitBritain — Business events research</a:t>
            </a:r>
          </a:p>
        </p:txBody>
      </p:sp>
      <p:sp>
        <p:nvSpPr>
          <p:cNvPr id="7" name="TextBox 6"/>
          <p:cNvSpPr txBox="1"/>
          <p:nvPr/>
        </p:nvSpPr>
        <p:spPr>
          <a:xfrm>
            <a:off x="548640" y="2160270"/>
            <a:ext cx="7955280" cy="126958"/>
          </a:xfrm>
          <a:prstGeom prst="rect">
            <a:avLst/>
          </a:prstGeom>
          <a:noFill/>
        </p:spPr>
        <p:txBody>
          <a:bodyPr wrap="square" lIns="0" tIns="0" rIns="0" bIns="0">
            <a:spAutoFit/>
          </a:bodyPr>
          <a:lstStyle/>
          <a:p>
            <a:pPr>
              <a:spcAft>
                <a:spcPts val="225"/>
              </a:spcAft>
            </a:pPr>
            <a:r>
              <a:rPr sz="825">
                <a:solidFill>
                  <a:srgbClr val="162B43"/>
                </a:solidFill>
                <a:latin typeface="Aptos"/>
              </a:rPr>
              <a:t>https://www.visitbritain.org/research-insights/business-events-research</a:t>
            </a:r>
          </a:p>
        </p:txBody>
      </p:sp>
      <p:sp>
        <p:nvSpPr>
          <p:cNvPr id="8" name="TextBox 7"/>
          <p:cNvSpPr txBox="1"/>
          <p:nvPr/>
        </p:nvSpPr>
        <p:spPr>
          <a:xfrm>
            <a:off x="548640" y="2352295"/>
            <a:ext cx="7955280" cy="138499"/>
          </a:xfrm>
          <a:prstGeom prst="rect">
            <a:avLst/>
          </a:prstGeom>
          <a:noFill/>
        </p:spPr>
        <p:txBody>
          <a:bodyPr wrap="square" lIns="0" tIns="0" rIns="0" bIns="0">
            <a:spAutoFit/>
          </a:bodyPr>
          <a:lstStyle/>
          <a:p>
            <a:pPr>
              <a:spcAft>
                <a:spcPts val="225"/>
              </a:spcAft>
            </a:pPr>
            <a:r>
              <a:rPr sz="900">
                <a:solidFill>
                  <a:srgbClr val="273441"/>
                </a:solidFill>
                <a:latin typeface="Aptos"/>
              </a:rPr>
              <a:t>Delegate motivations, business tourism and industry statistics.</a:t>
            </a:r>
          </a:p>
        </p:txBody>
      </p:sp>
      <p:sp>
        <p:nvSpPr>
          <p:cNvPr id="9" name="TextBox 8"/>
          <p:cNvSpPr txBox="1"/>
          <p:nvPr/>
        </p:nvSpPr>
        <p:spPr>
          <a:xfrm>
            <a:off x="548640" y="2729484"/>
            <a:ext cx="7955280" cy="184666"/>
          </a:xfrm>
          <a:prstGeom prst="rect">
            <a:avLst/>
          </a:prstGeom>
          <a:noFill/>
        </p:spPr>
        <p:txBody>
          <a:bodyPr wrap="square" lIns="0" tIns="0" rIns="0" bIns="0">
            <a:spAutoFit/>
          </a:bodyPr>
          <a:lstStyle/>
          <a:p>
            <a:pPr>
              <a:spcAft>
                <a:spcPts val="225"/>
              </a:spcAft>
            </a:pPr>
            <a:r>
              <a:rPr sz="1200" b="1">
                <a:solidFill>
                  <a:srgbClr val="1C8287"/>
                </a:solidFill>
                <a:latin typeface="Aptos"/>
              </a:rPr>
              <a:t>Welsh Government — Event Wales</a:t>
            </a:r>
          </a:p>
        </p:txBody>
      </p:sp>
      <p:sp>
        <p:nvSpPr>
          <p:cNvPr id="10" name="TextBox 9"/>
          <p:cNvSpPr txBox="1"/>
          <p:nvPr/>
        </p:nvSpPr>
        <p:spPr>
          <a:xfrm>
            <a:off x="548640" y="2969514"/>
            <a:ext cx="7955280" cy="126958"/>
          </a:xfrm>
          <a:prstGeom prst="rect">
            <a:avLst/>
          </a:prstGeom>
          <a:noFill/>
        </p:spPr>
        <p:txBody>
          <a:bodyPr wrap="square" lIns="0" tIns="0" rIns="0" bIns="0">
            <a:spAutoFit/>
          </a:bodyPr>
          <a:lstStyle/>
          <a:p>
            <a:pPr>
              <a:spcAft>
                <a:spcPts val="225"/>
              </a:spcAft>
            </a:pPr>
            <a:r>
              <a:rPr sz="825">
                <a:solidFill>
                  <a:srgbClr val="162B43"/>
                </a:solidFill>
                <a:latin typeface="Aptos"/>
              </a:rPr>
              <a:t>https://www.gov.wales/supported-events-achieve-huge-return-investment</a:t>
            </a:r>
          </a:p>
        </p:txBody>
      </p:sp>
      <p:sp>
        <p:nvSpPr>
          <p:cNvPr id="11" name="TextBox 10"/>
          <p:cNvSpPr txBox="1"/>
          <p:nvPr/>
        </p:nvSpPr>
        <p:spPr>
          <a:xfrm>
            <a:off x="548640" y="3161539"/>
            <a:ext cx="7955280" cy="138499"/>
          </a:xfrm>
          <a:prstGeom prst="rect">
            <a:avLst/>
          </a:prstGeom>
          <a:noFill/>
        </p:spPr>
        <p:txBody>
          <a:bodyPr wrap="square" lIns="0" tIns="0" rIns="0" bIns="0">
            <a:spAutoFit/>
          </a:bodyPr>
          <a:lstStyle/>
          <a:p>
            <a:pPr>
              <a:spcAft>
                <a:spcPts val="225"/>
              </a:spcAft>
            </a:pPr>
            <a:r>
              <a:rPr sz="900">
                <a:solidFill>
                  <a:srgbClr val="273441"/>
                </a:solidFill>
                <a:latin typeface="Aptos"/>
              </a:rPr>
              <a:t>Public investment, visitor numbers and economic impact of supported events.</a:t>
            </a:r>
          </a:p>
        </p:txBody>
      </p:sp>
      <p:sp>
        <p:nvSpPr>
          <p:cNvPr id="12" name="TextBox 11"/>
          <p:cNvSpPr txBox="1"/>
          <p:nvPr/>
        </p:nvSpPr>
        <p:spPr>
          <a:xfrm>
            <a:off x="548640" y="3538728"/>
            <a:ext cx="7955280" cy="184666"/>
          </a:xfrm>
          <a:prstGeom prst="rect">
            <a:avLst/>
          </a:prstGeom>
          <a:noFill/>
        </p:spPr>
        <p:txBody>
          <a:bodyPr wrap="square" lIns="0" tIns="0" rIns="0" bIns="0">
            <a:spAutoFit/>
          </a:bodyPr>
          <a:lstStyle/>
          <a:p>
            <a:pPr>
              <a:spcAft>
                <a:spcPts val="225"/>
              </a:spcAft>
            </a:pPr>
            <a:r>
              <a:rPr sz="1200" b="1">
                <a:solidFill>
                  <a:srgbClr val="1C8287"/>
                </a:solidFill>
                <a:latin typeface="Aptos"/>
              </a:rPr>
              <a:t>National Eisteddfod of Wales</a:t>
            </a:r>
          </a:p>
        </p:txBody>
      </p:sp>
      <p:sp>
        <p:nvSpPr>
          <p:cNvPr id="13" name="TextBox 12"/>
          <p:cNvSpPr txBox="1"/>
          <p:nvPr/>
        </p:nvSpPr>
        <p:spPr>
          <a:xfrm>
            <a:off x="548640" y="3778758"/>
            <a:ext cx="7955280" cy="126958"/>
          </a:xfrm>
          <a:prstGeom prst="rect">
            <a:avLst/>
          </a:prstGeom>
          <a:noFill/>
        </p:spPr>
        <p:txBody>
          <a:bodyPr wrap="square" lIns="0" tIns="0" rIns="0" bIns="0">
            <a:spAutoFit/>
          </a:bodyPr>
          <a:lstStyle/>
          <a:p>
            <a:pPr>
              <a:spcAft>
                <a:spcPts val="225"/>
              </a:spcAft>
            </a:pPr>
            <a:r>
              <a:rPr sz="825">
                <a:solidFill>
                  <a:srgbClr val="162B43"/>
                </a:solidFill>
                <a:latin typeface="Aptos"/>
              </a:rPr>
              <a:t>https://eisteddfod.wales/</a:t>
            </a:r>
          </a:p>
        </p:txBody>
      </p:sp>
      <p:sp>
        <p:nvSpPr>
          <p:cNvPr id="14" name="TextBox 13"/>
          <p:cNvSpPr txBox="1"/>
          <p:nvPr/>
        </p:nvSpPr>
        <p:spPr>
          <a:xfrm>
            <a:off x="548640" y="3970783"/>
            <a:ext cx="7955280" cy="138499"/>
          </a:xfrm>
          <a:prstGeom prst="rect">
            <a:avLst/>
          </a:prstGeom>
          <a:noFill/>
        </p:spPr>
        <p:txBody>
          <a:bodyPr wrap="square" lIns="0" tIns="0" rIns="0" bIns="0">
            <a:spAutoFit/>
          </a:bodyPr>
          <a:lstStyle/>
          <a:p>
            <a:pPr>
              <a:spcAft>
                <a:spcPts val="225"/>
              </a:spcAft>
            </a:pPr>
            <a:r>
              <a:rPr sz="900">
                <a:solidFill>
                  <a:srgbClr val="273441"/>
                </a:solidFill>
                <a:latin typeface="Aptos"/>
              </a:rPr>
              <a:t>Festival purpose, programme and cultural context.</a:t>
            </a:r>
          </a:p>
        </p:txBody>
      </p:sp>
      <p:sp>
        <p:nvSpPr>
          <p:cNvPr id="15" name="TextBox 14"/>
          <p:cNvSpPr txBox="1"/>
          <p:nvPr/>
        </p:nvSpPr>
        <p:spPr>
          <a:xfrm>
            <a:off x="548640" y="4347972"/>
            <a:ext cx="7955280" cy="184666"/>
          </a:xfrm>
          <a:prstGeom prst="rect">
            <a:avLst/>
          </a:prstGeom>
          <a:noFill/>
        </p:spPr>
        <p:txBody>
          <a:bodyPr wrap="square" lIns="0" tIns="0" rIns="0" bIns="0">
            <a:spAutoFit/>
          </a:bodyPr>
          <a:lstStyle/>
          <a:p>
            <a:pPr>
              <a:spcAft>
                <a:spcPts val="225"/>
              </a:spcAft>
            </a:pPr>
            <a:r>
              <a:rPr sz="1200" b="1">
                <a:solidFill>
                  <a:srgbClr val="1C8287"/>
                </a:solidFill>
                <a:latin typeface="Aptos"/>
              </a:rPr>
              <a:t>Edinburgh Festival Fringe Society</a:t>
            </a:r>
          </a:p>
        </p:txBody>
      </p:sp>
      <p:sp>
        <p:nvSpPr>
          <p:cNvPr id="16" name="TextBox 15"/>
          <p:cNvSpPr txBox="1"/>
          <p:nvPr/>
        </p:nvSpPr>
        <p:spPr>
          <a:xfrm>
            <a:off x="548640" y="4588002"/>
            <a:ext cx="7955280" cy="126958"/>
          </a:xfrm>
          <a:prstGeom prst="rect">
            <a:avLst/>
          </a:prstGeom>
          <a:noFill/>
        </p:spPr>
        <p:txBody>
          <a:bodyPr wrap="square" lIns="0" tIns="0" rIns="0" bIns="0">
            <a:spAutoFit/>
          </a:bodyPr>
          <a:lstStyle/>
          <a:p>
            <a:pPr>
              <a:spcAft>
                <a:spcPts val="225"/>
              </a:spcAft>
            </a:pPr>
            <a:r>
              <a:rPr sz="825">
                <a:solidFill>
                  <a:srgbClr val="162B43"/>
                </a:solidFill>
                <a:latin typeface="Aptos"/>
              </a:rPr>
              <a:t>https://www.edfringe.com/about-us/news-and-blog/the-fringe-society-in-2025/</a:t>
            </a:r>
          </a:p>
        </p:txBody>
      </p:sp>
      <p:sp>
        <p:nvSpPr>
          <p:cNvPr id="17" name="TextBox 16"/>
          <p:cNvSpPr txBox="1"/>
          <p:nvPr/>
        </p:nvSpPr>
        <p:spPr>
          <a:xfrm>
            <a:off x="548640" y="4780027"/>
            <a:ext cx="7955280" cy="138499"/>
          </a:xfrm>
          <a:prstGeom prst="rect">
            <a:avLst/>
          </a:prstGeom>
          <a:noFill/>
        </p:spPr>
        <p:txBody>
          <a:bodyPr wrap="square" lIns="0" tIns="0" rIns="0" bIns="0">
            <a:spAutoFit/>
          </a:bodyPr>
          <a:lstStyle/>
          <a:p>
            <a:pPr>
              <a:spcAft>
                <a:spcPts val="225"/>
              </a:spcAft>
            </a:pPr>
            <a:r>
              <a:rPr sz="900">
                <a:solidFill>
                  <a:srgbClr val="273441"/>
                </a:solidFill>
                <a:latin typeface="Aptos"/>
              </a:rPr>
              <a:t>Charitable support, performers, venues and festival operations.</a:t>
            </a:r>
          </a:p>
        </p:txBody>
      </p:sp>
      <p:sp>
        <p:nvSpPr>
          <p:cNvPr id="18" name="TextBox 17"/>
          <p:cNvSpPr txBox="1"/>
          <p:nvPr/>
        </p:nvSpPr>
        <p:spPr>
          <a:xfrm>
            <a:off x="548640" y="5349240"/>
            <a:ext cx="8092440" cy="126958"/>
          </a:xfrm>
          <a:prstGeom prst="rect">
            <a:avLst/>
          </a:prstGeom>
          <a:noFill/>
        </p:spPr>
        <p:txBody>
          <a:bodyPr wrap="square" lIns="0" tIns="0" rIns="0" bIns="0">
            <a:spAutoFit/>
          </a:bodyPr>
          <a:lstStyle/>
          <a:p>
            <a:pPr>
              <a:spcAft>
                <a:spcPts val="225"/>
              </a:spcAft>
            </a:pPr>
            <a:r>
              <a:rPr sz="825">
                <a:solidFill>
                  <a:srgbClr val="5C6D7B"/>
                </a:solidFill>
                <a:latin typeface="Aptos"/>
              </a:rPr>
              <a:t>Note: Check publication dates and original reports before using statistics in assessed work.</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806F6B0-E0C7-EE48-AC2E-985B9F9E078C}"/>
              </a:ext>
            </a:extLst>
          </p:cNvPr>
          <p:cNvPicPr>
            <a:picLocks noChangeAspect="1"/>
          </p:cNvPicPr>
          <p:nvPr/>
        </p:nvPicPr>
        <p:blipFill>
          <a:blip r:embed="rId2"/>
          <a:stretch>
            <a:fillRect/>
          </a:stretch>
        </p:blipFill>
        <p:spPr>
          <a:xfrm>
            <a:off x="6435975" y="522900"/>
            <a:ext cx="2528513" cy="1767086"/>
          </a:xfrm>
          <a:prstGeom prst="rect">
            <a:avLst/>
          </a:prstGeom>
        </p:spPr>
      </p:pic>
      <p:sp>
        <p:nvSpPr>
          <p:cNvPr id="3" name="Content Placeholder 2">
            <a:extLst>
              <a:ext uri="{FF2B5EF4-FFF2-40B4-BE49-F238E27FC236}">
                <a16:creationId xmlns:a16="http://schemas.microsoft.com/office/drawing/2014/main" id="{1BCD15D2-D197-2E50-DF75-54D4C232342F}"/>
              </a:ext>
            </a:extLst>
          </p:cNvPr>
          <p:cNvSpPr>
            <a:spLocks noGrp="1"/>
          </p:cNvSpPr>
          <p:nvPr>
            <p:ph idx="1"/>
          </p:nvPr>
        </p:nvSpPr>
        <p:spPr>
          <a:xfrm>
            <a:off x="0" y="231412"/>
            <a:ext cx="7886700" cy="4351338"/>
          </a:xfrm>
        </p:spPr>
        <p:txBody>
          <a:bodyPr/>
          <a:lstStyle/>
          <a:p>
            <a:r>
              <a:rPr lang="en-GB">
                <a:hlinkClick r:id="rId3"/>
              </a:rPr>
              <a:t>https://event-managers.institute/about-us</a:t>
            </a:r>
            <a:endParaRPr lang="en-GB"/>
          </a:p>
          <a:p>
            <a:endParaRPr lang="en-GB"/>
          </a:p>
        </p:txBody>
      </p:sp>
      <p:pic>
        <p:nvPicPr>
          <p:cNvPr id="5" name="Picture 4">
            <a:extLst>
              <a:ext uri="{FF2B5EF4-FFF2-40B4-BE49-F238E27FC236}">
                <a16:creationId xmlns:a16="http://schemas.microsoft.com/office/drawing/2014/main" id="{FEA3763B-B345-8EB0-C574-AF26F32D3366}"/>
              </a:ext>
            </a:extLst>
          </p:cNvPr>
          <p:cNvPicPr>
            <a:picLocks noChangeAspect="1"/>
          </p:cNvPicPr>
          <p:nvPr/>
        </p:nvPicPr>
        <p:blipFill>
          <a:blip r:embed="rId4"/>
          <a:srcRect t="13382" r="1176" b="12200"/>
          <a:stretch/>
        </p:blipFill>
        <p:spPr>
          <a:xfrm>
            <a:off x="755576" y="2446164"/>
            <a:ext cx="7278036" cy="3312368"/>
          </a:xfrm>
          <a:prstGeom prst="rect">
            <a:avLst/>
          </a:prstGeom>
        </p:spPr>
      </p:pic>
    </p:spTree>
    <p:extLst>
      <p:ext uri="{BB962C8B-B14F-4D97-AF65-F5344CB8AC3E}">
        <p14:creationId xmlns:p14="http://schemas.microsoft.com/office/powerpoint/2010/main" val="24476823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26F40-9ECB-35CA-9E5F-B60E50F36C4C}"/>
              </a:ext>
            </a:extLst>
          </p:cNvPr>
          <p:cNvSpPr>
            <a:spLocks noGrp="1"/>
          </p:cNvSpPr>
          <p:nvPr>
            <p:ph type="title"/>
          </p:nvPr>
        </p:nvSpPr>
        <p:spPr>
          <a:xfrm>
            <a:off x="107504" y="116633"/>
            <a:ext cx="7886700" cy="576064"/>
          </a:xfrm>
        </p:spPr>
        <p:txBody>
          <a:bodyPr>
            <a:normAutofit fontScale="90000"/>
          </a:bodyPr>
          <a:lstStyle/>
          <a:p>
            <a:pPr algn="ctr"/>
            <a:r>
              <a:rPr lang="en-GB" b="1"/>
              <a:t>‘EVENTS’ SECTOR MATRIX</a:t>
            </a:r>
          </a:p>
        </p:txBody>
      </p:sp>
      <p:pic>
        <p:nvPicPr>
          <p:cNvPr id="5" name="Content Placeholder 4">
            <a:extLst>
              <a:ext uri="{FF2B5EF4-FFF2-40B4-BE49-F238E27FC236}">
                <a16:creationId xmlns:a16="http://schemas.microsoft.com/office/drawing/2014/main" id="{203C9531-E677-BDB5-56DD-90C3F6D1F24D}"/>
              </a:ext>
            </a:extLst>
          </p:cNvPr>
          <p:cNvPicPr>
            <a:picLocks noGrp="1" noChangeAspect="1"/>
          </p:cNvPicPr>
          <p:nvPr>
            <p:ph idx="1"/>
          </p:nvPr>
        </p:nvPicPr>
        <p:blipFill rotWithShape="1">
          <a:blip r:embed="rId2"/>
          <a:srcRect l="52209" t="10370" r="21283" b="66462"/>
          <a:stretch/>
        </p:blipFill>
        <p:spPr>
          <a:xfrm>
            <a:off x="1529160" y="690565"/>
            <a:ext cx="5523066" cy="4582702"/>
          </a:xfrm>
        </p:spPr>
      </p:pic>
      <p:sp>
        <p:nvSpPr>
          <p:cNvPr id="7" name="TextBox 6">
            <a:extLst>
              <a:ext uri="{FF2B5EF4-FFF2-40B4-BE49-F238E27FC236}">
                <a16:creationId xmlns:a16="http://schemas.microsoft.com/office/drawing/2014/main" id="{0553F1CD-709F-BF00-B937-C084A576B33F}"/>
              </a:ext>
            </a:extLst>
          </p:cNvPr>
          <p:cNvSpPr txBox="1"/>
          <p:nvPr/>
        </p:nvSpPr>
        <p:spPr>
          <a:xfrm>
            <a:off x="2281987" y="5267923"/>
            <a:ext cx="4572000" cy="646331"/>
          </a:xfrm>
          <a:prstGeom prst="rect">
            <a:avLst/>
          </a:prstGeom>
          <a:noFill/>
        </p:spPr>
        <p:txBody>
          <a:bodyPr wrap="square" lIns="91440" tIns="45720" rIns="91440" bIns="45720" anchor="t">
            <a:spAutoFit/>
          </a:bodyPr>
          <a:lstStyle/>
          <a:p>
            <a:r>
              <a:rPr lang="en-GB">
                <a:latin typeface="Arial"/>
                <a:cs typeface="Arial"/>
                <a:hlinkClick r:id="rId3"/>
              </a:rPr>
              <a:t>https://event-managers.institute/</a:t>
            </a:r>
            <a:endParaRPr lang="en-US"/>
          </a:p>
          <a:p>
            <a:endParaRPr lang="en-GB">
              <a:cs typeface="Arial"/>
            </a:endParaRPr>
          </a:p>
        </p:txBody>
      </p:sp>
    </p:spTree>
    <p:extLst>
      <p:ext uri="{BB962C8B-B14F-4D97-AF65-F5344CB8AC3E}">
        <p14:creationId xmlns:p14="http://schemas.microsoft.com/office/powerpoint/2010/main" val="21276905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4578235-36DF-3368-49FC-C239F8740659}"/>
              </a:ext>
            </a:extLst>
          </p:cNvPr>
          <p:cNvPicPr>
            <a:picLocks noChangeAspect="1"/>
          </p:cNvPicPr>
          <p:nvPr/>
        </p:nvPicPr>
        <p:blipFill rotWithShape="1">
          <a:blip r:embed="rId2"/>
          <a:srcRect l="52363" t="4719" r="21650" b="83037"/>
          <a:stretch/>
        </p:blipFill>
        <p:spPr>
          <a:xfrm>
            <a:off x="683568" y="260648"/>
            <a:ext cx="7421148" cy="4361228"/>
          </a:xfrm>
          <a:prstGeom prst="rect">
            <a:avLst/>
          </a:prstGeom>
        </p:spPr>
      </p:pic>
    </p:spTree>
    <p:extLst>
      <p:ext uri="{BB962C8B-B14F-4D97-AF65-F5344CB8AC3E}">
        <p14:creationId xmlns:p14="http://schemas.microsoft.com/office/powerpoint/2010/main" val="31387191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EA9A4-6954-A653-F300-4198EF2B4AAE}"/>
              </a:ext>
            </a:extLst>
          </p:cNvPr>
          <p:cNvSpPr>
            <a:spLocks noGrp="1"/>
          </p:cNvSpPr>
          <p:nvPr>
            <p:ph type="title"/>
          </p:nvPr>
        </p:nvSpPr>
        <p:spPr>
          <a:xfrm>
            <a:off x="134874" y="99949"/>
            <a:ext cx="7886700" cy="466979"/>
          </a:xfrm>
        </p:spPr>
        <p:txBody>
          <a:bodyPr>
            <a:normAutofit fontScale="90000"/>
          </a:bodyPr>
          <a:lstStyle/>
          <a:p>
            <a:r>
              <a:rPr lang="en-GB" sz="3600" b="1" dirty="0"/>
              <a:t>Tourist and Event Motives</a:t>
            </a:r>
          </a:p>
        </p:txBody>
      </p:sp>
      <p:sp>
        <p:nvSpPr>
          <p:cNvPr id="3" name="Content Placeholder 2">
            <a:extLst>
              <a:ext uri="{FF2B5EF4-FFF2-40B4-BE49-F238E27FC236}">
                <a16:creationId xmlns:a16="http://schemas.microsoft.com/office/drawing/2014/main" id="{1369F94B-7820-6C5E-4AD4-0695C731AB39}"/>
              </a:ext>
            </a:extLst>
          </p:cNvPr>
          <p:cNvSpPr>
            <a:spLocks noGrp="1"/>
          </p:cNvSpPr>
          <p:nvPr>
            <p:ph idx="1"/>
          </p:nvPr>
        </p:nvSpPr>
        <p:spPr>
          <a:xfrm>
            <a:off x="0" y="719201"/>
            <a:ext cx="8311896" cy="3640897"/>
          </a:xfrm>
        </p:spPr>
        <p:txBody>
          <a:bodyPr/>
          <a:lstStyle/>
          <a:p>
            <a:r>
              <a:rPr lang="en-GB" sz="1800" dirty="0"/>
              <a:t>People travel or attend events for different </a:t>
            </a:r>
            <a:r>
              <a:rPr lang="en-GB" sz="1800" b="1" dirty="0"/>
              <a:t>psychological and social reasons</a:t>
            </a:r>
            <a:r>
              <a:rPr lang="en-GB" sz="1800" dirty="0"/>
              <a:t>, often linked to </a:t>
            </a:r>
            <a:r>
              <a:rPr lang="en-GB" sz="1800" b="1" dirty="0"/>
              <a:t>Maslow’s hierarchy of needs</a:t>
            </a:r>
            <a:r>
              <a:rPr lang="en-GB" sz="1800" dirty="0"/>
              <a:t> (from basic comfort to self-fulfilment).</a:t>
            </a:r>
          </a:p>
          <a:p>
            <a:endParaRPr lang="en-GB" dirty="0"/>
          </a:p>
        </p:txBody>
      </p:sp>
      <p:pic>
        <p:nvPicPr>
          <p:cNvPr id="5" name="Picture 4">
            <a:extLst>
              <a:ext uri="{FF2B5EF4-FFF2-40B4-BE49-F238E27FC236}">
                <a16:creationId xmlns:a16="http://schemas.microsoft.com/office/drawing/2014/main" id="{634F857A-AC54-E2EA-D7BF-A8AE0085EEA6}"/>
              </a:ext>
            </a:extLst>
          </p:cNvPr>
          <p:cNvPicPr>
            <a:picLocks noChangeAspect="1"/>
          </p:cNvPicPr>
          <p:nvPr/>
        </p:nvPicPr>
        <p:blipFill>
          <a:blip r:embed="rId2"/>
          <a:stretch>
            <a:fillRect/>
          </a:stretch>
        </p:blipFill>
        <p:spPr>
          <a:xfrm>
            <a:off x="415636" y="1749642"/>
            <a:ext cx="7605938" cy="4669446"/>
          </a:xfrm>
          <a:prstGeom prst="rect">
            <a:avLst/>
          </a:prstGeom>
        </p:spPr>
      </p:pic>
    </p:spTree>
    <p:extLst>
      <p:ext uri="{BB962C8B-B14F-4D97-AF65-F5344CB8AC3E}">
        <p14:creationId xmlns:p14="http://schemas.microsoft.com/office/powerpoint/2010/main" val="28273424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CEA69-75DE-75EC-EBEB-6294F38AE8AA}"/>
              </a:ext>
            </a:extLst>
          </p:cNvPr>
          <p:cNvSpPr>
            <a:spLocks noGrp="1"/>
          </p:cNvSpPr>
          <p:nvPr>
            <p:ph type="title"/>
          </p:nvPr>
        </p:nvSpPr>
        <p:spPr>
          <a:xfrm>
            <a:off x="628650" y="365125"/>
            <a:ext cx="7886700" cy="787019"/>
          </a:xfrm>
        </p:spPr>
        <p:txBody>
          <a:bodyPr>
            <a:normAutofit/>
          </a:bodyPr>
          <a:lstStyle/>
          <a:p>
            <a:r>
              <a:rPr lang="en-GB" sz="3600" b="1" dirty="0"/>
              <a:t>Changing Trends in Demand</a:t>
            </a:r>
          </a:p>
        </p:txBody>
      </p:sp>
      <p:sp>
        <p:nvSpPr>
          <p:cNvPr id="3" name="Content Placeholder 2">
            <a:extLst>
              <a:ext uri="{FF2B5EF4-FFF2-40B4-BE49-F238E27FC236}">
                <a16:creationId xmlns:a16="http://schemas.microsoft.com/office/drawing/2014/main" id="{95DB2857-E9FC-DE40-0AD1-72BA88326A78}"/>
              </a:ext>
            </a:extLst>
          </p:cNvPr>
          <p:cNvSpPr>
            <a:spLocks noGrp="1"/>
          </p:cNvSpPr>
          <p:nvPr>
            <p:ph idx="1"/>
          </p:nvPr>
        </p:nvSpPr>
        <p:spPr/>
        <p:txBody>
          <a:bodyPr>
            <a:normAutofit lnSpcReduction="10000"/>
          </a:bodyPr>
          <a:lstStyle/>
          <a:p>
            <a:r>
              <a:rPr lang="en-GB" dirty="0"/>
              <a:t>Growth of experiential tourism (seeking authentic, local experiences)</a:t>
            </a:r>
          </a:p>
          <a:p>
            <a:r>
              <a:rPr lang="en-GB" dirty="0"/>
              <a:t>Rise in wellness and sustainable travel</a:t>
            </a:r>
          </a:p>
          <a:p>
            <a:r>
              <a:rPr lang="en-GB" dirty="0" err="1"/>
              <a:t>Bleisure</a:t>
            </a:r>
            <a:r>
              <a:rPr lang="en-GB" dirty="0"/>
              <a:t> travel (mix of business and leisure)</a:t>
            </a:r>
          </a:p>
          <a:p>
            <a:r>
              <a:rPr lang="en-GB" dirty="0"/>
              <a:t>Use of immersive technologies (VR/AR) to enhance event experiences</a:t>
            </a:r>
          </a:p>
          <a:p>
            <a:r>
              <a:rPr lang="en-GB" dirty="0"/>
              <a:t>Post-pandemic emphasis on safety, health, and smaller-scale events</a:t>
            </a:r>
          </a:p>
        </p:txBody>
      </p:sp>
    </p:spTree>
    <p:extLst>
      <p:ext uri="{BB962C8B-B14F-4D97-AF65-F5344CB8AC3E}">
        <p14:creationId xmlns:p14="http://schemas.microsoft.com/office/powerpoint/2010/main" val="3006431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B7CB-9A9E-667F-88F5-7691BFC02BBD}"/>
              </a:ext>
            </a:extLst>
          </p:cNvPr>
          <p:cNvSpPr>
            <a:spLocks noGrp="1"/>
          </p:cNvSpPr>
          <p:nvPr>
            <p:ph type="title"/>
          </p:nvPr>
        </p:nvSpPr>
        <p:spPr>
          <a:xfrm>
            <a:off x="393555" y="620392"/>
            <a:ext cx="2856201" cy="5504688"/>
          </a:xfrm>
        </p:spPr>
        <p:txBody>
          <a:bodyPr>
            <a:normAutofit/>
          </a:bodyPr>
          <a:lstStyle/>
          <a:p>
            <a:r>
              <a:rPr lang="en-GB" sz="3600" dirty="0"/>
              <a:t>Regional expenditure by delegates attending </a:t>
            </a:r>
            <a:r>
              <a:rPr lang="en-GB" sz="3600" b="1" dirty="0"/>
              <a:t>international corporate and association events</a:t>
            </a:r>
            <a:br>
              <a:rPr lang="en-GB" sz="3600" b="1" dirty="0"/>
            </a:br>
            <a:endParaRPr lang="en-GB" sz="3600" b="1" dirty="0"/>
          </a:p>
        </p:txBody>
      </p:sp>
      <p:graphicFrame>
        <p:nvGraphicFramePr>
          <p:cNvPr id="5" name="Content Placeholder 2">
            <a:extLst>
              <a:ext uri="{FF2B5EF4-FFF2-40B4-BE49-F238E27FC236}">
                <a16:creationId xmlns:a16="http://schemas.microsoft.com/office/drawing/2014/main" id="{51A4D105-7895-C2FE-26E1-6E50D6C665D5}"/>
              </a:ext>
            </a:extLst>
          </p:cNvPr>
          <p:cNvGraphicFramePr>
            <a:graphicFrameLocks noGrp="1"/>
          </p:cNvGraphicFramePr>
          <p:nvPr>
            <p:ph idx="1"/>
            <p:extLst>
              <p:ext uri="{D42A27DB-BD31-4B8C-83A1-F6EECF244321}">
                <p14:modId xmlns:p14="http://schemas.microsoft.com/office/powerpoint/2010/main" val="3071251397"/>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594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7FCF8-B8D2-139E-FE1B-236471B859F9}"/>
              </a:ext>
            </a:extLst>
          </p:cNvPr>
          <p:cNvSpPr>
            <a:spLocks noGrp="1"/>
          </p:cNvSpPr>
          <p:nvPr>
            <p:ph type="title"/>
          </p:nvPr>
        </p:nvSpPr>
        <p:spPr>
          <a:xfrm>
            <a:off x="73278" y="67805"/>
            <a:ext cx="7886700" cy="1325563"/>
          </a:xfrm>
        </p:spPr>
        <p:txBody>
          <a:bodyPr anchor="ctr">
            <a:normAutofit/>
          </a:bodyPr>
          <a:lstStyle/>
          <a:p>
            <a:r>
              <a:rPr lang="en-GB" dirty="0"/>
              <a:t>Planning and Management of Events in the Tourism Industry</a:t>
            </a:r>
          </a:p>
        </p:txBody>
      </p:sp>
      <p:sp>
        <p:nvSpPr>
          <p:cNvPr id="3" name="Content Placeholder 2">
            <a:extLst>
              <a:ext uri="{FF2B5EF4-FFF2-40B4-BE49-F238E27FC236}">
                <a16:creationId xmlns:a16="http://schemas.microsoft.com/office/drawing/2014/main" id="{5A8EC849-5F83-2054-940B-B3F9F2910C55}"/>
              </a:ext>
            </a:extLst>
          </p:cNvPr>
          <p:cNvSpPr>
            <a:spLocks noGrp="1"/>
          </p:cNvSpPr>
          <p:nvPr>
            <p:ph sz="half" idx="1"/>
          </p:nvPr>
        </p:nvSpPr>
        <p:spPr>
          <a:xfrm>
            <a:off x="191085" y="1690688"/>
            <a:ext cx="3867150" cy="4300294"/>
          </a:xfrm>
        </p:spPr>
        <p:txBody>
          <a:bodyPr>
            <a:normAutofit fontScale="92500" lnSpcReduction="20000"/>
          </a:bodyPr>
          <a:lstStyle/>
          <a:p>
            <a:r>
              <a:rPr lang="en-GB" sz="2600" b="1" dirty="0"/>
              <a:t>Purpose and Importance</a:t>
            </a:r>
          </a:p>
          <a:p>
            <a:r>
              <a:rPr lang="en-GB" sz="2600" dirty="0"/>
              <a:t>Event planning in tourism ensures that </a:t>
            </a:r>
            <a:r>
              <a:rPr lang="en-GB" sz="2600" b="1" dirty="0"/>
              <a:t>visitor experiences match their motives</a:t>
            </a:r>
            <a:r>
              <a:rPr lang="en-GB" sz="2600" dirty="0"/>
              <a:t> — whether they seek relaxation, cultural exchange, business networking, or self-fulfilment (as explained in </a:t>
            </a:r>
            <a:r>
              <a:rPr lang="en-GB" sz="2600" b="1" dirty="0"/>
              <a:t>Maslow’s hierarchy of needs</a:t>
            </a:r>
            <a:r>
              <a:rPr lang="en-GB" sz="2600" dirty="0"/>
              <a:t>).</a:t>
            </a:r>
            <a:br>
              <a:rPr lang="en-GB" sz="2600" dirty="0"/>
            </a:br>
            <a:endParaRPr lang="en-GB" sz="2600" dirty="0"/>
          </a:p>
          <a:p>
            <a:r>
              <a:rPr lang="en-GB" sz="2600" dirty="0"/>
              <a:t>Good planning helps create </a:t>
            </a:r>
            <a:r>
              <a:rPr lang="en-GB" sz="2600" b="1" dirty="0"/>
              <a:t>memorable, safe, and sustainable experiences</a:t>
            </a:r>
            <a:r>
              <a:rPr lang="en-GB" sz="2600" dirty="0"/>
              <a:t>.</a:t>
            </a:r>
          </a:p>
          <a:p>
            <a:endParaRPr lang="en-GB" sz="2000" dirty="0"/>
          </a:p>
        </p:txBody>
      </p:sp>
      <p:pic>
        <p:nvPicPr>
          <p:cNvPr id="4" name="Picture 3">
            <a:extLst>
              <a:ext uri="{FF2B5EF4-FFF2-40B4-BE49-F238E27FC236}">
                <a16:creationId xmlns:a16="http://schemas.microsoft.com/office/drawing/2014/main" id="{5EE0C385-FE4E-5A81-BA46-71AC29B02E0C}"/>
              </a:ext>
            </a:extLst>
          </p:cNvPr>
          <p:cNvPicPr>
            <a:picLocks noChangeAspect="1"/>
          </p:cNvPicPr>
          <p:nvPr/>
        </p:nvPicPr>
        <p:blipFill>
          <a:blip r:embed="rId2"/>
          <a:srcRect l="18440" r="28270" b="-1"/>
          <a:stretch>
            <a:fillRect/>
          </a:stretch>
        </p:blipFill>
        <p:spPr>
          <a:xfrm>
            <a:off x="4648200" y="1825625"/>
            <a:ext cx="3867150" cy="3809862"/>
          </a:xfrm>
          <a:prstGeom prst="rect">
            <a:avLst/>
          </a:prstGeom>
          <a:noFill/>
        </p:spPr>
      </p:pic>
    </p:spTree>
    <p:extLst>
      <p:ext uri="{BB962C8B-B14F-4D97-AF65-F5344CB8AC3E}">
        <p14:creationId xmlns:p14="http://schemas.microsoft.com/office/powerpoint/2010/main" val="26245291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F7D30-D6EB-E111-09ED-BA4F88E0819D}"/>
              </a:ext>
            </a:extLst>
          </p:cNvPr>
          <p:cNvSpPr>
            <a:spLocks noGrp="1"/>
          </p:cNvSpPr>
          <p:nvPr>
            <p:ph type="title"/>
          </p:nvPr>
        </p:nvSpPr>
        <p:spPr>
          <a:xfrm>
            <a:off x="179512" y="50649"/>
            <a:ext cx="7886700" cy="615602"/>
          </a:xfrm>
        </p:spPr>
        <p:txBody>
          <a:bodyPr>
            <a:normAutofit fontScale="90000"/>
          </a:bodyPr>
          <a:lstStyle/>
          <a:p>
            <a:r>
              <a:rPr lang="en-GB" b="1"/>
              <a:t>Emerging and Future Trends in Events</a:t>
            </a:r>
          </a:p>
        </p:txBody>
      </p:sp>
      <p:sp>
        <p:nvSpPr>
          <p:cNvPr id="3" name="Content Placeholder 2">
            <a:extLst>
              <a:ext uri="{FF2B5EF4-FFF2-40B4-BE49-F238E27FC236}">
                <a16:creationId xmlns:a16="http://schemas.microsoft.com/office/drawing/2014/main" id="{0662C83E-FA28-999D-57AA-921E941165AB}"/>
              </a:ext>
            </a:extLst>
          </p:cNvPr>
          <p:cNvSpPr>
            <a:spLocks noGrp="1"/>
          </p:cNvSpPr>
          <p:nvPr>
            <p:ph idx="1"/>
          </p:nvPr>
        </p:nvSpPr>
        <p:spPr>
          <a:xfrm>
            <a:off x="251520" y="681037"/>
            <a:ext cx="8712968" cy="6111528"/>
          </a:xfrm>
        </p:spPr>
        <p:txBody>
          <a:bodyPr>
            <a:normAutofit/>
          </a:bodyPr>
          <a:lstStyle/>
          <a:p>
            <a:pPr>
              <a:lnSpc>
                <a:spcPct val="100000"/>
              </a:lnSpc>
            </a:pPr>
            <a:r>
              <a:rPr lang="en-GB" sz="1400" dirty="0"/>
              <a:t>Research specialist Fast Future (Talwar, Wells, Whittington, Koury and Kalle, 2018) identified </a:t>
            </a:r>
            <a:r>
              <a:rPr lang="en-GB" sz="1400" b="1" dirty="0"/>
              <a:t>key driving forces </a:t>
            </a:r>
            <a:r>
              <a:rPr lang="en-GB" sz="1400" dirty="0"/>
              <a:t>shaping the future of events in the next 5 years. </a:t>
            </a:r>
          </a:p>
          <a:p>
            <a:pPr>
              <a:lnSpc>
                <a:spcPct val="100000"/>
              </a:lnSpc>
            </a:pPr>
            <a:r>
              <a:rPr lang="en-GB" sz="1400" dirty="0"/>
              <a:t>It suggested that there is ‘potential for massive change and a need to re-think how the sector operates. Many developments have the potential to become major industry trends.’ </a:t>
            </a:r>
          </a:p>
          <a:p>
            <a:pPr marL="0" indent="0">
              <a:lnSpc>
                <a:spcPct val="100000"/>
              </a:lnSpc>
              <a:buNone/>
            </a:pPr>
            <a:r>
              <a:rPr lang="en-GB" sz="1400" b="1" dirty="0"/>
              <a:t>Such developments and changes include:</a:t>
            </a:r>
          </a:p>
          <a:p>
            <a:pPr>
              <a:lnSpc>
                <a:spcPct val="100000"/>
              </a:lnSpc>
            </a:pPr>
            <a:r>
              <a:rPr lang="en-GB" sz="1400" b="1" dirty="0"/>
              <a:t>Business model experimentation </a:t>
            </a:r>
            <a:r>
              <a:rPr lang="en-GB" sz="1400" dirty="0"/>
              <a:t>- growing pressure on events to </a:t>
            </a:r>
            <a:r>
              <a:rPr lang="en-GB" sz="1400" b="1" dirty="0"/>
              <a:t>bring greater creativity</a:t>
            </a:r>
            <a:r>
              <a:rPr lang="en-GB" sz="1400" dirty="0"/>
              <a:t>. Paying based on the perceived value and seat auctions through to pay per session and results-based charging. </a:t>
            </a:r>
          </a:p>
          <a:p>
            <a:pPr>
              <a:lnSpc>
                <a:spcPct val="100000"/>
              </a:lnSpc>
            </a:pPr>
            <a:r>
              <a:rPr lang="en-GB" sz="1400" b="1" dirty="0"/>
              <a:t>Robot realms </a:t>
            </a:r>
            <a:r>
              <a:rPr lang="en-GB" sz="1400" dirty="0"/>
              <a:t>- robots as mobile customer service assistants, kitchen staff, baristas, waiting staff, security guards and porters. More robots featuring presentations . </a:t>
            </a:r>
            <a:r>
              <a:rPr lang="en-GB" sz="1400" b="1" dirty="0"/>
              <a:t>Drones capturing videos </a:t>
            </a:r>
            <a:r>
              <a:rPr lang="en-GB" sz="1400" dirty="0"/>
              <a:t>of the sessions, transporting goods and even moving people between sessions</a:t>
            </a:r>
          </a:p>
          <a:p>
            <a:pPr>
              <a:lnSpc>
                <a:spcPct val="100000"/>
              </a:lnSpc>
            </a:pPr>
            <a:r>
              <a:rPr lang="en-GB" sz="1400" b="1" dirty="0"/>
              <a:t>#metoo charters </a:t>
            </a:r>
            <a:r>
              <a:rPr lang="en-GB" sz="1400" dirty="0"/>
              <a:t>-  </a:t>
            </a:r>
            <a:r>
              <a:rPr lang="en-GB" sz="1400" b="1" dirty="0"/>
              <a:t>Stricter codes of conduct </a:t>
            </a:r>
            <a:r>
              <a:rPr lang="en-GB" sz="1400" dirty="0"/>
              <a:t>covering behaviour at events, participants will be asked to sign to commit. </a:t>
            </a:r>
          </a:p>
          <a:p>
            <a:pPr>
              <a:lnSpc>
                <a:spcPct val="100000"/>
              </a:lnSpc>
            </a:pPr>
            <a:r>
              <a:rPr lang="en-GB" sz="1400" b="1" dirty="0"/>
              <a:t>Silent conferences </a:t>
            </a:r>
            <a:r>
              <a:rPr lang="en-GB" sz="1400" dirty="0"/>
              <a:t>– participants will be able to tune in to every parallel session via their personal devices and listen through their headphones .</a:t>
            </a:r>
          </a:p>
          <a:p>
            <a:pPr>
              <a:lnSpc>
                <a:spcPct val="100000"/>
              </a:lnSpc>
            </a:pPr>
            <a:r>
              <a:rPr lang="en-GB" sz="1400" b="1" dirty="0"/>
              <a:t>Big Brother </a:t>
            </a:r>
            <a:r>
              <a:rPr lang="en-GB" sz="1400" dirty="0"/>
              <a:t>– events that gather large numbers of participants could become attractive to proponents of the growing Internet of Things (IoT) and smart city movement. Attendee data provide key insights to exhibitors, and non-participating marketers, for example those aiming at the business traveller.</a:t>
            </a:r>
          </a:p>
          <a:p>
            <a:pPr>
              <a:lnSpc>
                <a:spcPct val="100000"/>
              </a:lnSpc>
            </a:pPr>
            <a:r>
              <a:rPr lang="en-GB" sz="1400" b="1" dirty="0"/>
              <a:t>Circular economies and zero waste </a:t>
            </a:r>
            <a:r>
              <a:rPr lang="en-GB" sz="1400" dirty="0"/>
              <a:t>– the events industry under growing pressure and take greater action to alleviate food, energy and water waste</a:t>
            </a:r>
          </a:p>
        </p:txBody>
      </p:sp>
    </p:spTree>
    <p:extLst>
      <p:ext uri="{BB962C8B-B14F-4D97-AF65-F5344CB8AC3E}">
        <p14:creationId xmlns:p14="http://schemas.microsoft.com/office/powerpoint/2010/main" val="1794538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5C23782-AA13-DEE0-A130-46944D4BEB04}"/>
              </a:ext>
            </a:extLst>
          </p:cNvPr>
          <p:cNvPicPr>
            <a:picLocks noGrp="1" noChangeAspect="1"/>
          </p:cNvPicPr>
          <p:nvPr>
            <p:ph idx="1"/>
          </p:nvPr>
        </p:nvPicPr>
        <p:blipFill>
          <a:blip r:embed="rId2"/>
          <a:stretch>
            <a:fillRect/>
          </a:stretch>
        </p:blipFill>
        <p:spPr>
          <a:xfrm>
            <a:off x="582803" y="0"/>
            <a:ext cx="7299325" cy="5474493"/>
          </a:xfrm>
          <a:prstGeom prst="rect">
            <a:avLst/>
          </a:prstGeom>
        </p:spPr>
      </p:pic>
    </p:spTree>
    <p:extLst>
      <p:ext uri="{BB962C8B-B14F-4D97-AF65-F5344CB8AC3E}">
        <p14:creationId xmlns:p14="http://schemas.microsoft.com/office/powerpoint/2010/main" val="35296584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7FA59-A9E7-3615-196F-E557BAEC80FF}"/>
              </a:ext>
            </a:extLst>
          </p:cNvPr>
          <p:cNvSpPr>
            <a:spLocks noGrp="1"/>
          </p:cNvSpPr>
          <p:nvPr>
            <p:ph type="title"/>
          </p:nvPr>
        </p:nvSpPr>
        <p:spPr>
          <a:xfrm>
            <a:off x="70866" y="8509"/>
            <a:ext cx="7886700" cy="649859"/>
          </a:xfrm>
        </p:spPr>
        <p:txBody>
          <a:bodyPr>
            <a:normAutofit fontScale="90000"/>
          </a:bodyPr>
          <a:lstStyle/>
          <a:p>
            <a:br>
              <a:rPr lang="en-GB" sz="4000" b="1" dirty="0"/>
            </a:br>
            <a:r>
              <a:rPr lang="en-GB" sz="4000" b="1" dirty="0"/>
              <a:t>Management Considerations</a:t>
            </a:r>
            <a:br>
              <a:rPr lang="en-GB" b="1" dirty="0"/>
            </a:br>
            <a:endParaRPr lang="en-GB" dirty="0"/>
          </a:p>
        </p:txBody>
      </p:sp>
      <p:sp>
        <p:nvSpPr>
          <p:cNvPr id="3" name="Content Placeholder 2">
            <a:extLst>
              <a:ext uri="{FF2B5EF4-FFF2-40B4-BE49-F238E27FC236}">
                <a16:creationId xmlns:a16="http://schemas.microsoft.com/office/drawing/2014/main" id="{358E4CE1-13D6-35B9-B00C-936880A2FC66}"/>
              </a:ext>
            </a:extLst>
          </p:cNvPr>
          <p:cNvSpPr>
            <a:spLocks noGrp="1"/>
          </p:cNvSpPr>
          <p:nvPr>
            <p:ph idx="1"/>
          </p:nvPr>
        </p:nvSpPr>
        <p:spPr>
          <a:xfrm>
            <a:off x="0" y="658368"/>
            <a:ext cx="8878824" cy="5138928"/>
          </a:xfrm>
        </p:spPr>
        <p:txBody>
          <a:bodyPr>
            <a:normAutofit fontScale="40000" lnSpcReduction="20000"/>
          </a:bodyPr>
          <a:lstStyle/>
          <a:p>
            <a:pPr>
              <a:lnSpc>
                <a:spcPct val="120000"/>
              </a:lnSpc>
            </a:pPr>
            <a:r>
              <a:rPr lang="en-GB" sz="4300" b="1" dirty="0"/>
              <a:t>Sustainability:</a:t>
            </a:r>
            <a:r>
              <a:rPr lang="en-GB" sz="4300" dirty="0"/>
              <a:t> Minimise environmental footprint, promote local culture and community benefit.</a:t>
            </a:r>
          </a:p>
          <a:p>
            <a:pPr>
              <a:lnSpc>
                <a:spcPct val="120000"/>
              </a:lnSpc>
            </a:pPr>
            <a:r>
              <a:rPr lang="en-GB" sz="4300" b="1" dirty="0"/>
              <a:t>Technology:</a:t>
            </a:r>
            <a:r>
              <a:rPr lang="en-GB" sz="4300" dirty="0"/>
              <a:t> Use of digital ticketing, VR experiences, social media engagement.</a:t>
            </a:r>
          </a:p>
          <a:p>
            <a:pPr>
              <a:lnSpc>
                <a:spcPct val="120000"/>
              </a:lnSpc>
            </a:pPr>
            <a:r>
              <a:rPr lang="en-GB" sz="4300" b="1" dirty="0"/>
              <a:t>Stakeholder Collaboration:</a:t>
            </a:r>
            <a:r>
              <a:rPr lang="en-GB" sz="4300" dirty="0"/>
              <a:t> Involving public, private, and voluntary sectors (as covered earlier).</a:t>
            </a:r>
          </a:p>
          <a:p>
            <a:pPr>
              <a:lnSpc>
                <a:spcPct val="120000"/>
              </a:lnSpc>
            </a:pPr>
            <a:r>
              <a:rPr lang="en-GB" sz="4300" b="1" dirty="0"/>
              <a:t>Customer Experience:</a:t>
            </a:r>
            <a:r>
              <a:rPr lang="en-GB" sz="4300" dirty="0"/>
              <a:t> Aligning with visitor motives — ensuring comfort, excitement, and personal growth opportunities.</a:t>
            </a:r>
          </a:p>
          <a:p>
            <a:pPr>
              <a:lnSpc>
                <a:spcPct val="120000"/>
              </a:lnSpc>
            </a:pPr>
            <a:r>
              <a:rPr lang="en-GB" sz="4300" b="1" dirty="0"/>
              <a:t>Example : </a:t>
            </a:r>
            <a:r>
              <a:rPr lang="en-GB" sz="4300" dirty="0"/>
              <a:t>A </a:t>
            </a:r>
            <a:r>
              <a:rPr lang="en-GB" sz="4300" b="1" dirty="0"/>
              <a:t>destination music festival</a:t>
            </a:r>
            <a:r>
              <a:rPr lang="en-GB" sz="4300" dirty="0"/>
              <a:t> might attract visitors seeking </a:t>
            </a:r>
            <a:r>
              <a:rPr lang="en-GB" sz="4300" b="1" dirty="0"/>
              <a:t>social connection, cultural immersion, and self-expression</a:t>
            </a:r>
            <a:r>
              <a:rPr lang="en-GB" sz="4300" dirty="0"/>
              <a:t>.</a:t>
            </a:r>
            <a:br>
              <a:rPr lang="en-GB" sz="4300" dirty="0"/>
            </a:br>
            <a:endParaRPr lang="en-GB" sz="4300" dirty="0"/>
          </a:p>
          <a:p>
            <a:pPr>
              <a:lnSpc>
                <a:spcPct val="120000"/>
              </a:lnSpc>
            </a:pPr>
            <a:r>
              <a:rPr lang="en-GB" sz="4300" dirty="0"/>
              <a:t>Planners design:</a:t>
            </a:r>
          </a:p>
          <a:p>
            <a:pPr>
              <a:lnSpc>
                <a:spcPct val="120000"/>
              </a:lnSpc>
            </a:pPr>
            <a:r>
              <a:rPr lang="en-GB" sz="4300" dirty="0"/>
              <a:t>Eco-friendly camping (environmental motives)</a:t>
            </a:r>
          </a:p>
          <a:p>
            <a:pPr>
              <a:lnSpc>
                <a:spcPct val="120000"/>
              </a:lnSpc>
            </a:pPr>
            <a:r>
              <a:rPr lang="en-GB" sz="4300" dirty="0"/>
              <a:t>Cultural food zones (cultural curiosity)</a:t>
            </a:r>
          </a:p>
          <a:p>
            <a:pPr>
              <a:lnSpc>
                <a:spcPct val="120000"/>
              </a:lnSpc>
            </a:pPr>
            <a:r>
              <a:rPr lang="en-GB" sz="4300" dirty="0"/>
              <a:t>VIP passes (status needs)</a:t>
            </a:r>
          </a:p>
          <a:p>
            <a:pPr>
              <a:lnSpc>
                <a:spcPct val="120000"/>
              </a:lnSpc>
            </a:pPr>
            <a:r>
              <a:rPr lang="en-GB" sz="4300" dirty="0"/>
              <a:t>Wellness areas (self-care motives)</a:t>
            </a:r>
          </a:p>
          <a:p>
            <a:pPr>
              <a:lnSpc>
                <a:spcPct val="120000"/>
              </a:lnSpc>
            </a:pPr>
            <a:r>
              <a:rPr lang="en-GB" sz="4300" dirty="0"/>
              <a:t>Which musical festival do you think ? </a:t>
            </a:r>
          </a:p>
          <a:p>
            <a:endParaRPr lang="en-GB" dirty="0"/>
          </a:p>
        </p:txBody>
      </p:sp>
    </p:spTree>
    <p:extLst>
      <p:ext uri="{BB962C8B-B14F-4D97-AF65-F5344CB8AC3E}">
        <p14:creationId xmlns:p14="http://schemas.microsoft.com/office/powerpoint/2010/main" val="4022198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C729-B2C5-7A36-8371-8DC7C7D17742}"/>
              </a:ext>
            </a:extLst>
          </p:cNvPr>
          <p:cNvSpPr>
            <a:spLocks noGrp="1"/>
          </p:cNvSpPr>
          <p:nvPr>
            <p:ph type="title"/>
          </p:nvPr>
        </p:nvSpPr>
        <p:spPr>
          <a:xfrm>
            <a:off x="70866" y="0"/>
            <a:ext cx="7886700" cy="1325563"/>
          </a:xfrm>
        </p:spPr>
        <p:txBody>
          <a:bodyPr anchor="ctr">
            <a:normAutofit/>
          </a:bodyPr>
          <a:lstStyle/>
          <a:p>
            <a:r>
              <a:rPr lang="en-GB" dirty="0"/>
              <a:t>Glastonbury </a:t>
            </a:r>
          </a:p>
        </p:txBody>
      </p:sp>
      <p:sp>
        <p:nvSpPr>
          <p:cNvPr id="3" name="Content Placeholder 2">
            <a:extLst>
              <a:ext uri="{FF2B5EF4-FFF2-40B4-BE49-F238E27FC236}">
                <a16:creationId xmlns:a16="http://schemas.microsoft.com/office/drawing/2014/main" id="{15BD419A-6FC3-29AE-CD36-19C081C5033B}"/>
              </a:ext>
            </a:extLst>
          </p:cNvPr>
          <p:cNvSpPr>
            <a:spLocks noGrp="1"/>
          </p:cNvSpPr>
          <p:nvPr>
            <p:ph sz="half" idx="1"/>
          </p:nvPr>
        </p:nvSpPr>
        <p:spPr>
          <a:xfrm>
            <a:off x="70866" y="1133856"/>
            <a:ext cx="4424934" cy="4782312"/>
          </a:xfrm>
        </p:spPr>
        <p:txBody>
          <a:bodyPr>
            <a:normAutofit fontScale="85000" lnSpcReduction="10000"/>
          </a:bodyPr>
          <a:lstStyle/>
          <a:p>
            <a:pPr>
              <a:lnSpc>
                <a:spcPct val="110000"/>
              </a:lnSpc>
            </a:pPr>
            <a:r>
              <a:rPr lang="en-GB" sz="1800" dirty="0"/>
              <a:t>Glastonbury combines </a:t>
            </a:r>
            <a:r>
              <a:rPr lang="en-GB" sz="1800" b="1" dirty="0"/>
              <a:t>tourism, culture, sustainability, and community engagement</a:t>
            </a:r>
            <a:r>
              <a:rPr lang="en-GB" sz="1800" dirty="0"/>
              <a:t>, making it a </a:t>
            </a:r>
            <a:r>
              <a:rPr lang="en-GB" sz="1800" b="1" dirty="0"/>
              <a:t>benchmark event</a:t>
            </a:r>
            <a:r>
              <a:rPr lang="en-GB" sz="1800" dirty="0"/>
              <a:t> for students studying event planning and tourism management.</a:t>
            </a:r>
          </a:p>
          <a:p>
            <a:pPr>
              <a:lnSpc>
                <a:spcPct val="110000"/>
              </a:lnSpc>
            </a:pPr>
            <a:r>
              <a:rPr lang="en-GB" sz="1800" b="1" dirty="0"/>
              <a:t>Type:</a:t>
            </a:r>
            <a:r>
              <a:rPr lang="en-GB" sz="1800" dirty="0"/>
              <a:t> Large-scale music and arts festival</a:t>
            </a:r>
            <a:br>
              <a:rPr lang="en-GB" sz="1800" dirty="0"/>
            </a:br>
            <a:r>
              <a:rPr lang="en-GB" sz="1800" b="1" dirty="0"/>
              <a:t>Location:</a:t>
            </a:r>
            <a:r>
              <a:rPr lang="en-GB" sz="1800" dirty="0"/>
              <a:t> Somerset, UK</a:t>
            </a:r>
            <a:br>
              <a:rPr lang="en-GB" sz="1800" dirty="0"/>
            </a:br>
            <a:r>
              <a:rPr lang="en-GB" sz="1800" b="1" dirty="0"/>
              <a:t>Founded:</a:t>
            </a:r>
            <a:r>
              <a:rPr lang="en-GB" sz="1800" dirty="0"/>
              <a:t> 1970 (by Michael Eavis)</a:t>
            </a:r>
            <a:br>
              <a:rPr lang="en-GB" sz="1800" dirty="0"/>
            </a:br>
            <a:r>
              <a:rPr lang="en-GB" sz="1800" b="1" dirty="0"/>
              <a:t>Attendance:</a:t>
            </a:r>
            <a:r>
              <a:rPr lang="en-GB" sz="1800" dirty="0"/>
              <a:t> Around 200,000 visitors</a:t>
            </a:r>
          </a:p>
          <a:p>
            <a:pPr>
              <a:lnSpc>
                <a:spcPct val="110000"/>
              </a:lnSpc>
            </a:pPr>
            <a:r>
              <a:rPr lang="en-GB" sz="1800" b="1" dirty="0"/>
              <a:t>Visitor Motives</a:t>
            </a:r>
          </a:p>
          <a:p>
            <a:pPr>
              <a:lnSpc>
                <a:spcPct val="110000"/>
              </a:lnSpc>
            </a:pPr>
            <a:r>
              <a:rPr lang="en-GB" sz="1800" b="1" dirty="0"/>
              <a:t>Social Connection:</a:t>
            </a:r>
            <a:r>
              <a:rPr lang="en-GB" sz="1800" dirty="0"/>
              <a:t> Festival community atmosphere, shared experiences.</a:t>
            </a:r>
          </a:p>
          <a:p>
            <a:pPr>
              <a:lnSpc>
                <a:spcPct val="110000"/>
              </a:lnSpc>
            </a:pPr>
            <a:r>
              <a:rPr lang="en-GB" sz="1800" b="1" dirty="0"/>
              <a:t>Cultural Immersion:</a:t>
            </a:r>
            <a:r>
              <a:rPr lang="en-GB" sz="1800" dirty="0"/>
              <a:t> Music, art, performance, global cuisine.</a:t>
            </a:r>
          </a:p>
          <a:p>
            <a:pPr>
              <a:lnSpc>
                <a:spcPct val="110000"/>
              </a:lnSpc>
            </a:pPr>
            <a:r>
              <a:rPr lang="en-GB" sz="1800" b="1" dirty="0"/>
              <a:t>Self-Expression:</a:t>
            </a:r>
            <a:r>
              <a:rPr lang="en-GB" sz="1800" dirty="0"/>
              <a:t> Fashion, activism, creativity, individuality.</a:t>
            </a:r>
          </a:p>
          <a:p>
            <a:pPr>
              <a:lnSpc>
                <a:spcPct val="110000"/>
              </a:lnSpc>
            </a:pPr>
            <a:r>
              <a:rPr lang="en-GB" sz="1800" b="1" dirty="0"/>
              <a:t>Environmental Values:</a:t>
            </a:r>
            <a:r>
              <a:rPr lang="en-GB" sz="1800" dirty="0"/>
              <a:t> Focus on sustainability, recycling, and charity support.</a:t>
            </a:r>
          </a:p>
          <a:p>
            <a:pPr>
              <a:lnSpc>
                <a:spcPct val="110000"/>
              </a:lnSpc>
            </a:pPr>
            <a:endParaRPr lang="en-GB" sz="1800" dirty="0"/>
          </a:p>
          <a:p>
            <a:endParaRPr lang="en-GB" sz="1100" dirty="0"/>
          </a:p>
        </p:txBody>
      </p:sp>
      <p:pic>
        <p:nvPicPr>
          <p:cNvPr id="4" name="Picture 3">
            <a:extLst>
              <a:ext uri="{FF2B5EF4-FFF2-40B4-BE49-F238E27FC236}">
                <a16:creationId xmlns:a16="http://schemas.microsoft.com/office/drawing/2014/main" id="{9698B95B-37EA-5C55-0B0C-5432FD0128C8}"/>
              </a:ext>
            </a:extLst>
          </p:cNvPr>
          <p:cNvPicPr>
            <a:picLocks noChangeAspect="1"/>
          </p:cNvPicPr>
          <p:nvPr/>
        </p:nvPicPr>
        <p:blipFill>
          <a:blip r:embed="rId2"/>
          <a:srcRect t="1481" r="1" b="1"/>
          <a:stretch>
            <a:fillRect/>
          </a:stretch>
        </p:blipFill>
        <p:spPr>
          <a:xfrm>
            <a:off x="4648200" y="1825625"/>
            <a:ext cx="3867150" cy="3809862"/>
          </a:xfrm>
          <a:prstGeom prst="rect">
            <a:avLst/>
          </a:prstGeom>
          <a:noFill/>
        </p:spPr>
      </p:pic>
    </p:spTree>
    <p:extLst>
      <p:ext uri="{BB962C8B-B14F-4D97-AF65-F5344CB8AC3E}">
        <p14:creationId xmlns:p14="http://schemas.microsoft.com/office/powerpoint/2010/main" val="10744716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018" y="0"/>
            <a:ext cx="7886700" cy="1325563"/>
          </a:xfrm>
        </p:spPr>
        <p:txBody>
          <a:bodyPr>
            <a:normAutofit/>
          </a:bodyPr>
          <a:lstStyle/>
          <a:p>
            <a:r>
              <a:rPr sz="3600" dirty="0"/>
              <a:t>Planning and Management: Glastonbury Festival</a:t>
            </a:r>
          </a:p>
        </p:txBody>
      </p:sp>
      <p:graphicFrame>
        <p:nvGraphicFramePr>
          <p:cNvPr id="3" name="Table 2"/>
          <p:cNvGraphicFramePr>
            <a:graphicFrameLocks noGrp="1"/>
          </p:cNvGraphicFramePr>
          <p:nvPr>
            <p:extLst>
              <p:ext uri="{D42A27DB-BD31-4B8C-83A1-F6EECF244321}">
                <p14:modId xmlns:p14="http://schemas.microsoft.com/office/powerpoint/2010/main" val="245617402"/>
              </p:ext>
            </p:extLst>
          </p:nvPr>
        </p:nvGraphicFramePr>
        <p:xfrm>
          <a:off x="667512" y="1083056"/>
          <a:ext cx="8055864" cy="7137213"/>
        </p:xfrm>
        <a:graphic>
          <a:graphicData uri="http://schemas.openxmlformats.org/drawingml/2006/table">
            <a:tbl>
              <a:tblPr firstRow="1" bandRow="1">
                <a:tableStyleId>{5C22544A-7EE6-4342-B048-85BDC9FD1C3A}</a:tableStyleId>
              </a:tblPr>
              <a:tblGrid>
                <a:gridCol w="4027932">
                  <a:extLst>
                    <a:ext uri="{9D8B030D-6E8A-4147-A177-3AD203B41FA5}">
                      <a16:colId xmlns:a16="http://schemas.microsoft.com/office/drawing/2014/main" val="20000"/>
                    </a:ext>
                  </a:extLst>
                </a:gridCol>
                <a:gridCol w="4027932">
                  <a:extLst>
                    <a:ext uri="{9D8B030D-6E8A-4147-A177-3AD203B41FA5}">
                      <a16:colId xmlns:a16="http://schemas.microsoft.com/office/drawing/2014/main" val="20001"/>
                    </a:ext>
                  </a:extLst>
                </a:gridCol>
              </a:tblGrid>
              <a:tr h="370653">
                <a:tc>
                  <a:txBody>
                    <a:bodyPr/>
                    <a:lstStyle/>
                    <a:p>
                      <a:pPr algn="ctr">
                        <a:defRPr b="1"/>
                      </a:pPr>
                      <a:r>
                        <a:t>Stage</a:t>
                      </a:r>
                    </a:p>
                  </a:txBody>
                  <a:tcPr/>
                </a:tc>
                <a:tc>
                  <a:txBody>
                    <a:bodyPr/>
                    <a:lstStyle/>
                    <a:p>
                      <a:pPr algn="ctr">
                        <a:defRPr b="1"/>
                      </a:pPr>
                      <a:r>
                        <a:t>Example at Glastonbury Festival</a:t>
                      </a:r>
                    </a:p>
                  </a:txBody>
                  <a:tcPr/>
                </a:tc>
                <a:extLst>
                  <a:ext uri="{0D108BD9-81ED-4DB2-BD59-A6C34878D82A}">
                    <a16:rowId xmlns:a16="http://schemas.microsoft.com/office/drawing/2014/main" val="10000"/>
                  </a:ext>
                </a:extLst>
              </a:tr>
              <a:tr h="583778">
                <a:tc>
                  <a:txBody>
                    <a:bodyPr/>
                    <a:lstStyle/>
                    <a:p>
                      <a:r>
                        <a:t>1. Research &amp; Feasibility</a:t>
                      </a:r>
                    </a:p>
                  </a:txBody>
                  <a:tcPr/>
                </a:tc>
                <a:tc>
                  <a:txBody>
                    <a:bodyPr/>
                    <a:lstStyle/>
                    <a:p>
                      <a:r>
                        <a:t>Audience demand for live music, arts, and unique festival experiences.</a:t>
                      </a:r>
                    </a:p>
                  </a:txBody>
                  <a:tcPr/>
                </a:tc>
                <a:extLst>
                  <a:ext uri="{0D108BD9-81ED-4DB2-BD59-A6C34878D82A}">
                    <a16:rowId xmlns:a16="http://schemas.microsoft.com/office/drawing/2014/main" val="10001"/>
                  </a:ext>
                </a:extLst>
              </a:tr>
              <a:tr h="833969">
                <a:tc>
                  <a:txBody>
                    <a:bodyPr/>
                    <a:lstStyle/>
                    <a:p>
                      <a:r>
                        <a:rPr dirty="0"/>
                        <a:t>2. Concept &amp; Design</a:t>
                      </a:r>
                    </a:p>
                  </a:txBody>
                  <a:tcPr/>
                </a:tc>
                <a:tc>
                  <a:txBody>
                    <a:bodyPr/>
                    <a:lstStyle/>
                    <a:p>
                      <a:r>
                        <a:t>Theme-based stages, cultural zones, and art installations create an immersive experience.</a:t>
                      </a:r>
                    </a:p>
                  </a:txBody>
                  <a:tcPr/>
                </a:tc>
                <a:extLst>
                  <a:ext uri="{0D108BD9-81ED-4DB2-BD59-A6C34878D82A}">
                    <a16:rowId xmlns:a16="http://schemas.microsoft.com/office/drawing/2014/main" val="10002"/>
                  </a:ext>
                </a:extLst>
              </a:tr>
              <a:tr h="833969">
                <a:tc>
                  <a:txBody>
                    <a:bodyPr/>
                    <a:lstStyle/>
                    <a:p>
                      <a:r>
                        <a:t>3. Budgeting &amp; Funding</a:t>
                      </a:r>
                    </a:p>
                  </a:txBody>
                  <a:tcPr/>
                </a:tc>
                <a:tc>
                  <a:txBody>
                    <a:bodyPr/>
                    <a:lstStyle/>
                    <a:p>
                      <a:r>
                        <a:t>Funded through ticket sales, sponsorships, broadcasting rights, and charity donations.</a:t>
                      </a:r>
                    </a:p>
                  </a:txBody>
                  <a:tcPr/>
                </a:tc>
                <a:extLst>
                  <a:ext uri="{0D108BD9-81ED-4DB2-BD59-A6C34878D82A}">
                    <a16:rowId xmlns:a16="http://schemas.microsoft.com/office/drawing/2014/main" val="10003"/>
                  </a:ext>
                </a:extLst>
              </a:tr>
              <a:tr h="833969">
                <a:tc>
                  <a:txBody>
                    <a:bodyPr/>
                    <a:lstStyle/>
                    <a:p>
                      <a:r>
                        <a:t>4. Marketing &amp; Promotion</a:t>
                      </a:r>
                    </a:p>
                  </a:txBody>
                  <a:tcPr/>
                </a:tc>
                <a:tc>
                  <a:txBody>
                    <a:bodyPr/>
                    <a:lstStyle/>
                    <a:p>
                      <a:r>
                        <a:t>Global reputation supported by social media, artist announcements, and live broadcasts.</a:t>
                      </a:r>
                    </a:p>
                  </a:txBody>
                  <a:tcPr/>
                </a:tc>
                <a:extLst>
                  <a:ext uri="{0D108BD9-81ED-4DB2-BD59-A6C34878D82A}">
                    <a16:rowId xmlns:a16="http://schemas.microsoft.com/office/drawing/2014/main" val="10004"/>
                  </a:ext>
                </a:extLst>
              </a:tr>
              <a:tr h="833969">
                <a:tc>
                  <a:txBody>
                    <a:bodyPr/>
                    <a:lstStyle/>
                    <a:p>
                      <a:r>
                        <a:rPr dirty="0"/>
                        <a:t>5. Operations &amp; Logistics</a:t>
                      </a:r>
                    </a:p>
                  </a:txBody>
                  <a:tcPr/>
                </a:tc>
                <a:tc>
                  <a:txBody>
                    <a:bodyPr/>
                    <a:lstStyle/>
                    <a:p>
                      <a:r>
                        <a:t>Extensive infrastructure for camping, transport, waste management, and security.</a:t>
                      </a:r>
                    </a:p>
                  </a:txBody>
                  <a:tcPr/>
                </a:tc>
                <a:extLst>
                  <a:ext uri="{0D108BD9-81ED-4DB2-BD59-A6C34878D82A}">
                    <a16:rowId xmlns:a16="http://schemas.microsoft.com/office/drawing/2014/main" val="10005"/>
                  </a:ext>
                </a:extLst>
              </a:tr>
              <a:tr h="833969">
                <a:tc>
                  <a:txBody>
                    <a:bodyPr/>
                    <a:lstStyle/>
                    <a:p>
                      <a:r>
                        <a:t>6. Risk Management</a:t>
                      </a:r>
                    </a:p>
                  </a:txBody>
                  <a:tcPr/>
                </a:tc>
                <a:tc>
                  <a:txBody>
                    <a:bodyPr/>
                    <a:lstStyle/>
                    <a:p>
                      <a:r>
                        <a:t>Comprehensive health, safety, and emergency planning, including weather contingencies.</a:t>
                      </a:r>
                    </a:p>
                  </a:txBody>
                  <a:tcPr/>
                </a:tc>
                <a:extLst>
                  <a:ext uri="{0D108BD9-81ED-4DB2-BD59-A6C34878D82A}">
                    <a16:rowId xmlns:a16="http://schemas.microsoft.com/office/drawing/2014/main" val="10006"/>
                  </a:ext>
                </a:extLst>
              </a:tr>
              <a:tr h="583778">
                <a:tc>
                  <a:txBody>
                    <a:bodyPr/>
                    <a:lstStyle/>
                    <a:p>
                      <a:r>
                        <a:t>7. Event Delivery</a:t>
                      </a:r>
                    </a:p>
                  </a:txBody>
                  <a:tcPr/>
                </a:tc>
                <a:tc>
                  <a:txBody>
                    <a:bodyPr/>
                    <a:lstStyle/>
                    <a:p>
                      <a:r>
                        <a:t>Five-day festival with over 3,000 performances across multiple stages.</a:t>
                      </a:r>
                    </a:p>
                  </a:txBody>
                  <a:tcPr/>
                </a:tc>
                <a:extLst>
                  <a:ext uri="{0D108BD9-81ED-4DB2-BD59-A6C34878D82A}">
                    <a16:rowId xmlns:a16="http://schemas.microsoft.com/office/drawing/2014/main" val="10007"/>
                  </a:ext>
                </a:extLst>
              </a:tr>
              <a:tr h="833969">
                <a:tc>
                  <a:txBody>
                    <a:bodyPr/>
                    <a:lstStyle/>
                    <a:p>
                      <a:r>
                        <a:t>8. Evaluation &amp; Legacy</a:t>
                      </a:r>
                    </a:p>
                  </a:txBody>
                  <a:tcPr/>
                </a:tc>
                <a:tc>
                  <a:txBody>
                    <a:bodyPr/>
                    <a:lstStyle/>
                    <a:p>
                      <a:r>
                        <a:rPr dirty="0"/>
                        <a:t>Boosts local economy; profits donated to charities such as Oxfam, Greenpeace, and WaterAid.</a:t>
                      </a:r>
                    </a:p>
                  </a:txBody>
                  <a:tcPr/>
                </a:tc>
                <a:extLst>
                  <a:ext uri="{0D108BD9-81ED-4DB2-BD59-A6C34878D82A}">
                    <a16:rowId xmlns:a16="http://schemas.microsoft.com/office/drawing/2014/main" val="10008"/>
                  </a:ext>
                </a:extLst>
              </a:tr>
            </a:tbl>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Case study – Urban Foundry</a:t>
            </a:r>
          </a:p>
        </p:txBody>
      </p:sp>
      <p:sp>
        <p:nvSpPr>
          <p:cNvPr id="3" name="Content Placeholder 2"/>
          <p:cNvSpPr>
            <a:spLocks noGrp="1"/>
          </p:cNvSpPr>
          <p:nvPr>
            <p:ph idx="1"/>
          </p:nvPr>
        </p:nvSpPr>
        <p:spPr/>
        <p:txBody>
          <a:bodyPr/>
          <a:lstStyle/>
          <a:p>
            <a:r>
              <a:rPr lang="en-GB">
                <a:hlinkClick r:id="rId2"/>
              </a:rPr>
              <a:t>https://www.urbanfoundry.co.uk/</a:t>
            </a:r>
            <a:endParaRPr lang="en-GB"/>
          </a:p>
        </p:txBody>
      </p:sp>
      <p:pic>
        <p:nvPicPr>
          <p:cNvPr id="5" name="Picture 4">
            <a:extLst>
              <a:ext uri="{FF2B5EF4-FFF2-40B4-BE49-F238E27FC236}">
                <a16:creationId xmlns:a16="http://schemas.microsoft.com/office/drawing/2014/main" id="{8ACFE96E-D13C-274D-F401-9FC5FA4D437D}"/>
              </a:ext>
            </a:extLst>
          </p:cNvPr>
          <p:cNvPicPr>
            <a:picLocks noChangeAspect="1"/>
          </p:cNvPicPr>
          <p:nvPr/>
        </p:nvPicPr>
        <p:blipFill rotWithShape="1">
          <a:blip r:embed="rId3"/>
          <a:srcRect t="11807" r="42125" b="5776"/>
          <a:stretch/>
        </p:blipFill>
        <p:spPr>
          <a:xfrm>
            <a:off x="1475656" y="2636912"/>
            <a:ext cx="5292080" cy="2952329"/>
          </a:xfrm>
          <a:prstGeom prst="rect">
            <a:avLst/>
          </a:prstGeom>
        </p:spPr>
      </p:pic>
    </p:spTree>
    <p:extLst>
      <p:ext uri="{BB962C8B-B14F-4D97-AF65-F5344CB8AC3E}">
        <p14:creationId xmlns:p14="http://schemas.microsoft.com/office/powerpoint/2010/main" val="10349300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8D8E1-7F50-25BA-AEA8-7E73E11760CF}"/>
              </a:ext>
            </a:extLst>
          </p:cNvPr>
          <p:cNvSpPr>
            <a:spLocks noGrp="1"/>
          </p:cNvSpPr>
          <p:nvPr>
            <p:ph type="title"/>
          </p:nvPr>
        </p:nvSpPr>
        <p:spPr>
          <a:xfrm>
            <a:off x="107504" y="116632"/>
            <a:ext cx="5964507" cy="890588"/>
          </a:xfrm>
        </p:spPr>
        <p:txBody>
          <a:bodyPr>
            <a:normAutofit fontScale="90000"/>
          </a:bodyPr>
          <a:lstStyle/>
          <a:p>
            <a:pPr>
              <a:defRPr/>
            </a:pPr>
            <a:br>
              <a:rPr lang="en-GB" dirty="0"/>
            </a:br>
            <a:r>
              <a:rPr lang="en-GB" dirty="0"/>
              <a:t>Business Tourism and Events</a:t>
            </a:r>
            <a:br>
              <a:rPr lang="en-GB" dirty="0"/>
            </a:br>
            <a:endParaRPr lang="en-GB" dirty="0"/>
          </a:p>
        </p:txBody>
      </p:sp>
      <p:sp>
        <p:nvSpPr>
          <p:cNvPr id="25603" name="Content Placeholder 2">
            <a:extLst>
              <a:ext uri="{FF2B5EF4-FFF2-40B4-BE49-F238E27FC236}">
                <a16:creationId xmlns:a16="http://schemas.microsoft.com/office/drawing/2014/main" id="{B9EEE292-27D8-CAAA-B5B8-14606E116961}"/>
              </a:ext>
            </a:extLst>
          </p:cNvPr>
          <p:cNvSpPr>
            <a:spLocks noGrp="1" noChangeArrowheads="1"/>
          </p:cNvSpPr>
          <p:nvPr>
            <p:ph idx="1"/>
          </p:nvPr>
        </p:nvSpPr>
        <p:spPr>
          <a:xfrm>
            <a:off x="125270" y="1124744"/>
            <a:ext cx="4675329" cy="4901152"/>
          </a:xfrm>
        </p:spPr>
        <p:txBody>
          <a:bodyPr>
            <a:normAutofit fontScale="77500" lnSpcReduction="20000"/>
          </a:bodyPr>
          <a:lstStyle/>
          <a:p>
            <a:r>
              <a:rPr lang="en-GB" altLang="en-US" sz="2850" b="1" dirty="0"/>
              <a:t>MICE</a:t>
            </a:r>
          </a:p>
          <a:p>
            <a:pPr>
              <a:lnSpc>
                <a:spcPct val="100000"/>
              </a:lnSpc>
            </a:pPr>
            <a:r>
              <a:rPr lang="en-GB" altLang="en-US" dirty="0"/>
              <a:t>MICE is an acronym for Meeting, Incentives, Conferences and Exhibitions. The hospitality industry uses this term to define a customer market segment. </a:t>
            </a:r>
          </a:p>
          <a:p>
            <a:pPr>
              <a:lnSpc>
                <a:spcPct val="100000"/>
              </a:lnSpc>
            </a:pPr>
            <a:r>
              <a:rPr lang="en-GB" altLang="en-US" dirty="0"/>
              <a:t>This segment is also known as “Meeting &amp; Events”.</a:t>
            </a:r>
          </a:p>
          <a:p>
            <a:pPr>
              <a:lnSpc>
                <a:spcPct val="100000"/>
              </a:lnSpc>
            </a:pPr>
            <a:r>
              <a:rPr lang="en-GB" altLang="en-US" dirty="0"/>
              <a:t> This is </a:t>
            </a:r>
            <a:r>
              <a:rPr lang="en-GB" altLang="en-US" b="1" dirty="0"/>
              <a:t>a profitable part </a:t>
            </a:r>
            <a:r>
              <a:rPr lang="en-GB" altLang="en-US" dirty="0"/>
              <a:t>of the hospitality industry.</a:t>
            </a:r>
          </a:p>
          <a:p>
            <a:pPr>
              <a:lnSpc>
                <a:spcPct val="100000"/>
              </a:lnSpc>
            </a:pPr>
            <a:r>
              <a:rPr lang="en-GB" altLang="en-US" dirty="0"/>
              <a:t>More than 1.8 million trade shows, conferences, conventions and similar events take place every year (Events Industry Council 2018)</a:t>
            </a:r>
          </a:p>
          <a:p>
            <a:pPr>
              <a:lnSpc>
                <a:spcPct val="100000"/>
              </a:lnSpc>
            </a:pPr>
            <a:r>
              <a:rPr lang="en-GB" altLang="en-US" dirty="0">
                <a:hlinkClick r:id="rId2"/>
              </a:rPr>
              <a:t>https://www.eventscouncil.org/</a:t>
            </a:r>
            <a:endParaRPr lang="en-GB" altLang="en-US" dirty="0"/>
          </a:p>
          <a:p>
            <a:pPr>
              <a:lnSpc>
                <a:spcPct val="100000"/>
              </a:lnSpc>
            </a:pPr>
            <a:endParaRPr lang="en-GB" altLang="en-US" dirty="0"/>
          </a:p>
          <a:p>
            <a:endParaRPr lang="en-GB" altLang="en-US" dirty="0"/>
          </a:p>
        </p:txBody>
      </p:sp>
      <p:pic>
        <p:nvPicPr>
          <p:cNvPr id="28676" name="Picture 3" descr="A picture containing ceiling, indoor, several&#10;&#10;Description automatically generated">
            <a:extLst>
              <a:ext uri="{FF2B5EF4-FFF2-40B4-BE49-F238E27FC236}">
                <a16:creationId xmlns:a16="http://schemas.microsoft.com/office/drawing/2014/main" id="{21938FBB-A5F5-880E-8E60-4B4230959D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3787" y="2273315"/>
            <a:ext cx="3771608" cy="2173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54480-B4A4-DBA6-5E05-644CD7A3230C}"/>
              </a:ext>
            </a:extLst>
          </p:cNvPr>
          <p:cNvSpPr>
            <a:spLocks noGrp="1"/>
          </p:cNvSpPr>
          <p:nvPr>
            <p:ph type="title"/>
          </p:nvPr>
        </p:nvSpPr>
        <p:spPr/>
        <p:txBody>
          <a:bodyPr/>
          <a:lstStyle/>
          <a:p>
            <a:r>
              <a:rPr lang="en-GB" b="1" i="0">
                <a:solidFill>
                  <a:srgbClr val="0F0F0F"/>
                </a:solidFill>
                <a:effectLst/>
                <a:latin typeface="YouTube Sans"/>
              </a:rPr>
              <a:t>The MICE Industry</a:t>
            </a:r>
            <a:br>
              <a:rPr lang="en-GB" b="1" i="0">
                <a:solidFill>
                  <a:srgbClr val="0F0F0F"/>
                </a:solidFill>
                <a:effectLst/>
                <a:latin typeface="YouTube Sans"/>
              </a:rPr>
            </a:br>
            <a:endParaRPr lang="en-GB"/>
          </a:p>
        </p:txBody>
      </p:sp>
      <p:pic>
        <p:nvPicPr>
          <p:cNvPr id="4" name="Online Media 3" title="The MICE Industry">
            <a:hlinkClick r:id="" action="ppaction://media"/>
            <a:extLst>
              <a:ext uri="{FF2B5EF4-FFF2-40B4-BE49-F238E27FC236}">
                <a16:creationId xmlns:a16="http://schemas.microsoft.com/office/drawing/2014/main" id="{ABB756C3-B8C3-7871-8502-B93CDAF30171}"/>
              </a:ext>
            </a:extLst>
          </p:cNvPr>
          <p:cNvPicPr>
            <a:picLocks noGrp="1" noRot="1" noChangeAspect="1"/>
          </p:cNvPicPr>
          <p:nvPr>
            <p:ph idx="1"/>
            <a:videoFile r:link="rId1"/>
          </p:nvPr>
        </p:nvPicPr>
        <p:blipFill>
          <a:blip r:embed="rId3"/>
          <a:stretch>
            <a:fillRect/>
          </a:stretch>
        </p:blipFill>
        <p:spPr>
          <a:xfrm>
            <a:off x="539750" y="1422400"/>
            <a:ext cx="7700963" cy="4332288"/>
          </a:xfrm>
          <a:prstGeom prst="rect">
            <a:avLst/>
          </a:prstGeom>
        </p:spPr>
      </p:pic>
    </p:spTree>
    <p:extLst>
      <p:ext uri="{BB962C8B-B14F-4D97-AF65-F5344CB8AC3E}">
        <p14:creationId xmlns:p14="http://schemas.microsoft.com/office/powerpoint/2010/main" val="874366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F4635-4667-2775-EB58-43D5B8DD98EE}"/>
              </a:ext>
            </a:extLst>
          </p:cNvPr>
          <p:cNvSpPr>
            <a:spLocks noGrp="1"/>
          </p:cNvSpPr>
          <p:nvPr>
            <p:ph type="title"/>
          </p:nvPr>
        </p:nvSpPr>
        <p:spPr>
          <a:xfrm>
            <a:off x="0" y="1"/>
            <a:ext cx="7886700" cy="620688"/>
          </a:xfrm>
        </p:spPr>
        <p:txBody>
          <a:bodyPr>
            <a:normAutofit fontScale="90000"/>
          </a:bodyPr>
          <a:lstStyle/>
          <a:p>
            <a:r>
              <a:rPr lang="en-GB"/>
              <a:t>UKCAMS 2024 </a:t>
            </a:r>
          </a:p>
        </p:txBody>
      </p:sp>
      <p:sp>
        <p:nvSpPr>
          <p:cNvPr id="3" name="Content Placeholder 2">
            <a:extLst>
              <a:ext uri="{FF2B5EF4-FFF2-40B4-BE49-F238E27FC236}">
                <a16:creationId xmlns:a16="http://schemas.microsoft.com/office/drawing/2014/main" id="{09C962C3-AF68-FA78-65F1-96A8563866CA}"/>
              </a:ext>
            </a:extLst>
          </p:cNvPr>
          <p:cNvSpPr>
            <a:spLocks noGrp="1"/>
          </p:cNvSpPr>
          <p:nvPr>
            <p:ph idx="1"/>
          </p:nvPr>
        </p:nvSpPr>
        <p:spPr>
          <a:xfrm>
            <a:off x="179512" y="548680"/>
            <a:ext cx="8928992" cy="5215434"/>
          </a:xfrm>
        </p:spPr>
        <p:txBody>
          <a:bodyPr>
            <a:noAutofit/>
          </a:bodyPr>
          <a:lstStyle/>
          <a:p>
            <a:pPr>
              <a:lnSpc>
                <a:spcPct val="120000"/>
              </a:lnSpc>
            </a:pPr>
            <a:r>
              <a:rPr lang="en-GB" sz="1700" b="0" i="0">
                <a:solidFill>
                  <a:srgbClr val="181818"/>
                </a:solidFill>
                <a:effectLst/>
              </a:rPr>
              <a:t>‘UK Conference and Meeting Survey 2024’ (UKCAMS) n 2023, there were an estimated 964,000 conferences and meetings in the UK, substantial recovery from 2020 and 2021 (0.2 million and 0.44 million events respectively), but slightly below the 2022 figure of 1.02 million after pandemic.</a:t>
            </a:r>
          </a:p>
          <a:p>
            <a:pPr>
              <a:lnSpc>
                <a:spcPct val="120000"/>
              </a:lnSpc>
            </a:pPr>
            <a:r>
              <a:rPr lang="en-GB" sz="1700">
                <a:solidFill>
                  <a:srgbClr val="181818"/>
                </a:solidFill>
              </a:rPr>
              <a:t>G</a:t>
            </a:r>
            <a:r>
              <a:rPr lang="en-GB" sz="1700" b="0" i="0">
                <a:solidFill>
                  <a:srgbClr val="181818"/>
                </a:solidFill>
                <a:effectLst/>
              </a:rPr>
              <a:t>enerated an estimated £</a:t>
            </a:r>
            <a:r>
              <a:rPr lang="en-GB" sz="1700" b="1" i="0">
                <a:solidFill>
                  <a:srgbClr val="181818"/>
                </a:solidFill>
                <a:effectLst/>
              </a:rPr>
              <a:t>14.4 billion of direct expenditure in venues </a:t>
            </a:r>
            <a:r>
              <a:rPr lang="en-GB" sz="1700" b="0" i="0">
                <a:solidFill>
                  <a:srgbClr val="181818"/>
                </a:solidFill>
                <a:effectLst/>
              </a:rPr>
              <a:t>and the wider destination, compared with an estimated </a:t>
            </a:r>
            <a:r>
              <a:rPr lang="en-GB" sz="1700" b="1" i="0">
                <a:solidFill>
                  <a:srgbClr val="181818"/>
                </a:solidFill>
                <a:effectLst/>
              </a:rPr>
              <a:t>£16.3 billion in 2022.</a:t>
            </a:r>
          </a:p>
          <a:p>
            <a:pPr>
              <a:lnSpc>
                <a:spcPct val="120000"/>
              </a:lnSpc>
              <a:buFont typeface="Arial" panose="020B0604020202020204" pitchFamily="34" charset="0"/>
              <a:buChar char="•"/>
            </a:pPr>
            <a:r>
              <a:rPr lang="en-GB" sz="1700">
                <a:effectLst/>
              </a:rPr>
              <a:t>The average daily delegate rate achieved by venues for conferences and meetings in 2023 was £46 (inc. VAT). The average 24 hour / residential rate was £158.</a:t>
            </a:r>
          </a:p>
          <a:p>
            <a:pPr>
              <a:lnSpc>
                <a:spcPct val="120000"/>
              </a:lnSpc>
              <a:buFont typeface="Arial" panose="020B0604020202020204" pitchFamily="34" charset="0"/>
              <a:buChar char="•"/>
            </a:pPr>
            <a:r>
              <a:rPr lang="en-GB" sz="1700">
                <a:effectLst/>
              </a:rPr>
              <a:t>The </a:t>
            </a:r>
            <a:r>
              <a:rPr lang="en-GB" sz="1700" b="1">
                <a:effectLst/>
              </a:rPr>
              <a:t>corporate sector </a:t>
            </a:r>
            <a:r>
              <a:rPr lang="en-GB" sz="1700">
                <a:effectLst/>
              </a:rPr>
              <a:t>accounted for over half of events (55% compared to 46% in 2019). The next most significant group was </a:t>
            </a:r>
            <a:r>
              <a:rPr lang="en-GB" sz="1700" b="1">
                <a:effectLst/>
              </a:rPr>
              <a:t>government and the public sector </a:t>
            </a:r>
            <a:r>
              <a:rPr lang="en-GB" sz="1700">
                <a:effectLst/>
              </a:rPr>
              <a:t>(27%). </a:t>
            </a:r>
            <a:r>
              <a:rPr lang="en-GB" sz="1700" b="1">
                <a:effectLst/>
              </a:rPr>
              <a:t>Associations </a:t>
            </a:r>
            <a:r>
              <a:rPr lang="en-GB" sz="1700">
                <a:effectLst/>
              </a:rPr>
              <a:t>accounted for 17% of the market.</a:t>
            </a:r>
          </a:p>
          <a:p>
            <a:pPr>
              <a:lnSpc>
                <a:spcPct val="120000"/>
              </a:lnSpc>
              <a:buFont typeface="Arial" panose="020B0604020202020204" pitchFamily="34" charset="0"/>
              <a:buChar char="•"/>
            </a:pPr>
            <a:r>
              <a:rPr lang="en-GB" sz="1700">
                <a:effectLst/>
              </a:rPr>
              <a:t>The key international market (in terms of enquiries) was the USA. Germany, France, and China were also important.</a:t>
            </a:r>
          </a:p>
          <a:p>
            <a:pPr>
              <a:lnSpc>
                <a:spcPct val="120000"/>
              </a:lnSpc>
              <a:buFont typeface="Arial" panose="020B0604020202020204" pitchFamily="34" charset="0"/>
              <a:buChar char="•"/>
            </a:pPr>
            <a:r>
              <a:rPr lang="en-GB" sz="1700"/>
              <a:t>V</a:t>
            </a:r>
            <a:r>
              <a:rPr lang="en-GB" sz="1700">
                <a:effectLst/>
              </a:rPr>
              <a:t>enues developing using AI to respond to client enquiries (18%) and offering live availability of event space and instant booking on their website and through third parties (16%).</a:t>
            </a:r>
          </a:p>
          <a:p>
            <a:pPr marL="0" indent="0">
              <a:lnSpc>
                <a:spcPct val="120000"/>
              </a:lnSpc>
              <a:buNone/>
            </a:pPr>
            <a:r>
              <a:rPr lang="en-GB" sz="1800">
                <a:solidFill>
                  <a:schemeClr val="bg1"/>
                </a:solidFill>
                <a:effectLst/>
              </a:rPr>
              <a:t>                                                                                               https://ukcams.org.uk/</a:t>
            </a:r>
            <a:br>
              <a:rPr lang="en-GB" sz="1800">
                <a:effectLst/>
              </a:rPr>
            </a:br>
            <a:endParaRPr lang="en-GB" sz="1800"/>
          </a:p>
        </p:txBody>
      </p:sp>
    </p:spTree>
    <p:extLst>
      <p:ext uri="{BB962C8B-B14F-4D97-AF65-F5344CB8AC3E}">
        <p14:creationId xmlns:p14="http://schemas.microsoft.com/office/powerpoint/2010/main" val="11628400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46787-FF2F-3EE6-6D4E-9A482749D827}"/>
              </a:ext>
            </a:extLst>
          </p:cNvPr>
          <p:cNvSpPr>
            <a:spLocks noGrp="1"/>
          </p:cNvSpPr>
          <p:nvPr>
            <p:ph type="title"/>
          </p:nvPr>
        </p:nvSpPr>
        <p:spPr>
          <a:xfrm>
            <a:off x="107504" y="44624"/>
            <a:ext cx="7886700" cy="687610"/>
          </a:xfrm>
        </p:spPr>
        <p:txBody>
          <a:bodyPr>
            <a:normAutofit fontScale="90000"/>
          </a:bodyPr>
          <a:lstStyle/>
          <a:p>
            <a:r>
              <a:rPr lang="en-GB" b="1" i="0">
                <a:solidFill>
                  <a:srgbClr val="181818"/>
                </a:solidFill>
                <a:effectLst/>
              </a:rPr>
              <a:t>Business events research</a:t>
            </a:r>
            <a:endParaRPr lang="en-GB"/>
          </a:p>
        </p:txBody>
      </p:sp>
      <p:sp>
        <p:nvSpPr>
          <p:cNvPr id="3" name="Content Placeholder 2">
            <a:extLst>
              <a:ext uri="{FF2B5EF4-FFF2-40B4-BE49-F238E27FC236}">
                <a16:creationId xmlns:a16="http://schemas.microsoft.com/office/drawing/2014/main" id="{2B37DA9B-1F4B-E126-C26F-650DD7D43901}"/>
              </a:ext>
            </a:extLst>
          </p:cNvPr>
          <p:cNvSpPr>
            <a:spLocks noGrp="1"/>
          </p:cNvSpPr>
          <p:nvPr>
            <p:ph idx="1"/>
          </p:nvPr>
        </p:nvSpPr>
        <p:spPr>
          <a:xfrm>
            <a:off x="-21263" y="732234"/>
            <a:ext cx="8928992" cy="5124226"/>
          </a:xfrm>
        </p:spPr>
        <p:txBody>
          <a:bodyPr>
            <a:normAutofit fontScale="62500" lnSpcReduction="20000"/>
          </a:bodyPr>
          <a:lstStyle/>
          <a:p>
            <a:pPr>
              <a:lnSpc>
                <a:spcPct val="120000"/>
              </a:lnSpc>
            </a:pPr>
            <a:r>
              <a:rPr lang="en-GB"/>
              <a:t>The direct value of the events industry </a:t>
            </a:r>
            <a:r>
              <a:rPr lang="en-GB" b="1"/>
              <a:t>was £61.65 billion to the UK economy in 2023 </a:t>
            </a:r>
            <a:r>
              <a:rPr lang="en-GB"/>
              <a:t>(</a:t>
            </a:r>
            <a:r>
              <a:rPr lang="en-GB" err="1"/>
              <a:t>UKEvents</a:t>
            </a:r>
            <a:r>
              <a:rPr lang="en-GB"/>
              <a:t> Report 2024).</a:t>
            </a:r>
          </a:p>
          <a:p>
            <a:pPr>
              <a:lnSpc>
                <a:spcPct val="120000"/>
              </a:lnSpc>
            </a:pPr>
            <a:r>
              <a:rPr lang="en-GB"/>
              <a:t>Looking at sector performance, the Events Industry Council revealed that 2023 saw sustained growth in Business Events performance worldwide, with the </a:t>
            </a:r>
            <a:r>
              <a:rPr lang="en-GB" b="1"/>
              <a:t>UK exceeding the Western European average </a:t>
            </a:r>
            <a:r>
              <a:rPr lang="en-GB"/>
              <a:t>in RFP activity at the start of 2024. ​</a:t>
            </a:r>
          </a:p>
          <a:p>
            <a:pPr>
              <a:lnSpc>
                <a:spcPct val="120000"/>
              </a:lnSpc>
            </a:pPr>
            <a:r>
              <a:rPr lang="en-GB"/>
              <a:t>The UK received </a:t>
            </a:r>
            <a:r>
              <a:rPr lang="en-GB" b="1"/>
              <a:t>1.5m inbound business event visitors in 2023</a:t>
            </a:r>
            <a:r>
              <a:rPr lang="en-GB"/>
              <a:t>, </a:t>
            </a:r>
            <a:r>
              <a:rPr lang="en-GB" b="1"/>
              <a:t>spending £1.7bn</a:t>
            </a:r>
            <a:r>
              <a:rPr lang="en-GB"/>
              <a:t>. Inbound business events visits recovered to </a:t>
            </a:r>
            <a:r>
              <a:rPr lang="en-GB" b="1"/>
              <a:t>84% of 2019 levels</a:t>
            </a:r>
            <a:r>
              <a:rPr lang="en-GB"/>
              <a:t>, faster than business travellers in general, and spending </a:t>
            </a:r>
            <a:r>
              <a:rPr lang="en-GB" b="1"/>
              <a:t>38% more per trip than the average inbound visitor </a:t>
            </a:r>
            <a:r>
              <a:rPr lang="en-GB"/>
              <a:t>(International Passenger Survey, ONS).</a:t>
            </a:r>
          </a:p>
          <a:p>
            <a:pPr>
              <a:lnSpc>
                <a:spcPct val="120000"/>
              </a:lnSpc>
            </a:pPr>
            <a:r>
              <a:rPr lang="en-GB"/>
              <a:t>Looking at association events specifically, the UK maintained </a:t>
            </a:r>
            <a:r>
              <a:rPr lang="en-GB" b="1"/>
              <a:t>its 6th rank from ICCA </a:t>
            </a:r>
            <a:r>
              <a:rPr lang="en-GB"/>
              <a:t>for the number of meetings hosted in 2023, recovering 69% of pre-COVID volumes, with London, Edinburgh and Glasgow hosting the most meetings within the UK.</a:t>
            </a:r>
          </a:p>
          <a:p>
            <a:pPr>
              <a:lnSpc>
                <a:spcPct val="120000"/>
              </a:lnSpc>
            </a:pPr>
            <a:r>
              <a:rPr lang="en-GB"/>
              <a:t>The Business of Events has assessed influences on destination selection among global planners, showing that ‘</a:t>
            </a:r>
            <a:r>
              <a:rPr lang="en-GB" b="1"/>
              <a:t>cost and value’, ‘safety and security’, and ‘equity and diversity</a:t>
            </a:r>
            <a:r>
              <a:rPr lang="en-GB"/>
              <a:t>’ are most important for planners globally, while sustainability and social impact is now becoming expected for venues.</a:t>
            </a:r>
          </a:p>
        </p:txBody>
      </p:sp>
    </p:spTree>
    <p:extLst>
      <p:ext uri="{BB962C8B-B14F-4D97-AF65-F5344CB8AC3E}">
        <p14:creationId xmlns:p14="http://schemas.microsoft.com/office/powerpoint/2010/main" val="17936755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8C1E-8DAE-C590-FC3D-153BC8CA1010}"/>
              </a:ext>
            </a:extLst>
          </p:cNvPr>
          <p:cNvSpPr>
            <a:spLocks noGrp="1"/>
          </p:cNvSpPr>
          <p:nvPr>
            <p:ph type="title"/>
          </p:nvPr>
        </p:nvSpPr>
        <p:spPr/>
        <p:txBody>
          <a:bodyPr>
            <a:normAutofit/>
          </a:bodyPr>
          <a:lstStyle/>
          <a:p>
            <a:r>
              <a:rPr lang="en-GB" sz="3600"/>
              <a:t>Sustainability in the MICE sector – Singapore </a:t>
            </a:r>
          </a:p>
        </p:txBody>
      </p:sp>
      <p:pic>
        <p:nvPicPr>
          <p:cNvPr id="4" name="Online Media 3" title="Launch of the MICE Sustainability Roadmap">
            <a:hlinkClick r:id="" action="ppaction://media"/>
            <a:extLst>
              <a:ext uri="{FF2B5EF4-FFF2-40B4-BE49-F238E27FC236}">
                <a16:creationId xmlns:a16="http://schemas.microsoft.com/office/drawing/2014/main" id="{AC296ECE-CBAA-6EF0-3B17-2CD67DF95E7A}"/>
              </a:ext>
            </a:extLst>
          </p:cNvPr>
          <p:cNvPicPr>
            <a:picLocks noGrp="1" noRot="1" noChangeAspect="1"/>
          </p:cNvPicPr>
          <p:nvPr>
            <p:ph idx="1"/>
            <a:videoFile r:link="rId1"/>
          </p:nvPr>
        </p:nvPicPr>
        <p:blipFill>
          <a:blip r:embed="rId3"/>
          <a:stretch>
            <a:fillRect/>
          </a:stretch>
        </p:blipFill>
        <p:spPr>
          <a:xfrm>
            <a:off x="3619500" y="3106738"/>
            <a:ext cx="1905000" cy="1076325"/>
          </a:xfrm>
          <a:prstGeom prst="rect">
            <a:avLst/>
          </a:prstGeom>
        </p:spPr>
      </p:pic>
    </p:spTree>
    <p:extLst>
      <p:ext uri="{BB962C8B-B14F-4D97-AF65-F5344CB8AC3E}">
        <p14:creationId xmlns:p14="http://schemas.microsoft.com/office/powerpoint/2010/main" val="390243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3"/>
          <p:cNvSpPr>
            <a:spLocks/>
          </p:cNvSpPr>
          <p:nvPr/>
        </p:nvSpPr>
        <p:spPr bwMode="auto">
          <a:xfrm>
            <a:off x="971600" y="4945062"/>
            <a:ext cx="6386512" cy="822325"/>
          </a:xfrm>
          <a:prstGeom prst="rect">
            <a:avLst/>
          </a:prstGeom>
          <a:noFill/>
          <a:ln w="9525">
            <a:noFill/>
            <a:miter lim="800000"/>
            <a:headEnd/>
            <a:tailEnd/>
          </a:ln>
        </p:spPr>
        <p:txBody>
          <a:bodyPr anchor="ctr">
            <a:spAutoFit/>
          </a:bodyPr>
          <a:lstStyle/>
          <a:p>
            <a:pPr marL="1611313" indent="-1611313" eaLnBrk="0" hangingPunct="0"/>
            <a:r>
              <a:rPr lang="en-GB" sz="2400" b="1">
                <a:latin typeface="Calibri" pitchFamily="34" charset="0"/>
              </a:rPr>
              <a:t>Figure 12.1	</a:t>
            </a:r>
            <a:r>
              <a:rPr lang="en-US" sz="2400">
                <a:latin typeface="Calibri" pitchFamily="34" charset="0"/>
              </a:rPr>
              <a:t>Key components for conference and </a:t>
            </a:r>
            <a:br>
              <a:rPr lang="en-US" sz="2400">
                <a:latin typeface="Calibri" pitchFamily="34" charset="0"/>
              </a:rPr>
            </a:br>
            <a:r>
              <a:rPr lang="en-US" sz="2400">
                <a:latin typeface="Calibri" pitchFamily="34" charset="0"/>
              </a:rPr>
              <a:t>meeting events management</a:t>
            </a:r>
            <a:endParaRPr lang="en-GB" sz="2400">
              <a:latin typeface="Calibri" pitchFamily="34" charset="0"/>
            </a:endParaRPr>
          </a:p>
        </p:txBody>
      </p:sp>
      <p:pic>
        <p:nvPicPr>
          <p:cNvPr id="17410" name="Picture 5" descr="Events fig 12"/>
          <p:cNvPicPr>
            <a:picLocks noChangeAspect="1" noChangeArrowheads="1"/>
          </p:cNvPicPr>
          <p:nvPr/>
        </p:nvPicPr>
        <p:blipFill>
          <a:blip r:embed="rId2"/>
          <a:srcRect/>
          <a:stretch>
            <a:fillRect/>
          </a:stretch>
        </p:blipFill>
        <p:spPr bwMode="auto">
          <a:xfrm>
            <a:off x="1691531" y="23406"/>
            <a:ext cx="4946650" cy="4946650"/>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3"/>
          <p:cNvSpPr>
            <a:spLocks/>
          </p:cNvSpPr>
          <p:nvPr/>
        </p:nvSpPr>
        <p:spPr bwMode="auto">
          <a:xfrm>
            <a:off x="2171082" y="5047948"/>
            <a:ext cx="4670425" cy="830263"/>
          </a:xfrm>
          <a:prstGeom prst="rect">
            <a:avLst/>
          </a:prstGeom>
          <a:noFill/>
          <a:ln w="9525">
            <a:noFill/>
            <a:miter lim="800000"/>
            <a:headEnd/>
            <a:tailEnd/>
          </a:ln>
        </p:spPr>
        <p:txBody>
          <a:bodyPr anchor="ctr">
            <a:spAutoFit/>
          </a:bodyPr>
          <a:lstStyle/>
          <a:p>
            <a:pPr marL="1611313" indent="-1611313" eaLnBrk="0" hangingPunct="0"/>
            <a:r>
              <a:rPr lang="en-GB" sz="2400" b="1">
                <a:latin typeface="Calibri" pitchFamily="34" charset="0"/>
              </a:rPr>
              <a:t>Figure 12.2	</a:t>
            </a:r>
            <a:r>
              <a:rPr lang="en-US" sz="2400">
                <a:latin typeface="Calibri" pitchFamily="34" charset="0"/>
              </a:rPr>
              <a:t>Achieving outcomes at </a:t>
            </a:r>
            <a:br>
              <a:rPr lang="en-US" sz="2400">
                <a:latin typeface="Calibri" pitchFamily="34" charset="0"/>
              </a:rPr>
            </a:br>
            <a:r>
              <a:rPr lang="en-US" sz="2400">
                <a:latin typeface="Calibri" pitchFamily="34" charset="0"/>
              </a:rPr>
              <a:t>networking events</a:t>
            </a:r>
            <a:endParaRPr lang="en-GB" sz="2400">
              <a:latin typeface="Calibri" pitchFamily="34" charset="0"/>
            </a:endParaRPr>
          </a:p>
        </p:txBody>
      </p:sp>
      <p:pic>
        <p:nvPicPr>
          <p:cNvPr id="18434" name="Picture 5" descr="Events fig 12"/>
          <p:cNvPicPr>
            <a:picLocks noChangeAspect="1" noChangeArrowheads="1"/>
          </p:cNvPicPr>
          <p:nvPr/>
        </p:nvPicPr>
        <p:blipFill>
          <a:blip r:embed="rId2"/>
          <a:srcRect/>
          <a:stretch>
            <a:fillRect/>
          </a:stretch>
        </p:blipFill>
        <p:spPr bwMode="auto">
          <a:xfrm>
            <a:off x="2201862" y="260648"/>
            <a:ext cx="4705350" cy="4752975"/>
          </a:xfrm>
          <a:prstGeom prst="rect">
            <a:avLst/>
          </a:prstGeom>
          <a:noFill/>
          <a:ln w="9525">
            <a:noFill/>
            <a:miter lim="800000"/>
            <a:headEnd/>
            <a:tailEnd/>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16D18-4470-6193-01C2-DC62209FE68E}"/>
              </a:ext>
            </a:extLst>
          </p:cNvPr>
          <p:cNvSpPr>
            <a:spLocks noGrp="1"/>
          </p:cNvSpPr>
          <p:nvPr>
            <p:ph type="title"/>
          </p:nvPr>
        </p:nvSpPr>
        <p:spPr>
          <a:xfrm>
            <a:off x="107504" y="116632"/>
            <a:ext cx="7886700" cy="543595"/>
          </a:xfrm>
        </p:spPr>
        <p:txBody>
          <a:bodyPr>
            <a:normAutofit fontScale="90000"/>
          </a:bodyPr>
          <a:lstStyle/>
          <a:p>
            <a:r>
              <a:rPr lang="en-GB" sz="3600"/>
              <a:t>Corporate Events </a:t>
            </a:r>
          </a:p>
        </p:txBody>
      </p:sp>
      <p:sp>
        <p:nvSpPr>
          <p:cNvPr id="3" name="Content Placeholder 2">
            <a:extLst>
              <a:ext uri="{FF2B5EF4-FFF2-40B4-BE49-F238E27FC236}">
                <a16:creationId xmlns:a16="http://schemas.microsoft.com/office/drawing/2014/main" id="{B6FEB6AF-606E-A60A-2F99-ADEC87F8F802}"/>
              </a:ext>
            </a:extLst>
          </p:cNvPr>
          <p:cNvSpPr>
            <a:spLocks noGrp="1"/>
          </p:cNvSpPr>
          <p:nvPr>
            <p:ph idx="1"/>
          </p:nvPr>
        </p:nvSpPr>
        <p:spPr>
          <a:xfrm>
            <a:off x="107504" y="660227"/>
            <a:ext cx="8407846" cy="5505077"/>
          </a:xfrm>
        </p:spPr>
        <p:txBody>
          <a:bodyPr>
            <a:normAutofit fontScale="47500" lnSpcReduction="20000"/>
          </a:bodyPr>
          <a:lstStyle/>
          <a:p>
            <a:r>
              <a:rPr lang="en-GB" sz="4900" b="1"/>
              <a:t>Types of Corporate Events</a:t>
            </a:r>
          </a:p>
          <a:p>
            <a:pPr>
              <a:lnSpc>
                <a:spcPct val="120000"/>
              </a:lnSpc>
              <a:buFont typeface="+mj-lt"/>
              <a:buAutoNum type="arabicPeriod"/>
            </a:pPr>
            <a:r>
              <a:rPr lang="en-GB" b="1"/>
              <a:t>Conferences and Seminars</a:t>
            </a:r>
            <a:r>
              <a:rPr lang="en-GB"/>
              <a:t>:- These are educational events where companies invite industry experts to speak on specific topics. They are designed to provide knowledge, share ideas, and promote professional development. </a:t>
            </a:r>
            <a:r>
              <a:rPr lang="en-GB" i="1"/>
              <a:t>Example</a:t>
            </a:r>
            <a:r>
              <a:rPr lang="en-GB"/>
              <a:t>: TED Talks, industry-specific conferences like the World Economic Forum.</a:t>
            </a:r>
          </a:p>
          <a:p>
            <a:pPr>
              <a:lnSpc>
                <a:spcPct val="120000"/>
              </a:lnSpc>
              <a:buFont typeface="+mj-lt"/>
              <a:buAutoNum type="arabicPeriod"/>
            </a:pPr>
            <a:r>
              <a:rPr lang="en-GB" b="1"/>
              <a:t>Product Launches</a:t>
            </a:r>
            <a:r>
              <a:rPr lang="en-GB"/>
              <a:t>:- Events focused on introducing a new product or service to the market. They often include press releases, demonstrations, and promotional activities to create buzz. </a:t>
            </a:r>
            <a:r>
              <a:rPr lang="en-GB" i="1"/>
              <a:t>Example</a:t>
            </a:r>
            <a:r>
              <a:rPr lang="en-GB"/>
              <a:t>: Apple’s annual product launch events.</a:t>
            </a:r>
          </a:p>
          <a:p>
            <a:pPr>
              <a:lnSpc>
                <a:spcPct val="120000"/>
              </a:lnSpc>
              <a:buFont typeface="+mj-lt"/>
              <a:buAutoNum type="arabicPeriod"/>
            </a:pPr>
            <a:r>
              <a:rPr lang="en-GB" b="1"/>
              <a:t>Team-Building Events - </a:t>
            </a:r>
            <a:r>
              <a:rPr lang="en-GB"/>
              <a:t>Activities designed to improve communication, collaboration, and camaraderie among employees. They often involve workshops, retreats, or outdoor activities. </a:t>
            </a:r>
            <a:r>
              <a:rPr lang="en-GB" i="1"/>
              <a:t>Example</a:t>
            </a:r>
            <a:r>
              <a:rPr lang="en-GB"/>
              <a:t>: Off-site retreats, escape room challenges, or group workshops.</a:t>
            </a:r>
          </a:p>
          <a:p>
            <a:pPr>
              <a:lnSpc>
                <a:spcPct val="120000"/>
              </a:lnSpc>
              <a:buFont typeface="+mj-lt"/>
              <a:buAutoNum type="arabicPeriod"/>
            </a:pPr>
            <a:r>
              <a:rPr lang="en-GB" b="1"/>
              <a:t>Trade Shows and Expos</a:t>
            </a:r>
            <a:r>
              <a:rPr lang="en-GB"/>
              <a:t>: Large-scale events where companies showcase their products and services to potential clients, partners, and the general public. They are excellent for brand exposure and lead generation. </a:t>
            </a:r>
            <a:r>
              <a:rPr lang="en-GB" i="1"/>
              <a:t>Example</a:t>
            </a:r>
            <a:r>
              <a:rPr lang="en-GB"/>
              <a:t>: CES (Consumer Electronics Show), ITB Berlin (International Tourism Fair).</a:t>
            </a:r>
          </a:p>
          <a:p>
            <a:pPr>
              <a:lnSpc>
                <a:spcPct val="120000"/>
              </a:lnSpc>
              <a:buFont typeface="+mj-lt"/>
              <a:buAutoNum type="arabicPeriod"/>
            </a:pPr>
            <a:r>
              <a:rPr lang="en-GB" b="1"/>
              <a:t>Corporate Retreats</a:t>
            </a:r>
            <a:r>
              <a:rPr lang="en-GB"/>
              <a:t>: These are typically off-site events aimed at team bonding, strategic planning, and relaxation. They provide a break from the regular work environment. </a:t>
            </a:r>
            <a:r>
              <a:rPr lang="en-GB" i="1"/>
              <a:t>Example</a:t>
            </a:r>
            <a:r>
              <a:rPr lang="en-GB"/>
              <a:t>: Company retreats at resorts for strategic planning sessions.</a:t>
            </a:r>
          </a:p>
          <a:p>
            <a:pPr>
              <a:lnSpc>
                <a:spcPct val="120000"/>
              </a:lnSpc>
              <a:buFont typeface="+mj-lt"/>
              <a:buAutoNum type="arabicPeriod"/>
            </a:pPr>
            <a:r>
              <a:rPr lang="en-GB" b="1"/>
              <a:t>Award Ceremonies</a:t>
            </a:r>
            <a:r>
              <a:rPr lang="en-GB"/>
              <a:t>: Celebratory events to recognize the achievements of employees, departments, or business partners. They boost morale and reward hard work. </a:t>
            </a:r>
            <a:r>
              <a:rPr lang="en-GB" i="1"/>
              <a:t>Example</a:t>
            </a:r>
            <a:r>
              <a:rPr lang="en-GB"/>
              <a:t>: Annual employee awards night, service recognition events.</a:t>
            </a:r>
          </a:p>
          <a:p>
            <a:pPr>
              <a:lnSpc>
                <a:spcPct val="120000"/>
              </a:lnSpc>
              <a:buFont typeface="+mj-lt"/>
              <a:buAutoNum type="arabicPeriod"/>
            </a:pPr>
            <a:r>
              <a:rPr lang="en-GB" b="1"/>
              <a:t>Annual General Meetings (AGMs)</a:t>
            </a:r>
            <a:r>
              <a:rPr lang="en-GB"/>
              <a:t>: Mandatory yearly gatherings where companies report on their performance to shareholders and stakeholders, discuss future strategies, and make key decisions. </a:t>
            </a:r>
            <a:r>
              <a:rPr lang="en-GB" i="1"/>
              <a:t>Example</a:t>
            </a:r>
            <a:r>
              <a:rPr lang="en-GB"/>
              <a:t>: Shareholder meetings by publicly listed companies like Tesla or Amazon.</a:t>
            </a:r>
          </a:p>
          <a:p>
            <a:endParaRPr lang="en-GB"/>
          </a:p>
        </p:txBody>
      </p:sp>
    </p:spTree>
    <p:extLst>
      <p:ext uri="{BB962C8B-B14F-4D97-AF65-F5344CB8AC3E}">
        <p14:creationId xmlns:p14="http://schemas.microsoft.com/office/powerpoint/2010/main" val="77476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BE43E-CD04-213C-3672-0E9A92078175}"/>
              </a:ext>
            </a:extLst>
          </p:cNvPr>
          <p:cNvSpPr>
            <a:spLocks noGrp="1"/>
          </p:cNvSpPr>
          <p:nvPr>
            <p:ph type="title"/>
          </p:nvPr>
        </p:nvSpPr>
        <p:spPr/>
        <p:txBody>
          <a:bodyPr>
            <a:normAutofit/>
          </a:bodyPr>
          <a:lstStyle/>
          <a:p>
            <a:r>
              <a:rPr lang="en-GB" b="1"/>
              <a:t>Off Limits Events</a:t>
            </a:r>
            <a:br>
              <a:rPr lang="en-GB"/>
            </a:br>
            <a:r>
              <a:rPr lang="en-GB" sz="2800"/>
              <a:t>https://www.offlimits.co.uk/corporate-events/</a:t>
            </a:r>
            <a:endParaRPr lang="en-GB"/>
          </a:p>
        </p:txBody>
      </p:sp>
      <p:pic>
        <p:nvPicPr>
          <p:cNvPr id="4" name="Online Media 3" title="Off Limits Events">
            <a:hlinkClick r:id="" action="ppaction://media"/>
            <a:extLst>
              <a:ext uri="{FF2B5EF4-FFF2-40B4-BE49-F238E27FC236}">
                <a16:creationId xmlns:a16="http://schemas.microsoft.com/office/drawing/2014/main" id="{581A3856-4FEB-4BB3-6623-24F5DC70D5DC}"/>
              </a:ext>
            </a:extLst>
          </p:cNvPr>
          <p:cNvPicPr>
            <a:picLocks noGrp="1" noRot="1" noChangeAspect="1"/>
          </p:cNvPicPr>
          <p:nvPr>
            <p:ph idx="1"/>
            <a:videoFile r:link="rId1"/>
          </p:nvPr>
        </p:nvPicPr>
        <p:blipFill>
          <a:blip r:embed="rId3"/>
          <a:stretch>
            <a:fillRect/>
          </a:stretch>
        </p:blipFill>
        <p:spPr>
          <a:xfrm>
            <a:off x="628650" y="1730375"/>
            <a:ext cx="7038975" cy="3959225"/>
          </a:xfrm>
          <a:prstGeom prst="rect">
            <a:avLst/>
          </a:prstGeom>
        </p:spPr>
      </p:pic>
    </p:spTree>
    <p:extLst>
      <p:ext uri="{BB962C8B-B14F-4D97-AF65-F5344CB8AC3E}">
        <p14:creationId xmlns:p14="http://schemas.microsoft.com/office/powerpoint/2010/main" val="128750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58B6-95D9-9480-E004-AB37C157FCE1}"/>
              </a:ext>
            </a:extLst>
          </p:cNvPr>
          <p:cNvSpPr>
            <a:spLocks noGrp="1"/>
          </p:cNvSpPr>
          <p:nvPr>
            <p:ph type="title"/>
          </p:nvPr>
        </p:nvSpPr>
        <p:spPr/>
        <p:txBody>
          <a:bodyPr>
            <a:normAutofit/>
          </a:bodyPr>
          <a:lstStyle/>
          <a:p>
            <a:r>
              <a:rPr lang="en-GB" sz="3200" err="1"/>
              <a:t>Wildgoose</a:t>
            </a:r>
            <a:r>
              <a:rPr lang="en-GB" sz="3200"/>
              <a:t>: Creating shared experiences with </a:t>
            </a:r>
            <a:r>
              <a:rPr lang="en-GB" sz="3200" u="sng"/>
              <a:t>team building</a:t>
            </a:r>
          </a:p>
        </p:txBody>
      </p:sp>
      <p:pic>
        <p:nvPicPr>
          <p:cNvPr id="4" name="Online Media 3" title="CN Conference Call – Wildgoose: Creating shared experiences with team building">
            <a:hlinkClick r:id="" action="ppaction://media"/>
            <a:extLst>
              <a:ext uri="{FF2B5EF4-FFF2-40B4-BE49-F238E27FC236}">
                <a16:creationId xmlns:a16="http://schemas.microsoft.com/office/drawing/2014/main" id="{53E2826D-C167-0095-D4FB-FD5E62E737AE}"/>
              </a:ext>
            </a:extLst>
          </p:cNvPr>
          <p:cNvPicPr>
            <a:picLocks noGrp="1" noRot="1" noChangeAspect="1"/>
          </p:cNvPicPr>
          <p:nvPr>
            <p:ph idx="1"/>
            <a:videoFile r:link="rId1"/>
          </p:nvPr>
        </p:nvPicPr>
        <p:blipFill>
          <a:blip r:embed="rId3"/>
          <a:stretch>
            <a:fillRect/>
          </a:stretch>
        </p:blipFill>
        <p:spPr>
          <a:xfrm>
            <a:off x="900113" y="1690688"/>
            <a:ext cx="7250112" cy="4078287"/>
          </a:xfrm>
          <a:prstGeom prst="rect">
            <a:avLst/>
          </a:prstGeom>
        </p:spPr>
      </p:pic>
      <p:sp>
        <p:nvSpPr>
          <p:cNvPr id="6" name="TextBox 5">
            <a:extLst>
              <a:ext uri="{FF2B5EF4-FFF2-40B4-BE49-F238E27FC236}">
                <a16:creationId xmlns:a16="http://schemas.microsoft.com/office/drawing/2014/main" id="{41C56B87-8682-5E3C-B5B2-2A47261E749C}"/>
              </a:ext>
            </a:extLst>
          </p:cNvPr>
          <p:cNvSpPr txBox="1"/>
          <p:nvPr/>
        </p:nvSpPr>
        <p:spPr>
          <a:xfrm>
            <a:off x="1907704" y="6381328"/>
            <a:ext cx="4572000" cy="369332"/>
          </a:xfrm>
          <a:prstGeom prst="rect">
            <a:avLst/>
          </a:prstGeom>
          <a:noFill/>
        </p:spPr>
        <p:txBody>
          <a:bodyPr wrap="square">
            <a:spAutoFit/>
          </a:bodyPr>
          <a:lstStyle/>
          <a:p>
            <a:r>
              <a:rPr lang="en-GB"/>
              <a:t>https://wearewildgoose.com/uk/</a:t>
            </a:r>
          </a:p>
        </p:txBody>
      </p:sp>
    </p:spTree>
    <p:extLst>
      <p:ext uri="{BB962C8B-B14F-4D97-AF65-F5344CB8AC3E}">
        <p14:creationId xmlns:p14="http://schemas.microsoft.com/office/powerpoint/2010/main" val="570184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2B5FE-F673-C058-8623-4A29F916B608}"/>
              </a:ext>
            </a:extLst>
          </p:cNvPr>
          <p:cNvSpPr>
            <a:spLocks noGrp="1"/>
          </p:cNvSpPr>
          <p:nvPr>
            <p:ph type="title"/>
          </p:nvPr>
        </p:nvSpPr>
        <p:spPr>
          <a:xfrm>
            <a:off x="628650" y="365127"/>
            <a:ext cx="7886700" cy="615602"/>
          </a:xfrm>
        </p:spPr>
        <p:txBody>
          <a:bodyPr>
            <a:normAutofit fontScale="90000"/>
          </a:bodyPr>
          <a:lstStyle/>
          <a:p>
            <a:r>
              <a:rPr lang="en-GB" b="1"/>
              <a:t>Tourism events planning </a:t>
            </a:r>
          </a:p>
        </p:txBody>
      </p:sp>
      <p:sp>
        <p:nvSpPr>
          <p:cNvPr id="5" name="Content Placeholder 4">
            <a:extLst>
              <a:ext uri="{FF2B5EF4-FFF2-40B4-BE49-F238E27FC236}">
                <a16:creationId xmlns:a16="http://schemas.microsoft.com/office/drawing/2014/main" id="{2ADCEAB8-979D-8D0D-10EE-3E3A66ED1766}"/>
              </a:ext>
            </a:extLst>
          </p:cNvPr>
          <p:cNvSpPr>
            <a:spLocks noGrp="1"/>
          </p:cNvSpPr>
          <p:nvPr>
            <p:ph idx="1"/>
          </p:nvPr>
        </p:nvSpPr>
        <p:spPr>
          <a:xfrm>
            <a:off x="628650" y="1124744"/>
            <a:ext cx="7886700" cy="5052219"/>
          </a:xfrm>
        </p:spPr>
        <p:txBody>
          <a:bodyPr/>
          <a:lstStyle/>
          <a:p>
            <a:r>
              <a:rPr lang="en-GB" sz="2400" b="1"/>
              <a:t>What is an example of a tourism event?</a:t>
            </a:r>
          </a:p>
          <a:p>
            <a:r>
              <a:rPr lang="en-GB" sz="2400"/>
              <a:t>From sporting events to music festivals, and conference meetings to outstation weddings, tourism events have become an integral part of the industry. </a:t>
            </a:r>
          </a:p>
          <a:p>
            <a:r>
              <a:rPr lang="en-GB" sz="2400"/>
              <a:t>Event tourism provides travellers with </a:t>
            </a:r>
            <a:r>
              <a:rPr lang="en-GB" sz="2400" b="1"/>
              <a:t>unique and memorable </a:t>
            </a:r>
            <a:r>
              <a:rPr lang="en-GB" sz="2400"/>
              <a:t>experiences and brings significant economic and social benefits to the host destination.</a:t>
            </a:r>
          </a:p>
          <a:p>
            <a:r>
              <a:rPr lang="en-GB" sz="2400">
                <a:hlinkClick r:id="rId2"/>
              </a:rPr>
              <a:t>Technology that is changing the event planning industry :</a:t>
            </a:r>
          </a:p>
          <a:p>
            <a:r>
              <a:rPr lang="en-GB" sz="2400">
                <a:hlinkClick r:id="rId2"/>
              </a:rPr>
              <a:t> https://www.oneplanevents.com/stadiums-arenas/</a:t>
            </a:r>
            <a:endParaRPr lang="en-GB" sz="2400"/>
          </a:p>
          <a:p>
            <a:endParaRPr lang="en-GB" sz="2400"/>
          </a:p>
          <a:p>
            <a:endParaRPr lang="en-GB"/>
          </a:p>
        </p:txBody>
      </p:sp>
    </p:spTree>
    <p:extLst>
      <p:ext uri="{BB962C8B-B14F-4D97-AF65-F5344CB8AC3E}">
        <p14:creationId xmlns:p14="http://schemas.microsoft.com/office/powerpoint/2010/main" val="2958060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99279-944A-7A3A-04BB-257EDC744E5A}"/>
              </a:ext>
            </a:extLst>
          </p:cNvPr>
          <p:cNvSpPr>
            <a:spLocks noGrp="1"/>
          </p:cNvSpPr>
          <p:nvPr>
            <p:ph type="title"/>
          </p:nvPr>
        </p:nvSpPr>
        <p:spPr>
          <a:xfrm>
            <a:off x="-19061" y="116632"/>
            <a:ext cx="8568952" cy="1065350"/>
          </a:xfrm>
        </p:spPr>
        <p:txBody>
          <a:bodyPr>
            <a:noAutofit/>
          </a:bodyPr>
          <a:lstStyle/>
          <a:p>
            <a:r>
              <a:rPr lang="en-GB" sz="1800" b="1"/>
              <a:t>IN Raconteur supplement for the Times newspaper (</a:t>
            </a:r>
            <a:r>
              <a:rPr lang="en-GB" sz="1800" b="1" err="1"/>
              <a:t>Lidstone</a:t>
            </a:r>
            <a:r>
              <a:rPr lang="en-GB" sz="1800" b="1"/>
              <a:t>, 2019, p.7), Russ </a:t>
            </a:r>
            <a:r>
              <a:rPr lang="en-GB" sz="1800" b="1" err="1"/>
              <a:t>Lidstone</a:t>
            </a:r>
            <a:r>
              <a:rPr lang="en-GB" sz="1800" b="1"/>
              <a:t>, group chief executive of The Creative Engagement Group (parent group of events division WRG), explains how events are evolving to reflect a new culture of business.</a:t>
            </a:r>
          </a:p>
        </p:txBody>
      </p:sp>
      <p:sp>
        <p:nvSpPr>
          <p:cNvPr id="3" name="Content Placeholder 2">
            <a:extLst>
              <a:ext uri="{FF2B5EF4-FFF2-40B4-BE49-F238E27FC236}">
                <a16:creationId xmlns:a16="http://schemas.microsoft.com/office/drawing/2014/main" id="{6E6BAC7E-15AE-012C-626E-77AC1B294FA7}"/>
              </a:ext>
            </a:extLst>
          </p:cNvPr>
          <p:cNvSpPr>
            <a:spLocks noGrp="1"/>
          </p:cNvSpPr>
          <p:nvPr>
            <p:ph idx="1"/>
          </p:nvPr>
        </p:nvSpPr>
        <p:spPr>
          <a:xfrm>
            <a:off x="0" y="1268760"/>
            <a:ext cx="8820472" cy="5544616"/>
          </a:xfrm>
        </p:spPr>
        <p:txBody>
          <a:bodyPr>
            <a:normAutofit/>
          </a:bodyPr>
          <a:lstStyle/>
          <a:p>
            <a:pPr>
              <a:lnSpc>
                <a:spcPct val="120000"/>
              </a:lnSpc>
            </a:pPr>
            <a:r>
              <a:rPr lang="en-GB" sz="1600" b="1"/>
              <a:t>Move from ‘Inform’ to ‘Involve’ </a:t>
            </a:r>
            <a:r>
              <a:rPr lang="en-GB" sz="1600"/>
              <a:t>– companies must think much more about </a:t>
            </a:r>
            <a:r>
              <a:rPr lang="en-GB" sz="1600" b="1"/>
              <a:t>what an audience wants to get out of the event</a:t>
            </a:r>
            <a:r>
              <a:rPr lang="en-GB" sz="1600"/>
              <a:t>. Delegates want to </a:t>
            </a:r>
            <a:r>
              <a:rPr lang="en-GB" sz="1600" b="1"/>
              <a:t>be involved</a:t>
            </a:r>
            <a:r>
              <a:rPr lang="en-GB" sz="1600"/>
              <a:t>. </a:t>
            </a:r>
          </a:p>
          <a:p>
            <a:pPr>
              <a:lnSpc>
                <a:spcPct val="120000"/>
              </a:lnSpc>
            </a:pPr>
            <a:r>
              <a:rPr lang="en-GB" sz="1600" b="1"/>
              <a:t>Extend beyond the event </a:t>
            </a:r>
            <a:r>
              <a:rPr lang="en-GB" sz="1600"/>
              <a:t>– all engagement activity needs to reflect the multi-faceted, multi-screen, always-on communications landscape. Engagement starts before the event and continues afterwards, aim to be creative with formats to </a:t>
            </a:r>
            <a:r>
              <a:rPr lang="en-GB" sz="1600" b="1"/>
              <a:t>recognise events as a part of an ongoing engagement programme</a:t>
            </a:r>
            <a:r>
              <a:rPr lang="en-GB" sz="1600"/>
              <a:t>. </a:t>
            </a:r>
          </a:p>
          <a:p>
            <a:pPr>
              <a:lnSpc>
                <a:spcPct val="120000"/>
              </a:lnSpc>
            </a:pPr>
            <a:r>
              <a:rPr lang="en-GB" sz="1600" b="1"/>
              <a:t>Use physical space to strengthen experience </a:t>
            </a:r>
            <a:r>
              <a:rPr lang="en-GB" sz="1600"/>
              <a:t>– the physical environment for events increasingly needs to put people into the </a:t>
            </a:r>
            <a:r>
              <a:rPr lang="en-GB" sz="1600" b="1"/>
              <a:t>right mindset to receive content and experience messaging</a:t>
            </a:r>
            <a:r>
              <a:rPr lang="en-GB" sz="1600"/>
              <a:t>. After all, they can listen online. Thinking about the </a:t>
            </a:r>
            <a:r>
              <a:rPr lang="en-GB" sz="1600" b="1"/>
              <a:t>physical flow </a:t>
            </a:r>
            <a:r>
              <a:rPr lang="en-GB" sz="1600"/>
              <a:t>of your event and how delegates are going to </a:t>
            </a:r>
            <a:r>
              <a:rPr lang="en-GB" sz="1600" b="1"/>
              <a:t>navigate the agenda or floorspace</a:t>
            </a:r>
            <a:r>
              <a:rPr lang="en-GB" sz="1600"/>
              <a:t>, as well as the use of touch, taste and smell, can have a huge impact on experience.</a:t>
            </a:r>
          </a:p>
          <a:p>
            <a:pPr>
              <a:lnSpc>
                <a:spcPct val="120000"/>
              </a:lnSpc>
            </a:pPr>
            <a:r>
              <a:rPr lang="en-GB" sz="1600" b="1"/>
              <a:t>Bigger speakers, smaller stages </a:t>
            </a:r>
            <a:r>
              <a:rPr lang="en-GB" sz="1600"/>
              <a:t>– clients value meaningful content over shiny production with bells and whistles. This means having compelling speakers on topics that matters more than ever</a:t>
            </a:r>
            <a:r>
              <a:rPr lang="en-GB" sz="1200"/>
              <a:t>.</a:t>
            </a:r>
          </a:p>
        </p:txBody>
      </p:sp>
    </p:spTree>
    <p:extLst>
      <p:ext uri="{BB962C8B-B14F-4D97-AF65-F5344CB8AC3E}">
        <p14:creationId xmlns:p14="http://schemas.microsoft.com/office/powerpoint/2010/main" val="1849704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19998-3CC4-22A6-61B0-85D8B8D12530}"/>
              </a:ext>
            </a:extLst>
          </p:cNvPr>
          <p:cNvSpPr>
            <a:spLocks noGrp="1"/>
          </p:cNvSpPr>
          <p:nvPr>
            <p:ph type="title"/>
          </p:nvPr>
        </p:nvSpPr>
        <p:spPr/>
        <p:txBody>
          <a:bodyPr>
            <a:normAutofit/>
          </a:bodyPr>
          <a:lstStyle/>
          <a:p>
            <a:r>
              <a:rPr lang="en-GB" sz="2800" err="1"/>
              <a:t>ShoutOut</a:t>
            </a:r>
            <a:r>
              <a:rPr lang="en-GB" sz="2800"/>
              <a:t>: Helping #eventprofs become content creators VIDEO MARKETING </a:t>
            </a:r>
          </a:p>
        </p:txBody>
      </p:sp>
      <p:pic>
        <p:nvPicPr>
          <p:cNvPr id="4" name="Online Media 3" title="CN Conference Call - ShoutOut: Helping #eventprofs become content creators">
            <a:hlinkClick r:id="" action="ppaction://media"/>
            <a:extLst>
              <a:ext uri="{FF2B5EF4-FFF2-40B4-BE49-F238E27FC236}">
                <a16:creationId xmlns:a16="http://schemas.microsoft.com/office/drawing/2014/main" id="{17500852-94A3-EFC4-A5BE-E1E59273258D}"/>
              </a:ext>
            </a:extLst>
          </p:cNvPr>
          <p:cNvPicPr>
            <a:picLocks noGrp="1" noRot="1" noChangeAspect="1"/>
          </p:cNvPicPr>
          <p:nvPr>
            <p:ph idx="1"/>
            <a:videoFile r:link="rId1"/>
          </p:nvPr>
        </p:nvPicPr>
        <p:blipFill>
          <a:blip r:embed="rId3"/>
          <a:stretch>
            <a:fillRect/>
          </a:stretch>
        </p:blipFill>
        <p:spPr>
          <a:xfrm>
            <a:off x="1138238" y="2068513"/>
            <a:ext cx="6026150" cy="3389312"/>
          </a:xfrm>
          <a:prstGeom prst="rect">
            <a:avLst/>
          </a:prstGeom>
        </p:spPr>
      </p:pic>
      <p:sp>
        <p:nvSpPr>
          <p:cNvPr id="6" name="TextBox 5">
            <a:extLst>
              <a:ext uri="{FF2B5EF4-FFF2-40B4-BE49-F238E27FC236}">
                <a16:creationId xmlns:a16="http://schemas.microsoft.com/office/drawing/2014/main" id="{2868901B-922E-D269-5109-C1BFF73CA137}"/>
              </a:ext>
            </a:extLst>
          </p:cNvPr>
          <p:cNvSpPr txBox="1"/>
          <p:nvPr/>
        </p:nvSpPr>
        <p:spPr>
          <a:xfrm>
            <a:off x="1403648" y="5650984"/>
            <a:ext cx="4572000" cy="369332"/>
          </a:xfrm>
          <a:prstGeom prst="rect">
            <a:avLst/>
          </a:prstGeom>
          <a:noFill/>
        </p:spPr>
        <p:txBody>
          <a:bodyPr wrap="square">
            <a:spAutoFit/>
          </a:bodyPr>
          <a:lstStyle/>
          <a:p>
            <a:r>
              <a:rPr lang="en-GB"/>
              <a:t>https://www.shoutout.social/</a:t>
            </a:r>
          </a:p>
        </p:txBody>
      </p:sp>
    </p:spTree>
    <p:extLst>
      <p:ext uri="{BB962C8B-B14F-4D97-AF65-F5344CB8AC3E}">
        <p14:creationId xmlns:p14="http://schemas.microsoft.com/office/powerpoint/2010/main" val="253501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91475-7F6A-16EF-9C03-8738CEF93FD7}"/>
              </a:ext>
            </a:extLst>
          </p:cNvPr>
          <p:cNvSpPr>
            <a:spLocks noGrp="1"/>
          </p:cNvSpPr>
          <p:nvPr>
            <p:ph type="title"/>
          </p:nvPr>
        </p:nvSpPr>
        <p:spPr/>
        <p:txBody>
          <a:bodyPr>
            <a:normAutofit/>
          </a:bodyPr>
          <a:lstStyle/>
          <a:p>
            <a:r>
              <a:rPr lang="en-GB" sz="3200"/>
              <a:t>What do planners want from venues?</a:t>
            </a:r>
          </a:p>
        </p:txBody>
      </p:sp>
      <p:pic>
        <p:nvPicPr>
          <p:cNvPr id="4" name="Online Media 3" title="CN Conference Call: What do planners want from venues ?">
            <a:hlinkClick r:id="" action="ppaction://media"/>
            <a:extLst>
              <a:ext uri="{FF2B5EF4-FFF2-40B4-BE49-F238E27FC236}">
                <a16:creationId xmlns:a16="http://schemas.microsoft.com/office/drawing/2014/main" id="{ADBE4E3D-F42D-ED57-9629-57ED92733DE7}"/>
              </a:ext>
            </a:extLst>
          </p:cNvPr>
          <p:cNvPicPr>
            <a:picLocks noGrp="1" noRot="1" noChangeAspect="1"/>
          </p:cNvPicPr>
          <p:nvPr>
            <p:ph idx="1"/>
            <a:videoFile r:link="rId1"/>
          </p:nvPr>
        </p:nvPicPr>
        <p:blipFill>
          <a:blip r:embed="rId3"/>
          <a:stretch>
            <a:fillRect/>
          </a:stretch>
        </p:blipFill>
        <p:spPr>
          <a:xfrm>
            <a:off x="1044575" y="2016125"/>
            <a:ext cx="6478588" cy="3644900"/>
          </a:xfrm>
          <a:prstGeom prst="rect">
            <a:avLst/>
          </a:prstGeom>
        </p:spPr>
      </p:pic>
    </p:spTree>
    <p:extLst>
      <p:ext uri="{BB962C8B-B14F-4D97-AF65-F5344CB8AC3E}">
        <p14:creationId xmlns:p14="http://schemas.microsoft.com/office/powerpoint/2010/main" val="126977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3"/>
          <p:cNvSpPr>
            <a:spLocks/>
          </p:cNvSpPr>
          <p:nvPr/>
        </p:nvSpPr>
        <p:spPr bwMode="auto">
          <a:xfrm>
            <a:off x="514350" y="5353050"/>
            <a:ext cx="7467600" cy="457200"/>
          </a:xfrm>
          <a:prstGeom prst="rect">
            <a:avLst/>
          </a:prstGeom>
          <a:noFill/>
          <a:ln w="9525">
            <a:noFill/>
            <a:miter lim="800000"/>
            <a:headEnd/>
            <a:tailEnd/>
          </a:ln>
        </p:spPr>
        <p:txBody>
          <a:bodyPr anchor="ctr">
            <a:spAutoFit/>
          </a:bodyPr>
          <a:lstStyle/>
          <a:p>
            <a:pPr marL="1611313" indent="-1611313" eaLnBrk="0" hangingPunct="0"/>
            <a:r>
              <a:rPr lang="en-GB" sz="2400" b="1">
                <a:latin typeface="Calibri" pitchFamily="34" charset="0"/>
              </a:rPr>
              <a:t>Figure 12.4	</a:t>
            </a:r>
            <a:r>
              <a:rPr lang="en-US" sz="2400">
                <a:latin typeface="Calibri" pitchFamily="34" charset="0"/>
              </a:rPr>
              <a:t>Corporate event customer satisfaction model</a:t>
            </a:r>
            <a:endParaRPr lang="en-GB" sz="2400">
              <a:latin typeface="Calibri" pitchFamily="34" charset="0"/>
            </a:endParaRPr>
          </a:p>
        </p:txBody>
      </p:sp>
      <p:pic>
        <p:nvPicPr>
          <p:cNvPr id="20482" name="Picture 6" descr="Events fig 12"/>
          <p:cNvPicPr>
            <a:picLocks noChangeAspect="1" noChangeArrowheads="1"/>
          </p:cNvPicPr>
          <p:nvPr/>
        </p:nvPicPr>
        <p:blipFill>
          <a:blip r:embed="rId2"/>
          <a:srcRect/>
          <a:stretch>
            <a:fillRect/>
          </a:stretch>
        </p:blipFill>
        <p:spPr bwMode="auto">
          <a:xfrm>
            <a:off x="514350" y="1073150"/>
            <a:ext cx="8115300" cy="3724275"/>
          </a:xfrm>
          <a:prstGeom prst="rect">
            <a:avLst/>
          </a:prstGeom>
          <a:noFill/>
          <a:ln w="9525">
            <a:noFill/>
            <a:miter lim="800000"/>
            <a:headEnd/>
            <a:tailEnd/>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E35A5D-0C5C-47E8-AD52-0D06B8898D8C}"/>
              </a:ext>
            </a:extLst>
          </p:cNvPr>
          <p:cNvPicPr>
            <a:picLocks noChangeAspect="1"/>
          </p:cNvPicPr>
          <p:nvPr/>
        </p:nvPicPr>
        <p:blipFill rotWithShape="1">
          <a:blip r:embed="rId2"/>
          <a:srcRect t="12149" r="1" b="7571"/>
          <a:stretch/>
        </p:blipFill>
        <p:spPr>
          <a:xfrm>
            <a:off x="469942" y="317578"/>
            <a:ext cx="8138333" cy="3508437"/>
          </a:xfrm>
          <a:prstGeom prst="rect">
            <a:avLst/>
          </a:prstGeom>
        </p:spPr>
      </p:pic>
      <p:sp>
        <p:nvSpPr>
          <p:cNvPr id="2" name="Title 1">
            <a:extLst>
              <a:ext uri="{FF2B5EF4-FFF2-40B4-BE49-F238E27FC236}">
                <a16:creationId xmlns:a16="http://schemas.microsoft.com/office/drawing/2014/main" id="{EAA5B65A-95B2-412F-9945-27A81DD2AA4F}"/>
              </a:ext>
            </a:extLst>
          </p:cNvPr>
          <p:cNvSpPr>
            <a:spLocks noGrp="1"/>
          </p:cNvSpPr>
          <p:nvPr>
            <p:ph type="title"/>
          </p:nvPr>
        </p:nvSpPr>
        <p:spPr>
          <a:xfrm>
            <a:off x="473202" y="4018137"/>
            <a:ext cx="3426795" cy="2129586"/>
          </a:xfrm>
          <a:noFill/>
        </p:spPr>
        <p:txBody>
          <a:bodyPr anchor="t">
            <a:normAutofit/>
          </a:bodyPr>
          <a:lstStyle/>
          <a:p>
            <a:r>
              <a:rPr lang="en-GB" sz="4200">
                <a:solidFill>
                  <a:schemeClr val="bg1"/>
                </a:solidFill>
              </a:rPr>
              <a:t>MICE venue - ICC Wales </a:t>
            </a:r>
          </a:p>
        </p:txBody>
      </p:sp>
      <p:sp>
        <p:nvSpPr>
          <p:cNvPr id="3" name="Content Placeholder 2">
            <a:extLst>
              <a:ext uri="{FF2B5EF4-FFF2-40B4-BE49-F238E27FC236}">
                <a16:creationId xmlns:a16="http://schemas.microsoft.com/office/drawing/2014/main" id="{3C6E8FFD-C3D6-493C-A13C-D95B9BEEDE72}"/>
              </a:ext>
            </a:extLst>
          </p:cNvPr>
          <p:cNvSpPr>
            <a:spLocks noGrp="1"/>
          </p:cNvSpPr>
          <p:nvPr>
            <p:ph idx="1"/>
          </p:nvPr>
        </p:nvSpPr>
        <p:spPr>
          <a:xfrm>
            <a:off x="4114560" y="4018143"/>
            <a:ext cx="4255578" cy="2129599"/>
          </a:xfrm>
          <a:noFill/>
        </p:spPr>
        <p:txBody>
          <a:bodyPr anchor="t">
            <a:normAutofit/>
          </a:bodyPr>
          <a:lstStyle/>
          <a:p>
            <a:pPr marL="0" indent="0">
              <a:buNone/>
            </a:pPr>
            <a:r>
              <a:rPr lang="en-GB" sz="2800">
                <a:solidFill>
                  <a:schemeClr val="bg1"/>
                </a:solidFill>
                <a:hlinkClick r:id="rId3"/>
              </a:rPr>
              <a:t>https://www.iccwales.com/</a:t>
            </a:r>
            <a:endParaRPr lang="en-GB" sz="2800">
              <a:solidFill>
                <a:schemeClr val="bg1"/>
              </a:solidFill>
            </a:endParaRPr>
          </a:p>
          <a:p>
            <a:pPr marL="0" indent="0">
              <a:buNone/>
            </a:pPr>
            <a:endParaRPr lang="en-GB" sz="1600">
              <a:solidFill>
                <a:schemeClr val="bg1"/>
              </a:solidFill>
            </a:endParaRPr>
          </a:p>
        </p:txBody>
      </p:sp>
      <p:pic>
        <p:nvPicPr>
          <p:cNvPr id="5" name="Picture 4">
            <a:extLst>
              <a:ext uri="{FF2B5EF4-FFF2-40B4-BE49-F238E27FC236}">
                <a16:creationId xmlns:a16="http://schemas.microsoft.com/office/drawing/2014/main" id="{543D7832-41D5-4A83-9DEF-C0E9836ECA1E}"/>
              </a:ext>
            </a:extLst>
          </p:cNvPr>
          <p:cNvPicPr>
            <a:picLocks noChangeAspect="1"/>
          </p:cNvPicPr>
          <p:nvPr/>
        </p:nvPicPr>
        <p:blipFill>
          <a:blip r:embed="rId4"/>
          <a:stretch>
            <a:fillRect/>
          </a:stretch>
        </p:blipFill>
        <p:spPr>
          <a:xfrm>
            <a:off x="5632651" y="4728040"/>
            <a:ext cx="2763894" cy="2005570"/>
          </a:xfrm>
          <a:prstGeom prst="rect">
            <a:avLst/>
          </a:prstGeom>
        </p:spPr>
      </p:pic>
    </p:spTree>
    <p:extLst>
      <p:ext uri="{BB962C8B-B14F-4D97-AF65-F5344CB8AC3E}">
        <p14:creationId xmlns:p14="http://schemas.microsoft.com/office/powerpoint/2010/main" val="23579236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C879-C4C7-470D-8C13-1054857E6A99}"/>
              </a:ext>
            </a:extLst>
          </p:cNvPr>
          <p:cNvSpPr>
            <a:spLocks noGrp="1"/>
          </p:cNvSpPr>
          <p:nvPr>
            <p:ph type="title"/>
          </p:nvPr>
        </p:nvSpPr>
        <p:spPr>
          <a:xfrm>
            <a:off x="5058769" y="534248"/>
            <a:ext cx="3666230" cy="1325563"/>
          </a:xfrm>
        </p:spPr>
        <p:txBody>
          <a:bodyPr>
            <a:normAutofit fontScale="90000"/>
          </a:bodyPr>
          <a:lstStyle/>
          <a:p>
            <a:r>
              <a:rPr lang="en-GB"/>
              <a:t>Events Industry UK </a:t>
            </a:r>
            <a:br>
              <a:rPr lang="en-GB"/>
            </a:br>
            <a:endParaRPr lang="en-GB"/>
          </a:p>
        </p:txBody>
      </p:sp>
      <p:sp>
        <p:nvSpPr>
          <p:cNvPr id="4" name="Rectangle 1">
            <a:extLst>
              <a:ext uri="{FF2B5EF4-FFF2-40B4-BE49-F238E27FC236}">
                <a16:creationId xmlns:a16="http://schemas.microsoft.com/office/drawing/2014/main" id="{C6413E0A-DE3C-4FA4-BFA4-EAD65C536B52}"/>
              </a:ext>
            </a:extLst>
          </p:cNvPr>
          <p:cNvSpPr>
            <a:spLocks noGrp="1" noChangeArrowheads="1"/>
          </p:cNvSpPr>
          <p:nvPr>
            <p:ph idx="1"/>
          </p:nvPr>
        </p:nvSpPr>
        <p:spPr bwMode="auto">
          <a:xfrm>
            <a:off x="5061856" y="2009941"/>
            <a:ext cx="3663142" cy="2438869"/>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a:ln>
                  <a:noFill/>
                </a:ln>
                <a:effectLst/>
                <a:latin typeface="Arial" panose="020B0604020202020204" pitchFamily="34" charset="0"/>
                <a:cs typeface="Arial" panose="020B0604020202020204" pitchFamily="34" charset="0"/>
                <a:hlinkClick r:id="rId2"/>
              </a:rPr>
              <a:t>https://www.visitbritain.com/gb/en/business</a:t>
            </a:r>
            <a:br>
              <a:rPr kumimoji="0" lang="en-US" altLang="en-US" sz="1600" b="0" i="0" u="none" strike="noStrike" cap="none" normalizeH="0" baseline="0">
                <a:ln>
                  <a:noFill/>
                </a:ln>
                <a:effectLst/>
                <a:latin typeface="Arial" panose="020B0604020202020204" pitchFamily="34" charset="0"/>
                <a:cs typeface="Arial" panose="020B0604020202020204" pitchFamily="34" charset="0"/>
              </a:rPr>
            </a:br>
            <a:endParaRPr kumimoji="0" lang="en-US" altLang="en-US" sz="1600" b="0" i="0" u="none" strike="noStrike" cap="none" normalizeH="0" baseline="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lang="en-US" altLang="en-US" sz="1600">
              <a:latin typeface="Arial" panose="020B0604020202020204" pitchFamily="34" charset="0"/>
              <a:cs typeface="Arial" panose="020B0604020202020204" pitchFamily="34" charset="0"/>
            </a:endParaRPr>
          </a:p>
          <a:p>
            <a:pPr marL="0" lvl="0" indent="0" defTabSz="914400" eaLnBrk="0" fontAlgn="base" hangingPunct="0">
              <a:spcBef>
                <a:spcPct val="0"/>
              </a:spcBef>
              <a:spcAft>
                <a:spcPts val="600"/>
              </a:spcAft>
              <a:buNone/>
            </a:pPr>
            <a:r>
              <a:rPr lang="en-GB" sz="1600">
                <a:hlinkClick r:id="rId3"/>
              </a:rPr>
              <a:t>https://www.visitbritain.com/gb/en/business/blog/virtual-discoveries-uk-innovation-expertise</a:t>
            </a:r>
            <a:endParaRPr kumimoji="0" lang="en-US" altLang="en-US" sz="1600" b="0" i="0" u="none" strike="noStrike" cap="none" normalizeH="0" baseline="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br>
              <a:rPr kumimoji="0" lang="en-US" altLang="en-US" sz="1600" b="0" i="0" u="none" strike="noStrike" cap="none" normalizeH="0" baseline="0">
                <a:ln>
                  <a:noFill/>
                </a:ln>
                <a:effectLst/>
              </a:rPr>
            </a:br>
            <a:endParaRPr kumimoji="0" lang="en-US" altLang="en-US" sz="1600" b="0" i="0" u="none" strike="noStrike" cap="none" normalizeH="0" baseline="0">
              <a:ln>
                <a:noFill/>
              </a:ln>
              <a:effectLst/>
              <a:latin typeface="Arial" panose="020B0604020202020204" pitchFamily="34" charset="0"/>
            </a:endParaRPr>
          </a:p>
        </p:txBody>
      </p:sp>
      <p:pic>
        <p:nvPicPr>
          <p:cNvPr id="5" name="Picture 4">
            <a:extLst>
              <a:ext uri="{FF2B5EF4-FFF2-40B4-BE49-F238E27FC236}">
                <a16:creationId xmlns:a16="http://schemas.microsoft.com/office/drawing/2014/main" id="{32AF227B-A4BA-44B7-9ED8-0587F3DD4F48}"/>
              </a:ext>
            </a:extLst>
          </p:cNvPr>
          <p:cNvPicPr>
            <a:picLocks noChangeAspect="1"/>
          </p:cNvPicPr>
          <p:nvPr/>
        </p:nvPicPr>
        <p:blipFill rotWithShape="1">
          <a:blip r:embed="rId4"/>
          <a:srcRect l="12106" r="12209" b="-2"/>
          <a:stretch/>
        </p:blipFill>
        <p:spPr>
          <a:xfrm>
            <a:off x="20" y="10"/>
            <a:ext cx="4260803"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p:spPr>
      </p:pic>
      <p:pic>
        <p:nvPicPr>
          <p:cNvPr id="6" name="Picture 5">
            <a:extLst>
              <a:ext uri="{FF2B5EF4-FFF2-40B4-BE49-F238E27FC236}">
                <a16:creationId xmlns:a16="http://schemas.microsoft.com/office/drawing/2014/main" id="{62A86428-1604-4365-A901-CAF56171126D}"/>
              </a:ext>
            </a:extLst>
          </p:cNvPr>
          <p:cNvPicPr>
            <a:picLocks noChangeAspect="1"/>
          </p:cNvPicPr>
          <p:nvPr/>
        </p:nvPicPr>
        <p:blipFill rotWithShape="1">
          <a:blip r:embed="rId5"/>
          <a:srcRect r="-2" b="971"/>
          <a:stretch/>
        </p:blipFill>
        <p:spPr>
          <a:xfrm>
            <a:off x="2089405" y="4448810"/>
            <a:ext cx="386169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spTree>
    <p:extLst>
      <p:ext uri="{BB962C8B-B14F-4D97-AF65-F5344CB8AC3E}">
        <p14:creationId xmlns:p14="http://schemas.microsoft.com/office/powerpoint/2010/main" val="1758798093"/>
      </p:ext>
    </p:extLst>
  </p:cSld>
  <p:clrMapOvr>
    <a:overrideClrMapping bg1="dk1" tx1="lt1" bg2="dk2" tx2="lt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E2EDF-7198-0768-34F9-E6B43E68607A}"/>
              </a:ext>
            </a:extLst>
          </p:cNvPr>
          <p:cNvSpPr>
            <a:spLocks noGrp="1"/>
          </p:cNvSpPr>
          <p:nvPr>
            <p:ph type="title"/>
          </p:nvPr>
        </p:nvSpPr>
        <p:spPr/>
        <p:txBody>
          <a:bodyPr/>
          <a:lstStyle/>
          <a:p>
            <a:r>
              <a:rPr lang="en-GB"/>
              <a:t>*</a:t>
            </a:r>
            <a:r>
              <a:rPr lang="en-GB" err="1"/>
              <a:t>Dyma</a:t>
            </a:r>
            <a:r>
              <a:rPr lang="en-GB"/>
              <a:t> </a:t>
            </a:r>
            <a:r>
              <a:rPr lang="en-GB" err="1"/>
              <a:t>Ddigwyddiadau</a:t>
            </a:r>
            <a:r>
              <a:rPr lang="en-GB"/>
              <a:t> </a:t>
            </a:r>
            <a:r>
              <a:rPr lang="en-GB" err="1"/>
              <a:t>yng</a:t>
            </a:r>
            <a:r>
              <a:rPr lang="en-GB"/>
              <a:t> </a:t>
            </a:r>
            <a:r>
              <a:rPr lang="en-GB" err="1"/>
              <a:t>Nghymru</a:t>
            </a:r>
            <a:r>
              <a:rPr lang="en-GB"/>
              <a:t> / This is Events in Wales</a:t>
            </a:r>
          </a:p>
        </p:txBody>
      </p:sp>
      <p:pic>
        <p:nvPicPr>
          <p:cNvPr id="4" name="Online Media 3" title="*Dyma Ddigwyddiadau yng Nghymru  / This is Events in Wales">
            <a:hlinkClick r:id="" action="ppaction://media"/>
            <a:extLst>
              <a:ext uri="{FF2B5EF4-FFF2-40B4-BE49-F238E27FC236}">
                <a16:creationId xmlns:a16="http://schemas.microsoft.com/office/drawing/2014/main" id="{1DB3AEEE-DEE9-E403-F5A2-59D0502EF2DE}"/>
              </a:ext>
            </a:extLst>
          </p:cNvPr>
          <p:cNvPicPr>
            <a:picLocks noGrp="1" noRot="1" noChangeAspect="1"/>
          </p:cNvPicPr>
          <p:nvPr>
            <p:ph idx="1"/>
            <a:videoFile r:link="rId1"/>
          </p:nvPr>
        </p:nvPicPr>
        <p:blipFill>
          <a:blip r:embed="rId3"/>
          <a:stretch>
            <a:fillRect/>
          </a:stretch>
        </p:blipFill>
        <p:spPr>
          <a:xfrm>
            <a:off x="1403350" y="1698625"/>
            <a:ext cx="6872288" cy="3865563"/>
          </a:xfrm>
          <a:prstGeom prst="rect">
            <a:avLst/>
          </a:prstGeom>
        </p:spPr>
      </p:pic>
    </p:spTree>
    <p:extLst>
      <p:ext uri="{BB962C8B-B14F-4D97-AF65-F5344CB8AC3E}">
        <p14:creationId xmlns:p14="http://schemas.microsoft.com/office/powerpoint/2010/main" val="209174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BB02A30-4076-F2C8-98F0-9B9263B2C609}"/>
              </a:ext>
            </a:extLst>
          </p:cNvPr>
          <p:cNvPicPr>
            <a:picLocks noGrp="1" noChangeAspect="1"/>
          </p:cNvPicPr>
          <p:nvPr>
            <p:ph idx="1"/>
          </p:nvPr>
        </p:nvPicPr>
        <p:blipFill>
          <a:blip r:embed="rId2"/>
          <a:stretch>
            <a:fillRect/>
          </a:stretch>
        </p:blipFill>
        <p:spPr>
          <a:xfrm>
            <a:off x="2123728" y="836712"/>
            <a:ext cx="4237087" cy="4237087"/>
          </a:xfrm>
          <a:prstGeom prst="rect">
            <a:avLst/>
          </a:prstGeom>
        </p:spPr>
      </p:pic>
      <p:pic>
        <p:nvPicPr>
          <p:cNvPr id="5" name="Picture 4">
            <a:extLst>
              <a:ext uri="{FF2B5EF4-FFF2-40B4-BE49-F238E27FC236}">
                <a16:creationId xmlns:a16="http://schemas.microsoft.com/office/drawing/2014/main" id="{3561639C-4641-DEB3-1EA5-7FCEBFBFA3EE}"/>
              </a:ext>
            </a:extLst>
          </p:cNvPr>
          <p:cNvPicPr>
            <a:picLocks noChangeAspect="1"/>
          </p:cNvPicPr>
          <p:nvPr/>
        </p:nvPicPr>
        <p:blipFill>
          <a:blip r:embed="rId3"/>
          <a:stretch>
            <a:fillRect/>
          </a:stretch>
        </p:blipFill>
        <p:spPr>
          <a:xfrm>
            <a:off x="6360815" y="2955255"/>
            <a:ext cx="2755631" cy="2487384"/>
          </a:xfrm>
          <a:prstGeom prst="rect">
            <a:avLst/>
          </a:prstGeom>
        </p:spPr>
      </p:pic>
    </p:spTree>
    <p:extLst>
      <p:ext uri="{BB962C8B-B14F-4D97-AF65-F5344CB8AC3E}">
        <p14:creationId xmlns:p14="http://schemas.microsoft.com/office/powerpoint/2010/main" val="388146915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7886700" cy="543594"/>
          </a:xfrm>
        </p:spPr>
        <p:txBody>
          <a:bodyPr>
            <a:normAutofit fontScale="90000"/>
          </a:bodyPr>
          <a:lstStyle/>
          <a:p>
            <a:r>
              <a:rPr lang="en-GB"/>
              <a:t>Some Research Links	</a:t>
            </a:r>
          </a:p>
        </p:txBody>
      </p:sp>
      <p:sp>
        <p:nvSpPr>
          <p:cNvPr id="3" name="Content Placeholder 2"/>
          <p:cNvSpPr>
            <a:spLocks noGrp="1"/>
          </p:cNvSpPr>
          <p:nvPr>
            <p:ph idx="1"/>
          </p:nvPr>
        </p:nvSpPr>
        <p:spPr>
          <a:xfrm>
            <a:off x="395536" y="1124744"/>
            <a:ext cx="7886700" cy="4351338"/>
          </a:xfrm>
        </p:spPr>
        <p:txBody>
          <a:bodyPr>
            <a:normAutofit fontScale="62500" lnSpcReduction="20000"/>
          </a:bodyPr>
          <a:lstStyle/>
          <a:p>
            <a:r>
              <a:rPr lang="en-GB"/>
              <a:t>…for demographics and segmentation</a:t>
            </a:r>
          </a:p>
          <a:p>
            <a:r>
              <a:rPr lang="en-GB">
                <a:hlinkClick r:id="rId2"/>
              </a:rPr>
              <a:t>http://www.swansea.gov.uk/keyfacts</a:t>
            </a:r>
            <a:endParaRPr lang="en-GB"/>
          </a:p>
          <a:p>
            <a:r>
              <a:rPr lang="en-GB">
                <a:hlinkClick r:id="rId3"/>
              </a:rPr>
              <a:t>www.ons.gov.uk</a:t>
            </a:r>
            <a:endParaRPr lang="en-GB"/>
          </a:p>
          <a:p>
            <a:r>
              <a:rPr lang="en-GB">
                <a:hlinkClick r:id="rId4"/>
              </a:rPr>
              <a:t>http://gov.wales/statistics-and-research/?topic=Tourism&amp;lang=en</a:t>
            </a:r>
            <a:endParaRPr lang="en-GB"/>
          </a:p>
          <a:p>
            <a:r>
              <a:rPr lang="en-GB">
                <a:hlinkClick r:id="rId5"/>
              </a:rPr>
              <a:t>http://www.swansea.gov.uk/article/6406/Tourism-research-and-statistics</a:t>
            </a:r>
            <a:endParaRPr lang="en-GB"/>
          </a:p>
          <a:p>
            <a:endParaRPr lang="en-GB"/>
          </a:p>
          <a:p>
            <a:r>
              <a:rPr lang="en-GB"/>
              <a:t>Jackson, C., Blake, A. &amp; Hibbert, J. (2019). Value of outdoor events 2018 (UK). Retrieved from Events Industry Forum website https://www.eventsindustryforum.co.uk/index.php/contributingbillions-to-the-uk-economy. Accessed 7 October 2022.</a:t>
            </a:r>
          </a:p>
          <a:p>
            <a:r>
              <a:rPr lang="en-GB"/>
              <a:t>Rogers, A. &amp; Smith, R. (2019). UK Conference and Meeting Survey 2019. www.ukcams.org.uk. Accessed 7 October 2022</a:t>
            </a:r>
          </a:p>
          <a:p>
            <a:r>
              <a:rPr lang="en-GB">
                <a:hlinkClick r:id="rId6"/>
              </a:rPr>
              <a:t>https://youtu.be/nhW67WOTvCE?si=MMJ4gcV</a:t>
            </a:r>
            <a:endParaRPr lang="en-GB"/>
          </a:p>
          <a:p>
            <a:r>
              <a:rPr lang="en-GB" err="1"/>
              <a:t>yehXrZrJC</a:t>
            </a:r>
            <a:endParaRPr lang="en-GB"/>
          </a:p>
          <a:p>
            <a:endParaRPr lang="en-GB"/>
          </a:p>
          <a:p>
            <a:endParaRPr lang="en-GB"/>
          </a:p>
        </p:txBody>
      </p:sp>
    </p:spTree>
    <p:extLst>
      <p:ext uri="{BB962C8B-B14F-4D97-AF65-F5344CB8AC3E}">
        <p14:creationId xmlns:p14="http://schemas.microsoft.com/office/powerpoint/2010/main" val="4069626413"/>
      </p:ext>
    </p:extLst>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4729</Words>
  <Application>Microsoft Office PowerPoint</Application>
  <PresentationFormat>On-screen Show (4:3)</PresentationFormat>
  <Paragraphs>465</Paragraphs>
  <Slides>57</Slides>
  <Notes>4</Notes>
  <HiddenSlides>6</HiddenSlides>
  <MMClips>7</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57</vt:i4>
      </vt:variant>
    </vt:vector>
  </HeadingPairs>
  <TitlesOfParts>
    <vt:vector size="68" baseType="lpstr">
      <vt:lpstr>Monotype Sorts</vt:lpstr>
      <vt:lpstr>YouTube Sans</vt:lpstr>
      <vt:lpstr>Aptos</vt:lpstr>
      <vt:lpstr>Arial</vt:lpstr>
      <vt:lpstr>Calibri</vt:lpstr>
      <vt:lpstr>Calibri Light</vt:lpstr>
      <vt:lpstr>Times New Roman</vt:lpstr>
      <vt:lpstr>Notebook</vt:lpstr>
      <vt:lpstr>AccessTheme1</vt:lpstr>
      <vt:lpstr>Accessible 2</vt:lpstr>
      <vt:lpstr>Sub Title 1</vt:lpstr>
      <vt:lpstr>PowerPoint Presentation</vt:lpstr>
      <vt:lpstr>Events Industry Sectors </vt:lpstr>
      <vt:lpstr>PowerPoint Presentation</vt:lpstr>
      <vt:lpstr>The Public Sector</vt:lpstr>
      <vt:lpstr>Public Sector (Government and Local Authorities)</vt:lpstr>
      <vt:lpstr>The Private Sector (for profit)</vt:lpstr>
      <vt:lpstr>Private Sector (Commercial Businesses)</vt:lpstr>
      <vt:lpstr>The Voluntary Sector (not for profit)</vt:lpstr>
      <vt:lpstr>Collaboration  </vt:lpstr>
      <vt:lpstr>PowerPoint Presentation</vt:lpstr>
      <vt:lpstr>Roles and Responsibilities by Sector</vt:lpstr>
      <vt:lpstr>PowerPoint Presentation</vt:lpstr>
      <vt:lpstr>PowerPoint Presentation</vt:lpstr>
      <vt:lpstr>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‘EVENTS’ SECTOR MATRIX</vt:lpstr>
      <vt:lpstr>PowerPoint Presentation</vt:lpstr>
      <vt:lpstr>Tourist and Event Motives</vt:lpstr>
      <vt:lpstr>Changing Trends in Demand</vt:lpstr>
      <vt:lpstr>Regional expenditure by delegates attending international corporate and association events </vt:lpstr>
      <vt:lpstr>Planning and Management of Events in the Tourism Industry</vt:lpstr>
      <vt:lpstr>Emerging and Future Trends in Events</vt:lpstr>
      <vt:lpstr>PowerPoint Presentation</vt:lpstr>
      <vt:lpstr> Management Considerations </vt:lpstr>
      <vt:lpstr>Glastonbury </vt:lpstr>
      <vt:lpstr>Planning and Management: Glastonbury Festival</vt:lpstr>
      <vt:lpstr>Case study – Urban Foundry</vt:lpstr>
      <vt:lpstr> Business Tourism and Events </vt:lpstr>
      <vt:lpstr>The MICE Industry </vt:lpstr>
      <vt:lpstr>UKCAMS 2024 </vt:lpstr>
      <vt:lpstr>Business events research</vt:lpstr>
      <vt:lpstr>Sustainability in the MICE sector – Singapore </vt:lpstr>
      <vt:lpstr>PowerPoint Presentation</vt:lpstr>
      <vt:lpstr>PowerPoint Presentation</vt:lpstr>
      <vt:lpstr>Corporate Events </vt:lpstr>
      <vt:lpstr>Off Limits Events https://www.offlimits.co.uk/corporate-events/</vt:lpstr>
      <vt:lpstr>Wildgoose: Creating shared experiences with team building</vt:lpstr>
      <vt:lpstr>Tourism events planning </vt:lpstr>
      <vt:lpstr>IN Raconteur supplement for the Times newspaper (Lidstone, 2019, p.7), Russ Lidstone, group chief executive of The Creative Engagement Group (parent group of events division WRG), explains how events are evolving to reflect a new culture of business.</vt:lpstr>
      <vt:lpstr>ShoutOut: Helping #eventprofs become content creators VIDEO MARKETING </vt:lpstr>
      <vt:lpstr>What do planners want from venues?</vt:lpstr>
      <vt:lpstr>PowerPoint Presentation</vt:lpstr>
      <vt:lpstr>MICE venue - ICC Wales </vt:lpstr>
      <vt:lpstr>Events Industry UK  </vt:lpstr>
      <vt:lpstr>*Dyma Ddigwyddiadau yng Nghymru / This is Events in Wales</vt:lpstr>
      <vt:lpstr>PowerPoint Presentation</vt:lpstr>
      <vt:lpstr>Some Research Links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Events and Festivals in Context</dc:title>
  <dc:creator>Helen Evans</dc:creator>
  <cp:lastModifiedBy>Deborah Jenkins</cp:lastModifiedBy>
  <cp:revision>2</cp:revision>
  <dcterms:created xsi:type="dcterms:W3CDTF">2020-10-06T10:52:54Z</dcterms:created>
  <dcterms:modified xsi:type="dcterms:W3CDTF">2026-10-19T09:07:06Z</dcterms:modified>
</cp:coreProperties>
</file>