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091705-EFD5-6A4F-AE83-6DA95B6163B8}" v="57" dt="2026-03-15T10:24:53.7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00" autoAdjust="0"/>
    <p:restoredTop sz="96256" autoAdjust="0"/>
  </p:normalViewPr>
  <p:slideViewPr>
    <p:cSldViewPr snapToGrid="0">
      <p:cViewPr>
        <p:scale>
          <a:sx n="90" d="100"/>
          <a:sy n="90" d="100"/>
        </p:scale>
        <p:origin x="56" y="1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zdemir Yorganci" userId="168b695162a8fe75" providerId="LiveId" clId="{C646C039-95B9-5ABD-AEA4-AA3B5CF62913}"/>
    <pc:docChg chg="undo redo custSel modSld">
      <pc:chgData name="Ozdemir Yorganci" userId="168b695162a8fe75" providerId="LiveId" clId="{C646C039-95B9-5ABD-AEA4-AA3B5CF62913}" dt="2026-03-15T10:25:30.969" v="1755" actId="207"/>
      <pc:docMkLst>
        <pc:docMk/>
      </pc:docMkLst>
      <pc:sldChg chg="addSp modSp mod">
        <pc:chgData name="Ozdemir Yorganci" userId="168b695162a8fe75" providerId="LiveId" clId="{C646C039-95B9-5ABD-AEA4-AA3B5CF62913}" dt="2026-03-15T10:22:05.152" v="1718" actId="113"/>
        <pc:sldMkLst>
          <pc:docMk/>
          <pc:sldMk cId="2897957523" sldId="258"/>
        </pc:sldMkLst>
        <pc:spChg chg="mod">
          <ac:chgData name="Ozdemir Yorganci" userId="168b695162a8fe75" providerId="LiveId" clId="{C646C039-95B9-5ABD-AEA4-AA3B5CF62913}" dt="2026-03-15T10:22:05.152" v="1718" actId="113"/>
          <ac:spMkLst>
            <pc:docMk/>
            <pc:sldMk cId="2897957523" sldId="258"/>
            <ac:spMk id="3" creationId="{028A8359-438A-7EDF-F235-AE5BAE7FB208}"/>
          </ac:spMkLst>
        </pc:spChg>
        <pc:spChg chg="add mod">
          <ac:chgData name="Ozdemir Yorganci" userId="168b695162a8fe75" providerId="LiveId" clId="{C646C039-95B9-5ABD-AEA4-AA3B5CF62913}" dt="2026-03-15T10:16:46.669" v="1695" actId="571"/>
          <ac:spMkLst>
            <pc:docMk/>
            <pc:sldMk cId="2897957523" sldId="258"/>
            <ac:spMk id="4" creationId="{8B7CA188-4590-DE57-52E8-9397FB7D5867}"/>
          </ac:spMkLst>
        </pc:spChg>
        <pc:spChg chg="add">
          <ac:chgData name="Ozdemir Yorganci" userId="168b695162a8fe75" providerId="LiveId" clId="{C646C039-95B9-5ABD-AEA4-AA3B5CF62913}" dt="2026-03-15T10:20:01.263" v="1699"/>
          <ac:spMkLst>
            <pc:docMk/>
            <pc:sldMk cId="2897957523" sldId="258"/>
            <ac:spMk id="5" creationId="{2359AB44-1221-133F-21C1-BE549C2252FE}"/>
          </ac:spMkLst>
        </pc:spChg>
      </pc:sldChg>
      <pc:sldChg chg="addSp modSp mod">
        <pc:chgData name="Ozdemir Yorganci" userId="168b695162a8fe75" providerId="LiveId" clId="{C646C039-95B9-5ABD-AEA4-AA3B5CF62913}" dt="2026-03-15T10:03:41.834" v="1597" actId="255"/>
        <pc:sldMkLst>
          <pc:docMk/>
          <pc:sldMk cId="1424087263" sldId="260"/>
        </pc:sldMkLst>
        <pc:spChg chg="mod">
          <ac:chgData name="Ozdemir Yorganci" userId="168b695162a8fe75" providerId="LiveId" clId="{C646C039-95B9-5ABD-AEA4-AA3B5CF62913}" dt="2026-03-15T10:03:41.834" v="1597" actId="255"/>
          <ac:spMkLst>
            <pc:docMk/>
            <pc:sldMk cId="1424087263" sldId="260"/>
            <ac:spMk id="3" creationId="{E73EC453-8E6E-AAA5-639A-7F2EB8FCDBC5}"/>
          </ac:spMkLst>
        </pc:spChg>
        <pc:spChg chg="add">
          <ac:chgData name="Ozdemir Yorganci" userId="168b695162a8fe75" providerId="LiveId" clId="{C646C039-95B9-5ABD-AEA4-AA3B5CF62913}" dt="2026-03-15T09:58:14.613" v="1538"/>
          <ac:spMkLst>
            <pc:docMk/>
            <pc:sldMk cId="1424087263" sldId="260"/>
            <ac:spMk id="4" creationId="{E4E09F0B-8DBD-5504-4D50-89DF397E5FF8}"/>
          </ac:spMkLst>
        </pc:spChg>
        <pc:spChg chg="add">
          <ac:chgData name="Ozdemir Yorganci" userId="168b695162a8fe75" providerId="LiveId" clId="{C646C039-95B9-5ABD-AEA4-AA3B5CF62913}" dt="2026-03-15T09:58:34.167" v="1540"/>
          <ac:spMkLst>
            <pc:docMk/>
            <pc:sldMk cId="1424087263" sldId="260"/>
            <ac:spMk id="5" creationId="{2107DF6D-7EC6-2D8B-AC86-9089E3FA6979}"/>
          </ac:spMkLst>
        </pc:spChg>
        <pc:spChg chg="add">
          <ac:chgData name="Ozdemir Yorganci" userId="168b695162a8fe75" providerId="LiveId" clId="{C646C039-95B9-5ABD-AEA4-AA3B5CF62913}" dt="2026-03-15T09:58:45.526" v="1542"/>
          <ac:spMkLst>
            <pc:docMk/>
            <pc:sldMk cId="1424087263" sldId="260"/>
            <ac:spMk id="6" creationId="{A1F9B985-54A6-8D4F-2FDB-4735412A28FC}"/>
          </ac:spMkLst>
        </pc:spChg>
      </pc:sldChg>
      <pc:sldChg chg="addSp modSp mod">
        <pc:chgData name="Ozdemir Yorganci" userId="168b695162a8fe75" providerId="LiveId" clId="{C646C039-95B9-5ABD-AEA4-AA3B5CF62913}" dt="2026-03-15T10:07:54.816" v="1624" actId="255"/>
        <pc:sldMkLst>
          <pc:docMk/>
          <pc:sldMk cId="1382716628" sldId="262"/>
        </pc:sldMkLst>
        <pc:spChg chg="mod">
          <ac:chgData name="Ozdemir Yorganci" userId="168b695162a8fe75" providerId="LiveId" clId="{C646C039-95B9-5ABD-AEA4-AA3B5CF62913}" dt="2026-03-15T10:07:54.816" v="1624" actId="255"/>
          <ac:spMkLst>
            <pc:docMk/>
            <pc:sldMk cId="1382716628" sldId="262"/>
            <ac:spMk id="3" creationId="{87B96C4E-C633-AD44-2B5D-616D8D99EE4D}"/>
          </ac:spMkLst>
        </pc:spChg>
        <pc:spChg chg="add">
          <ac:chgData name="Ozdemir Yorganci" userId="168b695162a8fe75" providerId="LiveId" clId="{C646C039-95B9-5ABD-AEA4-AA3B5CF62913}" dt="2026-03-15T10:04:45.726" v="1599"/>
          <ac:spMkLst>
            <pc:docMk/>
            <pc:sldMk cId="1382716628" sldId="262"/>
            <ac:spMk id="4" creationId="{5A26D96A-9EC9-88CC-FAE7-7446662802C7}"/>
          </ac:spMkLst>
        </pc:spChg>
        <pc:spChg chg="add">
          <ac:chgData name="Ozdemir Yorganci" userId="168b695162a8fe75" providerId="LiveId" clId="{C646C039-95B9-5ABD-AEA4-AA3B5CF62913}" dt="2026-03-15T10:04:57.189" v="1600"/>
          <ac:spMkLst>
            <pc:docMk/>
            <pc:sldMk cId="1382716628" sldId="262"/>
            <ac:spMk id="5" creationId="{503C2772-B43D-86C8-736B-F03E8FC32466}"/>
          </ac:spMkLst>
        </pc:spChg>
        <pc:spChg chg="add">
          <ac:chgData name="Ozdemir Yorganci" userId="168b695162a8fe75" providerId="LiveId" clId="{C646C039-95B9-5ABD-AEA4-AA3B5CF62913}" dt="2026-03-15T10:05:03.378" v="1602"/>
          <ac:spMkLst>
            <pc:docMk/>
            <pc:sldMk cId="1382716628" sldId="262"/>
            <ac:spMk id="6" creationId="{DF28D4DE-9A62-CEB5-E964-C5863FFE332E}"/>
          </ac:spMkLst>
        </pc:spChg>
        <pc:spChg chg="add mod">
          <ac:chgData name="Ozdemir Yorganci" userId="168b695162a8fe75" providerId="LiveId" clId="{C646C039-95B9-5ABD-AEA4-AA3B5CF62913}" dt="2026-03-15T10:05:24.352" v="1605" actId="1076"/>
          <ac:spMkLst>
            <pc:docMk/>
            <pc:sldMk cId="1382716628" sldId="262"/>
            <ac:spMk id="7" creationId="{125680DD-C39B-7A3A-9302-96AB9EC9E768}"/>
          </ac:spMkLst>
        </pc:spChg>
        <pc:spChg chg="add">
          <ac:chgData name="Ozdemir Yorganci" userId="168b695162a8fe75" providerId="LiveId" clId="{C646C039-95B9-5ABD-AEA4-AA3B5CF62913}" dt="2026-03-15T10:05:53.641" v="1609"/>
          <ac:spMkLst>
            <pc:docMk/>
            <pc:sldMk cId="1382716628" sldId="262"/>
            <ac:spMk id="8" creationId="{8B77058F-D87D-14E7-4125-A01952AC0BA7}"/>
          </ac:spMkLst>
        </pc:spChg>
        <pc:spChg chg="add">
          <ac:chgData name="Ozdemir Yorganci" userId="168b695162a8fe75" providerId="LiveId" clId="{C646C039-95B9-5ABD-AEA4-AA3B5CF62913}" dt="2026-03-15T10:07:12.730" v="1618"/>
          <ac:spMkLst>
            <pc:docMk/>
            <pc:sldMk cId="1382716628" sldId="262"/>
            <ac:spMk id="9" creationId="{A1F50908-FD15-4B76-A70B-A9EDCB542F00}"/>
          </ac:spMkLst>
        </pc:spChg>
      </pc:sldChg>
      <pc:sldChg chg="addSp delSp modSp mod">
        <pc:chgData name="Ozdemir Yorganci" userId="168b695162a8fe75" providerId="LiveId" clId="{C646C039-95B9-5ABD-AEA4-AA3B5CF62913}" dt="2026-03-15T10:16:22.862" v="1693"/>
        <pc:sldMkLst>
          <pc:docMk/>
          <pc:sldMk cId="3970473306" sldId="264"/>
        </pc:sldMkLst>
        <pc:spChg chg="add del mod">
          <ac:chgData name="Ozdemir Yorganci" userId="168b695162a8fe75" providerId="LiveId" clId="{C646C039-95B9-5ABD-AEA4-AA3B5CF62913}" dt="2026-03-15T10:16:22.862" v="1693"/>
          <ac:spMkLst>
            <pc:docMk/>
            <pc:sldMk cId="3970473306" sldId="264"/>
            <ac:spMk id="3" creationId="{4A53051C-8483-F6FD-7AB5-FC885653EC99}"/>
          </ac:spMkLst>
        </pc:spChg>
        <pc:spChg chg="add mod">
          <ac:chgData name="Ozdemir Yorganci" userId="168b695162a8fe75" providerId="LiveId" clId="{C646C039-95B9-5ABD-AEA4-AA3B5CF62913}" dt="2026-03-15T10:13:45.457" v="1669"/>
          <ac:spMkLst>
            <pc:docMk/>
            <pc:sldMk cId="3970473306" sldId="264"/>
            <ac:spMk id="4" creationId="{F774F1A8-9651-2B19-BD47-87D04DBA34B2}"/>
          </ac:spMkLst>
        </pc:spChg>
        <pc:spChg chg="add mod">
          <ac:chgData name="Ozdemir Yorganci" userId="168b695162a8fe75" providerId="LiveId" clId="{C646C039-95B9-5ABD-AEA4-AA3B5CF62913}" dt="2026-03-15T10:14:07.240" v="1680"/>
          <ac:spMkLst>
            <pc:docMk/>
            <pc:sldMk cId="3970473306" sldId="264"/>
            <ac:spMk id="5" creationId="{1C6BBD74-9CF4-28EB-6BD4-6B1409B9F333}"/>
          </ac:spMkLst>
        </pc:spChg>
        <pc:spChg chg="add mod">
          <ac:chgData name="Ozdemir Yorganci" userId="168b695162a8fe75" providerId="LiveId" clId="{C646C039-95B9-5ABD-AEA4-AA3B5CF62913}" dt="2026-03-15T10:14:49.414" v="1686"/>
          <ac:spMkLst>
            <pc:docMk/>
            <pc:sldMk cId="3970473306" sldId="264"/>
            <ac:spMk id="6" creationId="{09795623-8B8B-3F35-B425-3AB717017705}"/>
          </ac:spMkLst>
        </pc:spChg>
        <pc:spChg chg="add mod">
          <ac:chgData name="Ozdemir Yorganci" userId="168b695162a8fe75" providerId="LiveId" clId="{C646C039-95B9-5ABD-AEA4-AA3B5CF62913}" dt="2026-03-15T10:15:43.839" v="1692"/>
          <ac:spMkLst>
            <pc:docMk/>
            <pc:sldMk cId="3970473306" sldId="264"/>
            <ac:spMk id="7" creationId="{89EE30D5-EEEF-6704-F0E1-2928578A4BEF}"/>
          </ac:spMkLst>
        </pc:spChg>
      </pc:sldChg>
      <pc:sldChg chg="modSp mod">
        <pc:chgData name="Ozdemir Yorganci" userId="168b695162a8fe75" providerId="LiveId" clId="{C646C039-95B9-5ABD-AEA4-AA3B5CF62913}" dt="2026-03-15T10:25:30.969" v="1755" actId="207"/>
        <pc:sldMkLst>
          <pc:docMk/>
          <pc:sldMk cId="359125969" sldId="265"/>
        </pc:sldMkLst>
        <pc:spChg chg="mod">
          <ac:chgData name="Ozdemir Yorganci" userId="168b695162a8fe75" providerId="LiveId" clId="{C646C039-95B9-5ABD-AEA4-AA3B5CF62913}" dt="2026-03-15T10:25:30.969" v="1755" actId="207"/>
          <ac:spMkLst>
            <pc:docMk/>
            <pc:sldMk cId="359125969" sldId="265"/>
            <ac:spMk id="3" creationId="{5F8D0C3B-0DFC-3E5A-28D7-AC7CD95B6A10}"/>
          </ac:spMkLst>
        </pc:spChg>
      </pc:sldChg>
      <pc:sldChg chg="modSp mod">
        <pc:chgData name="Ozdemir Yorganci" userId="168b695162a8fe75" providerId="LiveId" clId="{C646C039-95B9-5ABD-AEA4-AA3B5CF62913}" dt="2026-03-15T10:13:53.735" v="1675" actId="113"/>
        <pc:sldMkLst>
          <pc:docMk/>
          <pc:sldMk cId="1917974163" sldId="267"/>
        </pc:sldMkLst>
        <pc:spChg chg="mod">
          <ac:chgData name="Ozdemir Yorganci" userId="168b695162a8fe75" providerId="LiveId" clId="{C646C039-95B9-5ABD-AEA4-AA3B5CF62913}" dt="2026-03-15T10:13:53.735" v="1675" actId="113"/>
          <ac:spMkLst>
            <pc:docMk/>
            <pc:sldMk cId="1917974163" sldId="267"/>
            <ac:spMk id="3" creationId="{C71705AF-A114-46D3-808C-4A69D3AE5A69}"/>
          </ac:spMkLst>
        </pc:spChg>
      </pc:sldChg>
      <pc:sldChg chg="addSp delSp modSp mod">
        <pc:chgData name="Ozdemir Yorganci" userId="168b695162a8fe75" providerId="LiveId" clId="{C646C039-95B9-5ABD-AEA4-AA3B5CF62913}" dt="2026-03-15T09:53:44.399" v="1536" actId="2711"/>
        <pc:sldMkLst>
          <pc:docMk/>
          <pc:sldMk cId="3645478630" sldId="268"/>
        </pc:sldMkLst>
        <pc:spChg chg="mod">
          <ac:chgData name="Ozdemir Yorganci" userId="168b695162a8fe75" providerId="LiveId" clId="{C646C039-95B9-5ABD-AEA4-AA3B5CF62913}" dt="2026-03-15T09:53:34.811" v="1535" actId="2711"/>
          <ac:spMkLst>
            <pc:docMk/>
            <pc:sldMk cId="3645478630" sldId="268"/>
            <ac:spMk id="3" creationId="{6ED3E622-CB09-1362-15C9-BF616871B4C4}"/>
          </ac:spMkLst>
        </pc:spChg>
        <pc:spChg chg="add mod">
          <ac:chgData name="Ozdemir Yorganci" userId="168b695162a8fe75" providerId="LiveId" clId="{C646C039-95B9-5ABD-AEA4-AA3B5CF62913}" dt="2026-03-15T09:53:44.399" v="1536" actId="2711"/>
          <ac:spMkLst>
            <pc:docMk/>
            <pc:sldMk cId="3645478630" sldId="268"/>
            <ac:spMk id="22" creationId="{704916D2-D206-13C1-2CF5-32D2A71A9198}"/>
          </ac:spMkLst>
        </pc:spChg>
        <pc:cxnChg chg="add mod">
          <ac:chgData name="Ozdemir Yorganci" userId="168b695162a8fe75" providerId="LiveId" clId="{C646C039-95B9-5ABD-AEA4-AA3B5CF62913}" dt="2026-03-15T09:51:09.305" v="1441" actId="14100"/>
          <ac:cxnSpMkLst>
            <pc:docMk/>
            <pc:sldMk cId="3645478630" sldId="268"/>
            <ac:cxnSpMk id="5" creationId="{76BD7B1D-7362-DF68-752A-14A7532BB60C}"/>
          </ac:cxnSpMkLst>
        </pc:cxnChg>
        <pc:cxnChg chg="add del">
          <ac:chgData name="Ozdemir Yorganci" userId="168b695162a8fe75" providerId="LiveId" clId="{C646C039-95B9-5ABD-AEA4-AA3B5CF62913}" dt="2026-03-15T09:15:56.385" v="19" actId="11529"/>
          <ac:cxnSpMkLst>
            <pc:docMk/>
            <pc:sldMk cId="3645478630" sldId="268"/>
            <ac:cxnSpMk id="8" creationId="{0115AC1B-9607-5921-4CE0-767B46B6B60E}"/>
          </ac:cxnSpMkLst>
        </pc:cxnChg>
        <pc:cxnChg chg="add mod">
          <ac:chgData name="Ozdemir Yorganci" userId="168b695162a8fe75" providerId="LiveId" clId="{C646C039-95B9-5ABD-AEA4-AA3B5CF62913}" dt="2026-03-15T09:20:19.947" v="94" actId="14100"/>
          <ac:cxnSpMkLst>
            <pc:docMk/>
            <pc:sldMk cId="3645478630" sldId="268"/>
            <ac:cxnSpMk id="10" creationId="{7E40F497-2BBE-BEA8-64C2-C2C358D42211}"/>
          </ac:cxnSpMkLst>
        </pc:cxnChg>
        <pc:cxnChg chg="add mod">
          <ac:chgData name="Ozdemir Yorganci" userId="168b695162a8fe75" providerId="LiveId" clId="{C646C039-95B9-5ABD-AEA4-AA3B5CF62913}" dt="2026-03-15T09:22:53.213" v="443" actId="14100"/>
          <ac:cxnSpMkLst>
            <pc:docMk/>
            <pc:sldMk cId="3645478630" sldId="268"/>
            <ac:cxnSpMk id="12" creationId="{58440929-224E-AD22-8F3D-677E138A99AF}"/>
          </ac:cxnSpMkLst>
        </pc:cxnChg>
        <pc:cxnChg chg="add mod">
          <ac:chgData name="Ozdemir Yorganci" userId="168b695162a8fe75" providerId="LiveId" clId="{C646C039-95B9-5ABD-AEA4-AA3B5CF62913}" dt="2026-03-15T09:19:15.125" v="73" actId="692"/>
          <ac:cxnSpMkLst>
            <pc:docMk/>
            <pc:sldMk cId="3645478630" sldId="268"/>
            <ac:cxnSpMk id="14" creationId="{E6C024B1-5D86-A162-8EE7-0F850832B92A}"/>
          </ac:cxnSpMkLst>
        </pc:cxnChg>
        <pc:cxnChg chg="add mod">
          <ac:chgData name="Ozdemir Yorganci" userId="168b695162a8fe75" providerId="LiveId" clId="{C646C039-95B9-5ABD-AEA4-AA3B5CF62913}" dt="2026-03-15T09:19:54.780" v="91" actId="14100"/>
          <ac:cxnSpMkLst>
            <pc:docMk/>
            <pc:sldMk cId="3645478630" sldId="268"/>
            <ac:cxnSpMk id="16" creationId="{46B8ED47-1840-1C9C-031F-7B450EFAF0CF}"/>
          </ac:cxnSpMkLst>
        </pc:cxnChg>
        <pc:cxnChg chg="add mod">
          <ac:chgData name="Ozdemir Yorganci" userId="168b695162a8fe75" providerId="LiveId" clId="{C646C039-95B9-5ABD-AEA4-AA3B5CF62913}" dt="2026-03-15T09:22:49.830" v="442" actId="14100"/>
          <ac:cxnSpMkLst>
            <pc:docMk/>
            <pc:sldMk cId="3645478630" sldId="268"/>
            <ac:cxnSpMk id="18" creationId="{C29623CF-8466-66F8-56BF-BAD9E9C2E80A}"/>
          </ac:cxnSpMkLst>
        </pc:cxnChg>
        <pc:cxnChg chg="add mod">
          <ac:chgData name="Ozdemir Yorganci" userId="168b695162a8fe75" providerId="LiveId" clId="{C646C039-95B9-5ABD-AEA4-AA3B5CF62913}" dt="2026-03-15T09:22:57.763" v="444" actId="14100"/>
          <ac:cxnSpMkLst>
            <pc:docMk/>
            <pc:sldMk cId="3645478630" sldId="268"/>
            <ac:cxnSpMk id="20" creationId="{0298AEF8-DF76-91B0-ABA0-866FBB895244}"/>
          </ac:cxnSpMkLst>
        </pc:cxnChg>
        <pc:cxnChg chg="add mod">
          <ac:chgData name="Ozdemir Yorganci" userId="168b695162a8fe75" providerId="LiveId" clId="{C646C039-95B9-5ABD-AEA4-AA3B5CF62913}" dt="2026-03-15T09:21:56.682" v="325" actId="571"/>
          <ac:cxnSpMkLst>
            <pc:docMk/>
            <pc:sldMk cId="3645478630" sldId="268"/>
            <ac:cxnSpMk id="30" creationId="{C4B6C8BD-30FF-78A7-C97E-BD59B6B853D7}"/>
          </ac:cxnSpMkLst>
        </pc:cxnChg>
        <pc:cxnChg chg="add mod">
          <ac:chgData name="Ozdemir Yorganci" userId="168b695162a8fe75" providerId="LiveId" clId="{C646C039-95B9-5ABD-AEA4-AA3B5CF62913}" dt="2026-03-15T09:21:53.581" v="323" actId="571"/>
          <ac:cxnSpMkLst>
            <pc:docMk/>
            <pc:sldMk cId="3645478630" sldId="268"/>
            <ac:cxnSpMk id="31" creationId="{BFBD00BE-3BBE-D432-D21A-D18211B9C82D}"/>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Ozdemir Yorganci</a:t>
            </a:r>
            <a:br>
              <a:rPr lang="en-GB" sz="3200" dirty="0">
                <a:latin typeface="A"/>
              </a:rPr>
            </a:br>
            <a:r>
              <a:rPr lang="en-GB" sz="3200" dirty="0">
                <a:latin typeface="A"/>
              </a:rPr>
              <a:t>STUDENT ID 2518415</a:t>
            </a:r>
            <a:br>
              <a:rPr lang="en-GB" sz="3200" dirty="0">
                <a:latin typeface="A"/>
              </a:rPr>
            </a:br>
            <a:r>
              <a:rPr lang="en-GB" sz="3200" dirty="0">
                <a:latin typeface="A"/>
              </a:rPr>
              <a:t>LECTURER Dr. </a:t>
            </a:r>
            <a:r>
              <a:rPr lang="en-GB" sz="3200" dirty="0" err="1">
                <a:latin typeface="A"/>
              </a:rPr>
              <a:t>Mustakkima</a:t>
            </a:r>
            <a:r>
              <a:rPr lang="en-GB" sz="3200" dirty="0">
                <a:latin typeface="A"/>
              </a:rPr>
              <a:t> Afrin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481137" y="1183277"/>
            <a:ext cx="10710863" cy="5531848"/>
          </a:xfrm>
        </p:spPr>
        <p:txBody>
          <a:bodyPr>
            <a:normAutofit/>
          </a:bodyPr>
          <a:lstStyle/>
          <a:p>
            <a:r>
              <a:rPr lang="en-GB" sz="1500" b="1" dirty="0">
                <a:solidFill>
                  <a:srgbClr val="111111"/>
                </a:solidFill>
                <a:latin typeface="Roboto"/>
                <a:ea typeface="Roboto"/>
                <a:cs typeface="Roboto"/>
              </a:rPr>
              <a:t>DROP IN SALES- "decrease in the amount sold or revenue generated between two periods" ( Calculator Ultra, 2025)</a:t>
            </a:r>
          </a:p>
          <a:p>
            <a:r>
              <a:rPr lang="en-GB" sz="1400" dirty="0"/>
              <a:t>Liam and Priya, based on our comprehensive PESTLE analysis, it is evident that Green Haven Florists is currently facing a critical Drop in Sales, which Calculator Ultra (2025) defines specifically as a "decrease in the amount sold or revenue generated between two periods." This 30% decline in in-store revenue over the past year is the direct result of a disconnect between your traditional business model and the modern retail environment. While your commitment to eco-friendly packaging and bespoke arrangements remains a significant competitive advantage, it is currently being overshadowed by external pressures such as rising operational costs, high street business closures, and the aggressive digital presence of new competitors.</a:t>
            </a:r>
          </a:p>
          <a:p>
            <a:r>
              <a:rPr lang="en-GB" sz="1500" dirty="0"/>
              <a:t>The primary driver of this revenue decrease is a combination of Technological and Social shifts. Your outdated website has become a point of friction, preventing you from capturing the growing demographic of shoppers who prioritize mobile convenience and fast delivery. Furthermore, Economic factors like inflation and the high cost of imported flowers have placed a strain on your profitability, making your sustainable ethos more expensive to maintain. From a Legal and Environmental perspective, while new labour regulations increase your overhead, your existing green practices position you well to avoid future plastic-related taxes, provided you can successfully market these values as a premium benefit to your customers.</a:t>
            </a:r>
          </a:p>
          <a:p>
            <a:r>
              <a:rPr lang="en-GB" sz="1500" dirty="0"/>
              <a:t>In conclusion, reversing this Drop in Sales requires an immediate pivot toward a digital-first strategy that leverages your community ties and sustainable identity. To stabilize your revenue, you must modernize your online storefront to reclaim the traffic lost from the high street and reconsider your sourcing strategy to </a:t>
            </a:r>
            <a:r>
              <a:rPr lang="en-GB" sz="1500" dirty="0" err="1"/>
              <a:t>favor</a:t>
            </a:r>
            <a:r>
              <a:rPr lang="en-GB" sz="1500" dirty="0"/>
              <a:t> local, seasonal blooms which offer better margins. By transforming your "green" commitment from a cost burden into a high-value marketing tool and introducing recurring revenue models like subscriptions, Green Haven Florists can bridge the gap between its authentic roots and the demands of the 2026 marketplace.</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a:t>
            </a:r>
            <a:r>
              <a:rPr lang="en-GB" dirty="0"/>
              <a:t>Liam and Priya Patel</a:t>
            </a:r>
            <a:endParaRPr lang="en-GB" b="1" dirty="0"/>
          </a:p>
          <a:p>
            <a:pPr marL="342900" indent="-342900">
              <a:buFont typeface="Arial" charset="2"/>
              <a:buChar char="•"/>
            </a:pPr>
            <a:r>
              <a:rPr lang="en-GB" b="1" dirty="0"/>
              <a:t>Sells Flower from shop and online </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solidFill>
                  <a:srgbClr val="FF0000"/>
                </a:solidFill>
                <a:ea typeface="+mn-lt"/>
                <a:cs typeface="+mn-lt"/>
              </a:rPr>
              <a:t>Add more information from the case study</a:t>
            </a:r>
          </a:p>
          <a:p>
            <a:pPr marL="342900" indent="-342900">
              <a:buFont typeface="Arial" charset="2"/>
              <a:buChar char="•"/>
            </a:pPr>
            <a:r>
              <a:rPr lang="en-GB" b="1" dirty="0">
                <a:solidFill>
                  <a:srgbClr val="FF0000"/>
                </a:solidFill>
                <a:ea typeface="+mn-lt"/>
                <a:cs typeface="+mn-lt"/>
              </a:rPr>
              <a:t>They are trying to adapt for online with lower cost and they increase the online selling.</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514476" y="1102505"/>
            <a:ext cx="10502532" cy="5369859"/>
          </a:xfrm>
        </p:spPr>
        <p:txBody>
          <a:bodyPr>
            <a:normAutofit/>
          </a:bodyPr>
          <a:lstStyle/>
          <a:p>
            <a:r>
              <a:rPr lang="en-GB" sz="2800" b="1" dirty="0">
                <a:solidFill>
                  <a:srgbClr val="FF0000"/>
                </a:solidFill>
              </a:rPr>
              <a:t>5W2H</a:t>
            </a:r>
          </a:p>
          <a:p>
            <a:r>
              <a:rPr lang="en-GB" sz="1600" dirty="0">
                <a:solidFill>
                  <a:schemeClr val="tx1"/>
                </a:solidFill>
              </a:rPr>
              <a:t>Who: </a:t>
            </a:r>
            <a:r>
              <a:rPr lang="en-GB" sz="1400" dirty="0"/>
              <a:t>Primary Stakeholders: Liam and Priya Patel. Target Audience: Eco-conscious locals, corporate clients, and wedding planners in Norwich.</a:t>
            </a:r>
            <a:endParaRPr lang="en-GB" sz="1400" dirty="0">
              <a:solidFill>
                <a:schemeClr val="tx1"/>
              </a:solidFill>
            </a:endParaRPr>
          </a:p>
          <a:p>
            <a:r>
              <a:rPr lang="en-GB" sz="1600" dirty="0">
                <a:solidFill>
                  <a:schemeClr val="tx1"/>
                </a:solidFill>
              </a:rPr>
              <a:t>What: </a:t>
            </a:r>
            <a:r>
              <a:rPr lang="en-GB" sz="1400" dirty="0"/>
              <a:t>A 30% decline in physical store sales and a struggle to remain profitable despite a strong reputation for sustainability and bespoke quality.</a:t>
            </a:r>
            <a:endParaRPr lang="en-GB" sz="1400" dirty="0">
              <a:solidFill>
                <a:schemeClr val="tx1"/>
              </a:solidFill>
            </a:endParaRPr>
          </a:p>
          <a:p>
            <a:r>
              <a:rPr lang="en-GB" sz="1600" dirty="0">
                <a:solidFill>
                  <a:schemeClr val="tx1"/>
                </a:solidFill>
              </a:rPr>
              <a:t>Where: </a:t>
            </a:r>
            <a:r>
              <a:rPr lang="en-GB" sz="1400" dirty="0"/>
              <a:t>A high street in Norwich, UK (experiencing reduced foot traffic). Digital: An outdated, non-user-friendly website.</a:t>
            </a:r>
            <a:r>
              <a:rPr lang="en-GB" sz="1400" dirty="0">
                <a:solidFill>
                  <a:schemeClr val="tx1"/>
                </a:solidFill>
              </a:rPr>
              <a:t> </a:t>
            </a:r>
          </a:p>
          <a:p>
            <a:r>
              <a:rPr lang="en-GB" sz="1600" dirty="0">
                <a:solidFill>
                  <a:schemeClr val="tx1"/>
                </a:solidFill>
              </a:rPr>
              <a:t>When: </a:t>
            </a:r>
            <a:r>
              <a:rPr lang="en-GB" sz="1400" dirty="0"/>
              <a:t>The decline has intensified over the last 12 months, coinciding with the entry of two new aggressive competitors.</a:t>
            </a:r>
            <a:endParaRPr lang="en-GB" sz="1400" dirty="0">
              <a:solidFill>
                <a:schemeClr val="tx1"/>
              </a:solidFill>
            </a:endParaRPr>
          </a:p>
          <a:p>
            <a:r>
              <a:rPr lang="en-GB" sz="1600" dirty="0">
                <a:solidFill>
                  <a:schemeClr val="tx1"/>
                </a:solidFill>
              </a:rPr>
              <a:t>Why: </a:t>
            </a:r>
            <a:r>
              <a:rPr lang="en-GB" sz="1400" dirty="0"/>
              <a:t>Shift in consumer </a:t>
            </a:r>
            <a:r>
              <a:rPr lang="en-GB" sz="1400" dirty="0" err="1"/>
              <a:t>behavior</a:t>
            </a:r>
            <a:r>
              <a:rPr lang="en-GB" sz="1400" dirty="0"/>
              <a:t> toward online convenience, rising costs of imported blooms (inflation), and a lack of modern digital marketing.</a:t>
            </a:r>
          </a:p>
          <a:p>
            <a:r>
              <a:rPr lang="en-GB" sz="1600" dirty="0">
                <a:solidFill>
                  <a:schemeClr val="tx1"/>
                </a:solidFill>
              </a:rPr>
              <a:t>How: </a:t>
            </a:r>
            <a:r>
              <a:rPr lang="en-GB" sz="1400" dirty="0"/>
              <a:t>Through a combination of external factors (competitor pricing, high street closures) and internal friction (outdated website, lack of subscription models).</a:t>
            </a:r>
            <a:endParaRPr lang="en-GB" sz="1400" dirty="0">
              <a:solidFill>
                <a:schemeClr val="tx1"/>
              </a:solidFill>
            </a:endParaRPr>
          </a:p>
          <a:p>
            <a:r>
              <a:rPr lang="en-GB" sz="1600" dirty="0">
                <a:solidFill>
                  <a:schemeClr val="tx1"/>
                </a:solidFill>
              </a:rPr>
              <a:t>How Much : </a:t>
            </a:r>
            <a:r>
              <a:rPr lang="en-GB" sz="1400" dirty="0"/>
              <a:t>A 30% loss in foot traffic sales, coupled with surging costs for biodegradable packaging and premium imported flowers (orchids/tulips).</a:t>
            </a:r>
            <a:endParaRPr lang="en-GB" sz="14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589314" y="1219199"/>
            <a:ext cx="10602686" cy="5510213"/>
          </a:xfrm>
        </p:spPr>
        <p:txBody>
          <a:bodyPr/>
          <a:lstStyle/>
          <a:p>
            <a:r>
              <a:rPr lang="en-GB" b="1" dirty="0"/>
              <a:t>POLITICAL</a:t>
            </a:r>
          </a:p>
          <a:p>
            <a:r>
              <a:rPr lang="en-GB" b="1" dirty="0">
                <a:solidFill>
                  <a:srgbClr val="FF0000"/>
                </a:solidFill>
              </a:rPr>
              <a:t>2 ideas for each factor</a:t>
            </a:r>
          </a:p>
          <a:p>
            <a:r>
              <a:rPr lang="en-GB" b="1" dirty="0"/>
              <a:t>ECONOMIC</a:t>
            </a:r>
          </a:p>
          <a:p>
            <a:r>
              <a:rPr lang="en-GB" sz="1400" b="1" dirty="0"/>
              <a:t>Margin Compression &amp; Operational Costs:</a:t>
            </a:r>
            <a:r>
              <a:rPr lang="en-GB" sz="1400" dirty="0"/>
              <a:t> While inflation has stabilized compared to previous years, "Business Rates" and energy costs for climate-controlled floral storage remain high in historic cities like Norwich.</a:t>
            </a:r>
            <a:endParaRPr lang="en-GB" sz="1400" b="1" dirty="0"/>
          </a:p>
          <a:p>
            <a:r>
              <a:rPr lang="en-GB" sz="1400" b="1" dirty="0"/>
              <a:t>The "Convenience Economy" Growth:</a:t>
            </a:r>
            <a:r>
              <a:rPr lang="en-GB" sz="1400" dirty="0"/>
              <a:t> National delivery chains use "Economies of Scale." They buy in massive bulk, allowing them to offer free same-day delivery—something a small shop struggles to match without losing money.</a:t>
            </a:r>
            <a:endParaRPr lang="en-GB" sz="1400" b="1" dirty="0"/>
          </a:p>
          <a:p>
            <a:r>
              <a:rPr lang="en-GB" b="1" dirty="0"/>
              <a:t>SOCIAL</a:t>
            </a:r>
          </a:p>
          <a:p>
            <a:r>
              <a:rPr lang="en-GB" sz="1400" b="1" dirty="0"/>
              <a:t>The "Eco-Standard":</a:t>
            </a:r>
            <a:r>
              <a:rPr lang="en-GB" sz="1400" dirty="0"/>
              <a:t> In 2026, being "eco-friendly" is no longer a bonus—it is expected. However, consumers now demand "Radical Transparency." They don't just want biodegradable wrap; they want to know the "Flower Miles" (carbon footprint) of their bouquet.</a:t>
            </a:r>
          </a:p>
          <a:p>
            <a:r>
              <a:rPr lang="en-GB" sz="1400" b="1" dirty="0"/>
              <a:t>Support Local (The "Craft" Movement):</a:t>
            </a:r>
            <a:r>
              <a:rPr lang="en-GB" sz="1400" dirty="0"/>
              <a:t> There is a growing social backlash against "faceless" national corporations. People in Norwich want to support Liam and Priya, but only if the "friction" of buying from you is removed.</a:t>
            </a:r>
            <a:endParaRPr lang="en-GB" sz="1400" b="1" dirty="0"/>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286935" y="1264555"/>
            <a:ext cx="10043052" cy="5152862"/>
          </a:xfrm>
        </p:spPr>
        <p:txBody>
          <a:bodyPr>
            <a:normAutofit/>
          </a:bodyPr>
          <a:lstStyle/>
          <a:p>
            <a:pPr marL="0" indent="0">
              <a:buNone/>
            </a:pPr>
            <a:r>
              <a:rPr lang="en-GB" b="1" dirty="0"/>
              <a:t>TECHNOLOGICAL</a:t>
            </a:r>
          </a:p>
          <a:p>
            <a:r>
              <a:rPr lang="en-GB" sz="1400" dirty="0"/>
              <a:t>Your outdated website is creating a "barrier to entry" for customers who prioritize convenience. While online sales are slightly up, your platform is not optimized for the modern user journey.</a:t>
            </a:r>
            <a:endParaRPr lang="en-GB" sz="1400" b="1" dirty="0"/>
          </a:p>
          <a:p>
            <a:pPr marL="0" indent="0">
              <a:buNone/>
            </a:pPr>
            <a:r>
              <a:rPr lang="en-GB" b="1" dirty="0"/>
              <a:t>LEGAL</a:t>
            </a:r>
          </a:p>
          <a:p>
            <a:r>
              <a:rPr lang="en-GB" sz="1500" dirty="0"/>
              <a:t>Rising UK operational costs are partly driven by updated National Living Wage requirements and new Employment Rights (such as Day-1 sick pay) that increase the cost of maintaining a physical storefront team.</a:t>
            </a:r>
          </a:p>
          <a:p>
            <a:pPr marL="0" indent="0">
              <a:buNone/>
            </a:pPr>
            <a:r>
              <a:rPr lang="en-GB" b="1" dirty="0"/>
              <a:t> </a:t>
            </a:r>
          </a:p>
          <a:p>
            <a:pPr marL="0" indent="0">
              <a:buNone/>
            </a:pPr>
            <a:r>
              <a:rPr lang="en-GB" b="1" dirty="0"/>
              <a:t>ENVIRONMENTAL </a:t>
            </a:r>
          </a:p>
          <a:p>
            <a:pPr marL="0" indent="0">
              <a:buNone/>
            </a:pPr>
            <a:r>
              <a:rPr lang="en-GB" sz="1400" dirty="0"/>
              <a:t>Your commitment to eco-friendly materials and imported blooms (orchids/tulips) is currently a financial burden due to high "Flower Miles" and supply chain inflation.</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15566" y="1173792"/>
            <a:ext cx="11676434" cy="5343740"/>
          </a:xfrm>
        </p:spPr>
        <p:txBody>
          <a:bodyPr/>
          <a:lstStyle/>
          <a:p>
            <a:r>
              <a:rPr lang="en-US" dirty="0"/>
              <a:t>                       </a:t>
            </a:r>
            <a:r>
              <a:rPr lang="en-US" sz="1600" dirty="0"/>
              <a:t>    </a:t>
            </a:r>
          </a:p>
          <a:p>
            <a:r>
              <a:rPr lang="en-US" sz="1600" b="1" dirty="0">
                <a:latin typeface="Aharoni" panose="02010803020104030203" pitchFamily="2" charset="-79"/>
                <a:cs typeface="Aharoni" panose="02010803020104030203" pitchFamily="2" charset="-79"/>
              </a:rPr>
              <a:t>                                             Marketing                       Technology                         Competition</a:t>
            </a:r>
          </a:p>
          <a:p>
            <a:r>
              <a:rPr lang="en-US" sz="1600" b="1" dirty="0"/>
              <a:t>                                            Limited digital              Outdated Website.         Online flower delivery </a:t>
            </a:r>
          </a:p>
          <a:p>
            <a:r>
              <a:rPr lang="en-US" sz="1600" b="1" dirty="0"/>
              <a:t>                                               marketing .                     Limited online                     options .</a:t>
            </a:r>
          </a:p>
          <a:p>
            <a:r>
              <a:rPr lang="en-US" sz="1600" b="1" dirty="0"/>
              <a:t>                                             Weak social media.        ordering .                     </a:t>
            </a:r>
          </a:p>
          <a:p>
            <a:endParaRPr lang="en-US" sz="1600" b="1" dirty="0"/>
          </a:p>
          <a:p>
            <a:r>
              <a:rPr lang="en-US" sz="1600" b="1" dirty="0"/>
              <a:t>                                                </a:t>
            </a:r>
            <a:r>
              <a:rPr lang="en-US" sz="1600" b="1" dirty="0">
                <a:latin typeface="Aharoni" panose="02010803020104030203" pitchFamily="2" charset="-79"/>
                <a:cs typeface="Aharoni" panose="02010803020104030203" pitchFamily="2" charset="-79"/>
              </a:rPr>
              <a:t>Pricing &amp;Cost                     Location                            Operations  </a:t>
            </a:r>
          </a:p>
          <a:p>
            <a:r>
              <a:rPr lang="en-US" sz="1600" b="1" dirty="0"/>
              <a:t>                                       Eco friendly packaging.     On the high street foot.     Supply chain   </a:t>
            </a:r>
          </a:p>
          <a:p>
            <a:r>
              <a:rPr lang="en-US" sz="1600" b="1" dirty="0"/>
              <a:t>                                  Increasing operational        traffic.                                    disruptions.         </a:t>
            </a:r>
          </a:p>
          <a:p>
            <a:r>
              <a:rPr lang="en-US" sz="1600" b="1" dirty="0"/>
              <a:t>                                   cost.                                 Closure of nearby shops.        Limited delivery service.</a:t>
            </a:r>
          </a:p>
        </p:txBody>
      </p:sp>
      <p:cxnSp>
        <p:nvCxnSpPr>
          <p:cNvPr id="5" name="Straight Arrow Connector 4">
            <a:extLst>
              <a:ext uri="{FF2B5EF4-FFF2-40B4-BE49-F238E27FC236}">
                <a16:creationId xmlns:a16="http://schemas.microsoft.com/office/drawing/2014/main" id="{76BD7B1D-7362-DF68-752A-14A7532BB60C}"/>
              </a:ext>
            </a:extLst>
          </p:cNvPr>
          <p:cNvCxnSpPr>
            <a:cxnSpLocks/>
          </p:cNvCxnSpPr>
          <p:nvPr/>
        </p:nvCxnSpPr>
        <p:spPr>
          <a:xfrm flipV="1">
            <a:off x="2036617" y="3428998"/>
            <a:ext cx="8508166" cy="2"/>
          </a:xfrm>
          <a:prstGeom prst="straightConnector1">
            <a:avLst/>
          </a:prstGeom>
          <a:ln w="25400">
            <a:tailEnd type="triangle"/>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7E40F497-2BBE-BEA8-64C2-C2C358D42211}"/>
              </a:ext>
            </a:extLst>
          </p:cNvPr>
          <p:cNvCxnSpPr>
            <a:cxnSpLocks/>
          </p:cNvCxnSpPr>
          <p:nvPr/>
        </p:nvCxnSpPr>
        <p:spPr>
          <a:xfrm flipH="1" flipV="1">
            <a:off x="1828800" y="1678132"/>
            <a:ext cx="1028700" cy="1750868"/>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8440929-224E-AD22-8F3D-677E138A99AF}"/>
              </a:ext>
            </a:extLst>
          </p:cNvPr>
          <p:cNvCxnSpPr>
            <a:cxnSpLocks/>
          </p:cNvCxnSpPr>
          <p:nvPr/>
        </p:nvCxnSpPr>
        <p:spPr>
          <a:xfrm flipH="1">
            <a:off x="1828800" y="3428999"/>
            <a:ext cx="1028700" cy="203505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6C024B1-5D86-A162-8EE7-0F850832B92A}"/>
              </a:ext>
            </a:extLst>
          </p:cNvPr>
          <p:cNvCxnSpPr/>
          <p:nvPr/>
        </p:nvCxnSpPr>
        <p:spPr>
          <a:xfrm flipH="1" flipV="1">
            <a:off x="4551954" y="1678132"/>
            <a:ext cx="997527" cy="17145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6B8ED47-1840-1C9C-031F-7B450EFAF0CF}"/>
              </a:ext>
            </a:extLst>
          </p:cNvPr>
          <p:cNvCxnSpPr>
            <a:cxnSpLocks/>
          </p:cNvCxnSpPr>
          <p:nvPr/>
        </p:nvCxnSpPr>
        <p:spPr>
          <a:xfrm flipH="1" flipV="1">
            <a:off x="7023759" y="1455511"/>
            <a:ext cx="1030299" cy="1973489"/>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29623CF-8466-66F8-56BF-BAD9E9C2E80A}"/>
              </a:ext>
            </a:extLst>
          </p:cNvPr>
          <p:cNvCxnSpPr>
            <a:cxnSpLocks/>
          </p:cNvCxnSpPr>
          <p:nvPr/>
        </p:nvCxnSpPr>
        <p:spPr>
          <a:xfrm flipH="1">
            <a:off x="4432211" y="3428999"/>
            <a:ext cx="1126925" cy="2140528"/>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298AEF8-DF76-91B0-ABA0-866FBB895244}"/>
              </a:ext>
            </a:extLst>
          </p:cNvPr>
          <p:cNvCxnSpPr>
            <a:cxnSpLocks/>
          </p:cNvCxnSpPr>
          <p:nvPr/>
        </p:nvCxnSpPr>
        <p:spPr>
          <a:xfrm flipH="1">
            <a:off x="7133847" y="3428999"/>
            <a:ext cx="920211" cy="2140528"/>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22" name="Snip Single Corner of Rectangle 21">
            <a:extLst>
              <a:ext uri="{FF2B5EF4-FFF2-40B4-BE49-F238E27FC236}">
                <a16:creationId xmlns:a16="http://schemas.microsoft.com/office/drawing/2014/main" id="{704916D2-D206-13C1-2CF5-32D2A71A9198}"/>
              </a:ext>
            </a:extLst>
          </p:cNvPr>
          <p:cNvSpPr/>
          <p:nvPr/>
        </p:nvSpPr>
        <p:spPr>
          <a:xfrm>
            <a:off x="10282788" y="2473037"/>
            <a:ext cx="1625194" cy="1593119"/>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latin typeface="Aptos Display" panose="020B0004020202020204" pitchFamily="34" charset="0"/>
              </a:rPr>
              <a:t>Decline in </a:t>
            </a:r>
          </a:p>
          <a:p>
            <a:pPr algn="ctr"/>
            <a:r>
              <a:rPr lang="en-US" dirty="0">
                <a:latin typeface="Aptos Display" panose="020B0004020202020204" pitchFamily="34" charset="0"/>
              </a:rPr>
              <a:t>In store sales</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43064" y="1856232"/>
            <a:ext cx="9861548" cy="4160520"/>
          </a:xfrm>
        </p:spPr>
        <p:txBody>
          <a:bodyPr/>
          <a:lstStyle/>
          <a:p>
            <a:r>
              <a:rPr lang="en-GB" dirty="0"/>
              <a:t>Green Haven Florists is at a pivotal crossroads. While your core values (sustainability and bespoke quality) are more relevant than ever in 2026, your business infrastructure is stuck in 2016. The 30% decline in foot traffic is not just a result of a quiet high street; it is a signal that your customers have migrated to digital spaces where Green Haven is currently "invisible" or "difficult to use." Your high operational costs are being driven by an expensive reliance on imports and manual marketing.</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rgbClr val="FF0000"/>
                </a:solidFill>
                <a:latin typeface="Arial"/>
                <a:ea typeface="Roboto"/>
                <a:cs typeface="Roboto"/>
              </a:rPr>
              <a:t>5 sources</a:t>
            </a:r>
            <a:br>
              <a:rPr lang="en-GB" b="1" dirty="0">
                <a:latin typeface="Arial"/>
                <a:ea typeface="Roboto"/>
                <a:cs typeface="Roboto"/>
              </a:rPr>
            </a:br>
            <a:r>
              <a:rPr lang="en-GB" sz="1600" dirty="0">
                <a:solidFill>
                  <a:schemeClr val="tx1"/>
                </a:solidFill>
              </a:rPr>
              <a:t>Calculator Ultra (2025). Drop in Sales: Definition of decrease in the amount sold or revenue generated between two periods.</a:t>
            </a:r>
          </a:p>
          <a:p>
            <a:r>
              <a:rPr lang="en-GB" sz="1600" b="1" dirty="0">
                <a:solidFill>
                  <a:schemeClr val="tx1"/>
                </a:solidFill>
              </a:rPr>
              <a:t>Green Haven Florists Business Case (2026).</a:t>
            </a:r>
            <a:r>
              <a:rPr lang="en-GB" sz="1600" dirty="0">
                <a:solidFill>
                  <a:schemeClr val="tx1"/>
                </a:solidFill>
              </a:rPr>
              <a:t> Internal report on operational costs, competitor entry, and 12-month sales decline.</a:t>
            </a:r>
          </a:p>
          <a:p>
            <a:r>
              <a:rPr lang="en-GB" sz="1600" b="1" dirty="0">
                <a:solidFill>
                  <a:schemeClr val="tx1"/>
                </a:solidFill>
              </a:rPr>
              <a:t>UK Department for Business and Trade (2026).</a:t>
            </a:r>
            <a:r>
              <a:rPr lang="en-GB" sz="1600" dirty="0">
                <a:solidFill>
                  <a:schemeClr val="tx1"/>
                </a:solidFill>
              </a:rPr>
              <a:t> Retail Trends and High Street Economic Impact Report.</a:t>
            </a:r>
          </a:p>
          <a:p>
            <a:r>
              <a:rPr lang="en-GB" sz="1600" b="1" dirty="0">
                <a:solidFill>
                  <a:schemeClr val="tx1"/>
                </a:solidFill>
                <a:latin typeface="Roboto"/>
                <a:ea typeface="Roboto"/>
                <a:cs typeface="Roboto"/>
              </a:rPr>
              <a:t>Google Gemini</a:t>
            </a:r>
          </a:p>
          <a:p>
            <a:r>
              <a:rPr lang="en-GB" sz="1600" b="1" dirty="0">
                <a:solidFill>
                  <a:schemeClr val="tx1"/>
                </a:solidFill>
                <a:latin typeface="Roboto"/>
                <a:ea typeface="Roboto"/>
                <a:cs typeface="Roboto"/>
              </a:rPr>
              <a:t>Moodle </a:t>
            </a:r>
            <a:r>
              <a:rPr lang="en-GB" sz="1600" b="1" dirty="0" err="1">
                <a:solidFill>
                  <a:schemeClr val="tx1"/>
                </a:solidFill>
                <a:latin typeface="Roboto"/>
                <a:ea typeface="Roboto"/>
                <a:cs typeface="Roboto"/>
              </a:rPr>
              <a:t>Mytsd</a:t>
            </a:r>
            <a:endParaRPr lang="en-GB" sz="1600" b="1" dirty="0">
              <a:solidFill>
                <a:schemeClr val="tx1"/>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321</TotalTime>
  <Words>1233</Words>
  <Application>Microsoft Macintosh PowerPoint</Application>
  <PresentationFormat>Widescreen</PresentationFormat>
  <Paragraphs>72</Paragraphs>
  <Slides>11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vt:lpstr>
      <vt:lpstr>Aharoni</vt:lpstr>
      <vt:lpstr>Aptos</vt:lpstr>
      <vt:lpstr>Aptos Display</vt:lpstr>
      <vt:lpstr>Arial</vt:lpstr>
      <vt:lpstr>Century Gothic</vt:lpstr>
      <vt:lpstr>Roboto</vt:lpstr>
      <vt:lpstr>Wingdings 3</vt:lpstr>
      <vt:lpstr>Wisp</vt:lpstr>
      <vt:lpstr>MODULE NAME: problem solving and decision making MODULE CODE LCLM4004 STUDENT NAME Ozdemir Yorganci STUDENT ID 2518415 LECTURER Dr. Mustakkima Afrin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Ozdemir Yorganci</cp:lastModifiedBy>
  <cp:revision>90</cp:revision>
  <dcterms:created xsi:type="dcterms:W3CDTF">2024-10-08T15:58:04Z</dcterms:created>
  <dcterms:modified xsi:type="dcterms:W3CDTF">2026-03-15T10:25:37Z</dcterms:modified>
</cp:coreProperties>
</file>