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1E2E"/>
    <a:srgbClr val="E5263B"/>
    <a:srgbClr val="E82A44"/>
    <a:srgbClr val="E52135"/>
    <a:srgbClr val="E92D45"/>
    <a:srgbClr val="E42337"/>
    <a:srgbClr val="E7263B"/>
    <a:srgbClr val="E21F2F"/>
    <a:srgbClr val="E32031"/>
    <a:srgbClr val="D7D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6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4585"/>
            <a:ext cx="6858000" cy="7516636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6623" y="2093212"/>
            <a:ext cx="5644754" cy="4291518"/>
          </a:xfrm>
        </p:spPr>
        <p:txBody>
          <a:bodyPr/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6623" y="7627890"/>
            <a:ext cx="5644754" cy="628296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4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6858000" cy="315753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498" y="3209970"/>
            <a:ext cx="5643002" cy="525273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6858000" cy="7516636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648" y="4263128"/>
            <a:ext cx="5644753" cy="2121600"/>
          </a:xfrm>
        </p:spPr>
        <p:txBody>
          <a:bodyPr anchor="b"/>
          <a:lstStyle>
            <a:lvl1pPr algn="r">
              <a:defRPr sz="36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3648" y="7628401"/>
            <a:ext cx="5644753" cy="626824"/>
          </a:xfrm>
        </p:spPr>
        <p:txBody>
          <a:bodyPr anchor="t">
            <a:no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234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6858000" cy="315753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497" y="3209971"/>
            <a:ext cx="2753042" cy="525599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97460" y="3209971"/>
            <a:ext cx="2753040" cy="525599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6858000" cy="315753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497" y="3141486"/>
            <a:ext cx="2753042" cy="832378"/>
          </a:xfrm>
        </p:spPr>
        <p:txBody>
          <a:bodyPr anchor="b">
            <a:noAutofit/>
          </a:bodyPr>
          <a:lstStyle>
            <a:lvl1pPr marL="0" indent="0" algn="ctr">
              <a:buNone/>
              <a:defRPr sz="15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7498" y="3973865"/>
            <a:ext cx="2765543" cy="449209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7460" y="3141486"/>
            <a:ext cx="2753040" cy="832378"/>
          </a:xfrm>
        </p:spPr>
        <p:txBody>
          <a:bodyPr anchor="b">
            <a:noAutofit/>
          </a:bodyPr>
          <a:lstStyle>
            <a:lvl1pPr marL="0" indent="0" algn="ctr">
              <a:buNone/>
              <a:defRPr sz="15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7460" y="3973865"/>
            <a:ext cx="2753040" cy="449209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330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6858000" cy="315753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446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45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603647" y="644347"/>
            <a:ext cx="1995488" cy="2621163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647" y="644349"/>
            <a:ext cx="1995488" cy="2337683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1294" y="644349"/>
            <a:ext cx="3517106" cy="782161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3647" y="3265510"/>
            <a:ext cx="1995488" cy="5200449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344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497" y="1050864"/>
            <a:ext cx="2626161" cy="233590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3430191" y="0"/>
            <a:ext cx="3427809" cy="9906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7497" y="3386766"/>
            <a:ext cx="2626161" cy="5079194"/>
          </a:xfrm>
        </p:spPr>
        <p:txBody>
          <a:bodyPr anchor="t"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85768" y="8726411"/>
            <a:ext cx="549494" cy="527403"/>
          </a:xfrm>
        </p:spPr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098" y="8726411"/>
            <a:ext cx="1853670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2735263" y="8545171"/>
            <a:ext cx="597462" cy="70864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666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648" y="6934200"/>
            <a:ext cx="5644753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6858000" cy="69342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3648" y="7752821"/>
            <a:ext cx="5644753" cy="71314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592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363830" y="1933359"/>
            <a:ext cx="3561984" cy="4678827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180" y="2160203"/>
            <a:ext cx="3315285" cy="3821873"/>
          </a:xfrm>
        </p:spPr>
        <p:txBody>
          <a:bodyPr anchor="b"/>
          <a:lstStyle>
            <a:lvl1pPr algn="l">
              <a:defRPr sz="315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8420" y="6789904"/>
            <a:ext cx="3314045" cy="1030237"/>
          </a:xfrm>
        </p:spPr>
        <p:txBody>
          <a:bodyPr anchor="t">
            <a:no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049163" y="1933359"/>
            <a:ext cx="2476737" cy="5886781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56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641747" y="3302845"/>
            <a:ext cx="2753502" cy="361684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763363" y="3518604"/>
            <a:ext cx="2465168" cy="2900140"/>
          </a:xfrm>
        </p:spPr>
        <p:txBody>
          <a:bodyPr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3462338" y="3302000"/>
            <a:ext cx="2753916" cy="332263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80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6858000" cy="315753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7942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4314178" y="644351"/>
            <a:ext cx="2543822" cy="782161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3925491" y="0"/>
            <a:ext cx="2932509" cy="8475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03241" y="846692"/>
            <a:ext cx="1276350" cy="7416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3647" y="644351"/>
            <a:ext cx="3710532" cy="782161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9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7498" y="645938"/>
            <a:ext cx="5643002" cy="1401761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498" y="3155245"/>
            <a:ext cx="5643002" cy="5307462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2098" y="8726411"/>
            <a:ext cx="4717149" cy="5274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83567" y="8726411"/>
            <a:ext cx="744871" cy="5274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75">
                <a:solidFill>
                  <a:schemeClr val="tx1"/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28438" y="8545171"/>
            <a:ext cx="597462" cy="708643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1500">
                <a:solidFill>
                  <a:schemeClr val="accent1"/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0947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</p:sldLayoutIdLst>
  <p:txStyles>
    <p:titleStyle>
      <a:lvl1pPr algn="l" defTabSz="342900" rtl="0" eaLnBrk="1" latinLnBrk="0" hangingPunct="1">
        <a:spcBef>
          <a:spcPct val="0"/>
        </a:spcBef>
        <a:buNone/>
        <a:defRPr sz="3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8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21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27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Font typeface="Wingdings 2" charset="2"/>
        <a:buChar char=""/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/>
              <a:t> 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652" y="4393063"/>
            <a:ext cx="2504661" cy="1584410"/>
          </a:xfrm>
        </p:spPr>
        <p:txBody>
          <a:bodyPr>
            <a:normAutofit/>
          </a:bodyPr>
          <a:lstStyle/>
          <a:p>
            <a:r>
              <a:rPr lang="en-US" sz="2400" dirty="0"/>
              <a:t>Presented By:</a:t>
            </a:r>
          </a:p>
          <a:p>
            <a:r>
              <a:rPr lang="en-US" sz="2400" dirty="0"/>
              <a:t>Farida Yesmin</a:t>
            </a:r>
          </a:p>
          <a:p>
            <a:r>
              <a:rPr lang="en-US" sz="2400" dirty="0"/>
              <a:t>2021651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183"/>
            <a:ext cx="6857999" cy="955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6517E1-1B51-4010-B4CA-D4008780D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182"/>
            <a:ext cx="6858000" cy="9559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0810B2F-05A5-47EA-8362-12318D9D92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539" y="4147929"/>
            <a:ext cx="2007704" cy="27498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7901B5-DF50-4D9F-9587-EB0FBC22AD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7165" y="4171743"/>
            <a:ext cx="1808921" cy="2602808"/>
          </a:xfrm>
          <a:prstGeom prst="rect">
            <a:avLst/>
          </a:prstGeom>
        </p:spPr>
      </p:pic>
      <p:pic>
        <p:nvPicPr>
          <p:cNvPr id="11" name="Picture 2" descr="Top 5 Most Costly Champange in Nigeria | Naija Wine Lovers">
            <a:extLst>
              <a:ext uri="{FF2B5EF4-FFF2-40B4-BE49-F238E27FC236}">
                <a16:creationId xmlns:a16="http://schemas.microsoft.com/office/drawing/2014/main" id="{847F2584-51AB-484C-BAF8-5556E1887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756" y="7044331"/>
            <a:ext cx="1948403" cy="171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6167CDB-D9C0-4F7C-84A5-6C2BD6965FD8}"/>
              </a:ext>
            </a:extLst>
          </p:cNvPr>
          <p:cNvSpPr/>
          <p:nvPr/>
        </p:nvSpPr>
        <p:spPr>
          <a:xfrm>
            <a:off x="39759" y="397565"/>
            <a:ext cx="4112625" cy="516834"/>
          </a:xfrm>
          <a:prstGeom prst="rect">
            <a:avLst/>
          </a:prstGeom>
          <a:solidFill>
            <a:srgbClr val="D7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chemeClr val="bg1"/>
                </a:solidFill>
                <a:latin typeface="Algerian" panose="04020705040A02060702" pitchFamily="82" charset="0"/>
              </a:rPr>
              <a:t>Dinner Menu Set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0813925-37BA-408B-9DA2-D162AA0B2FA7}"/>
              </a:ext>
            </a:extLst>
          </p:cNvPr>
          <p:cNvSpPr/>
          <p:nvPr/>
        </p:nvSpPr>
        <p:spPr>
          <a:xfrm>
            <a:off x="4087260" y="397565"/>
            <a:ext cx="2730981" cy="516834"/>
          </a:xfrm>
          <a:prstGeom prst="rect">
            <a:avLst/>
          </a:prstGeom>
          <a:solidFill>
            <a:srgbClr val="D7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>
                <a:solidFill>
                  <a:schemeClr val="bg1"/>
                </a:solidFill>
                <a:latin typeface="A Love of Thunder" panose="02000503000000020004" pitchFamily="2" charset="0"/>
              </a:rPr>
              <a:t>    </a:t>
            </a:r>
            <a:r>
              <a:rPr lang="en-US" sz="3000">
                <a:solidFill>
                  <a:schemeClr val="bg1"/>
                </a:solidFill>
                <a:latin typeface="A Love of Thunder" panose="02000503000000020004" pitchFamily="2" charset="0"/>
              </a:rPr>
              <a:t>Kids Items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B23812-E38A-4D02-A1D7-C9AB5645F526}"/>
              </a:ext>
            </a:extLst>
          </p:cNvPr>
          <p:cNvSpPr/>
          <p:nvPr/>
        </p:nvSpPr>
        <p:spPr>
          <a:xfrm>
            <a:off x="238539" y="91439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>
                <a:solidFill>
                  <a:schemeClr val="bg1"/>
                </a:solidFill>
              </a:rPr>
              <a:t>Spinach and Ricotta Tortellini</a:t>
            </a:r>
            <a:r>
              <a:rPr lang="en-US" sz="900" b="1">
                <a:solidFill>
                  <a:schemeClr val="bg1"/>
                </a:solidFill>
              </a:rPr>
              <a:t>***</a:t>
            </a:r>
            <a:r>
              <a:rPr lang="en-US" sz="800" b="1">
                <a:solidFill>
                  <a:schemeClr val="bg1"/>
                </a:solidFill>
              </a:rPr>
              <a:t>……7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44E4FF6-6E32-44A4-9440-C2FA677DF1A8}"/>
              </a:ext>
            </a:extLst>
          </p:cNvPr>
          <p:cNvSpPr/>
          <p:nvPr/>
        </p:nvSpPr>
        <p:spPr>
          <a:xfrm>
            <a:off x="207066" y="148401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>
                <a:solidFill>
                  <a:schemeClr val="bg1"/>
                </a:solidFill>
              </a:rPr>
              <a:t>Red Onion Marmalade Tart……..11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C8EF540-AE05-47A1-B51B-1E518FD750D7}"/>
              </a:ext>
            </a:extLst>
          </p:cNvPr>
          <p:cNvSpPr/>
          <p:nvPr/>
        </p:nvSpPr>
        <p:spPr>
          <a:xfrm>
            <a:off x="167260" y="1126837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240 gram spinach, tortell fish 3 pc, contains vitamin b.c and d. 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F04636B-41DC-42BA-AD4B-B6EB9E462FAE}"/>
              </a:ext>
            </a:extLst>
          </p:cNvPr>
          <p:cNvSpPr/>
          <p:nvPr/>
        </p:nvSpPr>
        <p:spPr>
          <a:xfrm>
            <a:off x="2442333" y="206959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Yorkshire Pudding****……….7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07BDC5E-31F1-4FFB-A75C-E45EB2CB034B}"/>
              </a:ext>
            </a:extLst>
          </p:cNvPr>
          <p:cNvSpPr/>
          <p:nvPr/>
        </p:nvSpPr>
        <p:spPr>
          <a:xfrm>
            <a:off x="198785" y="207486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Seasonal Vegetables………..9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0BAF0F3-6226-42B1-93FD-51DB62A6230F}"/>
              </a:ext>
            </a:extLst>
          </p:cNvPr>
          <p:cNvSpPr/>
          <p:nvPr/>
        </p:nvSpPr>
        <p:spPr>
          <a:xfrm>
            <a:off x="2377435" y="114188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Contains 10 slice potatoes that fulfills the nutritous measurement 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88C6BBC-3CFC-46A4-9221-993F9A7D9191}"/>
              </a:ext>
            </a:extLst>
          </p:cNvPr>
          <p:cNvSpPr/>
          <p:nvPr/>
        </p:nvSpPr>
        <p:spPr>
          <a:xfrm>
            <a:off x="2420798" y="895425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Chateau Potatoes***……..9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EE31882-62B1-46F9-B197-DB4A91EECC6D}"/>
              </a:ext>
            </a:extLst>
          </p:cNvPr>
          <p:cNvSpPr/>
          <p:nvPr/>
        </p:nvSpPr>
        <p:spPr>
          <a:xfrm>
            <a:off x="2377435" y="1480121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Balsamic Leaves**…………8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E3759B3-2EEF-419F-8C60-18BB2400A486}"/>
              </a:ext>
            </a:extLst>
          </p:cNvPr>
          <p:cNvSpPr/>
          <p:nvPr/>
        </p:nvSpPr>
        <p:spPr>
          <a:xfrm>
            <a:off x="2364208" y="2856746"/>
            <a:ext cx="212088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Red beef which conatin high cholesterol and high fat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CC0B2E4-A0E5-4FF4-B233-12643DE999C6}"/>
              </a:ext>
            </a:extLst>
          </p:cNvPr>
          <p:cNvSpPr/>
          <p:nvPr/>
        </p:nvSpPr>
        <p:spPr>
          <a:xfrm>
            <a:off x="2428460" y="2622942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bg1"/>
                </a:solidFill>
              </a:rPr>
              <a:t>English Beef*****……9 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17D556D-C455-4965-BC66-A50335D3E0FA}"/>
              </a:ext>
            </a:extLst>
          </p:cNvPr>
          <p:cNvSpPr/>
          <p:nvPr/>
        </p:nvSpPr>
        <p:spPr>
          <a:xfrm>
            <a:off x="251793" y="2855390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Milk and white chocolate mix with cold ice. Warm milk also available.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D2A58EC-0C8A-4CE0-8032-F19FD3410D67}"/>
              </a:ext>
            </a:extLst>
          </p:cNvPr>
          <p:cNvSpPr/>
          <p:nvPr/>
        </p:nvSpPr>
        <p:spPr>
          <a:xfrm>
            <a:off x="139149" y="2626142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Pesto Dressing*****……..10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B904146-8729-4B6F-AB1F-56E9300B885D}"/>
              </a:ext>
            </a:extLst>
          </p:cNvPr>
          <p:cNvSpPr/>
          <p:nvPr/>
        </p:nvSpPr>
        <p:spPr>
          <a:xfrm>
            <a:off x="2381042" y="3458364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Fruit Cake with Cream Paste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CBC1890-5517-4D87-895A-EA03069C2763}"/>
              </a:ext>
            </a:extLst>
          </p:cNvPr>
          <p:cNvSpPr/>
          <p:nvPr/>
        </p:nvSpPr>
        <p:spPr>
          <a:xfrm>
            <a:off x="2458278" y="3232307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bg1"/>
                </a:solidFill>
              </a:rPr>
              <a:t>Cake Bun……8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F48452B-7437-4514-81A9-B88F6F27BEDC}"/>
              </a:ext>
            </a:extLst>
          </p:cNvPr>
          <p:cNvSpPr/>
          <p:nvPr/>
        </p:nvSpPr>
        <p:spPr>
          <a:xfrm>
            <a:off x="79515" y="338592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Mixed Fruit Plazzo with Milk Shake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0CCF91A-00BF-4ED3-80E6-85EFE4539966}"/>
              </a:ext>
            </a:extLst>
          </p:cNvPr>
          <p:cNvSpPr/>
          <p:nvPr/>
        </p:nvSpPr>
        <p:spPr>
          <a:xfrm>
            <a:off x="212035" y="320039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>
                <a:solidFill>
                  <a:schemeClr val="bg1"/>
                </a:solidFill>
              </a:rPr>
              <a:t>Dessert Plaso****…..13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0D25903-7E87-4344-A020-A830F8804BDD}"/>
              </a:ext>
            </a:extLst>
          </p:cNvPr>
          <p:cNvSpPr/>
          <p:nvPr/>
        </p:nvSpPr>
        <p:spPr>
          <a:xfrm>
            <a:off x="3438939" y="411479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F7A8B23E-C86E-41F0-945D-C5E16980462C}"/>
              </a:ext>
            </a:extLst>
          </p:cNvPr>
          <p:cNvSpPr/>
          <p:nvPr/>
        </p:nvSpPr>
        <p:spPr>
          <a:xfrm>
            <a:off x="4762085" y="3470395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Chocolate Roll with sausage fry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95C85A9-CA6D-4ADF-97EA-F7D5791B1CBE}"/>
              </a:ext>
            </a:extLst>
          </p:cNvPr>
          <p:cNvSpPr/>
          <p:nvPr/>
        </p:nvSpPr>
        <p:spPr>
          <a:xfrm>
            <a:off x="4770782" y="3186379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bg1"/>
                </a:solidFill>
              </a:rPr>
              <a:t>Choco Flux….10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9C6A325-BBAD-4808-9475-4CE3B583F9C9}"/>
              </a:ext>
            </a:extLst>
          </p:cNvPr>
          <p:cNvSpPr/>
          <p:nvPr/>
        </p:nvSpPr>
        <p:spPr>
          <a:xfrm>
            <a:off x="4634947" y="282058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Crispy bread roll filled with vanilla cream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CDE7B24-88C3-4B6E-B594-D2A0B893486B}"/>
              </a:ext>
            </a:extLst>
          </p:cNvPr>
          <p:cNvSpPr/>
          <p:nvPr/>
        </p:nvSpPr>
        <p:spPr>
          <a:xfrm>
            <a:off x="4747591" y="2597223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Bread Roll****…..7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F7D12A1-95DB-4084-BB8F-C47A53A612D9}"/>
              </a:ext>
            </a:extLst>
          </p:cNvPr>
          <p:cNvSpPr/>
          <p:nvPr/>
        </p:nvSpPr>
        <p:spPr>
          <a:xfrm>
            <a:off x="4671389" y="2291311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Chocolate cup cake with cream paste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230C18B-5EEB-4445-A2A9-B4E049AA13B4}"/>
              </a:ext>
            </a:extLst>
          </p:cNvPr>
          <p:cNvSpPr/>
          <p:nvPr/>
        </p:nvSpPr>
        <p:spPr>
          <a:xfrm>
            <a:off x="4770782" y="2050085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Chocolate Truffle****……6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A32AEBC2-06F3-43A1-96DE-A51E259536EC}"/>
              </a:ext>
            </a:extLst>
          </p:cNvPr>
          <p:cNvSpPr/>
          <p:nvPr/>
        </p:nvSpPr>
        <p:spPr>
          <a:xfrm>
            <a:off x="4684643" y="1702155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Super tasty cheese that also contains multivitamins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E3B0703-A581-4E59-A8CA-59B04A076F11}"/>
              </a:ext>
            </a:extLst>
          </p:cNvPr>
          <p:cNvSpPr/>
          <p:nvPr/>
        </p:nvSpPr>
        <p:spPr>
          <a:xfrm>
            <a:off x="4754217" y="147745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Goats Cheese……………9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25303AF4-E471-4C86-B823-E7A1F0ABDD15}"/>
              </a:ext>
            </a:extLst>
          </p:cNvPr>
          <p:cNvSpPr/>
          <p:nvPr/>
        </p:nvSpPr>
        <p:spPr>
          <a:xfrm>
            <a:off x="4617244" y="1111667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High Protien, low fat and 60% minerals, perfect for kids nutrition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7C4AA4D-A046-4B9C-8522-7BAA5257B63E}"/>
              </a:ext>
            </a:extLst>
          </p:cNvPr>
          <p:cNvSpPr/>
          <p:nvPr/>
        </p:nvSpPr>
        <p:spPr>
          <a:xfrm>
            <a:off x="4747591" y="911095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>
                <a:solidFill>
                  <a:schemeClr val="bg1"/>
                </a:solidFill>
              </a:rPr>
              <a:t>Warm Chocolate Brownie………8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D4AB5B18-00F9-4778-BA3E-2F377CD638FA}"/>
              </a:ext>
            </a:extLst>
          </p:cNvPr>
          <p:cNvSpPr/>
          <p:nvPr/>
        </p:nvSpPr>
        <p:spPr>
          <a:xfrm>
            <a:off x="185192" y="1701400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Onion paste 15 gram, marmalade 150 gram and peanuts 20 gram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5F62803-20D5-48B7-92C5-98589EF15F48}"/>
              </a:ext>
            </a:extLst>
          </p:cNvPr>
          <p:cNvSpPr/>
          <p:nvPr/>
        </p:nvSpPr>
        <p:spPr>
          <a:xfrm>
            <a:off x="2420798" y="1728767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Embellished with lemon, blinis and pea shoots. Highly nutritiuos food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5A2E4A5-37E7-4C1C-9EA3-CE5D67C9129A}"/>
              </a:ext>
            </a:extLst>
          </p:cNvPr>
          <p:cNvSpPr/>
          <p:nvPr/>
        </p:nvSpPr>
        <p:spPr>
          <a:xfrm>
            <a:off x="2435087" y="2285624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Imported dessert from yorkshire and coated with bulb chocolate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67F7210-5AA7-463C-87DF-5415358F021D}"/>
              </a:ext>
            </a:extLst>
          </p:cNvPr>
          <p:cNvSpPr/>
          <p:nvPr/>
        </p:nvSpPr>
        <p:spPr>
          <a:xfrm>
            <a:off x="190878" y="2285248"/>
            <a:ext cx="2007704" cy="224383"/>
          </a:xfrm>
          <a:prstGeom prst="rect">
            <a:avLst/>
          </a:prstGeom>
          <a:solidFill>
            <a:srgbClr val="D7DC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Rocket leaves, spinach, carrot and lime juice. Contains vitamin b12</a:t>
            </a:r>
          </a:p>
        </p:txBody>
      </p:sp>
      <p:pic>
        <p:nvPicPr>
          <p:cNvPr id="1028" name="Picture 4" descr="Smoked Salmon Carpaccio with Fried Capers and Herbs -">
            <a:extLst>
              <a:ext uri="{FF2B5EF4-FFF2-40B4-BE49-F238E27FC236}">
                <a16:creationId xmlns:a16="http://schemas.microsoft.com/office/drawing/2014/main" id="{C3515260-7703-497A-A501-142569F67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094" y="4302123"/>
            <a:ext cx="1743075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2DE888E-6F93-44DE-9A28-C37CAE9F07B2}"/>
              </a:ext>
            </a:extLst>
          </p:cNvPr>
          <p:cNvSpPr/>
          <p:nvPr/>
        </p:nvSpPr>
        <p:spPr>
          <a:xfrm>
            <a:off x="312420" y="7306079"/>
            <a:ext cx="1933823" cy="205740"/>
          </a:xfrm>
          <a:prstGeom prst="rect">
            <a:avLst/>
          </a:prstGeom>
          <a:solidFill>
            <a:srgbClr val="E82A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Pinot Noir (Full Bottle)****..120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75F97F87-8BE8-4A6B-9115-68759057526B}"/>
              </a:ext>
            </a:extLst>
          </p:cNvPr>
          <p:cNvSpPr/>
          <p:nvPr/>
        </p:nvSpPr>
        <p:spPr>
          <a:xfrm>
            <a:off x="272666" y="7536180"/>
            <a:ext cx="2104769" cy="205740"/>
          </a:xfrm>
          <a:prstGeom prst="rect">
            <a:avLst/>
          </a:prstGeom>
          <a:solidFill>
            <a:srgbClr val="E82A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1945 demania de la ramaneea..old and expensive wine in our menu set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72D33BF6-314F-42E0-A3E8-F59BD9F66810}"/>
              </a:ext>
            </a:extLst>
          </p:cNvPr>
          <p:cNvSpPr/>
          <p:nvPr/>
        </p:nvSpPr>
        <p:spPr>
          <a:xfrm>
            <a:off x="288733" y="7919661"/>
            <a:ext cx="1933823" cy="205740"/>
          </a:xfrm>
          <a:prstGeom prst="rect">
            <a:avLst/>
          </a:prstGeom>
          <a:solidFill>
            <a:srgbClr val="E726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Riesling (Per Bottle)……115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F4B57446-9D45-4D0A-A0D0-F51905EE064B}"/>
              </a:ext>
            </a:extLst>
          </p:cNvPr>
          <p:cNvSpPr/>
          <p:nvPr/>
        </p:nvSpPr>
        <p:spPr>
          <a:xfrm>
            <a:off x="4762085" y="8105371"/>
            <a:ext cx="1933823" cy="205740"/>
          </a:xfrm>
          <a:prstGeom prst="rect">
            <a:avLst/>
          </a:prstGeom>
          <a:solidFill>
            <a:srgbClr val="E521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1989 Cheval Blanc Wine</a:t>
            </a: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1FDF9911-EE9C-468F-AEF1-4346E15076A7}"/>
              </a:ext>
            </a:extLst>
          </p:cNvPr>
          <p:cNvSpPr/>
          <p:nvPr/>
        </p:nvSpPr>
        <p:spPr>
          <a:xfrm>
            <a:off x="4721583" y="7867650"/>
            <a:ext cx="1933823" cy="205740"/>
          </a:xfrm>
          <a:prstGeom prst="rect">
            <a:avLst/>
          </a:prstGeom>
          <a:solidFill>
            <a:srgbClr val="E526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Merlot (Full Bottle)……..100</a:t>
            </a: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DFD136E5-8437-439C-9D81-7BE20956CD5E}"/>
              </a:ext>
            </a:extLst>
          </p:cNvPr>
          <p:cNvSpPr/>
          <p:nvPr/>
        </p:nvSpPr>
        <p:spPr>
          <a:xfrm>
            <a:off x="4684643" y="7566660"/>
            <a:ext cx="1933823" cy="220980"/>
          </a:xfrm>
          <a:prstGeom prst="rect">
            <a:avLst/>
          </a:prstGeom>
          <a:solidFill>
            <a:srgbClr val="E82A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2004 Penfolds Kalimna Block 42. 42% pure grape wine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9605D6BC-470B-4C08-91D4-9B9DD70C076B}"/>
              </a:ext>
            </a:extLst>
          </p:cNvPr>
          <p:cNvSpPr/>
          <p:nvPr/>
        </p:nvSpPr>
        <p:spPr>
          <a:xfrm>
            <a:off x="4754217" y="7360920"/>
            <a:ext cx="1933823" cy="205740"/>
          </a:xfrm>
          <a:prstGeom prst="rect">
            <a:avLst/>
          </a:prstGeom>
          <a:solidFill>
            <a:srgbClr val="E92D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Cabrenet Sauvignon*****...110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639067B0-D672-4FE7-B2CD-BDCF372A4147}"/>
              </a:ext>
            </a:extLst>
          </p:cNvPr>
          <p:cNvSpPr/>
          <p:nvPr/>
        </p:nvSpPr>
        <p:spPr>
          <a:xfrm>
            <a:off x="177053" y="8708721"/>
            <a:ext cx="2182799" cy="205740"/>
          </a:xfrm>
          <a:prstGeom prst="rect">
            <a:avLst/>
          </a:prstGeom>
          <a:solidFill>
            <a:srgbClr val="E21F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2010 Conti Montrachet. Strawberry wine</a:t>
            </a:r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F073C08E-7AE0-488F-A29D-9CDA3A71E63A}"/>
              </a:ext>
            </a:extLst>
          </p:cNvPr>
          <p:cNvSpPr/>
          <p:nvPr/>
        </p:nvSpPr>
        <p:spPr>
          <a:xfrm>
            <a:off x="282920" y="8478289"/>
            <a:ext cx="1933823" cy="205740"/>
          </a:xfrm>
          <a:prstGeom prst="rect">
            <a:avLst/>
          </a:prstGeom>
          <a:solidFill>
            <a:srgbClr val="E320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b="1">
                <a:solidFill>
                  <a:schemeClr val="bg1"/>
                </a:solidFill>
              </a:rPr>
              <a:t>Chardonnay……….95</a:t>
            </a: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E3CEBB21-26AB-46B4-BDF6-7EDB03DB6395}"/>
              </a:ext>
            </a:extLst>
          </p:cNvPr>
          <p:cNvSpPr/>
          <p:nvPr/>
        </p:nvSpPr>
        <p:spPr>
          <a:xfrm>
            <a:off x="282919" y="8096105"/>
            <a:ext cx="1976578" cy="205740"/>
          </a:xfrm>
          <a:prstGeom prst="rect">
            <a:avLst/>
          </a:prstGeom>
          <a:solidFill>
            <a:srgbClr val="E423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2003 Egon Muller- finest grape wine.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F1BE945-AA0E-405E-B373-17AD217A911C}"/>
              </a:ext>
            </a:extLst>
          </p:cNvPr>
          <p:cNvSpPr/>
          <p:nvPr/>
        </p:nvSpPr>
        <p:spPr>
          <a:xfrm>
            <a:off x="4549099" y="8460278"/>
            <a:ext cx="2133598" cy="581891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 b="1">
                <a:solidFill>
                  <a:schemeClr val="bg1"/>
                </a:solidFill>
              </a:rPr>
              <a:t>Special Notes:</a:t>
            </a:r>
          </a:p>
          <a:p>
            <a:pPr algn="ctr"/>
            <a:r>
              <a:rPr lang="en-US" sz="900">
                <a:solidFill>
                  <a:schemeClr val="bg1"/>
                </a:solidFill>
              </a:rPr>
              <a:t>Salmon Fish and milk items may contain some allergic issues. If so, please contact with our waiters.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7A64155-DD20-4DAC-B434-9AD94521B1CB}"/>
              </a:ext>
            </a:extLst>
          </p:cNvPr>
          <p:cNvSpPr/>
          <p:nvPr/>
        </p:nvSpPr>
        <p:spPr>
          <a:xfrm>
            <a:off x="342900" y="9065102"/>
            <a:ext cx="6221893" cy="636452"/>
          </a:xfrm>
          <a:prstGeom prst="rect">
            <a:avLst/>
          </a:prstGeom>
          <a:solidFill>
            <a:srgbClr val="E11E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AAE06A8B-138F-4BB0-9AB0-AAE2686CF7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369" y="9135888"/>
            <a:ext cx="424898" cy="4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2" descr="Twitter Logo transparent PNG - StickPNG">
            <a:extLst>
              <a:ext uri="{FF2B5EF4-FFF2-40B4-BE49-F238E27FC236}">
                <a16:creationId xmlns:a16="http://schemas.microsoft.com/office/drawing/2014/main" id="{3779E39F-6AB3-43BF-B1A8-B1CF52C77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413" y="9079981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F312F09E-1A4F-4601-AE09-272366245B73}"/>
              </a:ext>
            </a:extLst>
          </p:cNvPr>
          <p:cNvSpPr/>
          <p:nvPr/>
        </p:nvSpPr>
        <p:spPr>
          <a:xfrm>
            <a:off x="2359852" y="9144754"/>
            <a:ext cx="2045558" cy="424898"/>
          </a:xfrm>
          <a:prstGeom prst="rect">
            <a:avLst/>
          </a:prstGeom>
          <a:solidFill>
            <a:srgbClr val="2020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Trinityhotel/fb</a:t>
            </a:r>
          </a:p>
        </p:txBody>
      </p:sp>
      <p:pic>
        <p:nvPicPr>
          <p:cNvPr id="70" name="Picture 2" descr="Top marks in new food hygiene rating scheme">
            <a:extLst>
              <a:ext uri="{FF2B5EF4-FFF2-40B4-BE49-F238E27FC236}">
                <a16:creationId xmlns:a16="http://schemas.microsoft.com/office/drawing/2014/main" id="{92920186-96C7-431B-9590-BF365BC6D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48" y="8949900"/>
            <a:ext cx="1293691" cy="63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690</TotalTime>
  <Words>319</Words>
  <Application>Microsoft Office PowerPoint</Application>
  <PresentationFormat>A4 Paper (210x297 mm)</PresentationFormat>
  <Paragraphs>49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 Love of Thunder</vt:lpstr>
      <vt:lpstr>Algerian</vt:lpstr>
      <vt:lpstr>Century Gothic</vt:lpstr>
      <vt:lpstr>Wingdings 2</vt:lpstr>
      <vt:lpstr>Quotable</vt:lpstr>
      <vt:lpstr> 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Rukaya Ansar</cp:lastModifiedBy>
  <cp:revision>31</cp:revision>
  <dcterms:created xsi:type="dcterms:W3CDTF">2021-07-08T13:21:22Z</dcterms:created>
  <dcterms:modified xsi:type="dcterms:W3CDTF">2021-11-05T11:07:08Z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