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5620"/>
    <p:restoredTop sz="76780" autoAdjust="0"/>
  </p:normalViewPr>
  <p:slideViewPr>
    <p:cSldViewPr>
      <p:cViewPr>
        <p:scale>
          <a:sx n="72" d="100"/>
          <a:sy n="72" d="100"/>
        </p:scale>
        <p:origin x="-1092" y="-234"/>
      </p:cViewPr>
      <p:guideLst>
        <p:guide orient="horz" pos="2160"/>
        <p:guide pos="2880"/>
      </p:guideLst>
    </p:cSldViewPr>
  </p:slideViewPr>
  <p:notesTextViewPr>
    <p:cViewPr>
      <p:scale>
        <a:sx n="100" d="100"/>
        <a:sy n="100" d="100"/>
      </p:scale>
      <p:origin x="0" y="0"/>
    </p:cViewPr>
  </p:notesTextViewPr>
  <p:notesViewPr>
    <p:cSldViewPr>
      <p:cViewPr>
        <p:scale>
          <a:sx n="100" d="100"/>
          <a:sy n="100" d="100"/>
        </p:scale>
        <p:origin x="-1614" y="2220"/>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29097E-E7AC-4E03-83BB-FEFD3D18E4D2}" type="datetimeFigureOut">
              <a:rPr lang="en-US" smtClean="0"/>
              <a:pPr/>
              <a:t>3/23/2019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2BD197-C545-4849-B698-562DA15786D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t>
            </a:r>
            <a:r>
              <a:rPr lang="en-US" dirty="0" err="1" smtClean="0"/>
              <a:t>Glaxco</a:t>
            </a:r>
            <a:r>
              <a:rPr lang="en-US" dirty="0" smtClean="0"/>
              <a:t> Company is </a:t>
            </a:r>
            <a:r>
              <a:rPr lang="en-US" dirty="0" err="1" smtClean="0"/>
              <a:t>tecnology</a:t>
            </a:r>
            <a:r>
              <a:rPr lang="en-US" dirty="0" smtClean="0"/>
              <a:t> </a:t>
            </a:r>
            <a:r>
              <a:rPr lang="en-US" dirty="0" smtClean="0"/>
              <a:t>firm </a:t>
            </a:r>
            <a:r>
              <a:rPr lang="en-US" dirty="0" smtClean="0"/>
              <a:t> </a:t>
            </a:r>
            <a:r>
              <a:rPr lang="en-US" dirty="0" smtClean="0"/>
              <a:t>deals with the creation of devices such as consumer electronics, computer software, and offers online services all over the world. The company was found in 1980 by Ronald </a:t>
            </a:r>
            <a:r>
              <a:rPr lang="en-US" dirty="0" err="1" smtClean="0"/>
              <a:t>Beestly</a:t>
            </a:r>
            <a:r>
              <a:rPr lang="en-US" dirty="0" smtClean="0"/>
              <a:t>. </a:t>
            </a:r>
            <a:r>
              <a:rPr lang="en-US" dirty="0" err="1" smtClean="0"/>
              <a:t>Glaxco</a:t>
            </a:r>
            <a:r>
              <a:rPr lang="en-US" dirty="0" smtClean="0"/>
              <a:t> Inc. is looking for a new manager because the </a:t>
            </a:r>
            <a:r>
              <a:rPr lang="en-US" dirty="0" smtClean="0"/>
              <a:t>last</a:t>
            </a:r>
            <a:r>
              <a:rPr lang="en-US" dirty="0" smtClean="0"/>
              <a:t>s </a:t>
            </a:r>
            <a:r>
              <a:rPr lang="en-US" dirty="0" smtClean="0"/>
              <a:t>manager resigned after getting a job offer in another </a:t>
            </a:r>
            <a:r>
              <a:rPr lang="en-US" dirty="0" err="1" smtClean="0"/>
              <a:t>organisation</a:t>
            </a:r>
            <a:r>
              <a:rPr lang="en-US" dirty="0" smtClean="0"/>
              <a:t>. For this reason, </a:t>
            </a:r>
            <a:r>
              <a:rPr lang="en-US" dirty="0" err="1" smtClean="0"/>
              <a:t>Glaxco</a:t>
            </a:r>
            <a:r>
              <a:rPr lang="en-US" dirty="0" smtClean="0"/>
              <a:t> Inc. is looking for another person to fill the vacant position. The company is </a:t>
            </a:r>
            <a:r>
              <a:rPr lang="en-US" dirty="0" err="1" smtClean="0"/>
              <a:t>genratin</a:t>
            </a:r>
            <a:r>
              <a:rPr lang="en-US" dirty="0" smtClean="0"/>
              <a:t> </a:t>
            </a:r>
            <a:r>
              <a:rPr lang="en-US" dirty="0" smtClean="0"/>
              <a:t>a </a:t>
            </a:r>
            <a:r>
              <a:rPr lang="en-US" dirty="0" err="1" smtClean="0"/>
              <a:t>recrutmen</a:t>
            </a:r>
            <a:r>
              <a:rPr lang="en-US" dirty="0" smtClean="0"/>
              <a:t> </a:t>
            </a:r>
            <a:r>
              <a:rPr lang="en-US" dirty="0" err="1" smtClean="0"/>
              <a:t>prosess</a:t>
            </a:r>
            <a:r>
              <a:rPr lang="en-US" dirty="0" smtClean="0"/>
              <a:t> </a:t>
            </a:r>
            <a:r>
              <a:rPr lang="en-US" dirty="0" smtClean="0"/>
              <a:t>that would ensure it gets a </a:t>
            </a:r>
            <a:r>
              <a:rPr lang="en-US" dirty="0" err="1" smtClean="0"/>
              <a:t>favourable</a:t>
            </a:r>
            <a:r>
              <a:rPr lang="en-US" dirty="0" smtClean="0"/>
              <a:t> candidate for the position (Schumacher, Grigsby, and Vesey, 2015). The plan would include the qualifications and the experience needed by the candidate. As the company continued to grow, the old manager assumed new roles aside from those that were expressed when he was being hired; the new roles would be included in the </a:t>
            </a:r>
            <a:r>
              <a:rPr lang="en-US" dirty="0" err="1" smtClean="0"/>
              <a:t>requirmens</a:t>
            </a:r>
            <a:r>
              <a:rPr lang="en-US" dirty="0" smtClean="0"/>
              <a:t>. The new employee must have attained a master's degree in Business Administration (MBA) or technology. Unlike previously where a bachelor's degree in a Computer-Related Field was all that was needed as three years of experience. In terms of </a:t>
            </a:r>
            <a:r>
              <a:rPr lang="en-US" dirty="0" err="1" smtClean="0"/>
              <a:t>rols</a:t>
            </a:r>
            <a:r>
              <a:rPr lang="en-US" dirty="0" smtClean="0"/>
              <a:t>, the manager would have to attend educational workshops, establish professional networks, </a:t>
            </a:r>
            <a:r>
              <a:rPr lang="en-US" dirty="0" err="1" smtClean="0"/>
              <a:t>benchmaking</a:t>
            </a:r>
            <a:r>
              <a:rPr lang="en-US" dirty="0" smtClean="0"/>
              <a:t> </a:t>
            </a:r>
            <a:r>
              <a:rPr lang="en-US" dirty="0" smtClean="0"/>
              <a:t>global; practices, and reviewing professional publications to maintain technical and professional knowledge. The candidate will have to preserve assets by implementing back-up and disaster recovery strategies. He would also have to put inform action control and security measure in place to assist with the same (</a:t>
            </a:r>
            <a:r>
              <a:rPr lang="en-US" dirty="0" err="1" smtClean="0"/>
              <a:t>Qusef</a:t>
            </a:r>
            <a:r>
              <a:rPr lang="en-US" dirty="0" smtClean="0"/>
              <a:t>, and </a:t>
            </a:r>
            <a:r>
              <a:rPr lang="en-US" dirty="0" err="1" smtClean="0"/>
              <a:t>Kiswani</a:t>
            </a:r>
            <a:r>
              <a:rPr lang="en-US" dirty="0" smtClean="0"/>
              <a:t>, 2017). There would be a salary increment from </a:t>
            </a:r>
            <a:r>
              <a:rPr lang="en-US" dirty="0" smtClean="0"/>
              <a:t>130,000 </a:t>
            </a:r>
            <a:r>
              <a:rPr lang="en-US" dirty="0" smtClean="0"/>
              <a:t>to </a:t>
            </a:r>
            <a:r>
              <a:rPr lang="en-US" dirty="0" smtClean="0"/>
              <a:t>150</a:t>
            </a:r>
            <a:r>
              <a:rPr lang="en-US" dirty="0" smtClean="0"/>
              <a:t>, 000.</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 </a:t>
            </a:r>
          </a:p>
          <a:p>
            <a:r>
              <a:rPr lang="en-GB" dirty="0" smtClean="0"/>
              <a:t> </a:t>
            </a:r>
          </a:p>
          <a:p>
            <a:r>
              <a:rPr lang="en-US" dirty="0" smtClean="0"/>
              <a:t>Position </a:t>
            </a:r>
            <a:r>
              <a:rPr lang="en-US" dirty="0" smtClean="0"/>
              <a:t>detail</a:t>
            </a:r>
            <a:endParaRPr lang="en-GB" dirty="0" smtClean="0"/>
          </a:p>
          <a:p>
            <a:r>
              <a:rPr lang="en-US" dirty="0" smtClean="0"/>
              <a:t>The description of the position acts as the basis toward a functional recruitment process. With this, the process is used to develop interview evaluations and interview questions, as well as reference check questions (Collier and Zhang, 2016). </a:t>
            </a:r>
            <a:endParaRPr lang="en-GB" dirty="0" smtClean="0"/>
          </a:p>
          <a:p>
            <a:r>
              <a:rPr lang="en-US" dirty="0" err="1" smtClean="0"/>
              <a:t>Nesessary</a:t>
            </a:r>
            <a:r>
              <a:rPr lang="en-US" dirty="0" smtClean="0"/>
              <a:t> </a:t>
            </a:r>
            <a:r>
              <a:rPr lang="en-US" dirty="0" err="1" smtClean="0"/>
              <a:t>infomation</a:t>
            </a:r>
            <a:r>
              <a:rPr lang="en-US" dirty="0" smtClean="0"/>
              <a:t> </a:t>
            </a:r>
            <a:r>
              <a:rPr lang="en-US" dirty="0" smtClean="0"/>
              <a:t>is </a:t>
            </a:r>
            <a:r>
              <a:rPr lang="en-US" dirty="0" err="1" smtClean="0"/>
              <a:t>crushal</a:t>
            </a:r>
            <a:r>
              <a:rPr lang="en-US" dirty="0" smtClean="0"/>
              <a:t> </a:t>
            </a:r>
            <a:r>
              <a:rPr lang="en-US" dirty="0" smtClean="0"/>
              <a:t>as it shows the complete description of the new position, as well as the salary that would be received by the manager.</a:t>
            </a:r>
            <a:endParaRPr lang="en-GB" dirty="0" smtClean="0"/>
          </a:p>
          <a:p>
            <a:r>
              <a:rPr lang="en-US" dirty="0" smtClean="0"/>
              <a:t>The manager would be in charge of the whole company and would need to </a:t>
            </a:r>
            <a:r>
              <a:rPr lang="en-US" dirty="0" err="1" smtClean="0"/>
              <a:t>leease</a:t>
            </a:r>
            <a:r>
              <a:rPr lang="en-US" dirty="0" smtClean="0"/>
              <a:t> </a:t>
            </a:r>
            <a:r>
              <a:rPr lang="en-US" dirty="0" smtClean="0"/>
              <a:t>with the different department heads to determine what is going on, and determine where improvement is needed. The salary would be $150, 000, among other benefits as seen fit by the board of </a:t>
            </a:r>
            <a:r>
              <a:rPr lang="en-US" dirty="0" err="1" smtClean="0"/>
              <a:t>dierectors</a:t>
            </a:r>
            <a:r>
              <a:rPr lang="en-US" dirty="0" smtClean="0"/>
              <a:t>. The title for the position would be “general manager.” The selected candidate would have to undergo </a:t>
            </a:r>
            <a:r>
              <a:rPr lang="en-US" dirty="0" err="1" smtClean="0"/>
              <a:t>fi</a:t>
            </a:r>
            <a:r>
              <a:rPr lang="en-US" dirty="0" err="1" smtClean="0"/>
              <a:t>sical</a:t>
            </a:r>
            <a:r>
              <a:rPr lang="en-US" dirty="0" smtClean="0"/>
              <a:t> </a:t>
            </a:r>
            <a:r>
              <a:rPr lang="en-US" dirty="0" smtClean="0"/>
              <a:t>and mental checkup to determine if they are fit for the position (Collier and Zhang, 2016). </a:t>
            </a:r>
            <a:endParaRPr lang="en-GB" dirty="0" smtClean="0"/>
          </a:p>
          <a:p>
            <a:r>
              <a:rPr lang="en-US" dirty="0" smtClean="0"/>
              <a:t>Position Purpose</a:t>
            </a:r>
            <a:endParaRPr lang="en-GB" dirty="0" smtClean="0"/>
          </a:p>
          <a:p>
            <a:r>
              <a:rPr lang="en-US" dirty="0" err="1" smtClean="0"/>
              <a:t>Glaxco</a:t>
            </a:r>
            <a:r>
              <a:rPr lang="en-US" dirty="0" smtClean="0"/>
              <a:t> Inc. requires a manager who will be responsible for ensuring that all the activities and functions of the </a:t>
            </a:r>
            <a:r>
              <a:rPr lang="en-US" dirty="0" err="1" smtClean="0"/>
              <a:t>organisation</a:t>
            </a:r>
            <a:r>
              <a:rPr lang="en-US" dirty="0" smtClean="0"/>
              <a:t> go as planned. He would be tasked with ensuring that the objectives, goals, and </a:t>
            </a:r>
            <a:r>
              <a:rPr lang="en-US" dirty="0" err="1" smtClean="0"/>
              <a:t>mishon</a:t>
            </a:r>
            <a:r>
              <a:rPr lang="en-US" dirty="0" smtClean="0"/>
              <a:t> </a:t>
            </a:r>
            <a:r>
              <a:rPr lang="en-US" dirty="0" smtClean="0"/>
              <a:t>of the company is upheld as </a:t>
            </a:r>
            <a:r>
              <a:rPr lang="en-US" dirty="0" smtClean="0"/>
              <a:t>require </a:t>
            </a:r>
            <a:r>
              <a:rPr lang="en-US" dirty="0" smtClean="0"/>
              <a:t>(</a:t>
            </a:r>
            <a:r>
              <a:rPr lang="en-US" dirty="0" err="1" smtClean="0"/>
              <a:t>Kapp</a:t>
            </a:r>
            <a:r>
              <a:rPr lang="en-US" dirty="0" smtClean="0"/>
              <a:t>, Lefebvre, and </a:t>
            </a:r>
            <a:r>
              <a:rPr lang="en-US" dirty="0" err="1" smtClean="0"/>
              <a:t>Duprat</a:t>
            </a:r>
            <a:r>
              <a:rPr lang="en-US" dirty="0" smtClean="0"/>
              <a:t>, 2017). The manager would have a five-year contract, which would be up for renewal after the years of service have ended. The renewal will only be applicable if the board of directors approve of the same as well as the manager himself. </a:t>
            </a:r>
            <a:endParaRPr lang="en-GB" dirty="0" smtClean="0"/>
          </a:p>
          <a:p>
            <a:r>
              <a:rPr lang="en-US" dirty="0" smtClean="0"/>
              <a:t>It is vital for the company to come up with keywords that would ensure the </a:t>
            </a:r>
            <a:r>
              <a:rPr lang="en-US" dirty="0" smtClean="0"/>
              <a:t>available</a:t>
            </a:r>
            <a:r>
              <a:rPr lang="en-US" dirty="0" smtClean="0"/>
              <a:t> </a:t>
            </a:r>
            <a:r>
              <a:rPr lang="en-US" dirty="0" smtClean="0"/>
              <a:t>position is easily searchable on search engines (</a:t>
            </a:r>
            <a:r>
              <a:rPr lang="en-US" dirty="0" err="1" smtClean="0"/>
              <a:t>Hoppner</a:t>
            </a:r>
            <a:r>
              <a:rPr lang="en-US" dirty="0" smtClean="0"/>
              <a:t>, </a:t>
            </a:r>
            <a:r>
              <a:rPr lang="en-US" dirty="0" err="1" smtClean="0"/>
              <a:t>Schaper</a:t>
            </a:r>
            <a:r>
              <a:rPr lang="en-US" dirty="0" smtClean="0"/>
              <a:t>, and </a:t>
            </a:r>
            <a:r>
              <a:rPr lang="en-US" dirty="0" err="1" smtClean="0"/>
              <a:t>Westerhoff</a:t>
            </a:r>
            <a:r>
              <a:rPr lang="en-US" dirty="0" smtClean="0"/>
              <a:t>, 2018). The main keywords that would be used are “Career Opportunity-General Manager at </a:t>
            </a:r>
            <a:r>
              <a:rPr lang="en-US" dirty="0" err="1" smtClean="0"/>
              <a:t>Glaxco</a:t>
            </a:r>
            <a:r>
              <a:rPr lang="en-US" dirty="0" smtClean="0"/>
              <a:t> Inc. Needed.” This would make it easy for possible job seekers to search for the </a:t>
            </a:r>
            <a:r>
              <a:rPr lang="en-US" dirty="0" err="1" smtClean="0"/>
              <a:t>poshon</a:t>
            </a:r>
            <a:r>
              <a:rPr lang="en-US" dirty="0" smtClean="0"/>
              <a:t> </a:t>
            </a:r>
            <a:r>
              <a:rPr lang="en-US" dirty="0" smtClean="0"/>
              <a:t>through </a:t>
            </a:r>
            <a:r>
              <a:rPr lang="en-US" dirty="0" smtClean="0"/>
              <a:t>their </a:t>
            </a:r>
            <a:r>
              <a:rPr lang="en-US" dirty="0" smtClean="0"/>
              <a:t>search engines (</a:t>
            </a:r>
            <a:r>
              <a:rPr lang="en-US" dirty="0" err="1" smtClean="0"/>
              <a:t>Cigelnik</a:t>
            </a:r>
            <a:r>
              <a:rPr lang="en-US" dirty="0" smtClean="0"/>
              <a:t>, 2018).</a:t>
            </a:r>
            <a:endParaRPr lang="en-GB" dirty="0" smtClean="0"/>
          </a:p>
          <a:p>
            <a:r>
              <a:rPr lang="en-US" dirty="0" smtClean="0"/>
              <a:t>The </a:t>
            </a:r>
            <a:r>
              <a:rPr lang="en-US" dirty="0" smtClean="0"/>
              <a:t>detail </a:t>
            </a:r>
            <a:r>
              <a:rPr lang="en-US" dirty="0" smtClean="0"/>
              <a:t>that would explain the purpose of the position would also highlight the culture of the </a:t>
            </a:r>
            <a:r>
              <a:rPr lang="en-US" dirty="0" smtClean="0"/>
              <a:t>organization </a:t>
            </a:r>
            <a:r>
              <a:rPr lang="en-US" dirty="0" smtClean="0"/>
              <a:t>to ensure potential candidates are aware of what is expected of them when they get the chance to serve as managers of </a:t>
            </a:r>
            <a:r>
              <a:rPr lang="en-US" dirty="0" err="1" smtClean="0"/>
              <a:t>Glaxco</a:t>
            </a:r>
            <a:r>
              <a:rPr lang="en-US" dirty="0" smtClean="0"/>
              <a:t> Inc. </a:t>
            </a:r>
            <a:endParaRPr lang="en-GB" dirty="0" smtClean="0"/>
          </a:p>
          <a:p>
            <a:r>
              <a:rPr lang="en-US" dirty="0" err="1" smtClean="0"/>
              <a:t>Crushal</a:t>
            </a:r>
            <a:r>
              <a:rPr lang="en-US" dirty="0" smtClean="0"/>
              <a:t> </a:t>
            </a:r>
            <a:r>
              <a:rPr lang="en-US" dirty="0" smtClean="0"/>
              <a:t>Job Functions</a:t>
            </a:r>
            <a:endParaRPr lang="en-GB" dirty="0" smtClean="0"/>
          </a:p>
          <a:p>
            <a:r>
              <a:rPr lang="en-US" dirty="0" smtClean="0"/>
              <a:t>The </a:t>
            </a:r>
            <a:r>
              <a:rPr lang="en-US" dirty="0" err="1" smtClean="0"/>
              <a:t>crushal</a:t>
            </a:r>
            <a:r>
              <a:rPr lang="en-US" dirty="0" smtClean="0"/>
              <a:t> </a:t>
            </a:r>
            <a:r>
              <a:rPr lang="en-US" dirty="0" smtClean="0"/>
              <a:t>job </a:t>
            </a:r>
            <a:r>
              <a:rPr lang="en-US" dirty="0" err="1" smtClean="0"/>
              <a:t>funckshons</a:t>
            </a:r>
            <a:r>
              <a:rPr lang="en-US" dirty="0" smtClean="0"/>
              <a:t> </a:t>
            </a:r>
            <a:r>
              <a:rPr lang="en-US" dirty="0" smtClean="0"/>
              <a:t>highlight the responsibilities and duties of the managerial position. This would help in making job seekers understand the </a:t>
            </a:r>
            <a:r>
              <a:rPr lang="en-US" dirty="0" err="1" smtClean="0"/>
              <a:t>specialised</a:t>
            </a:r>
            <a:r>
              <a:rPr lang="en-US" dirty="0" smtClean="0"/>
              <a:t> skills that are required of them (</a:t>
            </a:r>
            <a:r>
              <a:rPr lang="en-US" dirty="0" err="1" smtClean="0"/>
              <a:t>Hoppner</a:t>
            </a:r>
            <a:r>
              <a:rPr lang="en-US" dirty="0" smtClean="0"/>
              <a:t>, </a:t>
            </a:r>
            <a:r>
              <a:rPr lang="en-US" dirty="0" err="1" smtClean="0"/>
              <a:t>Schaper</a:t>
            </a:r>
            <a:r>
              <a:rPr lang="en-US" dirty="0" smtClean="0"/>
              <a:t>, and </a:t>
            </a:r>
            <a:r>
              <a:rPr lang="en-US" dirty="0" err="1" smtClean="0"/>
              <a:t>Westerhoff</a:t>
            </a:r>
            <a:r>
              <a:rPr lang="en-US" dirty="0" smtClean="0"/>
              <a:t>, 2018).  </a:t>
            </a:r>
            <a:endParaRPr lang="en-GB" dirty="0" smtClean="0"/>
          </a:p>
          <a:p>
            <a:r>
              <a:rPr lang="en-US" dirty="0" smtClean="0"/>
              <a:t>In developing the crucial job skills, </a:t>
            </a:r>
            <a:r>
              <a:rPr lang="en-US" dirty="0" err="1" smtClean="0"/>
              <a:t>Glaxco</a:t>
            </a:r>
            <a:r>
              <a:rPr lang="en-US" dirty="0" smtClean="0"/>
              <a:t> Inc. would ensure it clearly states the specific job requirements are arranged in priority order in terms of their importance to the company and the time required to complete the tasks. The complexity of the role would be explained so that the right kind of candidates would apply for the position. The skills that would be listed would be inter-related to the managerial functions that are highlighted. </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Minimum Requirements</a:t>
            </a:r>
            <a:endParaRPr lang="en-GB" dirty="0" smtClean="0"/>
          </a:p>
          <a:p>
            <a:r>
              <a:rPr lang="en-US" dirty="0" smtClean="0"/>
              <a:t>The minimum requirements provide the basic criteria which would determine the best candidates for the job (</a:t>
            </a:r>
            <a:r>
              <a:rPr lang="en-US" dirty="0" err="1" smtClean="0"/>
              <a:t>Custódio</a:t>
            </a:r>
            <a:r>
              <a:rPr lang="en-US" dirty="0" smtClean="0"/>
              <a:t>, Ferreira, and </a:t>
            </a:r>
            <a:r>
              <a:rPr lang="en-US" dirty="0" smtClean="0"/>
              <a:t>Matos </a:t>
            </a:r>
            <a:r>
              <a:rPr lang="en-US" dirty="0" smtClean="0"/>
              <a:t>2017). The qualifications need to be relevant in that they need to point out the relevant duties and responsibilities required. </a:t>
            </a:r>
            <a:endParaRPr lang="en-GB" dirty="0" smtClean="0"/>
          </a:p>
          <a:p>
            <a:r>
              <a:rPr lang="en-US" dirty="0" smtClean="0"/>
              <a:t>The manager would be required to have some soft skills which would range from having excellent communication skills to collaboration capabilities (</a:t>
            </a:r>
            <a:r>
              <a:rPr lang="en-US" dirty="0" err="1" smtClean="0"/>
              <a:t>Margerison</a:t>
            </a:r>
            <a:r>
              <a:rPr lang="en-US" dirty="0" smtClean="0"/>
              <a:t>, 2017). This would be observed in the applicants’ curriculum vitae and application letters. The same would also be evaluated in the interview. Some of the requirements that would be required include; </a:t>
            </a:r>
            <a:endParaRPr lang="en-GB" dirty="0" smtClean="0"/>
          </a:p>
          <a:p>
            <a:r>
              <a:rPr lang="en-US" dirty="0" smtClean="0"/>
              <a:t>•    Technical Understanding</a:t>
            </a:r>
            <a:endParaRPr lang="en-GB" dirty="0" smtClean="0"/>
          </a:p>
          <a:p>
            <a:r>
              <a:rPr lang="en-US" dirty="0" smtClean="0"/>
              <a:t>•    Informing Others</a:t>
            </a:r>
            <a:endParaRPr lang="en-GB" dirty="0" smtClean="0"/>
          </a:p>
          <a:p>
            <a:r>
              <a:rPr lang="en-US" dirty="0" smtClean="0"/>
              <a:t>•    Quality Management</a:t>
            </a:r>
            <a:endParaRPr lang="en-GB" dirty="0" smtClean="0"/>
          </a:p>
          <a:p>
            <a:r>
              <a:rPr lang="en-US" dirty="0" smtClean="0"/>
              <a:t>•    Developing Budgets</a:t>
            </a:r>
            <a:endParaRPr lang="en-GB" dirty="0" smtClean="0"/>
          </a:p>
          <a:p>
            <a:r>
              <a:rPr lang="en-US" dirty="0" smtClean="0"/>
              <a:t>•    Center Management</a:t>
            </a:r>
            <a:endParaRPr lang="en-GB" dirty="0" smtClean="0"/>
          </a:p>
          <a:p>
            <a:r>
              <a:rPr lang="en-US" dirty="0" smtClean="0"/>
              <a:t>•    Staffing</a:t>
            </a:r>
            <a:endParaRPr lang="en-GB" dirty="0" smtClean="0"/>
          </a:p>
          <a:p>
            <a:r>
              <a:rPr lang="en-US" dirty="0" smtClean="0"/>
              <a:t>•    Strategic Planning</a:t>
            </a:r>
            <a:endParaRPr lang="en-GB" dirty="0" smtClean="0"/>
          </a:p>
          <a:p>
            <a:r>
              <a:rPr lang="en-US" dirty="0" smtClean="0"/>
              <a:t>•    Informing Others</a:t>
            </a:r>
            <a:endParaRPr lang="en-GB" dirty="0" smtClean="0"/>
          </a:p>
          <a:p>
            <a:r>
              <a:rPr lang="en-US" dirty="0" smtClean="0"/>
              <a:t>•    Coordination </a:t>
            </a:r>
            <a:endParaRPr lang="en-GB" dirty="0" smtClean="0"/>
          </a:p>
          <a:p>
            <a:r>
              <a:rPr lang="en-US" dirty="0" smtClean="0"/>
              <a:t>The required candidate should have a bachelor's degree in a Computer-Related Field, plus master’s degree in Business Administration (MBA) or technology. He would need to have at least five years of experience in management level.</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 </a:t>
            </a:r>
            <a:endParaRPr lang="en-GB" dirty="0" smtClean="0"/>
          </a:p>
          <a:p>
            <a:r>
              <a:rPr lang="en-US" dirty="0" smtClean="0"/>
              <a:t>A recruitment plan highlights the strategies that would be followed to ensure the company gets the right candidates for the job, and this would include encouraging applications from women and people with disabilities (</a:t>
            </a:r>
            <a:r>
              <a:rPr lang="en-US" dirty="0" smtClean="0"/>
              <a:t>Hope </a:t>
            </a:r>
            <a:r>
              <a:rPr lang="en-US" dirty="0" smtClean="0"/>
              <a:t>2017).</a:t>
            </a:r>
            <a:endParaRPr lang="en-GB" dirty="0" smtClean="0"/>
          </a:p>
          <a:p>
            <a:r>
              <a:rPr lang="en-US" dirty="0" smtClean="0"/>
              <a:t>The posting period would last for 15 business days to allow people ample time to place their applications. </a:t>
            </a:r>
            <a:endParaRPr lang="en-GB" dirty="0" smtClean="0"/>
          </a:p>
          <a:p>
            <a:r>
              <a:rPr lang="en-US" dirty="0" smtClean="0"/>
              <a:t>The placement goals would ensure that the right application is sent to the right candidates; without forgetting to offer a chance to the minority in the society.</a:t>
            </a:r>
            <a:endParaRPr lang="en-GB" dirty="0" smtClean="0"/>
          </a:p>
          <a:p>
            <a:r>
              <a:rPr lang="en-US" dirty="0" smtClean="0"/>
              <a:t>The advertising resources would ensure that the information concerning the vacant position is shared widely internally and externally (Alexander, </a:t>
            </a:r>
            <a:r>
              <a:rPr lang="en-US" dirty="0" err="1" smtClean="0"/>
              <a:t>Mader</a:t>
            </a:r>
            <a:r>
              <a:rPr lang="en-US" dirty="0" smtClean="0"/>
              <a:t>, and </a:t>
            </a:r>
            <a:r>
              <a:rPr lang="en-US" dirty="0" err="1" smtClean="0"/>
              <a:t>Mader</a:t>
            </a:r>
            <a:r>
              <a:rPr lang="en-US" dirty="0" smtClean="0"/>
              <a:t>, 2019).</a:t>
            </a:r>
            <a:endParaRPr lang="en-GB" dirty="0" smtClean="0"/>
          </a:p>
          <a:p>
            <a:r>
              <a:rPr lang="en-US" dirty="0" smtClean="0"/>
              <a:t>The main channel that the company would use to advertise the position is the company’s website. The position would also be advertised in both local print media and national publications. Social media will also be used in platforms such as </a:t>
            </a:r>
            <a:r>
              <a:rPr lang="en-US" dirty="0" err="1" smtClean="0"/>
              <a:t>Facebook</a:t>
            </a:r>
            <a:r>
              <a:rPr lang="en-US" dirty="0" smtClean="0"/>
              <a:t>, LinkedIn, and Twitter (</a:t>
            </a:r>
            <a:r>
              <a:rPr lang="en-US" dirty="0" smtClean="0"/>
              <a:t>Carpenter 2017 </a:t>
            </a:r>
            <a:r>
              <a:rPr lang="en-US" dirty="0" smtClean="0"/>
              <a:t>Alexander, </a:t>
            </a:r>
            <a:r>
              <a:rPr lang="en-US" dirty="0" err="1" smtClean="0"/>
              <a:t>Mader</a:t>
            </a:r>
            <a:r>
              <a:rPr lang="en-US" dirty="0" smtClean="0"/>
              <a:t>, and </a:t>
            </a:r>
            <a:r>
              <a:rPr lang="en-US" dirty="0" err="1" smtClean="0"/>
              <a:t>Mader</a:t>
            </a:r>
            <a:r>
              <a:rPr lang="en-US" dirty="0" smtClean="0"/>
              <a:t>, 2019).</a:t>
            </a:r>
            <a:endParaRPr lang="en-GB" dirty="0" smtClean="0"/>
          </a:p>
          <a:p>
            <a:r>
              <a:rPr lang="en-US" dirty="0" smtClean="0"/>
              <a:t>After the job posting has taken place and applications sent in, interviews would be conducted and only shortlisted candidates would be contacted following the evaluation of the CV and application letters.  </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people interviewing the selected candidates need to be of diverse background to ensure that does not occur and the right candidate is picked fairly (Collier and Zhang, 2016). The committee needs to consist of members who have an indirect and direct link with the candidates (Alonso, and </a:t>
            </a:r>
            <a:r>
              <a:rPr lang="en-US" dirty="0" err="1" smtClean="0"/>
              <a:t>Moscoso</a:t>
            </a:r>
            <a:r>
              <a:rPr lang="en-US" dirty="0" smtClean="0"/>
              <a:t> </a:t>
            </a:r>
            <a:r>
              <a:rPr lang="en-US" dirty="0" smtClean="0"/>
              <a:t>2017). The committee will consist of employees and non-employees. It would also comprise of women and the minority in society such as people with disability (</a:t>
            </a:r>
            <a:r>
              <a:rPr lang="en-US" dirty="0" err="1" smtClean="0"/>
              <a:t>Gewurtz</a:t>
            </a:r>
            <a:r>
              <a:rPr lang="en-US" dirty="0" smtClean="0"/>
              <a:t>, </a:t>
            </a:r>
            <a:r>
              <a:rPr lang="en-US" dirty="0" err="1" smtClean="0"/>
              <a:t>Langan</a:t>
            </a:r>
            <a:r>
              <a:rPr lang="en-US" dirty="0" smtClean="0"/>
              <a:t>, and </a:t>
            </a:r>
            <a:r>
              <a:rPr lang="en-US" dirty="0" err="1" smtClean="0"/>
              <a:t>Shand</a:t>
            </a:r>
            <a:r>
              <a:rPr lang="en-US" dirty="0" smtClean="0"/>
              <a:t> </a:t>
            </a:r>
            <a:r>
              <a:rPr lang="en-US" dirty="0" smtClean="0"/>
              <a:t>2016). The interview manager would decide on the number of </a:t>
            </a:r>
            <a:r>
              <a:rPr lang="en-US" dirty="0" err="1" smtClean="0"/>
              <a:t>panellists</a:t>
            </a:r>
            <a:r>
              <a:rPr lang="en-US" dirty="0" smtClean="0"/>
              <a:t> that would include as interviewer probably 6 to 8 members.</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candidates who apply for the position within the specified duration are the ones who be considered for review. </a:t>
            </a:r>
            <a:endParaRPr lang="en-GB" dirty="0" smtClean="0"/>
          </a:p>
          <a:p>
            <a:r>
              <a:rPr lang="en-US" dirty="0" smtClean="0"/>
              <a:t>More than one person needs to assess an application to ensure that no bias takes place during recruitment (Collier and Zhang, 2016).</a:t>
            </a:r>
            <a:endParaRPr lang="en-GB" dirty="0" smtClean="0"/>
          </a:p>
          <a:p>
            <a:r>
              <a:rPr lang="en-US" dirty="0" smtClean="0"/>
              <a:t>A phone screening will be conducted to acquire necessary information such as salary requirements and availability among other necessary information (Rudman et al., 2016).</a:t>
            </a:r>
            <a:endParaRPr lang="en-GB" dirty="0" smtClean="0"/>
          </a:p>
          <a:p>
            <a:r>
              <a:rPr lang="en-US" dirty="0" smtClean="0"/>
              <a:t>It is essential to have a diverse list of candidates as this helps in selecting a person who is highly qualified for the position. If the pool is not diverse, the HR manager needs to find a way of increasing the diversity of the group (Alonso and </a:t>
            </a:r>
            <a:r>
              <a:rPr lang="en-US" dirty="0" err="1" smtClean="0"/>
              <a:t>Moscoso</a:t>
            </a:r>
            <a:r>
              <a:rPr lang="en-US" dirty="0" smtClean="0"/>
              <a:t> </a:t>
            </a:r>
            <a:r>
              <a:rPr lang="en-US" dirty="0" smtClean="0"/>
              <a:t>2017).</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Interviews act as an essential part of the selection process since the </a:t>
            </a:r>
            <a:r>
              <a:rPr lang="en-US" dirty="0" err="1" smtClean="0"/>
              <a:t>panellists</a:t>
            </a:r>
            <a:r>
              <a:rPr lang="en-US" dirty="0" smtClean="0"/>
              <a:t> meet face-to-face with the successful applicants.</a:t>
            </a:r>
            <a:endParaRPr lang="en-GB" dirty="0" smtClean="0"/>
          </a:p>
          <a:p>
            <a:r>
              <a:rPr lang="en-US" dirty="0" smtClean="0"/>
              <a:t>Preparation is important because it provides the necessary environment to validate the information provided by the applicants. The information provided in the CV and Application letter would act as a basis of providing questions for the interview (Culbertson, </a:t>
            </a:r>
            <a:r>
              <a:rPr lang="en-US" dirty="0" err="1" smtClean="0"/>
              <a:t>Weyhrauch</a:t>
            </a:r>
            <a:r>
              <a:rPr lang="en-US" dirty="0" smtClean="0"/>
              <a:t>, and </a:t>
            </a:r>
            <a:r>
              <a:rPr lang="en-US" dirty="0" err="1" smtClean="0"/>
              <a:t>Huffcutt</a:t>
            </a:r>
            <a:r>
              <a:rPr lang="en-US" dirty="0" smtClean="0"/>
              <a:t>, 2017). The </a:t>
            </a:r>
            <a:r>
              <a:rPr lang="en-US" dirty="0" err="1" smtClean="0"/>
              <a:t>panellists</a:t>
            </a:r>
            <a:r>
              <a:rPr lang="en-US" dirty="0" smtClean="0"/>
              <a:t> should know who is going to ask what question and at that moment.</a:t>
            </a:r>
            <a:endParaRPr lang="en-GB" dirty="0" smtClean="0"/>
          </a:p>
          <a:p>
            <a:r>
              <a:rPr lang="en-US" dirty="0" smtClean="0"/>
              <a:t>A panel interview will be used; thus the committee members need to understand the role they are going to play and the specific questions that each member is supposed to ask (</a:t>
            </a:r>
            <a:r>
              <a:rPr lang="en-US" dirty="0" err="1" smtClean="0"/>
              <a:t>Kallio</a:t>
            </a:r>
            <a:r>
              <a:rPr lang="en-US" dirty="0" smtClean="0"/>
              <a:t> et al., 2016). Each member needs to introduce themselves and describe the role that was applied for by the applicants.  The candidates would be promoted to describe their experience. The panel should ask questions after the interview. The interviewee should be allowed some time to ask questions, and he is given information concerning the next step that would take place. The candidate should be thanked for coming and shown out of the room (</a:t>
            </a:r>
            <a:r>
              <a:rPr lang="en-US" dirty="0" err="1" smtClean="0"/>
              <a:t>Thorsteinson</a:t>
            </a:r>
            <a:r>
              <a:rPr lang="en-US" dirty="0" smtClean="0"/>
              <a:t>, 2018). </a:t>
            </a:r>
            <a:endParaRPr lang="en-GB" dirty="0" smtClean="0"/>
          </a:p>
          <a:p>
            <a:r>
              <a:rPr lang="en-US" dirty="0" smtClean="0"/>
              <a:t>The interview questions need to be relevant; meaning they need to relate to the position applied for. Questions need to hint on the experience that the interviewee has had, and most concerning the position applied (</a:t>
            </a:r>
            <a:r>
              <a:rPr lang="en-US" dirty="0" err="1" smtClean="0"/>
              <a:t>Kulkarni</a:t>
            </a:r>
            <a:r>
              <a:rPr lang="en-US" dirty="0" smtClean="0"/>
              <a:t>, </a:t>
            </a:r>
            <a:r>
              <a:rPr lang="en-US" dirty="0" err="1" smtClean="0"/>
              <a:t>Lengnick</a:t>
            </a:r>
            <a:r>
              <a:rPr lang="en-US" dirty="0" smtClean="0"/>
              <a:t>-Hall, and Martinez, 2015).</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Once the interviews are over, the committee will meet up to discuss the interviewees. The level to which each applicant met the criteria set would be determined. </a:t>
            </a:r>
            <a:endParaRPr lang="en-GB" dirty="0" smtClean="0"/>
          </a:p>
          <a:p>
            <a:r>
              <a:rPr lang="en-US" dirty="0" smtClean="0"/>
              <a:t>Reference checks are essential since they help in the evaluation. Through references, employers can be able to determine the applicants' relations with previous employers (Brody, </a:t>
            </a:r>
            <a:r>
              <a:rPr lang="en-US" dirty="0" err="1" smtClean="0"/>
              <a:t>Perri</a:t>
            </a:r>
            <a:r>
              <a:rPr lang="en-US" dirty="0" smtClean="0"/>
              <a:t>, and Van Buren, 2015). This will help in determining if an interviewee is for the managerial position.</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successful candidate is notified that they have been awarded the position. However, before the person is contacted the whole process of selection needs to be reviewed to determine if everything went well according to plan and set criteria. The interviewee is contacted and allowed to agree, as they negotiate (</a:t>
            </a:r>
            <a:r>
              <a:rPr lang="en-US" dirty="0" err="1" smtClean="0"/>
              <a:t>Chowdhury</a:t>
            </a:r>
            <a:r>
              <a:rPr lang="en-US" dirty="0" smtClean="0"/>
              <a:t>, 2018).</a:t>
            </a:r>
            <a:endParaRPr lang="en-GB" dirty="0" smtClean="0"/>
          </a:p>
          <a:p>
            <a:r>
              <a:rPr lang="en-US" dirty="0" smtClean="0"/>
              <a:t>When there is an agreement between the successful; applicant and the company, the process is then </a:t>
            </a:r>
            <a:r>
              <a:rPr lang="en-US" dirty="0" err="1" smtClean="0"/>
              <a:t>finalised</a:t>
            </a:r>
            <a:r>
              <a:rPr lang="en-US" dirty="0" smtClean="0"/>
              <a:t>, and the person is welcomed to the company. Finally, </a:t>
            </a:r>
            <a:r>
              <a:rPr lang="en-US" dirty="0" err="1" smtClean="0"/>
              <a:t>Glaxco</a:t>
            </a:r>
            <a:r>
              <a:rPr lang="en-US" dirty="0" smtClean="0"/>
              <a:t> Inc. gets a new manager, and he is directed by the personal assistant on where his office is located and how the company functions (</a:t>
            </a:r>
            <a:r>
              <a:rPr lang="en-US" dirty="0" err="1" smtClean="0"/>
              <a:t>Hellsten</a:t>
            </a:r>
            <a:r>
              <a:rPr lang="en-US" dirty="0" smtClean="0"/>
              <a:t>, 2018).</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72BD197-C545-4849-B698-562DA15786D3}"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8137D9F8-AC91-4F1A-A48D-F99AA6F57DC9}" type="datetimeFigureOut">
              <a:rPr lang="en-US" smtClean="0"/>
              <a:pPr/>
              <a:t>3/23/2019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EA265EA6-135D-4B17-84C1-F037D06E5C1D}"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8137D9F8-AC91-4F1A-A48D-F99AA6F57DC9}" type="datetimeFigureOut">
              <a:rPr lang="en-US" smtClean="0"/>
              <a:pPr/>
              <a:t>3/23/2019</a:t>
            </a:fld>
            <a:endParaRPr lang="en-US"/>
          </a:p>
        </p:txBody>
      </p:sp>
      <p:sp>
        <p:nvSpPr>
          <p:cNvPr id="9" name="Slide Number Placeholder 8"/>
          <p:cNvSpPr>
            <a:spLocks noGrp="1"/>
          </p:cNvSpPr>
          <p:nvPr>
            <p:ph type="sldNum" sz="quarter" idx="15"/>
          </p:nvPr>
        </p:nvSpPr>
        <p:spPr/>
        <p:txBody>
          <a:bodyPr rtlCol="0"/>
          <a:lstStyle/>
          <a:p>
            <a:fld id="{EA265EA6-135D-4B17-84C1-F037D06E5C1D}"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8137D9F8-AC91-4F1A-A48D-F99AA6F57DC9}" type="datetimeFigureOut">
              <a:rPr lang="en-US" smtClean="0"/>
              <a:pPr/>
              <a:t>3/23/2019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EA265EA6-135D-4B17-84C1-F037D06E5C1D}"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137D9F8-AC91-4F1A-A48D-F99AA6F57DC9}" type="datetimeFigureOut">
              <a:rPr lang="en-US" smtClean="0"/>
              <a:pPr/>
              <a:t>3/23/2019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65EA6-135D-4B17-84C1-F037D06E5C1D}"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8137D9F8-AC91-4F1A-A48D-F99AA6F57DC9}" type="datetimeFigureOut">
              <a:rPr lang="en-US" smtClean="0"/>
              <a:pPr/>
              <a:t>3/23/2019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265EA6-135D-4B17-84C1-F037D06E5C1D}"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8137D9F8-AC91-4F1A-A48D-F99AA6F57DC9}" type="datetimeFigureOut">
              <a:rPr lang="en-US" smtClean="0"/>
              <a:pPr/>
              <a:t>3/23/2019</a:t>
            </a:fld>
            <a:endParaRPr lang="en-US"/>
          </a:p>
        </p:txBody>
      </p:sp>
      <p:sp>
        <p:nvSpPr>
          <p:cNvPr id="7" name="Slide Number Placeholder 6"/>
          <p:cNvSpPr>
            <a:spLocks noGrp="1"/>
          </p:cNvSpPr>
          <p:nvPr>
            <p:ph type="sldNum" sz="quarter" idx="11"/>
          </p:nvPr>
        </p:nvSpPr>
        <p:spPr/>
        <p:txBody>
          <a:bodyPr rtlCol="0"/>
          <a:lstStyle/>
          <a:p>
            <a:fld id="{EA265EA6-135D-4B17-84C1-F037D06E5C1D}"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7D9F8-AC91-4F1A-A48D-F99AA6F57DC9}" type="datetimeFigureOut">
              <a:rPr lang="en-US" smtClean="0"/>
              <a:pPr/>
              <a:t>3/23/2019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8137D9F8-AC91-4F1A-A48D-F99AA6F57DC9}" type="datetimeFigureOut">
              <a:rPr lang="en-US" smtClean="0"/>
              <a:pPr/>
              <a:t>3/23/2019</a:t>
            </a:fld>
            <a:endParaRPr lang="en-US"/>
          </a:p>
        </p:txBody>
      </p:sp>
      <p:sp>
        <p:nvSpPr>
          <p:cNvPr id="22" name="Slide Number Placeholder 21"/>
          <p:cNvSpPr>
            <a:spLocks noGrp="1"/>
          </p:cNvSpPr>
          <p:nvPr>
            <p:ph type="sldNum" sz="quarter" idx="15"/>
          </p:nvPr>
        </p:nvSpPr>
        <p:spPr/>
        <p:txBody>
          <a:bodyPr rtlCol="0"/>
          <a:lstStyle/>
          <a:p>
            <a:fld id="{EA265EA6-135D-4B17-84C1-F037D06E5C1D}"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8137D9F8-AC91-4F1A-A48D-F99AA6F57DC9}" type="datetimeFigureOut">
              <a:rPr lang="en-US" smtClean="0"/>
              <a:pPr/>
              <a:t>3/23/2019</a:t>
            </a:fld>
            <a:endParaRPr lang="en-US"/>
          </a:p>
        </p:txBody>
      </p:sp>
      <p:sp>
        <p:nvSpPr>
          <p:cNvPr id="18" name="Slide Number Placeholder 17"/>
          <p:cNvSpPr>
            <a:spLocks noGrp="1"/>
          </p:cNvSpPr>
          <p:nvPr>
            <p:ph type="sldNum" sz="quarter" idx="11"/>
          </p:nvPr>
        </p:nvSpPr>
        <p:spPr/>
        <p:txBody>
          <a:bodyPr rtlCol="0"/>
          <a:lstStyle/>
          <a:p>
            <a:fld id="{EA265EA6-135D-4B17-84C1-F037D06E5C1D}"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137D9F8-AC91-4F1A-A48D-F99AA6F57DC9}" type="datetimeFigureOut">
              <a:rPr lang="en-US" smtClean="0"/>
              <a:pPr/>
              <a:t>3/23/2019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137D9F8-AC91-4F1A-A48D-F99AA6F57DC9}" type="datetimeFigureOut">
              <a:rPr lang="en-US" smtClean="0"/>
              <a:pPr/>
              <a:t>3/23/2019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137D9F8-AC91-4F1A-A48D-F99AA6F57DC9}" type="datetimeFigureOut">
              <a:rPr lang="en-US" smtClean="0"/>
              <a:pPr/>
              <a:t>3/23/2019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EA265EA6-135D-4B17-84C1-F037D06E5C1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C:\Users\coursetutor007@gmail\AppData\Local\Microsoft\Windows\Temporary Internet Files\Content.IE5\2L8CCE2J\hiring_graphic[1].jpg"/>
          <p:cNvPicPr>
            <a:picLocks noChangeAspect="1" noChangeArrowheads="1"/>
          </p:cNvPicPr>
          <p:nvPr/>
        </p:nvPicPr>
        <p:blipFill>
          <a:blip r:embed="rId3" cstate="print"/>
          <a:srcRect/>
          <a:stretch>
            <a:fillRect/>
          </a:stretch>
        </p:blipFill>
        <p:spPr bwMode="auto">
          <a:xfrm>
            <a:off x="1295400" y="0"/>
            <a:ext cx="7581900" cy="3429000"/>
          </a:xfrm>
          <a:prstGeom prst="rect">
            <a:avLst/>
          </a:prstGeom>
          <a:noFill/>
        </p:spPr>
      </p:pic>
      <p:sp>
        <p:nvSpPr>
          <p:cNvPr id="2" name="Title 1"/>
          <p:cNvSpPr>
            <a:spLocks noGrp="1"/>
          </p:cNvSpPr>
          <p:nvPr>
            <p:ph type="ctrTitle"/>
          </p:nvPr>
        </p:nvSpPr>
        <p:spPr>
          <a:xfrm>
            <a:off x="1981200" y="4038600"/>
            <a:ext cx="7162800" cy="762000"/>
          </a:xfrm>
        </p:spPr>
        <p:txBody>
          <a:bodyPr>
            <a:normAutofit fontScale="90000"/>
          </a:bodyPr>
          <a:lstStyle/>
          <a:p>
            <a:r>
              <a:rPr lang="en-US" dirty="0" smtClean="0"/>
              <a:t>Recruiting for a manager Job Role</a:t>
            </a:r>
            <a:br>
              <a:rPr lang="en-US" dirty="0" smtClean="0"/>
            </a:br>
            <a:r>
              <a:rPr lang="en-US" dirty="0" smtClean="0"/>
              <a:t/>
            </a:r>
            <a:br>
              <a:rPr lang="en-US" dirty="0" smtClean="0"/>
            </a:br>
            <a:endParaRPr lang="en-US" dirty="0"/>
          </a:p>
        </p:txBody>
      </p:sp>
      <p:sp>
        <p:nvSpPr>
          <p:cNvPr id="3" name="Subtitle 2"/>
          <p:cNvSpPr>
            <a:spLocks noGrp="1"/>
          </p:cNvSpPr>
          <p:nvPr>
            <p:ph type="subTitle" idx="1"/>
          </p:nvPr>
        </p:nvSpPr>
        <p:spPr>
          <a:xfrm>
            <a:off x="2286000" y="5817078"/>
            <a:ext cx="6172200" cy="1040922"/>
          </a:xfrm>
        </p:spPr>
        <p:txBody>
          <a:bodyPr/>
          <a:lstStyle/>
          <a:p>
            <a:pPr algn="ctr"/>
            <a:r>
              <a:rPr lang="en-US" dirty="0" smtClean="0"/>
              <a:t>Presented by: </a:t>
            </a:r>
            <a:r>
              <a:rPr lang="en-US" dirty="0" err="1" smtClean="0"/>
              <a:t>Imtiaz</a:t>
            </a:r>
            <a:r>
              <a:rPr lang="en-US" dirty="0" smtClean="0"/>
              <a:t> </a:t>
            </a:r>
            <a:r>
              <a:rPr lang="en-US" dirty="0" err="1" smtClean="0"/>
              <a:t>Karim</a:t>
            </a:r>
            <a:r>
              <a:rPr lang="en-US" dirty="0" smtClean="0"/>
              <a:t>, </a:t>
            </a:r>
            <a:r>
              <a:rPr lang="en-US" dirty="0" err="1" smtClean="0"/>
              <a:t>Shumon</a:t>
            </a:r>
            <a:r>
              <a:rPr lang="en-US" dirty="0" smtClean="0"/>
              <a:t>, </a:t>
            </a:r>
            <a:r>
              <a:rPr lang="en-US" dirty="0" err="1" smtClean="0"/>
              <a:t>Raju</a:t>
            </a:r>
            <a:r>
              <a:rPr lang="en-US" dirty="0" smtClean="0"/>
              <a:t> and Russell</a:t>
            </a:r>
            <a:endParaRPr lang="en-US" dirty="0"/>
          </a:p>
        </p:txBody>
      </p:sp>
      <p:sp>
        <p:nvSpPr>
          <p:cNvPr id="5" name="TextBox 4"/>
          <p:cNvSpPr txBox="1"/>
          <p:nvPr/>
        </p:nvSpPr>
        <p:spPr>
          <a:xfrm>
            <a:off x="2667000" y="4876800"/>
            <a:ext cx="541020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2400" dirty="0" err="1" smtClean="0"/>
              <a:t>Glaxco</a:t>
            </a:r>
            <a:r>
              <a:rPr lang="en-US" sz="2400" dirty="0" smtClean="0"/>
              <a:t> Inc.</a:t>
            </a:r>
            <a:endParaRPr lang="en-US" sz="2400"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coursetutor007@gmail\AppData\Local\Microsoft\Windows\Temporary Internet Files\Content.IE5\JX74FZSS\f97cd47cd35b1cbd04730c820b162e83[1].jpg"/>
          <p:cNvPicPr>
            <a:picLocks noChangeAspect="1" noChangeArrowheads="1"/>
          </p:cNvPicPr>
          <p:nvPr/>
        </p:nvPicPr>
        <p:blipFill>
          <a:blip r:embed="rId3" cstate="print"/>
          <a:srcRect/>
          <a:stretch>
            <a:fillRect/>
          </a:stretch>
        </p:blipFill>
        <p:spPr bwMode="auto">
          <a:xfrm>
            <a:off x="2819400" y="0"/>
            <a:ext cx="5807216" cy="3733800"/>
          </a:xfrm>
          <a:prstGeom prst="rect">
            <a:avLst/>
          </a:prstGeom>
          <a:noFill/>
        </p:spPr>
      </p:pic>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sz="quarter" idx="1"/>
          </p:nvPr>
        </p:nvSpPr>
        <p:spPr/>
        <p:txBody>
          <a:bodyPr/>
          <a:lstStyle/>
          <a:p>
            <a:endParaRPr lang="en-US" dirty="0" smtClean="0"/>
          </a:p>
          <a:p>
            <a:r>
              <a:rPr lang="en-US" dirty="0" err="1" smtClean="0"/>
              <a:t>Glaxco</a:t>
            </a:r>
            <a:r>
              <a:rPr lang="en-US" dirty="0" smtClean="0"/>
              <a:t> Inc.</a:t>
            </a:r>
          </a:p>
          <a:p>
            <a:endParaRPr lang="en-US" dirty="0" smtClean="0"/>
          </a:p>
          <a:p>
            <a:endParaRPr lang="en-US" dirty="0" smtClean="0"/>
          </a:p>
          <a:p>
            <a:r>
              <a:rPr lang="en-US" dirty="0" smtClean="0"/>
              <a:t>The previous manager resigned </a:t>
            </a:r>
            <a:br>
              <a:rPr lang="en-US" dirty="0" smtClean="0"/>
            </a:br>
            <a:endParaRPr lang="en-US" dirty="0" smtClean="0"/>
          </a:p>
          <a:p>
            <a:endParaRPr lang="en-US" dirty="0" smtClean="0"/>
          </a:p>
          <a:p>
            <a:r>
              <a:rPr lang="en-US" dirty="0" smtClean="0"/>
              <a:t>New roles and requirements</a:t>
            </a:r>
          </a:p>
          <a:p>
            <a:endParaRPr lang="en-US" dirty="0"/>
          </a:p>
        </p:txBody>
      </p:sp>
      <p:pic>
        <p:nvPicPr>
          <p:cNvPr id="2051" name="Picture 3" descr="C:\Users\coursetutor007@gmail\AppData\Local\Microsoft\Windows\Temporary Internet Files\Content.IE5\2L8CCE2J\resign[1].jpg"/>
          <p:cNvPicPr>
            <a:picLocks noChangeAspect="1" noChangeArrowheads="1"/>
          </p:cNvPicPr>
          <p:nvPr/>
        </p:nvPicPr>
        <p:blipFill>
          <a:blip r:embed="rId4" cstate="print"/>
          <a:srcRect/>
          <a:stretch>
            <a:fillRect/>
          </a:stretch>
        </p:blipFill>
        <p:spPr bwMode="auto">
          <a:xfrm rot="377780">
            <a:off x="5016712" y="3952927"/>
            <a:ext cx="3294380" cy="2732666"/>
          </a:xfrm>
          <a:prstGeom prst="rect">
            <a:avLst/>
          </a:prstGeom>
          <a:noFill/>
        </p:spPr>
      </p:pic>
    </p:spTree>
  </p:cSld>
  <p:clrMapOvr>
    <a:masterClrMapping/>
  </p:clrMapOvr>
  <p:transition>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Duties and responsibilities</a:t>
            </a:r>
            <a:endParaRPr lang="en-US" dirty="0"/>
          </a:p>
        </p:txBody>
      </p:sp>
      <p:sp>
        <p:nvSpPr>
          <p:cNvPr id="3" name="Content Placeholder 2"/>
          <p:cNvSpPr>
            <a:spLocks noGrp="1"/>
          </p:cNvSpPr>
          <p:nvPr>
            <p:ph sz="quarter" idx="1"/>
          </p:nvPr>
        </p:nvSpPr>
        <p:spPr>
          <a:xfrm>
            <a:off x="5181600" y="1600200"/>
            <a:ext cx="3352800" cy="4419600"/>
          </a:xfrm>
        </p:spPr>
        <p:txBody>
          <a:bodyPr>
            <a:normAutofit/>
          </a:bodyPr>
          <a:lstStyle/>
          <a:p>
            <a:endParaRPr lang="en-US" dirty="0" smtClean="0"/>
          </a:p>
          <a:p>
            <a:r>
              <a:rPr lang="en-US" dirty="0" smtClean="0"/>
              <a:t>Position description</a:t>
            </a:r>
          </a:p>
          <a:p>
            <a:endParaRPr lang="en-US" dirty="0" smtClean="0"/>
          </a:p>
          <a:p>
            <a:r>
              <a:rPr lang="en-US" dirty="0" smtClean="0"/>
              <a:t>Basic Information</a:t>
            </a:r>
          </a:p>
          <a:p>
            <a:endParaRPr lang="en-US" dirty="0" smtClean="0"/>
          </a:p>
          <a:p>
            <a:r>
              <a:rPr lang="en-US" dirty="0" smtClean="0"/>
              <a:t>Position Purpose</a:t>
            </a:r>
          </a:p>
          <a:p>
            <a:endParaRPr lang="en-US" dirty="0" smtClean="0"/>
          </a:p>
          <a:p>
            <a:r>
              <a:rPr lang="en-US" dirty="0" smtClean="0"/>
              <a:t>Crucial Functions</a:t>
            </a:r>
          </a:p>
          <a:p>
            <a:endParaRPr lang="en-US" dirty="0"/>
          </a:p>
        </p:txBody>
      </p:sp>
      <p:pic>
        <p:nvPicPr>
          <p:cNvPr id="1028" name="Picture 4" descr="C:\Users\coursetutor007@gmail\Desktop\responsibility-letters.jpg"/>
          <p:cNvPicPr>
            <a:picLocks noChangeAspect="1" noChangeArrowheads="1"/>
          </p:cNvPicPr>
          <p:nvPr/>
        </p:nvPicPr>
        <p:blipFill>
          <a:blip r:embed="rId3" cstate="print"/>
          <a:srcRect/>
          <a:stretch>
            <a:fillRect/>
          </a:stretch>
        </p:blipFill>
        <p:spPr bwMode="auto">
          <a:xfrm>
            <a:off x="228600" y="1676400"/>
            <a:ext cx="4495800" cy="4697104"/>
          </a:xfrm>
          <a:prstGeom prst="rect">
            <a:avLst/>
          </a:prstGeom>
          <a:noFill/>
        </p:spPr>
      </p:pic>
    </p:spTree>
  </p:cSld>
  <p:clrMapOvr>
    <a:masterClrMapping/>
  </p:clrMapOvr>
  <p:transition>
    <p:cut thruBlk="1"/>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coursetutor007@gmail\Desktop\requirements-for-a-PCD-pharma-franchise (1).jpg"/>
          <p:cNvPicPr>
            <a:picLocks noChangeAspect="1" noChangeArrowheads="1"/>
          </p:cNvPicPr>
          <p:nvPr/>
        </p:nvPicPr>
        <p:blipFill>
          <a:blip r:embed="rId3" cstate="print"/>
          <a:srcRect/>
          <a:stretch>
            <a:fillRect/>
          </a:stretch>
        </p:blipFill>
        <p:spPr bwMode="auto">
          <a:xfrm>
            <a:off x="0" y="0"/>
            <a:ext cx="5562600" cy="4267199"/>
          </a:xfrm>
          <a:prstGeom prst="rect">
            <a:avLst/>
          </a:prstGeom>
          <a:noFill/>
        </p:spPr>
      </p:pic>
      <p:sp>
        <p:nvSpPr>
          <p:cNvPr id="2" name="Title 1"/>
          <p:cNvSpPr>
            <a:spLocks noGrp="1"/>
          </p:cNvSpPr>
          <p:nvPr>
            <p:ph type="title"/>
          </p:nvPr>
        </p:nvSpPr>
        <p:spPr/>
        <p:txBody>
          <a:bodyPr/>
          <a:lstStyle/>
          <a:p>
            <a:pPr algn="r"/>
            <a:r>
              <a:rPr lang="en-US" dirty="0" smtClean="0"/>
              <a:t>Cont.</a:t>
            </a:r>
            <a:endParaRPr lang="en-US" dirty="0"/>
          </a:p>
        </p:txBody>
      </p:sp>
      <p:sp>
        <p:nvSpPr>
          <p:cNvPr id="3" name="Content Placeholder 2"/>
          <p:cNvSpPr>
            <a:spLocks noGrp="1"/>
          </p:cNvSpPr>
          <p:nvPr>
            <p:ph sz="quarter" idx="1"/>
          </p:nvPr>
        </p:nvSpPr>
        <p:spPr>
          <a:xfrm>
            <a:off x="3200400" y="1295400"/>
            <a:ext cx="5562600" cy="3200400"/>
          </a:xfrm>
        </p:spPr>
        <p:txBody>
          <a:bodyPr>
            <a:normAutofit/>
          </a:bodyPr>
          <a:lstStyle/>
          <a:p>
            <a:endParaRPr lang="en-US" dirty="0" smtClean="0"/>
          </a:p>
          <a:p>
            <a:pPr>
              <a:buNone/>
            </a:pPr>
            <a:endParaRPr lang="en-US" dirty="0" smtClean="0"/>
          </a:p>
          <a:p>
            <a:pPr algn="r"/>
            <a:r>
              <a:rPr lang="en-US" dirty="0" smtClean="0"/>
              <a:t>Minimum Requirements</a:t>
            </a:r>
          </a:p>
          <a:p>
            <a:pPr algn="r">
              <a:buNone/>
            </a:pPr>
            <a:endParaRPr lang="en-US" dirty="0" smtClean="0"/>
          </a:p>
          <a:p>
            <a:pPr algn="r"/>
            <a:r>
              <a:rPr lang="en-US" dirty="0" smtClean="0"/>
              <a:t>Preferred Qualifications</a:t>
            </a:r>
          </a:p>
          <a:p>
            <a:endParaRPr lang="en-US" dirty="0"/>
          </a:p>
        </p:txBody>
      </p:sp>
      <p:pic>
        <p:nvPicPr>
          <p:cNvPr id="2051" name="Picture 3" descr="C:\Users\coursetutor007@gmail\Desktop\Screen Shot 2016-05-13 at 12.59.04 PM.png"/>
          <p:cNvPicPr>
            <a:picLocks noChangeAspect="1" noChangeArrowheads="1"/>
          </p:cNvPicPr>
          <p:nvPr/>
        </p:nvPicPr>
        <p:blipFill>
          <a:blip r:embed="rId4" cstate="print"/>
          <a:srcRect/>
          <a:stretch>
            <a:fillRect/>
          </a:stretch>
        </p:blipFill>
        <p:spPr bwMode="auto">
          <a:xfrm>
            <a:off x="533400" y="4267200"/>
            <a:ext cx="7467600" cy="2590800"/>
          </a:xfrm>
          <a:prstGeom prst="rect">
            <a:avLst/>
          </a:prstGeom>
          <a:noFill/>
        </p:spPr>
      </p:pic>
    </p:spTree>
  </p:cSld>
  <p:clrMapOvr>
    <a:masterClrMapping/>
  </p:clrMapOvr>
  <p:transition>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smtClean="0"/>
              <a:t>Creating a recruitment plan </a:t>
            </a:r>
            <a:endParaRPr lang="en-US" dirty="0"/>
          </a:p>
        </p:txBody>
      </p:sp>
      <p:sp>
        <p:nvSpPr>
          <p:cNvPr id="3" name="Content Placeholder 2"/>
          <p:cNvSpPr>
            <a:spLocks noGrp="1"/>
          </p:cNvSpPr>
          <p:nvPr>
            <p:ph sz="quarter" idx="1"/>
          </p:nvPr>
        </p:nvSpPr>
        <p:spPr>
          <a:xfrm>
            <a:off x="5257800" y="1676400"/>
            <a:ext cx="3581400" cy="5181600"/>
          </a:xfrm>
        </p:spPr>
        <p:txBody>
          <a:bodyPr/>
          <a:lstStyle/>
          <a:p>
            <a:endParaRPr lang="en-US" dirty="0" smtClean="0"/>
          </a:p>
          <a:p>
            <a:endParaRPr lang="en-US" dirty="0" smtClean="0"/>
          </a:p>
          <a:p>
            <a:r>
              <a:rPr lang="en-US" dirty="0" smtClean="0"/>
              <a:t>Posting Period</a:t>
            </a:r>
          </a:p>
          <a:p>
            <a:endParaRPr lang="en-US" dirty="0" smtClean="0"/>
          </a:p>
          <a:p>
            <a:r>
              <a:rPr lang="en-US" dirty="0" smtClean="0"/>
              <a:t>Placement Goals</a:t>
            </a:r>
          </a:p>
          <a:p>
            <a:endParaRPr lang="en-US" dirty="0" smtClean="0"/>
          </a:p>
          <a:p>
            <a:r>
              <a:rPr lang="en-US" dirty="0" smtClean="0"/>
              <a:t>Advertising Resources</a:t>
            </a:r>
          </a:p>
          <a:p>
            <a:endParaRPr lang="en-US" dirty="0"/>
          </a:p>
        </p:txBody>
      </p:sp>
      <p:pic>
        <p:nvPicPr>
          <p:cNvPr id="3074" name="Picture 2" descr="C:\Users\coursetutor007@gmail\Desktop\AdobeStock_132016503-634x0-c-default.jpeg"/>
          <p:cNvPicPr>
            <a:picLocks noChangeAspect="1" noChangeArrowheads="1"/>
          </p:cNvPicPr>
          <p:nvPr/>
        </p:nvPicPr>
        <p:blipFill>
          <a:blip r:embed="rId3" cstate="print"/>
          <a:srcRect/>
          <a:stretch>
            <a:fillRect/>
          </a:stretch>
        </p:blipFill>
        <p:spPr bwMode="auto">
          <a:xfrm>
            <a:off x="0" y="2046514"/>
            <a:ext cx="5181600" cy="4811486"/>
          </a:xfrm>
          <a:prstGeom prst="rect">
            <a:avLst/>
          </a:prstGeom>
          <a:noFill/>
        </p:spPr>
      </p:pic>
    </p:spTree>
  </p:cSld>
  <p:clrMapOvr>
    <a:masterClrMapping/>
  </p:clrMapOvr>
  <p:transition>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098" name="Picture 2" descr="C:\Users\coursetutor007@gmail\Desktop\csm_droits_du_consommateur_image_01_c0560e766c.png"/>
          <p:cNvPicPr>
            <a:picLocks noChangeAspect="1" noChangeArrowheads="1"/>
          </p:cNvPicPr>
          <p:nvPr/>
        </p:nvPicPr>
        <p:blipFill>
          <a:blip r:embed="rId3" cstate="print"/>
          <a:srcRect/>
          <a:stretch>
            <a:fillRect/>
          </a:stretch>
        </p:blipFill>
        <p:spPr bwMode="auto">
          <a:xfrm>
            <a:off x="1905000" y="4038600"/>
            <a:ext cx="5181600" cy="2668100"/>
          </a:xfrm>
          <a:prstGeom prst="rect">
            <a:avLst/>
          </a:prstGeom>
          <a:noFill/>
        </p:spPr>
      </p:pic>
      <p:sp>
        <p:nvSpPr>
          <p:cNvPr id="2" name="Title 1"/>
          <p:cNvSpPr>
            <a:spLocks noGrp="1"/>
          </p:cNvSpPr>
          <p:nvPr>
            <p:ph type="title"/>
          </p:nvPr>
        </p:nvSpPr>
        <p:spPr/>
        <p:txBody>
          <a:bodyPr/>
          <a:lstStyle/>
          <a:p>
            <a:r>
              <a:rPr lang="en-US" dirty="0" smtClean="0"/>
              <a:t>Interview committee and panel</a:t>
            </a:r>
            <a:endParaRPr lang="en-US" dirty="0"/>
          </a:p>
        </p:txBody>
      </p:sp>
      <p:sp>
        <p:nvSpPr>
          <p:cNvPr id="3" name="Content Placeholder 2"/>
          <p:cNvSpPr>
            <a:spLocks noGrp="1"/>
          </p:cNvSpPr>
          <p:nvPr>
            <p:ph sz="quarter" idx="1"/>
          </p:nvPr>
        </p:nvSpPr>
        <p:spPr>
          <a:xfrm>
            <a:off x="1905000" y="1524000"/>
            <a:ext cx="5181600" cy="2590800"/>
          </a:xfrm>
          <a:solidFill>
            <a:schemeClr val="accent1">
              <a:lumMod val="60000"/>
              <a:lumOff val="40000"/>
            </a:schemeClr>
          </a:solidFill>
        </p:spPr>
        <p:txBody>
          <a:bodyPr>
            <a:normAutofit/>
          </a:bodyPr>
          <a:lstStyle/>
          <a:p>
            <a:endParaRPr lang="en-US" dirty="0" smtClean="0"/>
          </a:p>
          <a:p>
            <a:endParaRPr lang="en-US" dirty="0" smtClean="0"/>
          </a:p>
          <a:p>
            <a:r>
              <a:rPr lang="en-US" dirty="0" smtClean="0"/>
              <a:t>Interviewers need to be diverse</a:t>
            </a:r>
          </a:p>
          <a:p>
            <a:endParaRPr lang="en-US" dirty="0" smtClean="0"/>
          </a:p>
          <a:p>
            <a:r>
              <a:rPr lang="en-US" dirty="0" smtClean="0"/>
              <a:t>Bias needs to be prevented </a:t>
            </a:r>
          </a:p>
          <a:p>
            <a:endParaRPr lang="en-US" dirty="0"/>
          </a:p>
        </p:txBody>
      </p:sp>
    </p:spTree>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487362"/>
          </a:xfrm>
        </p:spPr>
        <p:txBody>
          <a:bodyPr>
            <a:normAutofit fontScale="90000"/>
          </a:bodyPr>
          <a:lstStyle/>
          <a:p>
            <a:r>
              <a:rPr lang="en-US" dirty="0" smtClean="0"/>
              <a:t>Reviewing the applications </a:t>
            </a:r>
            <a:endParaRPr lang="en-US" dirty="0"/>
          </a:p>
        </p:txBody>
      </p:sp>
      <p:sp>
        <p:nvSpPr>
          <p:cNvPr id="3" name="Content Placeholder 2"/>
          <p:cNvSpPr>
            <a:spLocks noGrp="1"/>
          </p:cNvSpPr>
          <p:nvPr>
            <p:ph sz="quarter" idx="1"/>
          </p:nvPr>
        </p:nvSpPr>
        <p:spPr>
          <a:xfrm>
            <a:off x="457200" y="914400"/>
            <a:ext cx="7467600" cy="2362200"/>
          </a:xfrm>
        </p:spPr>
        <p:txBody>
          <a:bodyPr>
            <a:normAutofit fontScale="85000" lnSpcReduction="20000"/>
          </a:bodyPr>
          <a:lstStyle/>
          <a:p>
            <a:endParaRPr lang="en-US" dirty="0" smtClean="0"/>
          </a:p>
          <a:p>
            <a:endParaRPr lang="en-US" dirty="0" smtClean="0"/>
          </a:p>
          <a:p>
            <a:pPr algn="r"/>
            <a:r>
              <a:rPr lang="en-US" dirty="0" smtClean="0"/>
              <a:t>Consider applicants who met the deadline</a:t>
            </a:r>
          </a:p>
          <a:p>
            <a:endParaRPr lang="en-US" dirty="0" smtClean="0"/>
          </a:p>
          <a:p>
            <a:pPr algn="r"/>
            <a:r>
              <a:rPr lang="en-US" dirty="0" smtClean="0"/>
              <a:t>Ensure bias does not occur</a:t>
            </a:r>
          </a:p>
          <a:p>
            <a:endParaRPr lang="en-US" dirty="0" smtClean="0"/>
          </a:p>
          <a:p>
            <a:pPr algn="r"/>
            <a:r>
              <a:rPr lang="en-US" dirty="0" smtClean="0"/>
              <a:t>Achieving a diverse pool of shortlisted candidates </a:t>
            </a:r>
            <a:endParaRPr lang="en-US" dirty="0"/>
          </a:p>
        </p:txBody>
      </p:sp>
      <p:pic>
        <p:nvPicPr>
          <p:cNvPr id="5122" name="Picture 2" descr="C:\Users\coursetutor007@gmail\Desktop\A-Way-to-Keep-Diverse-Talent-Engaged-Throughout-the-Recruitment-Process_625554.jpg"/>
          <p:cNvPicPr>
            <a:picLocks noChangeAspect="1" noChangeArrowheads="1"/>
          </p:cNvPicPr>
          <p:nvPr/>
        </p:nvPicPr>
        <p:blipFill>
          <a:blip r:embed="rId3" cstate="print"/>
          <a:srcRect/>
          <a:stretch>
            <a:fillRect/>
          </a:stretch>
        </p:blipFill>
        <p:spPr bwMode="auto">
          <a:xfrm>
            <a:off x="0" y="3429000"/>
            <a:ext cx="8737600" cy="3429000"/>
          </a:xfrm>
          <a:prstGeom prst="rect">
            <a:avLst/>
          </a:prstGeom>
          <a:noFill/>
        </p:spPr>
      </p:pic>
    </p:spTree>
  </p:cSld>
  <p:clrMapOvr>
    <a:masterClrMapping/>
  </p:clrMapOvr>
  <p:transition>
    <p:wipe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C:\Users\coursetutor007@gmail\Desktop\1734390.jpg"/>
          <p:cNvPicPr>
            <a:picLocks noChangeAspect="1" noChangeArrowheads="1"/>
          </p:cNvPicPr>
          <p:nvPr/>
        </p:nvPicPr>
        <p:blipFill>
          <a:blip r:embed="rId3" cstate="print"/>
          <a:srcRect/>
          <a:stretch>
            <a:fillRect/>
          </a:stretch>
        </p:blipFill>
        <p:spPr bwMode="auto">
          <a:xfrm>
            <a:off x="3276601" y="3810000"/>
            <a:ext cx="5486400" cy="3048000"/>
          </a:xfrm>
          <a:prstGeom prst="rect">
            <a:avLst/>
          </a:prstGeom>
          <a:noFill/>
        </p:spPr>
      </p:pic>
      <p:sp>
        <p:nvSpPr>
          <p:cNvPr id="2" name="Title 1"/>
          <p:cNvSpPr>
            <a:spLocks noGrp="1"/>
          </p:cNvSpPr>
          <p:nvPr>
            <p:ph type="title"/>
          </p:nvPr>
        </p:nvSpPr>
        <p:spPr/>
        <p:txBody>
          <a:bodyPr/>
          <a:lstStyle/>
          <a:p>
            <a:r>
              <a:rPr lang="en-US" dirty="0" smtClean="0"/>
              <a:t>Conducting Interviews </a:t>
            </a:r>
            <a:endParaRPr lang="en-US" dirty="0"/>
          </a:p>
        </p:txBody>
      </p:sp>
      <p:sp>
        <p:nvSpPr>
          <p:cNvPr id="3" name="Content Placeholder 2"/>
          <p:cNvSpPr>
            <a:spLocks noGrp="1"/>
          </p:cNvSpPr>
          <p:nvPr>
            <p:ph sz="quarter" idx="1"/>
          </p:nvPr>
        </p:nvSpPr>
        <p:spPr>
          <a:xfrm>
            <a:off x="457200" y="1600200"/>
            <a:ext cx="7467600" cy="3352800"/>
          </a:xfrm>
        </p:spPr>
        <p:txBody>
          <a:bodyPr/>
          <a:lstStyle/>
          <a:p>
            <a:endParaRPr lang="en-US" dirty="0" smtClean="0"/>
          </a:p>
          <a:p>
            <a:r>
              <a:rPr lang="en-US" dirty="0" smtClean="0"/>
              <a:t>Interview preparation</a:t>
            </a:r>
          </a:p>
          <a:p>
            <a:endParaRPr lang="en-US" dirty="0" smtClean="0"/>
          </a:p>
          <a:p>
            <a:r>
              <a:rPr lang="en-US" dirty="0" smtClean="0"/>
              <a:t>Panel interview</a:t>
            </a:r>
          </a:p>
          <a:p>
            <a:endParaRPr lang="en-US" dirty="0" smtClean="0"/>
          </a:p>
          <a:p>
            <a:r>
              <a:rPr lang="en-US" dirty="0" smtClean="0"/>
              <a:t>Interview questions</a:t>
            </a:r>
          </a:p>
          <a:p>
            <a:endParaRPr lang="en-US" dirty="0"/>
          </a:p>
        </p:txBody>
      </p:sp>
      <p:pic>
        <p:nvPicPr>
          <p:cNvPr id="6146" name="Picture 2" descr="C:\Users\coursetutor007@gmail\Desktop\recruitPic.png"/>
          <p:cNvPicPr>
            <a:picLocks noChangeAspect="1" noChangeArrowheads="1"/>
          </p:cNvPicPr>
          <p:nvPr/>
        </p:nvPicPr>
        <p:blipFill>
          <a:blip r:embed="rId4" cstate="print"/>
          <a:srcRect/>
          <a:stretch>
            <a:fillRect/>
          </a:stretch>
        </p:blipFill>
        <p:spPr bwMode="auto">
          <a:xfrm>
            <a:off x="4800600" y="152400"/>
            <a:ext cx="3810000" cy="3581400"/>
          </a:xfrm>
          <a:prstGeom prst="rect">
            <a:avLst/>
          </a:prstGeom>
          <a:noFill/>
        </p:spPr>
      </p:pic>
    </p:spTree>
  </p:cSld>
  <p:clrMapOvr>
    <a:masterClrMapping/>
  </p:clrMapOvr>
  <p:transition>
    <p:pull/>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descr="C:\Users\coursetutor007@gmail\Desktop\presidents-clipart-executive-branch-727123-500972.png"/>
          <p:cNvPicPr>
            <a:picLocks noChangeAspect="1" noChangeArrowheads="1"/>
          </p:cNvPicPr>
          <p:nvPr/>
        </p:nvPicPr>
        <p:blipFill>
          <a:blip r:embed="rId3" cstate="print"/>
          <a:srcRect/>
          <a:stretch>
            <a:fillRect/>
          </a:stretch>
        </p:blipFill>
        <p:spPr bwMode="auto">
          <a:xfrm>
            <a:off x="0" y="3124200"/>
            <a:ext cx="4733925" cy="3733800"/>
          </a:xfrm>
          <a:prstGeom prst="rect">
            <a:avLst/>
          </a:prstGeom>
          <a:noFill/>
        </p:spPr>
      </p:pic>
      <p:sp>
        <p:nvSpPr>
          <p:cNvPr id="2" name="Title 1"/>
          <p:cNvSpPr>
            <a:spLocks noGrp="1"/>
          </p:cNvSpPr>
          <p:nvPr>
            <p:ph type="title"/>
          </p:nvPr>
        </p:nvSpPr>
        <p:spPr>
          <a:xfrm>
            <a:off x="304800" y="0"/>
            <a:ext cx="7467600" cy="838200"/>
          </a:xfrm>
        </p:spPr>
        <p:txBody>
          <a:bodyPr/>
          <a:lstStyle/>
          <a:p>
            <a:r>
              <a:rPr lang="en-US" dirty="0" smtClean="0"/>
              <a:t>Selecting a candidate </a:t>
            </a:r>
            <a:endParaRPr lang="en-US" dirty="0"/>
          </a:p>
        </p:txBody>
      </p:sp>
      <p:sp>
        <p:nvSpPr>
          <p:cNvPr id="3" name="Content Placeholder 2"/>
          <p:cNvSpPr>
            <a:spLocks noGrp="1"/>
          </p:cNvSpPr>
          <p:nvPr>
            <p:ph sz="quarter" idx="1"/>
          </p:nvPr>
        </p:nvSpPr>
        <p:spPr>
          <a:xfrm>
            <a:off x="381000" y="838200"/>
            <a:ext cx="3886200" cy="3962400"/>
          </a:xfrm>
        </p:spPr>
        <p:txBody>
          <a:bodyPr/>
          <a:lstStyle/>
          <a:p>
            <a:pPr>
              <a:buNone/>
            </a:pPr>
            <a:endParaRPr lang="en-US" dirty="0" smtClean="0"/>
          </a:p>
          <a:p>
            <a:r>
              <a:rPr lang="en-US" dirty="0" smtClean="0"/>
              <a:t>Reference checks</a:t>
            </a:r>
          </a:p>
          <a:p>
            <a:endParaRPr lang="en-US" dirty="0" smtClean="0"/>
          </a:p>
          <a:p>
            <a:endParaRPr lang="en-US" dirty="0" smtClean="0"/>
          </a:p>
          <a:p>
            <a:endParaRPr lang="en-US" dirty="0" smtClean="0"/>
          </a:p>
          <a:p>
            <a:endParaRPr lang="en-US" dirty="0" smtClean="0"/>
          </a:p>
        </p:txBody>
      </p:sp>
      <p:pic>
        <p:nvPicPr>
          <p:cNvPr id="8196" name="Picture 4" descr="C:\Users\coursetutor007@gmail\Desktop\employment-background-check.png"/>
          <p:cNvPicPr>
            <a:picLocks noChangeAspect="1" noChangeArrowheads="1"/>
          </p:cNvPicPr>
          <p:nvPr/>
        </p:nvPicPr>
        <p:blipFill>
          <a:blip r:embed="rId4" cstate="print"/>
          <a:srcRect/>
          <a:stretch>
            <a:fillRect/>
          </a:stretch>
        </p:blipFill>
        <p:spPr bwMode="auto">
          <a:xfrm>
            <a:off x="5181600" y="533400"/>
            <a:ext cx="3272589" cy="2438400"/>
          </a:xfrm>
          <a:prstGeom prst="rect">
            <a:avLst/>
          </a:prstGeom>
          <a:noFill/>
        </p:spPr>
      </p:pic>
      <p:sp>
        <p:nvSpPr>
          <p:cNvPr id="7" name="TextBox 6"/>
          <p:cNvSpPr txBox="1"/>
          <p:nvPr/>
        </p:nvSpPr>
        <p:spPr>
          <a:xfrm>
            <a:off x="4953000" y="4800600"/>
            <a:ext cx="3505200" cy="830997"/>
          </a:xfrm>
          <a:prstGeom prst="rect">
            <a:avLst/>
          </a:prstGeom>
          <a:noFill/>
        </p:spPr>
        <p:txBody>
          <a:bodyPr wrap="square" rtlCol="0">
            <a:spAutoFit/>
          </a:bodyPr>
          <a:lstStyle/>
          <a:p>
            <a:pPr>
              <a:buFont typeface="Arial" pitchFamily="34" charset="0"/>
              <a:buChar char="•"/>
            </a:pPr>
            <a:r>
              <a:rPr lang="en-US" sz="2400" dirty="0" smtClean="0"/>
              <a:t>Committee meeting</a:t>
            </a:r>
          </a:p>
          <a:p>
            <a:pPr>
              <a:buFont typeface="Arial" pitchFamily="34" charset="0"/>
              <a:buChar char="•"/>
            </a:pPr>
            <a:endParaRPr lang="en-US" sz="2400" dirty="0"/>
          </a:p>
        </p:txBody>
      </p:sp>
    </p:spTree>
  </p:cSld>
  <p:clrMapOvr>
    <a:masterClrMapping/>
  </p:clrMapOvr>
  <p:transition>
    <p:wheel spokes="2"/>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Finalising</a:t>
            </a:r>
            <a:r>
              <a:rPr lang="en-US" dirty="0" smtClean="0"/>
              <a:t> recruitment</a:t>
            </a:r>
            <a:endParaRPr lang="en-US" dirty="0"/>
          </a:p>
        </p:txBody>
      </p:sp>
      <p:sp>
        <p:nvSpPr>
          <p:cNvPr id="3" name="Content Placeholder 2"/>
          <p:cNvSpPr>
            <a:spLocks noGrp="1"/>
          </p:cNvSpPr>
          <p:nvPr>
            <p:ph sz="quarter" idx="1"/>
          </p:nvPr>
        </p:nvSpPr>
        <p:spPr>
          <a:xfrm>
            <a:off x="457200" y="1981200"/>
            <a:ext cx="7467600" cy="1905000"/>
          </a:xfrm>
        </p:spPr>
        <p:txBody>
          <a:bodyPr>
            <a:normAutofit fontScale="77500" lnSpcReduction="20000"/>
          </a:bodyPr>
          <a:lstStyle/>
          <a:p>
            <a:endParaRPr lang="en-US" dirty="0" smtClean="0"/>
          </a:p>
          <a:p>
            <a:endParaRPr lang="en-US" dirty="0" smtClean="0"/>
          </a:p>
          <a:p>
            <a:pPr algn="r"/>
            <a:r>
              <a:rPr lang="en-US" dirty="0" smtClean="0"/>
              <a:t>Offering the position to the successful candidate</a:t>
            </a:r>
          </a:p>
          <a:p>
            <a:pPr algn="r"/>
            <a:endParaRPr lang="en-US" dirty="0" smtClean="0"/>
          </a:p>
          <a:p>
            <a:pPr algn="r"/>
            <a:endParaRPr lang="en-US" dirty="0" smtClean="0"/>
          </a:p>
          <a:p>
            <a:pPr algn="r"/>
            <a:r>
              <a:rPr lang="en-US" dirty="0" smtClean="0"/>
              <a:t>On-boarding of the successful candidate </a:t>
            </a:r>
          </a:p>
          <a:p>
            <a:endParaRPr lang="en-US" dirty="0"/>
          </a:p>
        </p:txBody>
      </p:sp>
      <p:pic>
        <p:nvPicPr>
          <p:cNvPr id="7170" name="Picture 2" descr="C:\Users\coursetutor007@gmail\Desktop\267036.jpg"/>
          <p:cNvPicPr>
            <a:picLocks noChangeAspect="1" noChangeArrowheads="1"/>
          </p:cNvPicPr>
          <p:nvPr/>
        </p:nvPicPr>
        <p:blipFill>
          <a:blip r:embed="rId3" cstate="print"/>
          <a:srcRect/>
          <a:stretch>
            <a:fillRect/>
          </a:stretch>
        </p:blipFill>
        <p:spPr bwMode="auto">
          <a:xfrm>
            <a:off x="152400" y="4264149"/>
            <a:ext cx="4419600" cy="2593850"/>
          </a:xfrm>
          <a:prstGeom prst="rect">
            <a:avLst/>
          </a:prstGeom>
          <a:noFill/>
        </p:spPr>
      </p:pic>
      <p:pic>
        <p:nvPicPr>
          <p:cNvPr id="7171" name="Picture 3" descr="C:\Users\coursetutor007@gmail\Desktop\writing-note-showing-you-hired-business-photo-showcasing-recruitment-being-selected-job-right-candidate-writing-note-140246812.jpg"/>
          <p:cNvPicPr>
            <a:picLocks noChangeAspect="1" noChangeArrowheads="1"/>
          </p:cNvPicPr>
          <p:nvPr/>
        </p:nvPicPr>
        <p:blipFill>
          <a:blip r:embed="rId4" cstate="print"/>
          <a:srcRect/>
          <a:stretch>
            <a:fillRect/>
          </a:stretch>
        </p:blipFill>
        <p:spPr bwMode="auto">
          <a:xfrm>
            <a:off x="5128328" y="0"/>
            <a:ext cx="4015672" cy="2133600"/>
          </a:xfrm>
          <a:prstGeom prst="rect">
            <a:avLst/>
          </a:prstGeom>
          <a:noFill/>
        </p:spPr>
      </p:pic>
    </p:spTree>
  </p:cSld>
  <p:clrMapOvr>
    <a:masterClrMapping/>
  </p:clrMapOvr>
  <p:transition>
    <p:comb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533400"/>
          </a:xfrm>
        </p:spPr>
        <p:txBody>
          <a:bodyPr/>
          <a:lstStyle/>
          <a:p>
            <a:pPr algn="ctr"/>
            <a:r>
              <a:rPr lang="en-US" sz="2400" dirty="0" smtClean="0"/>
              <a:t>References</a:t>
            </a:r>
            <a:endParaRPr lang="en-US" sz="2400" dirty="0"/>
          </a:p>
        </p:txBody>
      </p:sp>
      <p:sp>
        <p:nvSpPr>
          <p:cNvPr id="3" name="Content Placeholder 2"/>
          <p:cNvSpPr>
            <a:spLocks noGrp="1"/>
          </p:cNvSpPr>
          <p:nvPr>
            <p:ph sz="quarter" idx="1"/>
          </p:nvPr>
        </p:nvSpPr>
        <p:spPr>
          <a:xfrm>
            <a:off x="457200" y="457200"/>
            <a:ext cx="7467600" cy="6248400"/>
          </a:xfrm>
        </p:spPr>
        <p:txBody>
          <a:bodyPr>
            <a:noAutofit/>
          </a:bodyPr>
          <a:lstStyle/>
          <a:p>
            <a:r>
              <a:rPr lang="en-US" sz="850" dirty="0" smtClean="0"/>
              <a:t>Alexander, E.C., </a:t>
            </a:r>
            <a:r>
              <a:rPr lang="en-US" sz="850" dirty="0" err="1" smtClean="0"/>
              <a:t>Mader</a:t>
            </a:r>
            <a:r>
              <a:rPr lang="en-US" sz="850" dirty="0" smtClean="0"/>
              <a:t>, D.R. and </a:t>
            </a:r>
            <a:r>
              <a:rPr lang="en-US" sz="850" dirty="0" err="1" smtClean="0"/>
              <a:t>Mader</a:t>
            </a:r>
            <a:r>
              <a:rPr lang="en-US" sz="850" dirty="0" smtClean="0"/>
              <a:t>, F.H., 2019. Using social media during the hiring process: A comparison between recruiters and job seekers. </a:t>
            </a:r>
            <a:r>
              <a:rPr lang="en-US" sz="850" i="1" dirty="0" smtClean="0"/>
              <a:t>Journal of Global Scholars of Marketing Science</a:t>
            </a:r>
            <a:r>
              <a:rPr lang="en-US" sz="850" dirty="0" smtClean="0"/>
              <a:t>, </a:t>
            </a:r>
            <a:r>
              <a:rPr lang="en-US" sz="850" i="1" dirty="0" smtClean="0"/>
              <a:t>29</a:t>
            </a:r>
            <a:r>
              <a:rPr lang="en-US" sz="850" dirty="0" smtClean="0"/>
              <a:t>(1), pp.78-87.</a:t>
            </a:r>
          </a:p>
          <a:p>
            <a:r>
              <a:rPr lang="en-US" sz="850" dirty="0" smtClean="0"/>
              <a:t>Alonso, P. and </a:t>
            </a:r>
            <a:r>
              <a:rPr lang="en-US" sz="850" dirty="0" err="1" smtClean="0"/>
              <a:t>Moscoso</a:t>
            </a:r>
            <a:r>
              <a:rPr lang="en-US" sz="850" dirty="0" smtClean="0"/>
              <a:t>, S., 2017. Structured behavioral and conventional interviews: Differences and biases in interviewer ratings. </a:t>
            </a:r>
            <a:r>
              <a:rPr lang="en-US" sz="850" i="1" dirty="0" err="1" smtClean="0"/>
              <a:t>Revista</a:t>
            </a:r>
            <a:r>
              <a:rPr lang="en-US" sz="850" i="1" dirty="0" smtClean="0"/>
              <a:t> de </a:t>
            </a:r>
            <a:r>
              <a:rPr lang="en-US" sz="850" i="1" dirty="0" err="1" smtClean="0"/>
              <a:t>Psicología</a:t>
            </a:r>
            <a:r>
              <a:rPr lang="en-US" sz="850" i="1" dirty="0" smtClean="0"/>
              <a:t> del </a:t>
            </a:r>
            <a:r>
              <a:rPr lang="en-US" sz="850" i="1" dirty="0" err="1" smtClean="0"/>
              <a:t>Trabajo</a:t>
            </a:r>
            <a:r>
              <a:rPr lang="en-US" sz="850" i="1" dirty="0" smtClean="0"/>
              <a:t> y de </a:t>
            </a:r>
            <a:r>
              <a:rPr lang="en-US" sz="850" i="1" dirty="0" err="1" smtClean="0"/>
              <a:t>las</a:t>
            </a:r>
            <a:r>
              <a:rPr lang="en-US" sz="850" i="1" dirty="0" smtClean="0"/>
              <a:t> </a:t>
            </a:r>
            <a:r>
              <a:rPr lang="en-US" sz="850" i="1" dirty="0" err="1" smtClean="0"/>
              <a:t>Organizaciones</a:t>
            </a:r>
            <a:r>
              <a:rPr lang="en-US" sz="850" dirty="0" smtClean="0"/>
              <a:t>, </a:t>
            </a:r>
            <a:r>
              <a:rPr lang="en-US" sz="850" i="1" dirty="0" smtClean="0"/>
              <a:t>33</a:t>
            </a:r>
            <a:r>
              <a:rPr lang="en-US" sz="850" dirty="0" smtClean="0"/>
              <a:t>(3), pp.183-191.</a:t>
            </a:r>
          </a:p>
          <a:p>
            <a:r>
              <a:rPr lang="en-US" sz="850" dirty="0" smtClean="0"/>
              <a:t>Brody, R.G., </a:t>
            </a:r>
            <a:r>
              <a:rPr lang="en-US" sz="850" dirty="0" err="1" smtClean="0"/>
              <a:t>Perri</a:t>
            </a:r>
            <a:r>
              <a:rPr lang="en-US" sz="850" dirty="0" smtClean="0"/>
              <a:t>, F.S. and Van Buren, H.J., 2015. Further beyond the basic background check: Predicting future unethical behavior. </a:t>
            </a:r>
            <a:r>
              <a:rPr lang="en-US" sz="850" i="1" dirty="0" smtClean="0"/>
              <a:t>Business and Society Review</a:t>
            </a:r>
            <a:r>
              <a:rPr lang="en-US" sz="850" dirty="0" smtClean="0"/>
              <a:t>, </a:t>
            </a:r>
            <a:r>
              <a:rPr lang="en-US" sz="850" i="1" dirty="0" smtClean="0"/>
              <a:t>120</a:t>
            </a:r>
            <a:r>
              <a:rPr lang="en-US" sz="850" dirty="0" smtClean="0"/>
              <a:t>(4), pp.549-576.</a:t>
            </a:r>
          </a:p>
          <a:p>
            <a:r>
              <a:rPr lang="en-US" sz="850" dirty="0" smtClean="0"/>
              <a:t>Carpenter, M.L., 2017. Social Network Usage in the Hiring Process. </a:t>
            </a:r>
            <a:r>
              <a:rPr lang="en-US" sz="850" i="1" dirty="0" smtClean="0"/>
              <a:t>WRIT: GSW Journal of First-Year Writing</a:t>
            </a:r>
            <a:r>
              <a:rPr lang="en-US" sz="850" dirty="0" smtClean="0"/>
              <a:t>, </a:t>
            </a:r>
            <a:r>
              <a:rPr lang="en-US" sz="850" i="1" dirty="0" smtClean="0"/>
              <a:t>1</a:t>
            </a:r>
            <a:r>
              <a:rPr lang="en-US" sz="850" dirty="0" smtClean="0"/>
              <a:t>(2), p.9.</a:t>
            </a:r>
          </a:p>
          <a:p>
            <a:r>
              <a:rPr lang="en-US" sz="850" dirty="0" err="1" smtClean="0"/>
              <a:t>Chowdhury</a:t>
            </a:r>
            <a:r>
              <a:rPr lang="en-US" sz="850" dirty="0" smtClean="0"/>
              <a:t>, M., 2018. Recruitment &amp; selection process of Abdul </a:t>
            </a:r>
            <a:r>
              <a:rPr lang="en-US" sz="850" dirty="0" err="1" smtClean="0"/>
              <a:t>Monem</a:t>
            </a:r>
            <a:r>
              <a:rPr lang="en-US" sz="850" dirty="0" smtClean="0"/>
              <a:t> Limited.</a:t>
            </a:r>
          </a:p>
          <a:p>
            <a:r>
              <a:rPr lang="en-US" sz="850" dirty="0" err="1" smtClean="0"/>
              <a:t>Cigelnik</a:t>
            </a:r>
            <a:r>
              <a:rPr lang="en-US" sz="850" dirty="0" smtClean="0"/>
              <a:t>, D.D., 2018. </a:t>
            </a:r>
            <a:r>
              <a:rPr lang="en-US" sz="850" i="1" dirty="0" smtClean="0"/>
              <a:t>Method for Matching Employers and Candidates</a:t>
            </a:r>
            <a:r>
              <a:rPr lang="en-US" sz="850" dirty="0" smtClean="0"/>
              <a:t>. U.S. Patent Application 15/404,734.</a:t>
            </a:r>
          </a:p>
          <a:p>
            <a:r>
              <a:rPr lang="en-US" sz="850" dirty="0" smtClean="0"/>
              <a:t>Collier, D. and Zhang, C., 2016. Can We Reduce Bias in the Recruiting Process and Diversify Pools of Candidates by Using Different Types of Words in Job Descriptions?.</a:t>
            </a:r>
          </a:p>
          <a:p>
            <a:r>
              <a:rPr lang="en-US" sz="850" dirty="0" smtClean="0"/>
              <a:t>Culbertson, S.S., </a:t>
            </a:r>
            <a:r>
              <a:rPr lang="en-US" sz="850" dirty="0" err="1" smtClean="0"/>
              <a:t>Weyhrauch</a:t>
            </a:r>
            <a:r>
              <a:rPr lang="en-US" sz="850" dirty="0" smtClean="0"/>
              <a:t>, W.S. and </a:t>
            </a:r>
            <a:r>
              <a:rPr lang="en-US" sz="850" dirty="0" err="1" smtClean="0"/>
              <a:t>Huffcutt</a:t>
            </a:r>
            <a:r>
              <a:rPr lang="en-US" sz="850" dirty="0" smtClean="0"/>
              <a:t>, A.I., 2017. A tale of two formats: Direct comparison of matching situational and behavior description interview questions. </a:t>
            </a:r>
            <a:r>
              <a:rPr lang="en-US" sz="850" i="1" dirty="0" smtClean="0"/>
              <a:t>Human Resource Management Review</a:t>
            </a:r>
            <a:r>
              <a:rPr lang="en-US" sz="850" dirty="0" smtClean="0"/>
              <a:t>, </a:t>
            </a:r>
            <a:r>
              <a:rPr lang="en-US" sz="850" i="1" dirty="0" smtClean="0"/>
              <a:t>27</a:t>
            </a:r>
            <a:r>
              <a:rPr lang="en-US" sz="850" dirty="0" smtClean="0"/>
              <a:t>(1), pp.167-177.</a:t>
            </a:r>
          </a:p>
          <a:p>
            <a:r>
              <a:rPr lang="en-US" sz="850" dirty="0" err="1" smtClean="0"/>
              <a:t>Custódio</a:t>
            </a:r>
            <a:r>
              <a:rPr lang="en-US" sz="850" dirty="0" smtClean="0"/>
              <a:t>, C., Ferreira, M.A. and Matos, P., 2017. Do general managerial skills spur innovation?. </a:t>
            </a:r>
            <a:r>
              <a:rPr lang="en-US" sz="850" i="1" dirty="0" smtClean="0"/>
              <a:t>Management Science</a:t>
            </a:r>
            <a:r>
              <a:rPr lang="en-US" sz="850" dirty="0" smtClean="0"/>
              <a:t>.</a:t>
            </a:r>
          </a:p>
          <a:p>
            <a:r>
              <a:rPr lang="en-US" sz="850" dirty="0" err="1" smtClean="0"/>
              <a:t>Gewurtz</a:t>
            </a:r>
            <a:r>
              <a:rPr lang="en-US" sz="850" dirty="0" smtClean="0"/>
              <a:t>, R.E., </a:t>
            </a:r>
            <a:r>
              <a:rPr lang="en-US" sz="850" dirty="0" err="1" smtClean="0"/>
              <a:t>Langan</a:t>
            </a:r>
            <a:r>
              <a:rPr lang="en-US" sz="850" dirty="0" smtClean="0"/>
              <a:t>, S. and </a:t>
            </a:r>
            <a:r>
              <a:rPr lang="en-US" sz="850" dirty="0" err="1" smtClean="0"/>
              <a:t>Shand</a:t>
            </a:r>
            <a:r>
              <a:rPr lang="en-US" sz="850" dirty="0" smtClean="0"/>
              <a:t>, D., 2016. Hiring people with disabilities: A scoping review. </a:t>
            </a:r>
            <a:r>
              <a:rPr lang="en-US" sz="850" i="1" dirty="0" smtClean="0"/>
              <a:t>Work</a:t>
            </a:r>
            <a:r>
              <a:rPr lang="en-US" sz="850" dirty="0" smtClean="0"/>
              <a:t>, </a:t>
            </a:r>
            <a:r>
              <a:rPr lang="en-US" sz="850" i="1" dirty="0" smtClean="0"/>
              <a:t>54</a:t>
            </a:r>
            <a:r>
              <a:rPr lang="en-US" sz="850" dirty="0" smtClean="0"/>
              <a:t>(1), pp.135-148.</a:t>
            </a:r>
          </a:p>
          <a:p>
            <a:r>
              <a:rPr lang="en-US" sz="850" dirty="0" err="1" smtClean="0"/>
              <a:t>Hellsten</a:t>
            </a:r>
            <a:r>
              <a:rPr lang="en-US" sz="850" dirty="0" smtClean="0"/>
              <a:t>, I., 2018. On-Boarding Activities Supporting Employee Experiences Creating a second first impression through organizational socialization.</a:t>
            </a:r>
          </a:p>
          <a:p>
            <a:r>
              <a:rPr lang="en-US" sz="850" dirty="0" smtClean="0"/>
              <a:t>Hope, J., 2017. Create an enrollment management structure to support recruitment, retention goals. </a:t>
            </a:r>
            <a:r>
              <a:rPr lang="en-US" sz="850" i="1" dirty="0" smtClean="0"/>
              <a:t>Enrollment Management Report</a:t>
            </a:r>
            <a:r>
              <a:rPr lang="en-US" sz="850" dirty="0" smtClean="0"/>
              <a:t>, </a:t>
            </a:r>
            <a:r>
              <a:rPr lang="en-US" sz="850" i="1" dirty="0" smtClean="0"/>
              <a:t>20</a:t>
            </a:r>
            <a:r>
              <a:rPr lang="en-US" sz="850" dirty="0" smtClean="0"/>
              <a:t>(12), pp.1-5.</a:t>
            </a:r>
          </a:p>
          <a:p>
            <a:r>
              <a:rPr lang="en-US" sz="850" dirty="0" err="1" smtClean="0"/>
              <a:t>Hoppner</a:t>
            </a:r>
            <a:r>
              <a:rPr lang="en-US" sz="850" dirty="0" smtClean="0"/>
              <a:t>, T., </a:t>
            </a:r>
            <a:r>
              <a:rPr lang="en-US" sz="850" dirty="0" err="1" smtClean="0"/>
              <a:t>Schaper</a:t>
            </a:r>
            <a:r>
              <a:rPr lang="en-US" sz="850" dirty="0" smtClean="0"/>
              <a:t>, F. and </a:t>
            </a:r>
            <a:r>
              <a:rPr lang="en-US" sz="850" dirty="0" err="1" smtClean="0"/>
              <a:t>Westerhoff</a:t>
            </a:r>
            <a:r>
              <a:rPr lang="en-US" sz="850" dirty="0" smtClean="0"/>
              <a:t>, P., 2018. Google Search (Shopping) as a Precedent for Disintermediation in Other Sectors-The Example of Google for Jobs. </a:t>
            </a:r>
            <a:r>
              <a:rPr lang="en-US" sz="850" i="1" dirty="0" smtClean="0"/>
              <a:t>Available at SSRN 3264934</a:t>
            </a:r>
            <a:r>
              <a:rPr lang="en-US" sz="850" dirty="0" smtClean="0"/>
              <a:t>.</a:t>
            </a:r>
          </a:p>
          <a:p>
            <a:r>
              <a:rPr lang="en-US" sz="850" dirty="0" err="1" smtClean="0"/>
              <a:t>Kallio</a:t>
            </a:r>
            <a:r>
              <a:rPr lang="en-US" sz="850" dirty="0" smtClean="0"/>
              <a:t>, H., </a:t>
            </a:r>
            <a:r>
              <a:rPr lang="en-US" sz="850" dirty="0" err="1" smtClean="0"/>
              <a:t>Pietilä</a:t>
            </a:r>
            <a:r>
              <a:rPr lang="en-US" sz="850" dirty="0" smtClean="0"/>
              <a:t>, A.M., Johnson, M. and </a:t>
            </a:r>
            <a:r>
              <a:rPr lang="en-US" sz="850" dirty="0" err="1" smtClean="0"/>
              <a:t>Kangasniemi</a:t>
            </a:r>
            <a:r>
              <a:rPr lang="en-US" sz="850" dirty="0" smtClean="0"/>
              <a:t>, M., 2016. Systematic methodological review: developing a framework for a qualitative semi‐structured interview guide. </a:t>
            </a:r>
            <a:r>
              <a:rPr lang="en-US" sz="850" i="1" dirty="0" smtClean="0"/>
              <a:t>Journal of advanced nursing</a:t>
            </a:r>
            <a:r>
              <a:rPr lang="en-US" sz="850" dirty="0" smtClean="0"/>
              <a:t>, </a:t>
            </a:r>
            <a:r>
              <a:rPr lang="en-US" sz="850" i="1" dirty="0" smtClean="0"/>
              <a:t>72</a:t>
            </a:r>
            <a:r>
              <a:rPr lang="en-US" sz="850" dirty="0" smtClean="0"/>
              <a:t>(12), pp.2954-2965.</a:t>
            </a:r>
          </a:p>
          <a:p>
            <a:r>
              <a:rPr lang="en-US" sz="850" dirty="0" err="1" smtClean="0"/>
              <a:t>Kapp</a:t>
            </a:r>
            <a:r>
              <a:rPr lang="en-US" sz="850" dirty="0" smtClean="0"/>
              <a:t>, V., Lefebvre, F. and </a:t>
            </a:r>
            <a:r>
              <a:rPr lang="en-US" sz="850" dirty="0" err="1" smtClean="0"/>
              <a:t>Duprat</a:t>
            </a:r>
            <a:r>
              <a:rPr lang="en-US" sz="850" dirty="0" smtClean="0"/>
              <a:t>, D., 2017, September. Innovative design principles applied to the conception of a sequencing manager working position. In </a:t>
            </a:r>
            <a:r>
              <a:rPr lang="en-US" sz="850" i="1" dirty="0" smtClean="0"/>
              <a:t>2017 IEEE/AIAA 36th Digital Avionics Systems Conference (DASC)</a:t>
            </a:r>
            <a:r>
              <a:rPr lang="en-US" sz="850" dirty="0" smtClean="0"/>
              <a:t> (pp. 1-10). IEEE.</a:t>
            </a:r>
          </a:p>
          <a:p>
            <a:r>
              <a:rPr lang="en-US" sz="850" dirty="0" err="1" smtClean="0"/>
              <a:t>Kulkarni</a:t>
            </a:r>
            <a:r>
              <a:rPr lang="en-US" sz="850" dirty="0" smtClean="0"/>
              <a:t>, M., </a:t>
            </a:r>
            <a:r>
              <a:rPr lang="en-US" sz="850" dirty="0" err="1" smtClean="0"/>
              <a:t>Lengnick</a:t>
            </a:r>
            <a:r>
              <a:rPr lang="en-US" sz="850" dirty="0" smtClean="0"/>
              <a:t>-Hall, M.L. and Martinez, P.G., 2015. </a:t>
            </a:r>
            <a:r>
              <a:rPr lang="en-US" sz="850" dirty="0" err="1" smtClean="0"/>
              <a:t>Overqualification</a:t>
            </a:r>
            <a:r>
              <a:rPr lang="en-US" sz="850" dirty="0" smtClean="0"/>
              <a:t>, mismatched qualification, and hiring decisions: Perceptions of employers. </a:t>
            </a:r>
            <a:r>
              <a:rPr lang="en-US" sz="850" i="1" dirty="0" smtClean="0"/>
              <a:t>Personnel Review</a:t>
            </a:r>
            <a:r>
              <a:rPr lang="en-US" sz="850" dirty="0" smtClean="0"/>
              <a:t>, </a:t>
            </a:r>
            <a:r>
              <a:rPr lang="en-US" sz="850" i="1" dirty="0" smtClean="0"/>
              <a:t>44</a:t>
            </a:r>
            <a:r>
              <a:rPr lang="en-US" sz="850" dirty="0" smtClean="0"/>
              <a:t>(4), pp.529-549.</a:t>
            </a:r>
          </a:p>
          <a:p>
            <a:r>
              <a:rPr lang="en-US" sz="850" dirty="0" err="1" smtClean="0"/>
              <a:t>Margerison</a:t>
            </a:r>
            <a:r>
              <a:rPr lang="en-US" sz="850" dirty="0" smtClean="0"/>
              <a:t>, C.J., 2017. </a:t>
            </a:r>
            <a:r>
              <a:rPr lang="en-US" sz="850" i="1" dirty="0" smtClean="0"/>
              <a:t>Managerial Consulting Skills: A Practical Guide: A Practical Guide</a:t>
            </a:r>
            <a:r>
              <a:rPr lang="en-US" sz="850" dirty="0" smtClean="0"/>
              <a:t>. </a:t>
            </a:r>
            <a:r>
              <a:rPr lang="en-US" sz="850" dirty="0" err="1" smtClean="0"/>
              <a:t>Routledge</a:t>
            </a:r>
            <a:r>
              <a:rPr lang="en-US" sz="850" dirty="0" smtClean="0"/>
              <a:t>.</a:t>
            </a:r>
          </a:p>
          <a:p>
            <a:r>
              <a:rPr lang="en-US" sz="850" dirty="0" err="1" smtClean="0"/>
              <a:t>Qusef</a:t>
            </a:r>
            <a:r>
              <a:rPr lang="en-US" sz="850" dirty="0" smtClean="0"/>
              <a:t>, A. and </a:t>
            </a:r>
            <a:r>
              <a:rPr lang="en-US" sz="850" dirty="0" err="1" smtClean="0"/>
              <a:t>Kiswani</a:t>
            </a:r>
            <a:r>
              <a:rPr lang="en-US" sz="850" dirty="0" smtClean="0"/>
              <a:t>, J., 2017. Project Manager Roles in Software Information Systems: Case Studies from Jordan. In </a:t>
            </a:r>
            <a:r>
              <a:rPr lang="en-US" sz="850" i="1" dirty="0" smtClean="0"/>
              <a:t>Leadership, Innovation and Entrepreneurship as Driving Forces of the Global Economy</a:t>
            </a:r>
            <a:r>
              <a:rPr lang="en-US" sz="850" dirty="0" smtClean="0"/>
              <a:t> (pp. 223-227). Springer, Cham.</a:t>
            </a:r>
          </a:p>
          <a:p>
            <a:r>
              <a:rPr lang="en-US" sz="850" dirty="0" smtClean="0"/>
              <a:t>Rudman, W., Hart-Hester, S., Richey, J. and Jackson, K., 2016. Hiring for competency: Hiring to not fail vs. hiring to succeed. </a:t>
            </a:r>
            <a:r>
              <a:rPr lang="en-US" sz="850" i="1" dirty="0" smtClean="0"/>
              <a:t>Perspectives in Health Information Management</a:t>
            </a:r>
            <a:r>
              <a:rPr lang="en-US" sz="850" dirty="0" smtClean="0"/>
              <a:t>.</a:t>
            </a:r>
          </a:p>
          <a:p>
            <a:r>
              <a:rPr lang="en-US" sz="850" dirty="0" smtClean="0"/>
              <a:t>Schumacher, G., Grigsby, B. and Vesey, W., 2015. Determining effective teaching behaviors through the hiring process. </a:t>
            </a:r>
            <a:r>
              <a:rPr lang="en-US" sz="850" i="1" dirty="0" smtClean="0"/>
              <a:t>International Journal of Educational Management</a:t>
            </a:r>
            <a:r>
              <a:rPr lang="en-US" sz="850" dirty="0" smtClean="0"/>
              <a:t>, </a:t>
            </a:r>
            <a:r>
              <a:rPr lang="en-US" sz="850" i="1" dirty="0" smtClean="0"/>
              <a:t>29</a:t>
            </a:r>
            <a:r>
              <a:rPr lang="en-US" sz="850" dirty="0" smtClean="0"/>
              <a:t>(1), pp.139-155.</a:t>
            </a:r>
          </a:p>
          <a:p>
            <a:r>
              <a:rPr lang="en-US" sz="850" dirty="0" err="1" smtClean="0"/>
              <a:t>Thorsteinson</a:t>
            </a:r>
            <a:r>
              <a:rPr lang="en-US" sz="850" dirty="0" smtClean="0"/>
              <a:t>, T.J., 2018. A meta‐analysis of interview length on reliability and validity. </a:t>
            </a:r>
            <a:r>
              <a:rPr lang="en-US" sz="850" i="1" dirty="0" smtClean="0"/>
              <a:t>Journal of Occupational and Organizational Psychology</a:t>
            </a:r>
            <a:r>
              <a:rPr lang="en-US" sz="850" dirty="0" smtClean="0"/>
              <a:t>, </a:t>
            </a:r>
            <a:r>
              <a:rPr lang="en-US" sz="850" i="1" dirty="0" smtClean="0"/>
              <a:t>91</a:t>
            </a:r>
            <a:r>
              <a:rPr lang="en-US" sz="850" dirty="0" smtClean="0"/>
              <a:t>(1), pp.1-32.</a:t>
            </a:r>
          </a:p>
          <a:p>
            <a:endParaRPr lang="en-US" sz="850" dirty="0"/>
          </a:p>
        </p:txBody>
      </p:sp>
    </p:spTree>
  </p:cSld>
  <p:clrMapOvr>
    <a:masterClrMapping/>
  </p:clrMapOvr>
  <p:transition>
    <p:randomBa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514600"/>
            <a:ext cx="7467600" cy="1143000"/>
          </a:xfrm>
        </p:spPr>
        <p:txBody>
          <a:bodyPr>
            <a:noAutofit/>
          </a:bodyPr>
          <a:lstStyle/>
          <a:p>
            <a:pPr algn="ctr"/>
            <a:r>
              <a:rPr lang="en-US" sz="9600" dirty="0" smtClean="0">
                <a:latin typeface="Brush Script MT" pitchFamily="66" charset="0"/>
              </a:rPr>
              <a:t>END</a:t>
            </a:r>
            <a:endParaRPr lang="en-US" sz="9600" dirty="0">
              <a:latin typeface="Brush Script MT" pitchFamily="66" charset="0"/>
            </a:endParaRPr>
          </a:p>
        </p:txBody>
      </p:sp>
      <p:sp>
        <p:nvSpPr>
          <p:cNvPr id="3" name="TextBox 2"/>
          <p:cNvSpPr txBox="1"/>
          <p:nvPr/>
        </p:nvSpPr>
        <p:spPr>
          <a:xfrm>
            <a:off x="1981200" y="4343400"/>
            <a:ext cx="4876800" cy="369332"/>
          </a:xfrm>
          <a:prstGeom prst="rect">
            <a:avLst/>
          </a:prstGeom>
          <a:noFill/>
        </p:spPr>
        <p:txBody>
          <a:bodyPr wrap="square" rtlCol="0">
            <a:spAutoFit/>
          </a:bodyPr>
          <a:lstStyle/>
          <a:p>
            <a:pPr algn="ctr"/>
            <a:r>
              <a:rPr lang="en-US" dirty="0" smtClean="0">
                <a:latin typeface="Informal Roman" pitchFamily="66" charset="0"/>
              </a:rPr>
              <a:t>THANK YOU FOR YOUR TIME</a:t>
            </a:r>
            <a:endParaRPr lang="en-US" dirty="0">
              <a:latin typeface="Informal Roman" pitchFamily="66" charset="0"/>
            </a:endParaRPr>
          </a:p>
        </p:txBody>
      </p:sp>
    </p:spTree>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149</TotalTime>
  <Words>1316</Words>
  <Application>Microsoft Office PowerPoint</Application>
  <PresentationFormat>On-screen Show (4:3)</PresentationFormat>
  <Paragraphs>150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Recruiting for a manager Job Role  </vt:lpstr>
      <vt:lpstr>Introduction </vt:lpstr>
      <vt:lpstr>Duties and responsibilities</vt:lpstr>
      <vt:lpstr>Cont.</vt:lpstr>
      <vt:lpstr>Creating a recruitment plan </vt:lpstr>
      <vt:lpstr>Interview committee and panel</vt:lpstr>
      <vt:lpstr>Reviewing the applications </vt:lpstr>
      <vt:lpstr>Conducting Interviews </vt:lpstr>
      <vt:lpstr>Selecting a candidate </vt:lpstr>
      <vt:lpstr>Finalising recruitment</vt:lpstr>
      <vt:lpstr>References</vt:lpstr>
      <vt:lpstr>END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Recruiting for a manager Job Role</dc:title>
  <dc:creator>coursetutor007@gmail</dc:creator>
  <cp:lastModifiedBy>shahidul islam</cp:lastModifiedBy>
  <cp:revision>29</cp:revision>
  <dcterms:created xsi:type="dcterms:W3CDTF">2019-03-19T07:48:35Z</dcterms:created>
  <dcterms:modified xsi:type="dcterms:W3CDTF">2019-03-23T14:12:54Z</dcterms:modified>
</cp:coreProperties>
</file>