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8288000" cy="10287000"/>
  <p:notesSz cx="6858000" cy="9144000"/>
  <p:embeddedFontLst>
    <p:embeddedFont>
      <p:font typeface="League Spartan" charset="1" panose="00000800000000000000"/>
      <p:regular r:id="rId21"/>
    </p:embeddedFont>
    <p:embeddedFont>
      <p:font typeface="Barlow" charset="1" panose="00000500000000000000"/>
      <p:regular r:id="rId22"/>
    </p:embeddedFont>
    <p:embeddedFont>
      <p:font typeface="Arimo Bold Italics" charset="1" panose="020B0704020202090204"/>
      <p:regular r:id="rId23"/>
    </p:embeddedFont>
    <p:embeddedFont>
      <p:font typeface="Aileron" charset="1" panose="00000500000000000000"/>
      <p:regular r:id="rId24"/>
    </p:embeddedFont>
    <p:embeddedFont>
      <p:font typeface="Aileron Bold" charset="1" panose="00000800000000000000"/>
      <p:regular r:id="rId25"/>
    </p:embeddedFont>
    <p:embeddedFont>
      <p:font typeface="Cormorant Garamond Bold Italics" charset="1" panose="00000800000000000000"/>
      <p:regular r:id="rId26"/>
    </p:embeddedFont>
    <p:embeddedFont>
      <p:font typeface="Hello Paris" charset="1" panose="00000000000000000000"/>
      <p:regular r:id="rId27"/>
    </p:embeddedFont>
    <p:embeddedFont>
      <p:font typeface="Varela Round" charset="1" panose="00000500000000000000"/>
      <p:regular r:id="rId28"/>
    </p:embeddedFont>
    <p:embeddedFont>
      <p:font typeface="Canva Sans" charset="1" panose="020B0503030501040103"/>
      <p:regular r:id="rId29"/>
    </p:embeddedFont>
    <p:embeddedFont>
      <p:font typeface="Barlow Bold" charset="1" panose="00000800000000000000"/>
      <p:regular r:id="rId30"/>
    </p:embeddedFont>
    <p:embeddedFont>
      <p:font typeface="Canva Sans Bold" charset="1" panose="020B0803030501040103"/>
      <p:regular r:id="rId31"/>
    </p:embeddedFont>
    <p:embeddedFont>
      <p:font typeface="Poppins Bold" charset="1" panose="00000800000000000000"/>
      <p:regular r:id="rId32"/>
    </p:embeddedFont>
    <p:embeddedFont>
      <p:font typeface="Poppins" charset="1" panose="0000050000000000000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 Id="rId4" Target="../media/image6.png" Type="http://schemas.openxmlformats.org/officeDocument/2006/relationships/image"/><Relationship Id="rId5" Target="../media/image7.png" Type="http://schemas.openxmlformats.org/officeDocument/2006/relationships/image"/><Relationship Id="rId6" Target="../media/image8.png" Type="http://schemas.openxmlformats.org/officeDocument/2006/relationships/image"/><Relationship Id="rId7" Target="../media/image9.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3.png" Type="http://schemas.openxmlformats.org/officeDocument/2006/relationships/image"/><Relationship Id="rId4" Target="../media/image14.svg" Type="http://schemas.openxmlformats.org/officeDocument/2006/relationships/image"/><Relationship Id="rId5" Target="../media/image15.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3.png" Type="http://schemas.openxmlformats.org/officeDocument/2006/relationships/image"/><Relationship Id="rId4" Target="../media/image2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25.png" Type="http://schemas.openxmlformats.org/officeDocument/2006/relationships/image"/><Relationship Id="rId4" Target="../media/image26.svg" Type="http://schemas.openxmlformats.org/officeDocument/2006/relationships/image"/><Relationship Id="rId5" Target="../media/image27.png" Type="http://schemas.openxmlformats.org/officeDocument/2006/relationships/image"/><Relationship Id="rId6" Target="../media/image28.svg" Type="http://schemas.openxmlformats.org/officeDocument/2006/relationships/image"/><Relationship Id="rId7" Target="../media/image29.png" Type="http://schemas.openxmlformats.org/officeDocument/2006/relationships/image"/><Relationship Id="rId8" Target="../media/image30.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1.png" Type="http://schemas.openxmlformats.org/officeDocument/2006/relationships/image"/><Relationship Id="rId4" Target="../media/image32.png" Type="http://schemas.openxmlformats.org/officeDocument/2006/relationships/image"/><Relationship Id="rId5" Target="../media/image33.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4.png" Type="http://schemas.openxmlformats.org/officeDocument/2006/relationships/image"/><Relationship Id="rId4" Target="../media/image35.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36.png" Type="http://schemas.openxmlformats.org/officeDocument/2006/relationships/image"/><Relationship Id="rId4" Target="../media/image37.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https://doi.org/10.1001/jama.288.19.2469" TargetMode="External" Type="http://schemas.openxmlformats.org/officeDocument/2006/relationships/hyperlink"/></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https://www.google.com/search?q=https://doi.org/10.1186/s12916-016-0647-5" TargetMode="External" Type="http://schemas.openxmlformats.org/officeDocument/2006/relationships/hyperlink"/></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59" r="0" b="-9259"/>
            </a:stretch>
          </a:blipFill>
        </p:spPr>
      </p:sp>
      <p:sp>
        <p:nvSpPr>
          <p:cNvPr name="TextBox 3" id="3"/>
          <p:cNvSpPr txBox="true"/>
          <p:nvPr/>
        </p:nvSpPr>
        <p:spPr>
          <a:xfrm rot="0">
            <a:off x="671711" y="1889268"/>
            <a:ext cx="16944578" cy="4963796"/>
          </a:xfrm>
          <a:prstGeom prst="rect">
            <a:avLst/>
          </a:prstGeom>
        </p:spPr>
        <p:txBody>
          <a:bodyPr anchor="t" rtlCol="false" tIns="0" lIns="0" bIns="0" rIns="0">
            <a:spAutoFit/>
          </a:bodyPr>
          <a:lstStyle/>
          <a:p>
            <a:pPr algn="ctr">
              <a:lnSpc>
                <a:spcPts val="19879"/>
              </a:lnSpc>
              <a:spcBef>
                <a:spcPct val="0"/>
              </a:spcBef>
            </a:pPr>
            <a:r>
              <a:rPr lang="en-US" sz="14199">
                <a:solidFill>
                  <a:srgbClr val="545252"/>
                </a:solidFill>
                <a:latin typeface="League Spartan"/>
                <a:ea typeface="League Spartan"/>
                <a:cs typeface="League Spartan"/>
                <a:sym typeface="League Spartan"/>
              </a:rPr>
              <a:t>LONG TERM CONDITIONS </a:t>
            </a:r>
          </a:p>
        </p:txBody>
      </p:sp>
      <p:sp>
        <p:nvSpPr>
          <p:cNvPr name="Freeform 4" id="4"/>
          <p:cNvSpPr/>
          <p:nvPr/>
        </p:nvSpPr>
        <p:spPr>
          <a:xfrm flipH="false" flipV="false" rot="-5329992">
            <a:off x="13530236" y="2838138"/>
            <a:ext cx="1921676" cy="1050516"/>
          </a:xfrm>
          <a:custGeom>
            <a:avLst/>
            <a:gdLst/>
            <a:ahLst/>
            <a:cxnLst/>
            <a:rect r="r" b="b" t="t" l="l"/>
            <a:pathLst>
              <a:path h="1050516" w="1921676">
                <a:moveTo>
                  <a:pt x="0" y="0"/>
                </a:moveTo>
                <a:lnTo>
                  <a:pt x="1921676" y="0"/>
                </a:lnTo>
                <a:lnTo>
                  <a:pt x="1921676" y="1050517"/>
                </a:lnTo>
                <a:lnTo>
                  <a:pt x="0" y="105051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5048122" y="6976888"/>
            <a:ext cx="8191755" cy="1397000"/>
          </a:xfrm>
          <a:prstGeom prst="rect">
            <a:avLst/>
          </a:prstGeom>
        </p:spPr>
        <p:txBody>
          <a:bodyPr anchor="t" rtlCol="false" tIns="0" lIns="0" bIns="0" rIns="0">
            <a:spAutoFit/>
          </a:bodyPr>
          <a:lstStyle/>
          <a:p>
            <a:pPr algn="ctr" marL="0" indent="0" lvl="0">
              <a:lnSpc>
                <a:spcPts val="10599"/>
              </a:lnSpc>
            </a:pPr>
            <a:r>
              <a:rPr lang="en-US" sz="9999" spc="229">
                <a:solidFill>
                  <a:srgbClr val="434040"/>
                </a:solidFill>
                <a:latin typeface="Barlow"/>
                <a:ea typeface="Barlow"/>
                <a:cs typeface="Barlow"/>
                <a:sym typeface="Barlow"/>
              </a:rPr>
              <a:t>ASTHMA</a:t>
            </a:r>
          </a:p>
        </p:txBody>
      </p:sp>
      <p:sp>
        <p:nvSpPr>
          <p:cNvPr name="TextBox 6" id="6"/>
          <p:cNvSpPr txBox="true"/>
          <p:nvPr/>
        </p:nvSpPr>
        <p:spPr>
          <a:xfrm rot="0">
            <a:off x="13946359" y="8588883"/>
            <a:ext cx="4019422" cy="669417"/>
          </a:xfrm>
          <a:prstGeom prst="rect">
            <a:avLst/>
          </a:prstGeom>
        </p:spPr>
        <p:txBody>
          <a:bodyPr anchor="t" rtlCol="false" tIns="0" lIns="0" bIns="0" rIns="0">
            <a:spAutoFit/>
          </a:bodyPr>
          <a:lstStyle/>
          <a:p>
            <a:pPr algn="r">
              <a:lnSpc>
                <a:spcPts val="2663"/>
              </a:lnSpc>
            </a:pPr>
            <a:r>
              <a:rPr lang="en-US" b="true" sz="1799" i="true" spc="41">
                <a:solidFill>
                  <a:srgbClr val="4B4646"/>
                </a:solidFill>
                <a:latin typeface="Arimo Bold Italics"/>
                <a:ea typeface="Arimo Bold Italics"/>
                <a:cs typeface="Arimo Bold Italics"/>
                <a:sym typeface="Arimo Bold Italics"/>
              </a:rPr>
              <a:t>STUDENT ID:- 2521764</a:t>
            </a:r>
          </a:p>
          <a:p>
            <a:pPr algn="r" marL="0" indent="0" lvl="0">
              <a:lnSpc>
                <a:spcPts val="2663"/>
              </a:lnSpc>
            </a:pPr>
            <a:r>
              <a:rPr lang="en-US" b="true" sz="1799" i="true" spc="41">
                <a:solidFill>
                  <a:srgbClr val="4B4646"/>
                </a:solidFill>
                <a:latin typeface="Arimo Bold Italics"/>
                <a:ea typeface="Arimo Bold Italics"/>
                <a:cs typeface="Arimo Bold Italics"/>
                <a:sym typeface="Arimo Bold Italics"/>
              </a:rPr>
              <a:t>NAME:- RIZWANA</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9047743" y="5221199"/>
            <a:ext cx="1050159" cy="1381788"/>
          </a:xfrm>
          <a:custGeom>
            <a:avLst/>
            <a:gdLst/>
            <a:ahLst/>
            <a:cxnLst/>
            <a:rect r="r" b="b" t="t" l="l"/>
            <a:pathLst>
              <a:path h="1381788" w="1050159">
                <a:moveTo>
                  <a:pt x="0" y="0"/>
                </a:moveTo>
                <a:lnTo>
                  <a:pt x="1050159" y="0"/>
                </a:lnTo>
                <a:lnTo>
                  <a:pt x="1050159" y="1381788"/>
                </a:lnTo>
                <a:lnTo>
                  <a:pt x="0" y="1381788"/>
                </a:lnTo>
                <a:lnTo>
                  <a:pt x="0" y="0"/>
                </a:lnTo>
                <a:close/>
              </a:path>
            </a:pathLst>
          </a:custGeom>
          <a:blipFill>
            <a:blip r:embed="rId3"/>
            <a:stretch>
              <a:fillRect l="0" t="0" r="0" b="0"/>
            </a:stretch>
          </a:blipFill>
        </p:spPr>
      </p:sp>
      <p:sp>
        <p:nvSpPr>
          <p:cNvPr name="Freeform 4" id="4"/>
          <p:cNvSpPr/>
          <p:nvPr/>
        </p:nvSpPr>
        <p:spPr>
          <a:xfrm flipH="false" flipV="false" rot="0">
            <a:off x="9047743" y="3780607"/>
            <a:ext cx="1050159" cy="1292141"/>
          </a:xfrm>
          <a:custGeom>
            <a:avLst/>
            <a:gdLst/>
            <a:ahLst/>
            <a:cxnLst/>
            <a:rect r="r" b="b" t="t" l="l"/>
            <a:pathLst>
              <a:path h="1292141" w="1050159">
                <a:moveTo>
                  <a:pt x="0" y="0"/>
                </a:moveTo>
                <a:lnTo>
                  <a:pt x="1050159" y="0"/>
                </a:lnTo>
                <a:lnTo>
                  <a:pt x="1050159" y="1292141"/>
                </a:lnTo>
                <a:lnTo>
                  <a:pt x="0" y="1292141"/>
                </a:lnTo>
                <a:lnTo>
                  <a:pt x="0" y="0"/>
                </a:lnTo>
                <a:close/>
              </a:path>
            </a:pathLst>
          </a:custGeom>
          <a:blipFill>
            <a:blip r:embed="rId4"/>
            <a:stretch>
              <a:fillRect l="0" t="0" r="0" b="0"/>
            </a:stretch>
          </a:blipFill>
        </p:spPr>
      </p:sp>
      <p:sp>
        <p:nvSpPr>
          <p:cNvPr name="Freeform 5" id="5"/>
          <p:cNvSpPr/>
          <p:nvPr/>
        </p:nvSpPr>
        <p:spPr>
          <a:xfrm flipH="false" flipV="false" rot="0">
            <a:off x="9047743" y="2411905"/>
            <a:ext cx="822861" cy="1216302"/>
          </a:xfrm>
          <a:custGeom>
            <a:avLst/>
            <a:gdLst/>
            <a:ahLst/>
            <a:cxnLst/>
            <a:rect r="r" b="b" t="t" l="l"/>
            <a:pathLst>
              <a:path h="1216302" w="822861">
                <a:moveTo>
                  <a:pt x="0" y="0"/>
                </a:moveTo>
                <a:lnTo>
                  <a:pt x="822861" y="0"/>
                </a:lnTo>
                <a:lnTo>
                  <a:pt x="822861" y="1216302"/>
                </a:lnTo>
                <a:lnTo>
                  <a:pt x="0" y="1216302"/>
                </a:lnTo>
                <a:lnTo>
                  <a:pt x="0" y="0"/>
                </a:lnTo>
                <a:close/>
              </a:path>
            </a:pathLst>
          </a:custGeom>
          <a:blipFill>
            <a:blip r:embed="rId5"/>
            <a:stretch>
              <a:fillRect l="0" t="0" r="0" b="0"/>
            </a:stretch>
          </a:blipFill>
        </p:spPr>
      </p:sp>
      <p:sp>
        <p:nvSpPr>
          <p:cNvPr name="Freeform 6" id="6"/>
          <p:cNvSpPr/>
          <p:nvPr/>
        </p:nvSpPr>
        <p:spPr>
          <a:xfrm flipH="false" flipV="false" rot="0">
            <a:off x="9047743" y="6755387"/>
            <a:ext cx="1080450" cy="1470000"/>
          </a:xfrm>
          <a:custGeom>
            <a:avLst/>
            <a:gdLst/>
            <a:ahLst/>
            <a:cxnLst/>
            <a:rect r="r" b="b" t="t" l="l"/>
            <a:pathLst>
              <a:path h="1470000" w="1080450">
                <a:moveTo>
                  <a:pt x="0" y="0"/>
                </a:moveTo>
                <a:lnTo>
                  <a:pt x="1080450" y="0"/>
                </a:lnTo>
                <a:lnTo>
                  <a:pt x="1080450" y="1469999"/>
                </a:lnTo>
                <a:lnTo>
                  <a:pt x="0" y="1469999"/>
                </a:lnTo>
                <a:lnTo>
                  <a:pt x="0" y="0"/>
                </a:lnTo>
                <a:close/>
              </a:path>
            </a:pathLst>
          </a:custGeom>
          <a:blipFill>
            <a:blip r:embed="rId6"/>
            <a:stretch>
              <a:fillRect l="0" t="0" r="0" b="0"/>
            </a:stretch>
          </a:blipFill>
        </p:spPr>
      </p:sp>
      <p:sp>
        <p:nvSpPr>
          <p:cNvPr name="Freeform 7" id="7"/>
          <p:cNvSpPr/>
          <p:nvPr/>
        </p:nvSpPr>
        <p:spPr>
          <a:xfrm flipH="false" flipV="false" rot="0">
            <a:off x="1565948" y="294062"/>
            <a:ext cx="6096085" cy="6051750"/>
          </a:xfrm>
          <a:custGeom>
            <a:avLst/>
            <a:gdLst/>
            <a:ahLst/>
            <a:cxnLst/>
            <a:rect r="r" b="b" t="t" l="l"/>
            <a:pathLst>
              <a:path h="6051750" w="6096085">
                <a:moveTo>
                  <a:pt x="0" y="0"/>
                </a:moveTo>
                <a:lnTo>
                  <a:pt x="6096085" y="0"/>
                </a:lnTo>
                <a:lnTo>
                  <a:pt x="6096085" y="6051750"/>
                </a:lnTo>
                <a:lnTo>
                  <a:pt x="0" y="6051750"/>
                </a:lnTo>
                <a:lnTo>
                  <a:pt x="0" y="0"/>
                </a:lnTo>
                <a:close/>
              </a:path>
            </a:pathLst>
          </a:custGeom>
          <a:blipFill>
            <a:blip r:embed="rId7"/>
            <a:stretch>
              <a:fillRect l="0" t="0" r="0" b="0"/>
            </a:stretch>
          </a:blipFill>
        </p:spPr>
      </p:sp>
      <p:sp>
        <p:nvSpPr>
          <p:cNvPr name="TextBox 8" id="8"/>
          <p:cNvSpPr txBox="true"/>
          <p:nvPr/>
        </p:nvSpPr>
        <p:spPr>
          <a:xfrm rot="0">
            <a:off x="13239878" y="9610218"/>
            <a:ext cx="4019422" cy="316992"/>
          </a:xfrm>
          <a:prstGeom prst="rect">
            <a:avLst/>
          </a:prstGeom>
        </p:spPr>
        <p:txBody>
          <a:bodyPr anchor="t" rtlCol="false" tIns="0" lIns="0" bIns="0" rIns="0">
            <a:spAutoFit/>
          </a:bodyPr>
          <a:lstStyle/>
          <a:p>
            <a:pPr algn="r" marL="0" indent="0" lvl="0">
              <a:lnSpc>
                <a:spcPts val="2663"/>
              </a:lnSpc>
            </a:pPr>
            <a:r>
              <a:rPr lang="en-US" sz="1799">
                <a:solidFill>
                  <a:srgbClr val="121212"/>
                </a:solidFill>
                <a:latin typeface="Aileron"/>
                <a:ea typeface="Aileron"/>
                <a:cs typeface="Aileron"/>
                <a:sym typeface="Aileron"/>
              </a:rPr>
              <a:t>Presented by Rizwana </a:t>
            </a:r>
          </a:p>
        </p:txBody>
      </p:sp>
      <p:sp>
        <p:nvSpPr>
          <p:cNvPr name="TextBox 9" id="9"/>
          <p:cNvSpPr txBox="true"/>
          <p:nvPr/>
        </p:nvSpPr>
        <p:spPr>
          <a:xfrm rot="0">
            <a:off x="9676702" y="2800164"/>
            <a:ext cx="7126350" cy="291465"/>
          </a:xfrm>
          <a:prstGeom prst="rect">
            <a:avLst/>
          </a:prstGeom>
        </p:spPr>
        <p:txBody>
          <a:bodyPr anchor="t" rtlCol="false" tIns="0" lIns="0" bIns="0" rIns="0">
            <a:spAutoFit/>
          </a:bodyPr>
          <a:lstStyle/>
          <a:p>
            <a:pPr algn="just" marL="0" indent="0" lvl="0">
              <a:lnSpc>
                <a:spcPts val="2339"/>
              </a:lnSpc>
            </a:pPr>
          </a:p>
        </p:txBody>
      </p:sp>
      <p:sp>
        <p:nvSpPr>
          <p:cNvPr name="TextBox 10" id="10"/>
          <p:cNvSpPr txBox="true"/>
          <p:nvPr/>
        </p:nvSpPr>
        <p:spPr>
          <a:xfrm rot="0">
            <a:off x="10393100" y="320965"/>
            <a:ext cx="7653221" cy="8781372"/>
          </a:xfrm>
          <a:prstGeom prst="rect">
            <a:avLst/>
          </a:prstGeom>
        </p:spPr>
        <p:txBody>
          <a:bodyPr anchor="t" rtlCol="false" tIns="0" lIns="0" bIns="0" rIns="0">
            <a:spAutoFit/>
          </a:bodyPr>
          <a:lstStyle/>
          <a:p>
            <a:pPr algn="l">
              <a:lnSpc>
                <a:spcPts val="4037"/>
              </a:lnSpc>
            </a:pPr>
            <a:r>
              <a:rPr lang="en-US" b="true" sz="3105" spc="496">
                <a:solidFill>
                  <a:srgbClr val="0F4662"/>
                </a:solidFill>
                <a:latin typeface="Aileron Bold"/>
                <a:ea typeface="Aileron Bold"/>
                <a:cs typeface="Aileron Bold"/>
                <a:sym typeface="Aileron Bold"/>
              </a:rPr>
              <a:t>SYMPTOMS</a:t>
            </a:r>
            <a:r>
              <a:rPr lang="en-US" sz="3105" spc="496">
                <a:solidFill>
                  <a:srgbClr val="121212"/>
                </a:solidFill>
                <a:latin typeface="Aileron"/>
                <a:ea typeface="Aileron"/>
                <a:cs typeface="Aileron"/>
                <a:sym typeface="Aileron"/>
              </a:rPr>
              <a:t> </a:t>
            </a:r>
          </a:p>
          <a:p>
            <a:pPr algn="just">
              <a:lnSpc>
                <a:spcPts val="2601"/>
              </a:lnSpc>
            </a:pPr>
          </a:p>
          <a:p>
            <a:pPr algn="just">
              <a:lnSpc>
                <a:spcPts val="2655"/>
              </a:lnSpc>
            </a:pPr>
            <a:r>
              <a:rPr lang="en-US" sz="2141">
                <a:solidFill>
                  <a:srgbClr val="121212"/>
                </a:solidFill>
                <a:latin typeface="Aileron"/>
                <a:ea typeface="Aileron"/>
                <a:cs typeface="Aileron"/>
                <a:sym typeface="Aileron"/>
              </a:rPr>
              <a:t>Asthma is marked by fluctuating and occasional respiratory symptoms. These symptoms frequently  during the night or in the early morning and may be provoked by physical activity, allergens, or cold air (Global Initiative for Asthma, 2024).</a:t>
            </a:r>
          </a:p>
          <a:p>
            <a:pPr algn="just">
              <a:lnSpc>
                <a:spcPts val="2481"/>
              </a:lnSpc>
            </a:pPr>
          </a:p>
          <a:p>
            <a:pPr algn="just">
              <a:lnSpc>
                <a:spcPts val="2655"/>
              </a:lnSpc>
            </a:pPr>
            <a:r>
              <a:rPr lang="en-US" sz="2141">
                <a:solidFill>
                  <a:srgbClr val="121212"/>
                </a:solidFill>
                <a:latin typeface="Aileron"/>
                <a:ea typeface="Aileron"/>
                <a:cs typeface="Aileron"/>
                <a:sym typeface="Aileron"/>
              </a:rPr>
              <a:t>Wheezing: A sharp whistling noise generated during exhalation caused by constricted air passages (National Institute for Health and Care Excellence, 2021).</a:t>
            </a:r>
          </a:p>
          <a:p>
            <a:pPr algn="l">
              <a:lnSpc>
                <a:spcPts val="2481"/>
              </a:lnSpc>
            </a:pPr>
          </a:p>
          <a:p>
            <a:pPr algn="just">
              <a:lnSpc>
                <a:spcPts val="2655"/>
              </a:lnSpc>
            </a:pPr>
            <a:r>
              <a:rPr lang="en-US" sz="2141">
                <a:solidFill>
                  <a:srgbClr val="121212"/>
                </a:solidFill>
                <a:latin typeface="Aileron"/>
                <a:ea typeface="Aileron"/>
                <a:cs typeface="Aileron"/>
                <a:sym typeface="Aileron"/>
              </a:rPr>
              <a:t>Shortness of Breath (Dyspnoea): The sensation of not being able to obtain adequate breath or an "air hunger" (World Health Organization, 2023).</a:t>
            </a:r>
          </a:p>
          <a:p>
            <a:pPr algn="just">
              <a:lnSpc>
                <a:spcPts val="2481"/>
              </a:lnSpc>
            </a:pPr>
          </a:p>
          <a:p>
            <a:pPr algn="just">
              <a:lnSpc>
                <a:spcPts val="2481"/>
              </a:lnSpc>
            </a:pPr>
          </a:p>
          <a:p>
            <a:pPr algn="just">
              <a:lnSpc>
                <a:spcPts val="2655"/>
              </a:lnSpc>
            </a:pPr>
            <a:r>
              <a:rPr lang="en-US" sz="2141">
                <a:solidFill>
                  <a:srgbClr val="121212"/>
                </a:solidFill>
                <a:latin typeface="Aileron"/>
                <a:ea typeface="Aileron"/>
                <a:cs typeface="Aileron"/>
                <a:sym typeface="Aileron"/>
              </a:rPr>
              <a:t>Chest Compression: A constrictive feeling in the chest, frequently characterized as a significant burden (British Thoracic Society and SIGN, 2019).</a:t>
            </a:r>
          </a:p>
          <a:p>
            <a:pPr algn="just">
              <a:lnSpc>
                <a:spcPts val="1861"/>
              </a:lnSpc>
            </a:pPr>
          </a:p>
          <a:p>
            <a:pPr algn="just">
              <a:lnSpc>
                <a:spcPts val="1861"/>
              </a:lnSpc>
            </a:pPr>
          </a:p>
          <a:p>
            <a:pPr algn="just">
              <a:lnSpc>
                <a:spcPts val="2655"/>
              </a:lnSpc>
            </a:pPr>
            <a:r>
              <a:rPr lang="en-US" sz="2141">
                <a:solidFill>
                  <a:srgbClr val="121212"/>
                </a:solidFill>
                <a:latin typeface="Aileron"/>
                <a:ea typeface="Aileron"/>
                <a:cs typeface="Aileron"/>
                <a:sym typeface="Aileron"/>
              </a:rPr>
              <a:t>Cough: Usually a dry, relentless cough that can intensify at night or after physical activity (Abashar et al., 2024)</a:t>
            </a:r>
          </a:p>
          <a:p>
            <a:pPr algn="l">
              <a:lnSpc>
                <a:spcPts val="1951"/>
              </a:lnSpc>
            </a:pPr>
          </a:p>
          <a:p>
            <a:pPr algn="l">
              <a:lnSpc>
                <a:spcPts val="1951"/>
              </a:lnSpc>
            </a:pPr>
          </a:p>
          <a:p>
            <a:pPr algn="l">
              <a:lnSpc>
                <a:spcPts val="1951"/>
              </a:lnSpc>
            </a:pPr>
          </a:p>
          <a:p>
            <a:pPr algn="l">
              <a:lnSpc>
                <a:spcPts val="1951"/>
              </a:lnSpc>
            </a:pPr>
          </a:p>
          <a:p>
            <a:pPr algn="l" marL="0" indent="0" lvl="0">
              <a:lnSpc>
                <a:spcPts val="1951"/>
              </a:lnSpc>
            </a:pPr>
          </a:p>
        </p:txBody>
      </p:sp>
      <p:sp>
        <p:nvSpPr>
          <p:cNvPr name="TextBox 11" id="11"/>
          <p:cNvSpPr txBox="true"/>
          <p:nvPr/>
        </p:nvSpPr>
        <p:spPr>
          <a:xfrm rot="0">
            <a:off x="1136661" y="6526787"/>
            <a:ext cx="6978596" cy="622935"/>
          </a:xfrm>
          <a:prstGeom prst="rect">
            <a:avLst/>
          </a:prstGeom>
        </p:spPr>
        <p:txBody>
          <a:bodyPr anchor="t" rtlCol="false" tIns="0" lIns="0" bIns="0" rIns="0">
            <a:spAutoFit/>
          </a:bodyPr>
          <a:lstStyle/>
          <a:p>
            <a:pPr algn="ctr">
              <a:lnSpc>
                <a:spcPts val="5040"/>
              </a:lnSpc>
            </a:pPr>
            <a:r>
              <a:rPr lang="en-US" sz="3600" spc="-72">
                <a:solidFill>
                  <a:srgbClr val="0F4662"/>
                </a:solidFill>
                <a:latin typeface="Aileron"/>
                <a:ea typeface="Aileron"/>
                <a:cs typeface="Aileron"/>
                <a:sym typeface="Aileron"/>
              </a:rPr>
              <a:t>What is Asthma?</a:t>
            </a:r>
          </a:p>
        </p:txBody>
      </p:sp>
      <p:sp>
        <p:nvSpPr>
          <p:cNvPr name="TextBox 12" id="12"/>
          <p:cNvSpPr txBox="true"/>
          <p:nvPr/>
        </p:nvSpPr>
        <p:spPr>
          <a:xfrm rot="0">
            <a:off x="819267" y="7577106"/>
            <a:ext cx="7589447" cy="1416710"/>
          </a:xfrm>
          <a:prstGeom prst="rect">
            <a:avLst/>
          </a:prstGeom>
        </p:spPr>
        <p:txBody>
          <a:bodyPr anchor="t" rtlCol="false" tIns="0" lIns="0" bIns="0" rIns="0">
            <a:spAutoFit/>
          </a:bodyPr>
          <a:lstStyle/>
          <a:p>
            <a:pPr algn="just">
              <a:lnSpc>
                <a:spcPts val="3813"/>
              </a:lnSpc>
            </a:pPr>
            <a:r>
              <a:rPr lang="en-US" sz="2724">
                <a:solidFill>
                  <a:srgbClr val="121212"/>
                </a:solidFill>
                <a:latin typeface="Aileron"/>
                <a:ea typeface="Aileron"/>
                <a:cs typeface="Aileron"/>
                <a:sym typeface="Aileron"/>
              </a:rPr>
              <a:t>Asthma is clinically defined as a heterogeneous disease that is primarily characterized by chronic airway inflammation (Abashar et al., 2024).</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0" y="0"/>
            <a:ext cx="18288000" cy="4099486"/>
            <a:chOff x="0" y="0"/>
            <a:chExt cx="4816593" cy="1079700"/>
          </a:xfrm>
        </p:grpSpPr>
        <p:sp>
          <p:nvSpPr>
            <p:cNvPr name="Freeform 4" id="4"/>
            <p:cNvSpPr/>
            <p:nvPr/>
          </p:nvSpPr>
          <p:spPr>
            <a:xfrm flipH="false" flipV="false" rot="0">
              <a:off x="0" y="0"/>
              <a:ext cx="4816592" cy="1079700"/>
            </a:xfrm>
            <a:custGeom>
              <a:avLst/>
              <a:gdLst/>
              <a:ahLst/>
              <a:cxnLst/>
              <a:rect r="r" b="b" t="t" l="l"/>
              <a:pathLst>
                <a:path h="1079700" w="4816592">
                  <a:moveTo>
                    <a:pt x="0" y="0"/>
                  </a:moveTo>
                  <a:lnTo>
                    <a:pt x="4816592" y="0"/>
                  </a:lnTo>
                  <a:lnTo>
                    <a:pt x="4816592" y="1079700"/>
                  </a:lnTo>
                  <a:lnTo>
                    <a:pt x="0" y="1079700"/>
                  </a:lnTo>
                  <a:close/>
                </a:path>
              </a:pathLst>
            </a:custGeom>
            <a:solidFill>
              <a:srgbClr val="EEE5D7"/>
            </a:solidFill>
          </p:spPr>
        </p:sp>
        <p:sp>
          <p:nvSpPr>
            <p:cNvPr name="TextBox 5" id="5"/>
            <p:cNvSpPr txBox="true"/>
            <p:nvPr/>
          </p:nvSpPr>
          <p:spPr>
            <a:xfrm>
              <a:off x="0" y="-47625"/>
              <a:ext cx="4816593" cy="1127325"/>
            </a:xfrm>
            <a:prstGeom prst="rect">
              <a:avLst/>
            </a:prstGeom>
          </p:spPr>
          <p:txBody>
            <a:bodyPr anchor="ctr" rtlCol="false" tIns="50800" lIns="50800" bIns="50800" rIns="50800"/>
            <a:lstStyle/>
            <a:p>
              <a:pPr algn="ctr">
                <a:lnSpc>
                  <a:spcPts val="3693"/>
                </a:lnSpc>
              </a:pPr>
            </a:p>
          </p:txBody>
        </p:sp>
      </p:grpSp>
      <p:sp>
        <p:nvSpPr>
          <p:cNvPr name="Freeform 6" id="6"/>
          <p:cNvSpPr/>
          <p:nvPr/>
        </p:nvSpPr>
        <p:spPr>
          <a:xfrm flipH="false" flipV="false" rot="0">
            <a:off x="2369131" y="2759414"/>
            <a:ext cx="2011302" cy="2384086"/>
          </a:xfrm>
          <a:custGeom>
            <a:avLst/>
            <a:gdLst/>
            <a:ahLst/>
            <a:cxnLst/>
            <a:rect r="r" b="b" t="t" l="l"/>
            <a:pathLst>
              <a:path h="2384086" w="2011302">
                <a:moveTo>
                  <a:pt x="0" y="0"/>
                </a:moveTo>
                <a:lnTo>
                  <a:pt x="2011302" y="0"/>
                </a:lnTo>
                <a:lnTo>
                  <a:pt x="2011302" y="2384086"/>
                </a:lnTo>
                <a:lnTo>
                  <a:pt x="0" y="2384086"/>
                </a:lnTo>
                <a:lnTo>
                  <a:pt x="0" y="0"/>
                </a:lnTo>
                <a:close/>
              </a:path>
            </a:pathLst>
          </a:custGeom>
          <a:blipFill>
            <a:blip r:embed="rId3"/>
            <a:stretch>
              <a:fillRect l="0" t="0" r="0" b="0"/>
            </a:stretch>
          </a:blipFill>
        </p:spPr>
      </p:sp>
      <p:sp>
        <p:nvSpPr>
          <p:cNvPr name="Freeform 7" id="7"/>
          <p:cNvSpPr/>
          <p:nvPr/>
        </p:nvSpPr>
        <p:spPr>
          <a:xfrm flipH="false" flipV="false" rot="0">
            <a:off x="7950061" y="2857107"/>
            <a:ext cx="2387878" cy="2286393"/>
          </a:xfrm>
          <a:custGeom>
            <a:avLst/>
            <a:gdLst/>
            <a:ahLst/>
            <a:cxnLst/>
            <a:rect r="r" b="b" t="t" l="l"/>
            <a:pathLst>
              <a:path h="2286393" w="2387878">
                <a:moveTo>
                  <a:pt x="0" y="0"/>
                </a:moveTo>
                <a:lnTo>
                  <a:pt x="2387878" y="0"/>
                </a:lnTo>
                <a:lnTo>
                  <a:pt x="2387878" y="2286393"/>
                </a:lnTo>
                <a:lnTo>
                  <a:pt x="0" y="2286393"/>
                </a:lnTo>
                <a:lnTo>
                  <a:pt x="0" y="0"/>
                </a:lnTo>
                <a:close/>
              </a:path>
            </a:pathLst>
          </a:custGeom>
          <a:blipFill>
            <a:blip r:embed="rId4"/>
            <a:stretch>
              <a:fillRect l="0" t="0" r="0" b="0"/>
            </a:stretch>
          </a:blipFill>
        </p:spPr>
      </p:sp>
      <p:sp>
        <p:nvSpPr>
          <p:cNvPr name="Freeform 8" id="8"/>
          <p:cNvSpPr/>
          <p:nvPr/>
        </p:nvSpPr>
        <p:spPr>
          <a:xfrm flipH="false" flipV="false" rot="0">
            <a:off x="13174569" y="2759414"/>
            <a:ext cx="2606675" cy="2486919"/>
          </a:xfrm>
          <a:custGeom>
            <a:avLst/>
            <a:gdLst/>
            <a:ahLst/>
            <a:cxnLst/>
            <a:rect r="r" b="b" t="t" l="l"/>
            <a:pathLst>
              <a:path h="2486919" w="2606675">
                <a:moveTo>
                  <a:pt x="0" y="0"/>
                </a:moveTo>
                <a:lnTo>
                  <a:pt x="2606676" y="0"/>
                </a:lnTo>
                <a:lnTo>
                  <a:pt x="2606676" y="2486919"/>
                </a:lnTo>
                <a:lnTo>
                  <a:pt x="0" y="2486919"/>
                </a:lnTo>
                <a:lnTo>
                  <a:pt x="0" y="0"/>
                </a:lnTo>
                <a:close/>
              </a:path>
            </a:pathLst>
          </a:custGeom>
          <a:blipFill>
            <a:blip r:embed="rId5"/>
            <a:stretch>
              <a:fillRect l="-7564" t="-32426" r="-7564" b="0"/>
            </a:stretch>
          </a:blipFill>
        </p:spPr>
      </p:sp>
      <p:sp>
        <p:nvSpPr>
          <p:cNvPr name="TextBox 9" id="9"/>
          <p:cNvSpPr txBox="true"/>
          <p:nvPr/>
        </p:nvSpPr>
        <p:spPr>
          <a:xfrm rot="0">
            <a:off x="1028700" y="599709"/>
            <a:ext cx="12145869" cy="1085215"/>
          </a:xfrm>
          <a:prstGeom prst="rect">
            <a:avLst/>
          </a:prstGeom>
        </p:spPr>
        <p:txBody>
          <a:bodyPr anchor="t" rtlCol="false" tIns="0" lIns="0" bIns="0" rIns="0">
            <a:spAutoFit/>
          </a:bodyPr>
          <a:lstStyle/>
          <a:p>
            <a:pPr algn="l" marL="0" indent="0" lvl="0">
              <a:lnSpc>
                <a:spcPts val="8959"/>
              </a:lnSpc>
              <a:spcBef>
                <a:spcPct val="0"/>
              </a:spcBef>
            </a:pPr>
            <a:r>
              <a:rPr lang="en-US" b="true" sz="6399" i="true">
                <a:solidFill>
                  <a:srgbClr val="272727"/>
                </a:solidFill>
                <a:latin typeface="Cormorant Garamond Bold Italics"/>
                <a:ea typeface="Cormorant Garamond Bold Italics"/>
                <a:cs typeface="Cormorant Garamond Bold Italics"/>
                <a:sym typeface="Cormorant Garamond Bold Italics"/>
              </a:rPr>
              <a:t>AETIOLOGY (CAUSES) OF ASTHMA </a:t>
            </a:r>
          </a:p>
        </p:txBody>
      </p:sp>
      <p:sp>
        <p:nvSpPr>
          <p:cNvPr name="TextBox 10" id="10"/>
          <p:cNvSpPr txBox="true"/>
          <p:nvPr/>
        </p:nvSpPr>
        <p:spPr>
          <a:xfrm rot="0">
            <a:off x="6635340" y="5189183"/>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Environment </a:t>
            </a:r>
          </a:p>
        </p:txBody>
      </p:sp>
      <p:sp>
        <p:nvSpPr>
          <p:cNvPr name="TextBox 11" id="11"/>
          <p:cNvSpPr txBox="true"/>
          <p:nvPr/>
        </p:nvSpPr>
        <p:spPr>
          <a:xfrm rot="0">
            <a:off x="6635340" y="5834978"/>
            <a:ext cx="5017320" cy="2082165"/>
          </a:xfrm>
          <a:prstGeom prst="rect">
            <a:avLst/>
          </a:prstGeom>
        </p:spPr>
        <p:txBody>
          <a:bodyPr anchor="t" rtlCol="false" tIns="0" lIns="0" bIns="0" rIns="0">
            <a:spAutoFit/>
          </a:bodyPr>
          <a:lstStyle/>
          <a:p>
            <a:pPr algn="ctr">
              <a:lnSpc>
                <a:spcPts val="3359"/>
              </a:lnSpc>
            </a:pPr>
            <a:r>
              <a:rPr lang="en-US" sz="2400">
                <a:solidFill>
                  <a:srgbClr val="121212"/>
                </a:solidFill>
                <a:latin typeface="Aileron"/>
                <a:ea typeface="Aileron"/>
                <a:cs typeface="Aileron"/>
                <a:sym typeface="Aileron"/>
              </a:rPr>
              <a:t>Exposure to allergens (dust mites,pollen) air pollution amf occupational irritants </a:t>
            </a:r>
          </a:p>
          <a:p>
            <a:pPr algn="ctr" marL="0" indent="0" lvl="0">
              <a:lnSpc>
                <a:spcPts val="3359"/>
              </a:lnSpc>
              <a:spcBef>
                <a:spcPct val="0"/>
              </a:spcBef>
            </a:pPr>
            <a:r>
              <a:rPr lang="en-US" sz="2400" spc="232">
                <a:solidFill>
                  <a:srgbClr val="121212"/>
                </a:solidFill>
                <a:latin typeface="Aileron"/>
                <a:ea typeface="Aileron"/>
                <a:cs typeface="Aileron"/>
                <a:sym typeface="Aileron"/>
              </a:rPr>
              <a:t>(World Health Organization, 2023). </a:t>
            </a:r>
          </a:p>
        </p:txBody>
      </p:sp>
      <p:sp>
        <p:nvSpPr>
          <p:cNvPr name="TextBox 12" id="12"/>
          <p:cNvSpPr txBox="true"/>
          <p:nvPr/>
        </p:nvSpPr>
        <p:spPr>
          <a:xfrm rot="0">
            <a:off x="11969247" y="5401273"/>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biological </a:t>
            </a:r>
          </a:p>
        </p:txBody>
      </p:sp>
      <p:sp>
        <p:nvSpPr>
          <p:cNvPr name="TextBox 13" id="13"/>
          <p:cNvSpPr txBox="true"/>
          <p:nvPr/>
        </p:nvSpPr>
        <p:spPr>
          <a:xfrm rot="0">
            <a:off x="12241980" y="6014048"/>
            <a:ext cx="5017320" cy="1243965"/>
          </a:xfrm>
          <a:prstGeom prst="rect">
            <a:avLst/>
          </a:prstGeom>
        </p:spPr>
        <p:txBody>
          <a:bodyPr anchor="t" rtlCol="false" tIns="0" lIns="0" bIns="0" rIns="0">
            <a:spAutoFit/>
          </a:bodyPr>
          <a:lstStyle/>
          <a:p>
            <a:pPr algn="ctr">
              <a:lnSpc>
                <a:spcPts val="3359"/>
              </a:lnSpc>
            </a:pPr>
            <a:r>
              <a:rPr lang="en-US" sz="2400">
                <a:solidFill>
                  <a:srgbClr val="121212"/>
                </a:solidFill>
                <a:latin typeface="Aileron"/>
                <a:ea typeface="Aileron"/>
                <a:cs typeface="Aileron"/>
                <a:sym typeface="Aileron"/>
              </a:rPr>
              <a:t>Viral infection in early childhoodand obesity. </a:t>
            </a:r>
          </a:p>
          <a:p>
            <a:pPr algn="ctr" marL="0" indent="0" lvl="0">
              <a:lnSpc>
                <a:spcPts val="3359"/>
              </a:lnSpc>
              <a:spcBef>
                <a:spcPct val="0"/>
              </a:spcBef>
            </a:pPr>
            <a:r>
              <a:rPr lang="en-US" sz="2400">
                <a:solidFill>
                  <a:srgbClr val="121212"/>
                </a:solidFill>
                <a:latin typeface="Aileron"/>
                <a:ea typeface="Aileron"/>
                <a:cs typeface="Aileron"/>
                <a:sym typeface="Aileron"/>
              </a:rPr>
              <a:t>(Mordukhovich et al., 2015). </a:t>
            </a:r>
          </a:p>
        </p:txBody>
      </p:sp>
      <p:sp>
        <p:nvSpPr>
          <p:cNvPr name="TextBox 14" id="14"/>
          <p:cNvSpPr txBox="true"/>
          <p:nvPr/>
        </p:nvSpPr>
        <p:spPr>
          <a:xfrm rot="0">
            <a:off x="509254" y="5154277"/>
            <a:ext cx="5017320" cy="481330"/>
          </a:xfrm>
          <a:prstGeom prst="rect">
            <a:avLst/>
          </a:prstGeom>
        </p:spPr>
        <p:txBody>
          <a:bodyPr anchor="t" rtlCol="false" tIns="0" lIns="0" bIns="0" rIns="0">
            <a:spAutoFit/>
          </a:bodyPr>
          <a:lstStyle/>
          <a:p>
            <a:pPr algn="ctr" marL="0" indent="0" lvl="0">
              <a:lnSpc>
                <a:spcPts val="3919"/>
              </a:lnSpc>
              <a:spcBef>
                <a:spcPct val="0"/>
              </a:spcBef>
            </a:pPr>
            <a:r>
              <a:rPr lang="en-US" b="true" sz="2799">
                <a:solidFill>
                  <a:srgbClr val="0F4662"/>
                </a:solidFill>
                <a:latin typeface="Aileron Bold"/>
                <a:ea typeface="Aileron Bold"/>
                <a:cs typeface="Aileron Bold"/>
                <a:sym typeface="Aileron Bold"/>
              </a:rPr>
              <a:t>GENETIC </a:t>
            </a:r>
          </a:p>
        </p:txBody>
      </p:sp>
      <p:sp>
        <p:nvSpPr>
          <p:cNvPr name="TextBox 15" id="15"/>
          <p:cNvSpPr txBox="true"/>
          <p:nvPr/>
        </p:nvSpPr>
        <p:spPr>
          <a:xfrm rot="0">
            <a:off x="509254" y="5834978"/>
            <a:ext cx="5017320" cy="1243965"/>
          </a:xfrm>
          <a:prstGeom prst="rect">
            <a:avLst/>
          </a:prstGeom>
        </p:spPr>
        <p:txBody>
          <a:bodyPr anchor="t" rtlCol="false" tIns="0" lIns="0" bIns="0" rIns="0">
            <a:spAutoFit/>
          </a:bodyPr>
          <a:lstStyle/>
          <a:p>
            <a:pPr algn="ctr" marL="0" indent="0" lvl="0">
              <a:lnSpc>
                <a:spcPts val="3359"/>
              </a:lnSpc>
              <a:spcBef>
                <a:spcPct val="0"/>
              </a:spcBef>
            </a:pPr>
            <a:r>
              <a:rPr lang="en-US" sz="2400">
                <a:solidFill>
                  <a:srgbClr val="121212"/>
                </a:solidFill>
                <a:latin typeface="Aileron"/>
                <a:ea typeface="Aileron"/>
                <a:cs typeface="Aileron"/>
                <a:sym typeface="Aileron"/>
              </a:rPr>
              <a:t>Personal history of Atopy and family history of respiratory diseases (Thomsen et al., 2015).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886761" y="1987897"/>
            <a:ext cx="6453820" cy="7503369"/>
            <a:chOff x="0" y="0"/>
            <a:chExt cx="1699772" cy="1976196"/>
          </a:xfrm>
        </p:grpSpPr>
        <p:sp>
          <p:nvSpPr>
            <p:cNvPr name="Freeform 4" id="4"/>
            <p:cNvSpPr/>
            <p:nvPr/>
          </p:nvSpPr>
          <p:spPr>
            <a:xfrm flipH="false" flipV="false" rot="0">
              <a:off x="0" y="0"/>
              <a:ext cx="1699772" cy="1976196"/>
            </a:xfrm>
            <a:custGeom>
              <a:avLst/>
              <a:gdLst/>
              <a:ahLst/>
              <a:cxnLst/>
              <a:rect r="r" b="b" t="t" l="l"/>
              <a:pathLst>
                <a:path h="1976196" w="1699772">
                  <a:moveTo>
                    <a:pt x="61179" y="0"/>
                  </a:moveTo>
                  <a:lnTo>
                    <a:pt x="1638593" y="0"/>
                  </a:lnTo>
                  <a:cubicBezTo>
                    <a:pt x="1654818" y="0"/>
                    <a:pt x="1670379" y="6446"/>
                    <a:pt x="1681853" y="17919"/>
                  </a:cubicBezTo>
                  <a:cubicBezTo>
                    <a:pt x="1693326" y="29392"/>
                    <a:pt x="1699772" y="44953"/>
                    <a:pt x="1699772" y="61179"/>
                  </a:cubicBezTo>
                  <a:lnTo>
                    <a:pt x="1699772" y="1915017"/>
                  </a:lnTo>
                  <a:cubicBezTo>
                    <a:pt x="1699772" y="1931243"/>
                    <a:pt x="1693326" y="1946804"/>
                    <a:pt x="1681853" y="1958277"/>
                  </a:cubicBezTo>
                  <a:cubicBezTo>
                    <a:pt x="1670379" y="1969751"/>
                    <a:pt x="1654818" y="1976196"/>
                    <a:pt x="1638593" y="1976196"/>
                  </a:cubicBezTo>
                  <a:lnTo>
                    <a:pt x="61179" y="1976196"/>
                  </a:lnTo>
                  <a:cubicBezTo>
                    <a:pt x="44953" y="1976196"/>
                    <a:pt x="29392" y="1969751"/>
                    <a:pt x="17919" y="1958277"/>
                  </a:cubicBezTo>
                  <a:cubicBezTo>
                    <a:pt x="6446" y="1946804"/>
                    <a:pt x="0" y="1931243"/>
                    <a:pt x="0" y="1915017"/>
                  </a:cubicBezTo>
                  <a:lnTo>
                    <a:pt x="0" y="61179"/>
                  </a:lnTo>
                  <a:cubicBezTo>
                    <a:pt x="0" y="44953"/>
                    <a:pt x="6446" y="29392"/>
                    <a:pt x="17919" y="17919"/>
                  </a:cubicBezTo>
                  <a:cubicBezTo>
                    <a:pt x="29392" y="6446"/>
                    <a:pt x="44953" y="0"/>
                    <a:pt x="61179" y="0"/>
                  </a:cubicBezTo>
                  <a:close/>
                </a:path>
              </a:pathLst>
            </a:custGeom>
            <a:solidFill>
              <a:srgbClr val="DCD2C2"/>
            </a:solidFill>
          </p:spPr>
        </p:sp>
        <p:sp>
          <p:nvSpPr>
            <p:cNvPr name="TextBox 5" id="5"/>
            <p:cNvSpPr txBox="true"/>
            <p:nvPr/>
          </p:nvSpPr>
          <p:spPr>
            <a:xfrm>
              <a:off x="0" y="-114300"/>
              <a:ext cx="1699772" cy="2090496"/>
            </a:xfrm>
            <a:prstGeom prst="rect">
              <a:avLst/>
            </a:prstGeom>
          </p:spPr>
          <p:txBody>
            <a:bodyPr anchor="ctr" rtlCol="false" tIns="50800" lIns="50800" bIns="50800" rIns="50800"/>
            <a:lstStyle/>
            <a:p>
              <a:pPr algn="ctr">
                <a:lnSpc>
                  <a:spcPts val="4079"/>
                </a:lnSpc>
              </a:pPr>
            </a:p>
          </p:txBody>
        </p:sp>
      </p:grpSp>
      <p:grpSp>
        <p:nvGrpSpPr>
          <p:cNvPr name="Group 6" id="6"/>
          <p:cNvGrpSpPr/>
          <p:nvPr/>
        </p:nvGrpSpPr>
        <p:grpSpPr>
          <a:xfrm rot="0">
            <a:off x="9144000" y="1987897"/>
            <a:ext cx="6931761" cy="7503369"/>
            <a:chOff x="0" y="0"/>
            <a:chExt cx="1825649" cy="1976196"/>
          </a:xfrm>
        </p:grpSpPr>
        <p:sp>
          <p:nvSpPr>
            <p:cNvPr name="Freeform 7" id="7"/>
            <p:cNvSpPr/>
            <p:nvPr/>
          </p:nvSpPr>
          <p:spPr>
            <a:xfrm flipH="false" flipV="false" rot="0">
              <a:off x="0" y="0"/>
              <a:ext cx="1825649" cy="1976196"/>
            </a:xfrm>
            <a:custGeom>
              <a:avLst/>
              <a:gdLst/>
              <a:ahLst/>
              <a:cxnLst/>
              <a:rect r="r" b="b" t="t" l="l"/>
              <a:pathLst>
                <a:path h="1976196" w="1825649">
                  <a:moveTo>
                    <a:pt x="56961" y="0"/>
                  </a:moveTo>
                  <a:lnTo>
                    <a:pt x="1768688" y="0"/>
                  </a:lnTo>
                  <a:cubicBezTo>
                    <a:pt x="1800147" y="0"/>
                    <a:pt x="1825649" y="25502"/>
                    <a:pt x="1825649" y="56961"/>
                  </a:cubicBezTo>
                  <a:lnTo>
                    <a:pt x="1825649" y="1919235"/>
                  </a:lnTo>
                  <a:cubicBezTo>
                    <a:pt x="1825649" y="1934342"/>
                    <a:pt x="1819648" y="1948830"/>
                    <a:pt x="1808966" y="1959513"/>
                  </a:cubicBezTo>
                  <a:cubicBezTo>
                    <a:pt x="1798283" y="1970195"/>
                    <a:pt x="1783795" y="1976196"/>
                    <a:pt x="1768688" y="1976196"/>
                  </a:cubicBezTo>
                  <a:lnTo>
                    <a:pt x="56961" y="1976196"/>
                  </a:lnTo>
                  <a:cubicBezTo>
                    <a:pt x="25502" y="1976196"/>
                    <a:pt x="0" y="1950694"/>
                    <a:pt x="0" y="1919235"/>
                  </a:cubicBezTo>
                  <a:lnTo>
                    <a:pt x="0" y="56961"/>
                  </a:lnTo>
                  <a:cubicBezTo>
                    <a:pt x="0" y="25502"/>
                    <a:pt x="25502" y="0"/>
                    <a:pt x="56961" y="0"/>
                  </a:cubicBezTo>
                  <a:close/>
                </a:path>
              </a:pathLst>
            </a:custGeom>
            <a:solidFill>
              <a:srgbClr val="CBC0A9"/>
            </a:solidFill>
          </p:spPr>
        </p:sp>
        <p:sp>
          <p:nvSpPr>
            <p:cNvPr name="TextBox 8" id="8"/>
            <p:cNvSpPr txBox="true"/>
            <p:nvPr/>
          </p:nvSpPr>
          <p:spPr>
            <a:xfrm>
              <a:off x="0" y="-114300"/>
              <a:ext cx="1825649" cy="2090496"/>
            </a:xfrm>
            <a:prstGeom prst="rect">
              <a:avLst/>
            </a:prstGeom>
          </p:spPr>
          <p:txBody>
            <a:bodyPr anchor="ctr" rtlCol="false" tIns="50800" lIns="50800" bIns="50800" rIns="50800"/>
            <a:lstStyle/>
            <a:p>
              <a:pPr algn="ctr">
                <a:lnSpc>
                  <a:spcPts val="4079"/>
                </a:lnSpc>
              </a:pPr>
            </a:p>
          </p:txBody>
        </p:sp>
      </p:grpSp>
      <p:sp>
        <p:nvSpPr>
          <p:cNvPr name="Freeform 9" id="9"/>
          <p:cNvSpPr/>
          <p:nvPr/>
        </p:nvSpPr>
        <p:spPr>
          <a:xfrm flipH="false" flipV="false" rot="0">
            <a:off x="11337175" y="2113758"/>
            <a:ext cx="2545411" cy="2540783"/>
          </a:xfrm>
          <a:custGeom>
            <a:avLst/>
            <a:gdLst/>
            <a:ahLst/>
            <a:cxnLst/>
            <a:rect r="r" b="b" t="t" l="l"/>
            <a:pathLst>
              <a:path h="2540783" w="2545411">
                <a:moveTo>
                  <a:pt x="0" y="0"/>
                </a:moveTo>
                <a:lnTo>
                  <a:pt x="2545411" y="0"/>
                </a:lnTo>
                <a:lnTo>
                  <a:pt x="2545411" y="2540783"/>
                </a:lnTo>
                <a:lnTo>
                  <a:pt x="0" y="2540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false" flipV="false" rot="0">
            <a:off x="2892111" y="1836889"/>
            <a:ext cx="1682457" cy="3094521"/>
          </a:xfrm>
          <a:custGeom>
            <a:avLst/>
            <a:gdLst/>
            <a:ahLst/>
            <a:cxnLst/>
            <a:rect r="r" b="b" t="t" l="l"/>
            <a:pathLst>
              <a:path h="3094521" w="1682457">
                <a:moveTo>
                  <a:pt x="0" y="0"/>
                </a:moveTo>
                <a:lnTo>
                  <a:pt x="1682457" y="0"/>
                </a:lnTo>
                <a:lnTo>
                  <a:pt x="1682457" y="3094521"/>
                </a:lnTo>
                <a:lnTo>
                  <a:pt x="0" y="3094521"/>
                </a:lnTo>
                <a:lnTo>
                  <a:pt x="0" y="0"/>
                </a:lnTo>
                <a:close/>
              </a:path>
            </a:pathLst>
          </a:custGeom>
          <a:blipFill>
            <a:blip r:embed="rId5"/>
            <a:stretch>
              <a:fillRect l="0" t="0" r="-10357" b="0"/>
            </a:stretch>
          </a:blipFill>
        </p:spPr>
      </p:sp>
      <p:sp>
        <p:nvSpPr>
          <p:cNvPr name="TextBox 11" id="11"/>
          <p:cNvSpPr txBox="true"/>
          <p:nvPr/>
        </p:nvSpPr>
        <p:spPr>
          <a:xfrm rot="0">
            <a:off x="1562728" y="57030"/>
            <a:ext cx="10808182" cy="2218690"/>
          </a:xfrm>
          <a:prstGeom prst="rect">
            <a:avLst/>
          </a:prstGeom>
        </p:spPr>
        <p:txBody>
          <a:bodyPr anchor="t" rtlCol="false" tIns="0" lIns="0" bIns="0" rIns="0">
            <a:spAutoFit/>
          </a:bodyPr>
          <a:lstStyle/>
          <a:p>
            <a:pPr algn="l">
              <a:lnSpc>
                <a:spcPts val="8959"/>
              </a:lnSpc>
            </a:pPr>
            <a:r>
              <a:rPr lang="en-US" sz="6399" i="true" b="true">
                <a:solidFill>
                  <a:srgbClr val="0F4662"/>
                </a:solidFill>
                <a:latin typeface="Cormorant Garamond Bold Italics"/>
                <a:ea typeface="Cormorant Garamond Bold Italics"/>
                <a:cs typeface="Cormorant Garamond Bold Italics"/>
                <a:sym typeface="Cormorant Garamond Bold Italics"/>
              </a:rPr>
              <a:t>Prevalence (UK and Worldwide)</a:t>
            </a:r>
          </a:p>
          <a:p>
            <a:pPr algn="l" marL="0" indent="0" lvl="0">
              <a:lnSpc>
                <a:spcPts val="8959"/>
              </a:lnSpc>
              <a:spcBef>
                <a:spcPct val="0"/>
              </a:spcBef>
            </a:pPr>
          </a:p>
        </p:txBody>
      </p:sp>
      <p:sp>
        <p:nvSpPr>
          <p:cNvPr name="TextBox 12" id="12"/>
          <p:cNvSpPr txBox="true"/>
          <p:nvPr/>
        </p:nvSpPr>
        <p:spPr>
          <a:xfrm rot="0">
            <a:off x="1144612" y="5503017"/>
            <a:ext cx="5938119" cy="3763794"/>
          </a:xfrm>
          <a:prstGeom prst="rect">
            <a:avLst/>
          </a:prstGeom>
        </p:spPr>
        <p:txBody>
          <a:bodyPr anchor="t" rtlCol="false" tIns="0" lIns="0" bIns="0" rIns="0">
            <a:spAutoFit/>
          </a:bodyPr>
          <a:lstStyle/>
          <a:p>
            <a:pPr algn="just" marL="545721" indent="-272861" lvl="1">
              <a:lnSpc>
                <a:spcPts val="4297"/>
              </a:lnSpc>
              <a:buFont typeface="Arial"/>
              <a:buChar char="•"/>
            </a:pPr>
            <a:r>
              <a:rPr lang="en-US" sz="2527">
                <a:solidFill>
                  <a:srgbClr val="000000"/>
                </a:solidFill>
                <a:latin typeface="Aileron"/>
                <a:ea typeface="Aileron"/>
                <a:cs typeface="Aileron"/>
                <a:sym typeface="Aileron"/>
              </a:rPr>
              <a:t>In UK, 5.4 million people are in the UK receiving treatment for asthma, it's one of the highest rate in the Europe. </a:t>
            </a:r>
          </a:p>
          <a:p>
            <a:pPr algn="just" marL="545721" indent="-272861" lvl="1">
              <a:lnSpc>
                <a:spcPts val="4297"/>
              </a:lnSpc>
              <a:buFont typeface="Arial"/>
              <a:buChar char="•"/>
            </a:pPr>
            <a:r>
              <a:rPr lang="en-US" sz="2527">
                <a:solidFill>
                  <a:srgbClr val="000000"/>
                </a:solidFill>
                <a:latin typeface="Aileron"/>
                <a:ea typeface="Aileron"/>
                <a:cs typeface="Aileron"/>
                <a:sym typeface="Aileron"/>
              </a:rPr>
              <a:t>This include around 1.1 million children and 4.3 million adults affected by asthma (Asthma + Lung UK, 2023). </a:t>
            </a:r>
          </a:p>
        </p:txBody>
      </p:sp>
      <p:sp>
        <p:nvSpPr>
          <p:cNvPr name="TextBox 13" id="13"/>
          <p:cNvSpPr txBox="true"/>
          <p:nvPr/>
        </p:nvSpPr>
        <p:spPr>
          <a:xfrm rot="0">
            <a:off x="2238695" y="4874260"/>
            <a:ext cx="5101887" cy="481330"/>
          </a:xfrm>
          <a:prstGeom prst="rect">
            <a:avLst/>
          </a:prstGeom>
        </p:spPr>
        <p:txBody>
          <a:bodyPr anchor="t" rtlCol="false" tIns="0" lIns="0" bIns="0" rIns="0">
            <a:spAutoFit/>
          </a:bodyPr>
          <a:lstStyle/>
          <a:p>
            <a:pPr algn="l" marL="0" indent="0" lvl="0">
              <a:lnSpc>
                <a:spcPts val="3919"/>
              </a:lnSpc>
              <a:spcBef>
                <a:spcPct val="0"/>
              </a:spcBef>
            </a:pPr>
            <a:r>
              <a:rPr lang="en-US" b="true" sz="2799">
                <a:solidFill>
                  <a:srgbClr val="0F4662"/>
                </a:solidFill>
                <a:latin typeface="Aileron Bold"/>
                <a:ea typeface="Aileron Bold"/>
                <a:cs typeface="Aileron Bold"/>
                <a:sym typeface="Aileron Bold"/>
              </a:rPr>
              <a:t>UK PREVALENCE </a:t>
            </a:r>
          </a:p>
        </p:txBody>
      </p:sp>
      <p:sp>
        <p:nvSpPr>
          <p:cNvPr name="TextBox 14" id="14"/>
          <p:cNvSpPr txBox="true"/>
          <p:nvPr/>
        </p:nvSpPr>
        <p:spPr>
          <a:xfrm rot="0">
            <a:off x="9812782" y="5512542"/>
            <a:ext cx="5594197" cy="3562350"/>
          </a:xfrm>
          <a:prstGeom prst="rect">
            <a:avLst/>
          </a:prstGeom>
        </p:spPr>
        <p:txBody>
          <a:bodyPr anchor="t" rtlCol="false" tIns="0" lIns="0" bIns="0" rIns="0">
            <a:spAutoFit/>
          </a:bodyPr>
          <a:lstStyle/>
          <a:p>
            <a:pPr algn="l" marL="518160" indent="-259080" lvl="1">
              <a:lnSpc>
                <a:spcPts val="4079"/>
              </a:lnSpc>
              <a:buFont typeface="Arial"/>
              <a:buChar char="•"/>
            </a:pPr>
            <a:r>
              <a:rPr lang="en-US" sz="2400">
                <a:solidFill>
                  <a:srgbClr val="000000"/>
                </a:solidFill>
                <a:latin typeface="Aileron"/>
                <a:ea typeface="Aileron"/>
                <a:cs typeface="Aileron"/>
                <a:sym typeface="Aileron"/>
              </a:rPr>
              <a:t>Globally, asthma affects 262 millions people. And one of the major cause is disability and adjusted lifeyears (DALYs) in children(Vos et al., 2020). </a:t>
            </a:r>
          </a:p>
          <a:p>
            <a:pPr algn="l" marL="518160" indent="-259080" lvl="1">
              <a:lnSpc>
                <a:spcPts val="4079"/>
              </a:lnSpc>
              <a:buFont typeface="Arial"/>
              <a:buChar char="•"/>
            </a:pPr>
            <a:r>
              <a:rPr lang="en-US" sz="2400">
                <a:solidFill>
                  <a:srgbClr val="000000"/>
                </a:solidFill>
                <a:latin typeface="Aileron"/>
                <a:ea typeface="Aileron"/>
                <a:cs typeface="Aileron"/>
                <a:sym typeface="Aileron"/>
              </a:rPr>
              <a:t>According to  WHO organizations report approximately 455,000 death annually from asthma.</a:t>
            </a:r>
          </a:p>
        </p:txBody>
      </p:sp>
      <p:sp>
        <p:nvSpPr>
          <p:cNvPr name="TextBox 15" id="15"/>
          <p:cNvSpPr txBox="true"/>
          <p:nvPr/>
        </p:nvSpPr>
        <p:spPr>
          <a:xfrm rot="0">
            <a:off x="10973874" y="4836769"/>
            <a:ext cx="5101887" cy="481330"/>
          </a:xfrm>
          <a:prstGeom prst="rect">
            <a:avLst/>
          </a:prstGeom>
        </p:spPr>
        <p:txBody>
          <a:bodyPr anchor="t" rtlCol="false" tIns="0" lIns="0" bIns="0" rIns="0">
            <a:spAutoFit/>
          </a:bodyPr>
          <a:lstStyle/>
          <a:p>
            <a:pPr algn="l" marL="0" indent="0" lvl="0">
              <a:lnSpc>
                <a:spcPts val="3919"/>
              </a:lnSpc>
              <a:spcBef>
                <a:spcPct val="0"/>
              </a:spcBef>
            </a:pPr>
            <a:r>
              <a:rPr lang="en-US" b="true" sz="2799">
                <a:solidFill>
                  <a:srgbClr val="0F4662"/>
                </a:solidFill>
                <a:latin typeface="Aileron Bold"/>
                <a:ea typeface="Aileron Bold"/>
                <a:cs typeface="Aileron Bold"/>
                <a:sym typeface="Aileron Bold"/>
              </a:rPr>
              <a:t>Global prevalence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true" rot="0">
            <a:off x="9638178" y="-519966"/>
            <a:ext cx="10298013" cy="10362781"/>
          </a:xfrm>
          <a:custGeom>
            <a:avLst/>
            <a:gdLst/>
            <a:ahLst/>
            <a:cxnLst/>
            <a:rect r="r" b="b" t="t" l="l"/>
            <a:pathLst>
              <a:path h="10362781" w="10298013">
                <a:moveTo>
                  <a:pt x="0" y="10362780"/>
                </a:moveTo>
                <a:lnTo>
                  <a:pt x="10298013" y="10362780"/>
                </a:lnTo>
                <a:lnTo>
                  <a:pt x="10298013" y="0"/>
                </a:lnTo>
                <a:lnTo>
                  <a:pt x="0" y="0"/>
                </a:lnTo>
                <a:lnTo>
                  <a:pt x="0" y="10362780"/>
                </a:lnTo>
                <a:close/>
              </a:path>
            </a:pathLst>
          </a:custGeom>
          <a:blipFill>
            <a:blip r:embed="rId3">
              <a:alphaModFix amt="48000"/>
            </a:blip>
            <a:stretch>
              <a:fillRect l="0" t="0" r="0" b="0"/>
            </a:stretch>
          </a:blipFill>
        </p:spPr>
      </p:sp>
      <p:grpSp>
        <p:nvGrpSpPr>
          <p:cNvPr name="Group 4" id="4"/>
          <p:cNvGrpSpPr/>
          <p:nvPr/>
        </p:nvGrpSpPr>
        <p:grpSpPr>
          <a:xfrm rot="0">
            <a:off x="597698" y="762898"/>
            <a:ext cx="17092604" cy="9107588"/>
            <a:chOff x="0" y="0"/>
            <a:chExt cx="4501756" cy="2398706"/>
          </a:xfrm>
        </p:grpSpPr>
        <p:sp>
          <p:nvSpPr>
            <p:cNvPr name="Freeform 5" id="5"/>
            <p:cNvSpPr/>
            <p:nvPr/>
          </p:nvSpPr>
          <p:spPr>
            <a:xfrm flipH="false" flipV="false" rot="0">
              <a:off x="0" y="0"/>
              <a:ext cx="4501756" cy="2398706"/>
            </a:xfrm>
            <a:custGeom>
              <a:avLst/>
              <a:gdLst/>
              <a:ahLst/>
              <a:cxnLst/>
              <a:rect r="r" b="b" t="t" l="l"/>
              <a:pathLst>
                <a:path h="2398706" w="4501756">
                  <a:moveTo>
                    <a:pt x="0" y="0"/>
                  </a:moveTo>
                  <a:lnTo>
                    <a:pt x="4501756" y="0"/>
                  </a:lnTo>
                  <a:lnTo>
                    <a:pt x="4501756" y="2398706"/>
                  </a:lnTo>
                  <a:lnTo>
                    <a:pt x="0" y="2398706"/>
                  </a:lnTo>
                  <a:close/>
                </a:path>
              </a:pathLst>
            </a:custGeom>
            <a:ln w="9525" cap="sq">
              <a:solidFill>
                <a:srgbClr val="3E382B"/>
              </a:solidFill>
              <a:prstDash val="solid"/>
              <a:miter/>
            </a:ln>
          </p:spPr>
        </p:sp>
        <p:sp>
          <p:nvSpPr>
            <p:cNvPr name="TextBox 6" id="6"/>
            <p:cNvSpPr txBox="true"/>
            <p:nvPr/>
          </p:nvSpPr>
          <p:spPr>
            <a:xfrm>
              <a:off x="0" y="-38100"/>
              <a:ext cx="4501756" cy="2436806"/>
            </a:xfrm>
            <a:prstGeom prst="rect">
              <a:avLst/>
            </a:prstGeom>
          </p:spPr>
          <p:txBody>
            <a:bodyPr anchor="ctr" rtlCol="false" tIns="50800" lIns="50800" bIns="50800" rIns="50800"/>
            <a:lstStyle/>
            <a:p>
              <a:pPr algn="ctr">
                <a:lnSpc>
                  <a:spcPts val="2799"/>
                </a:lnSpc>
              </a:pPr>
            </a:p>
          </p:txBody>
        </p:sp>
      </p:grpSp>
      <p:sp>
        <p:nvSpPr>
          <p:cNvPr name="Freeform 7" id="7"/>
          <p:cNvSpPr/>
          <p:nvPr/>
        </p:nvSpPr>
        <p:spPr>
          <a:xfrm flipH="false" flipV="false" rot="0">
            <a:off x="17009735" y="735226"/>
            <a:ext cx="341146" cy="285322"/>
          </a:xfrm>
          <a:custGeom>
            <a:avLst/>
            <a:gdLst/>
            <a:ahLst/>
            <a:cxnLst/>
            <a:rect r="r" b="b" t="t" l="l"/>
            <a:pathLst>
              <a:path h="285322" w="341146">
                <a:moveTo>
                  <a:pt x="0" y="0"/>
                </a:moveTo>
                <a:lnTo>
                  <a:pt x="341145" y="0"/>
                </a:lnTo>
                <a:lnTo>
                  <a:pt x="341145" y="285322"/>
                </a:lnTo>
                <a:lnTo>
                  <a:pt x="0" y="28532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0">
            <a:off x="2883792" y="2937925"/>
            <a:ext cx="3476665" cy="3529609"/>
          </a:xfrm>
          <a:custGeom>
            <a:avLst/>
            <a:gdLst/>
            <a:ahLst/>
            <a:cxnLst/>
            <a:rect r="r" b="b" t="t" l="l"/>
            <a:pathLst>
              <a:path h="3529609" w="3476665">
                <a:moveTo>
                  <a:pt x="0" y="0"/>
                </a:moveTo>
                <a:lnTo>
                  <a:pt x="3476664" y="0"/>
                </a:lnTo>
                <a:lnTo>
                  <a:pt x="3476664" y="3529608"/>
                </a:lnTo>
                <a:lnTo>
                  <a:pt x="0" y="3529608"/>
                </a:lnTo>
                <a:lnTo>
                  <a:pt x="0" y="0"/>
                </a:lnTo>
                <a:close/>
              </a:path>
            </a:pathLst>
          </a:custGeom>
          <a:blipFill>
            <a:blip r:embed="rId6"/>
            <a:stretch>
              <a:fillRect l="0" t="0" r="0" b="0"/>
            </a:stretch>
          </a:blipFill>
        </p:spPr>
      </p:sp>
      <p:sp>
        <p:nvSpPr>
          <p:cNvPr name="Freeform 9" id="9"/>
          <p:cNvSpPr/>
          <p:nvPr/>
        </p:nvSpPr>
        <p:spPr>
          <a:xfrm flipH="false" flipV="false" rot="0">
            <a:off x="11628617" y="6527683"/>
            <a:ext cx="3060180" cy="3185941"/>
          </a:xfrm>
          <a:custGeom>
            <a:avLst/>
            <a:gdLst/>
            <a:ahLst/>
            <a:cxnLst/>
            <a:rect r="r" b="b" t="t" l="l"/>
            <a:pathLst>
              <a:path h="3185941" w="3060180">
                <a:moveTo>
                  <a:pt x="0" y="0"/>
                </a:moveTo>
                <a:lnTo>
                  <a:pt x="3060180" y="0"/>
                </a:lnTo>
                <a:lnTo>
                  <a:pt x="3060180" y="3185941"/>
                </a:lnTo>
                <a:lnTo>
                  <a:pt x="0" y="3185941"/>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0" id="10"/>
          <p:cNvSpPr txBox="true"/>
          <p:nvPr/>
        </p:nvSpPr>
        <p:spPr>
          <a:xfrm rot="0">
            <a:off x="2021657" y="782107"/>
            <a:ext cx="14988077" cy="1917693"/>
          </a:xfrm>
          <a:prstGeom prst="rect">
            <a:avLst/>
          </a:prstGeom>
        </p:spPr>
        <p:txBody>
          <a:bodyPr anchor="t" rtlCol="false" tIns="0" lIns="0" bIns="0" rIns="0">
            <a:spAutoFit/>
          </a:bodyPr>
          <a:lstStyle/>
          <a:p>
            <a:pPr algn="ctr" marL="0" indent="0" lvl="0">
              <a:lnSpc>
                <a:spcPts val="14000"/>
              </a:lnSpc>
              <a:spcBef>
                <a:spcPct val="0"/>
              </a:spcBef>
            </a:pPr>
            <a:r>
              <a:rPr lang="en-US" sz="10000">
                <a:solidFill>
                  <a:srgbClr val="3E382B"/>
                </a:solidFill>
                <a:latin typeface="Hello Paris"/>
                <a:ea typeface="Hello Paris"/>
                <a:cs typeface="Hello Paris"/>
                <a:sym typeface="Hello Paris"/>
              </a:rPr>
              <a:t>Economic and Social impact </a:t>
            </a:r>
          </a:p>
        </p:txBody>
      </p:sp>
      <p:sp>
        <p:nvSpPr>
          <p:cNvPr name="TextBox 11" id="11"/>
          <p:cNvSpPr txBox="true"/>
          <p:nvPr/>
        </p:nvSpPr>
        <p:spPr>
          <a:xfrm rot="0">
            <a:off x="9638178" y="4274321"/>
            <a:ext cx="7041059" cy="2945130"/>
          </a:xfrm>
          <a:prstGeom prst="rect">
            <a:avLst/>
          </a:prstGeom>
        </p:spPr>
        <p:txBody>
          <a:bodyPr anchor="t" rtlCol="false" tIns="0" lIns="0" bIns="0" rIns="0">
            <a:spAutoFit/>
          </a:bodyPr>
          <a:lstStyle/>
          <a:p>
            <a:pPr algn="just">
              <a:lnSpc>
                <a:spcPts val="2800"/>
              </a:lnSpc>
            </a:pPr>
            <a:r>
              <a:rPr lang="en-US" sz="2000">
                <a:solidFill>
                  <a:srgbClr val="3E382B"/>
                </a:solidFill>
                <a:latin typeface="Varela Round"/>
                <a:ea typeface="Varela Round"/>
                <a:cs typeface="Varela Round"/>
                <a:sym typeface="Varela Round"/>
              </a:rPr>
              <a:t>Asthma affects social participation, education, and mental wellbeing.</a:t>
            </a:r>
          </a:p>
          <a:p>
            <a:pPr algn="just" marL="431801" indent="-215900" lvl="1">
              <a:lnSpc>
                <a:spcPts val="2800"/>
              </a:lnSpc>
              <a:buFont typeface="Arial"/>
              <a:buChar char="•"/>
            </a:pPr>
            <a:r>
              <a:rPr lang="en-US" sz="2000">
                <a:solidFill>
                  <a:srgbClr val="3E382B"/>
                </a:solidFill>
                <a:latin typeface="Varela Round"/>
                <a:ea typeface="Varela Round"/>
                <a:cs typeface="Varela Round"/>
                <a:sym typeface="Varela Round"/>
              </a:rPr>
              <a:t>​Educational Impact: Asthma is a leading cause of school absenteeism among children, which can lead to long-term gaps in educational attainment (Everard, 2017).</a:t>
            </a:r>
          </a:p>
          <a:p>
            <a:pPr algn="l">
              <a:lnSpc>
                <a:spcPts val="2239"/>
              </a:lnSpc>
            </a:pPr>
          </a:p>
          <a:p>
            <a:pPr algn="l">
              <a:lnSpc>
                <a:spcPts val="2239"/>
              </a:lnSpc>
            </a:pPr>
          </a:p>
          <a:p>
            <a:pPr algn="l" marL="0" indent="0" lvl="0">
              <a:lnSpc>
                <a:spcPts val="2239"/>
              </a:lnSpc>
              <a:spcBef>
                <a:spcPct val="0"/>
              </a:spcBef>
            </a:pPr>
          </a:p>
        </p:txBody>
      </p:sp>
      <p:sp>
        <p:nvSpPr>
          <p:cNvPr name="TextBox 12" id="12"/>
          <p:cNvSpPr txBox="true"/>
          <p:nvPr/>
        </p:nvSpPr>
        <p:spPr>
          <a:xfrm rot="0">
            <a:off x="1573690" y="7778779"/>
            <a:ext cx="6096868" cy="1934845"/>
          </a:xfrm>
          <a:prstGeom prst="rect">
            <a:avLst/>
          </a:prstGeom>
        </p:spPr>
        <p:txBody>
          <a:bodyPr anchor="t" rtlCol="false" tIns="0" lIns="0" bIns="0" rIns="0">
            <a:spAutoFit/>
          </a:bodyPr>
          <a:lstStyle/>
          <a:p>
            <a:pPr algn="just" marL="0" indent="0" lvl="0">
              <a:lnSpc>
                <a:spcPts val="3079"/>
              </a:lnSpc>
              <a:spcBef>
                <a:spcPct val="0"/>
              </a:spcBef>
            </a:pPr>
            <a:r>
              <a:rPr lang="en-US" sz="2199">
                <a:solidFill>
                  <a:srgbClr val="3E382B"/>
                </a:solidFill>
                <a:latin typeface="Varela Round"/>
                <a:ea typeface="Varela Round"/>
                <a:cs typeface="Varela Round"/>
                <a:sym typeface="Varela Round"/>
              </a:rPr>
              <a:t>In the UK, asthma-related care costs the NHS approximately £1.1 billion annually, with a significant portion allocated to emergency admissions and primary care consultations (Mukherjee et al., 2016). </a:t>
            </a:r>
          </a:p>
        </p:txBody>
      </p:sp>
      <p:sp>
        <p:nvSpPr>
          <p:cNvPr name="TextBox 13" id="13"/>
          <p:cNvSpPr txBox="true"/>
          <p:nvPr/>
        </p:nvSpPr>
        <p:spPr>
          <a:xfrm rot="0">
            <a:off x="1339123" y="6400858"/>
            <a:ext cx="6566002" cy="1180465"/>
          </a:xfrm>
          <a:prstGeom prst="rect">
            <a:avLst/>
          </a:prstGeom>
        </p:spPr>
        <p:txBody>
          <a:bodyPr anchor="t" rtlCol="false" tIns="0" lIns="0" bIns="0" rIns="0">
            <a:spAutoFit/>
          </a:bodyPr>
          <a:lstStyle/>
          <a:p>
            <a:pPr algn="ctr">
              <a:lnSpc>
                <a:spcPts val="4759"/>
              </a:lnSpc>
            </a:pPr>
            <a:r>
              <a:rPr lang="en-US" sz="3399">
                <a:solidFill>
                  <a:srgbClr val="3E382B"/>
                </a:solidFill>
                <a:latin typeface="Canva Sans"/>
                <a:ea typeface="Canva Sans"/>
                <a:cs typeface="Canva Sans"/>
                <a:sym typeface="Canva Sans"/>
              </a:rPr>
              <a:t>Economic impact (financial burden)</a:t>
            </a:r>
          </a:p>
        </p:txBody>
      </p:sp>
      <p:sp>
        <p:nvSpPr>
          <p:cNvPr name="TextBox 14" id="14"/>
          <p:cNvSpPr txBox="true"/>
          <p:nvPr/>
        </p:nvSpPr>
        <p:spPr>
          <a:xfrm rot="0">
            <a:off x="9638178" y="3427231"/>
            <a:ext cx="7041059" cy="580390"/>
          </a:xfrm>
          <a:prstGeom prst="rect">
            <a:avLst/>
          </a:prstGeom>
        </p:spPr>
        <p:txBody>
          <a:bodyPr anchor="t" rtlCol="false" tIns="0" lIns="0" bIns="0" rIns="0">
            <a:spAutoFit/>
          </a:bodyPr>
          <a:lstStyle/>
          <a:p>
            <a:pPr algn="ctr">
              <a:lnSpc>
                <a:spcPts val="4759"/>
              </a:lnSpc>
            </a:pPr>
            <a:r>
              <a:rPr lang="en-US" sz="3399">
                <a:solidFill>
                  <a:srgbClr val="3E382B"/>
                </a:solidFill>
                <a:latin typeface="Canva Sans"/>
                <a:ea typeface="Canva Sans"/>
                <a:cs typeface="Canva Sans"/>
                <a:sym typeface="Canva Sans"/>
              </a:rPr>
              <a:t>Social impact (the human burden)</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AutoShape 3" id="3"/>
          <p:cNvSpPr/>
          <p:nvPr/>
        </p:nvSpPr>
        <p:spPr>
          <a:xfrm>
            <a:off x="0" y="308669"/>
            <a:ext cx="18288000" cy="0"/>
          </a:xfrm>
          <a:prstGeom prst="line">
            <a:avLst/>
          </a:prstGeom>
          <a:ln cap="flat" w="9525">
            <a:solidFill>
              <a:srgbClr val="FFFFFF"/>
            </a:solidFill>
            <a:prstDash val="solid"/>
            <a:headEnd type="none" len="sm" w="sm"/>
            <a:tailEnd type="none" len="sm" w="sm"/>
          </a:ln>
        </p:spPr>
      </p:sp>
      <p:sp>
        <p:nvSpPr>
          <p:cNvPr name="AutoShape 4" id="4"/>
          <p:cNvSpPr/>
          <p:nvPr/>
        </p:nvSpPr>
        <p:spPr>
          <a:xfrm flipV="true">
            <a:off x="427482" y="0"/>
            <a:ext cx="0" cy="10287000"/>
          </a:xfrm>
          <a:prstGeom prst="line">
            <a:avLst/>
          </a:prstGeom>
          <a:ln cap="flat" w="9525">
            <a:solidFill>
              <a:srgbClr val="FFFFFF"/>
            </a:solidFill>
            <a:prstDash val="solid"/>
            <a:headEnd type="none" len="sm" w="sm"/>
            <a:tailEnd type="none" len="sm" w="sm"/>
          </a:ln>
        </p:spPr>
      </p:sp>
      <p:sp>
        <p:nvSpPr>
          <p:cNvPr name="AutoShape 5" id="5"/>
          <p:cNvSpPr/>
          <p:nvPr/>
        </p:nvSpPr>
        <p:spPr>
          <a:xfrm flipV="true">
            <a:off x="17860518" y="0"/>
            <a:ext cx="0" cy="10287000"/>
          </a:xfrm>
          <a:prstGeom prst="line">
            <a:avLst/>
          </a:prstGeom>
          <a:ln cap="flat" w="9525">
            <a:solidFill>
              <a:srgbClr val="FFFFFF"/>
            </a:solidFill>
            <a:prstDash val="solid"/>
            <a:headEnd type="none" len="sm" w="sm"/>
            <a:tailEnd type="none" len="sm" w="sm"/>
          </a:ln>
        </p:spPr>
      </p:sp>
      <p:sp>
        <p:nvSpPr>
          <p:cNvPr name="Freeform 6" id="6"/>
          <p:cNvSpPr/>
          <p:nvPr/>
        </p:nvSpPr>
        <p:spPr>
          <a:xfrm flipH="false" flipV="false" rot="0">
            <a:off x="1028700" y="2832344"/>
            <a:ext cx="6398392" cy="5908266"/>
          </a:xfrm>
          <a:custGeom>
            <a:avLst/>
            <a:gdLst/>
            <a:ahLst/>
            <a:cxnLst/>
            <a:rect r="r" b="b" t="t" l="l"/>
            <a:pathLst>
              <a:path h="5908266" w="6398392">
                <a:moveTo>
                  <a:pt x="0" y="0"/>
                </a:moveTo>
                <a:lnTo>
                  <a:pt x="6398392" y="0"/>
                </a:lnTo>
                <a:lnTo>
                  <a:pt x="6398392" y="5908267"/>
                </a:lnTo>
                <a:lnTo>
                  <a:pt x="0" y="5908267"/>
                </a:lnTo>
                <a:lnTo>
                  <a:pt x="0" y="0"/>
                </a:lnTo>
                <a:close/>
              </a:path>
            </a:pathLst>
          </a:custGeom>
          <a:blipFill>
            <a:blip r:embed="rId3"/>
            <a:stretch>
              <a:fillRect l="0" t="0" r="-415" b="0"/>
            </a:stretch>
          </a:blipFill>
        </p:spPr>
      </p:sp>
      <p:sp>
        <p:nvSpPr>
          <p:cNvPr name="TextBox 7" id="7"/>
          <p:cNvSpPr txBox="true"/>
          <p:nvPr/>
        </p:nvSpPr>
        <p:spPr>
          <a:xfrm rot="0">
            <a:off x="1028700" y="942975"/>
            <a:ext cx="16221540" cy="771525"/>
          </a:xfrm>
          <a:prstGeom prst="rect">
            <a:avLst/>
          </a:prstGeom>
        </p:spPr>
        <p:txBody>
          <a:bodyPr anchor="t" rtlCol="false" tIns="0" lIns="0" bIns="0" rIns="0">
            <a:spAutoFit/>
          </a:bodyPr>
          <a:lstStyle/>
          <a:p>
            <a:pPr algn="l">
              <a:lnSpc>
                <a:spcPts val="6299"/>
              </a:lnSpc>
            </a:pPr>
            <a:r>
              <a:rPr lang="en-US" sz="4500">
                <a:solidFill>
                  <a:srgbClr val="0F4662"/>
                </a:solidFill>
                <a:latin typeface="Aileron"/>
                <a:ea typeface="Aileron"/>
                <a:cs typeface="Aileron"/>
                <a:sym typeface="Aileron"/>
              </a:rPr>
              <a:t>DIAGNOSIS AND INITIAL ASSESSMENT </a:t>
            </a:r>
          </a:p>
        </p:txBody>
      </p:sp>
      <p:sp>
        <p:nvSpPr>
          <p:cNvPr name="TextBox 8" id="8"/>
          <p:cNvSpPr txBox="true"/>
          <p:nvPr/>
        </p:nvSpPr>
        <p:spPr>
          <a:xfrm rot="0">
            <a:off x="7729278" y="2765669"/>
            <a:ext cx="9824292" cy="5585107"/>
          </a:xfrm>
          <a:prstGeom prst="rect">
            <a:avLst/>
          </a:prstGeom>
        </p:spPr>
        <p:txBody>
          <a:bodyPr anchor="t" rtlCol="false" tIns="0" lIns="0" bIns="0" rIns="0">
            <a:spAutoFit/>
          </a:bodyPr>
          <a:lstStyle/>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Clinical History:</a:t>
            </a:r>
            <a:r>
              <a:rPr lang="en-US" sz="3568">
                <a:solidFill>
                  <a:srgbClr val="000000"/>
                </a:solidFill>
                <a:latin typeface="Barlow"/>
                <a:ea typeface="Barlow"/>
                <a:cs typeface="Barlow"/>
                <a:sym typeface="Barlow"/>
              </a:rPr>
              <a:t> Assessment focuses on the pattern of symptoms and identifying triggers (British Thoracic Society and SIGN, 2019).</a:t>
            </a:r>
          </a:p>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Objective Testing:</a:t>
            </a:r>
            <a:r>
              <a:rPr lang="en-US" sz="3568">
                <a:solidFill>
                  <a:srgbClr val="000000"/>
                </a:solidFill>
                <a:latin typeface="Barlow"/>
                <a:ea typeface="Barlow"/>
                <a:cs typeface="Barlow"/>
                <a:sym typeface="Barlow"/>
              </a:rPr>
              <a:t> Spirometry is used to measure bronchodilator reversibility (National Institute for Health and Care Excellence, 2021). </a:t>
            </a:r>
          </a:p>
          <a:p>
            <a:pPr algn="just" marL="770541" indent="-385270" lvl="1">
              <a:lnSpc>
                <a:spcPts val="4996"/>
              </a:lnSpc>
              <a:buFont typeface="Arial"/>
              <a:buChar char="•"/>
            </a:pPr>
            <a:r>
              <a:rPr lang="en-US" b="true" sz="3568">
                <a:solidFill>
                  <a:srgbClr val="000000"/>
                </a:solidFill>
                <a:latin typeface="Barlow Bold"/>
                <a:ea typeface="Barlow Bold"/>
                <a:cs typeface="Barlow Bold"/>
                <a:sym typeface="Barlow Bold"/>
              </a:rPr>
              <a:t>FeNO Testing:</a:t>
            </a:r>
            <a:r>
              <a:rPr lang="en-US" sz="3568">
                <a:solidFill>
                  <a:srgbClr val="000000"/>
                </a:solidFill>
                <a:latin typeface="Barlow"/>
                <a:ea typeface="Barlow"/>
                <a:cs typeface="Barlow"/>
                <a:sym typeface="Barlow"/>
              </a:rPr>
              <a:t> Measuring Fractional Exhaled Nitric Oxide (FeNO) helps identify eosinophilic airway inflammation (Heaney et al., 2019).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2562676" y="3734673"/>
            <a:ext cx="5193309" cy="5080000"/>
          </a:xfrm>
          <a:custGeom>
            <a:avLst/>
            <a:gdLst/>
            <a:ahLst/>
            <a:cxnLst/>
            <a:rect r="r" b="b" t="t" l="l"/>
            <a:pathLst>
              <a:path h="5080000" w="5193309">
                <a:moveTo>
                  <a:pt x="0" y="0"/>
                </a:moveTo>
                <a:lnTo>
                  <a:pt x="5193309" y="0"/>
                </a:lnTo>
                <a:lnTo>
                  <a:pt x="5193309" y="5080000"/>
                </a:lnTo>
                <a:lnTo>
                  <a:pt x="0" y="50800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528794" y="3061017"/>
            <a:ext cx="10063595" cy="5349066"/>
          </a:xfrm>
          <a:prstGeom prst="rect">
            <a:avLst/>
          </a:prstGeom>
        </p:spPr>
        <p:txBody>
          <a:bodyPr anchor="t" rtlCol="false" tIns="0" lIns="0" bIns="0" rIns="0">
            <a:spAutoFit/>
          </a:bodyPr>
          <a:lstStyle/>
          <a:p>
            <a:pPr algn="l" marL="562266" indent="-281133" lvl="1">
              <a:lnSpc>
                <a:spcPts val="3646"/>
              </a:lnSpc>
              <a:buFont typeface="Arial"/>
              <a:buChar char="•"/>
            </a:pPr>
            <a:r>
              <a:rPr lang="en-US" sz="2604">
                <a:solidFill>
                  <a:srgbClr val="000000"/>
                </a:solidFill>
                <a:latin typeface="Canva Sans"/>
                <a:ea typeface="Canva Sans"/>
                <a:cs typeface="Canva Sans"/>
                <a:sym typeface="Canva Sans"/>
              </a:rPr>
              <a:t>​</a:t>
            </a:r>
            <a:r>
              <a:rPr lang="en-US" b="true" sz="2604">
                <a:solidFill>
                  <a:srgbClr val="000000"/>
                </a:solidFill>
                <a:latin typeface="Canva Sans Bold"/>
                <a:ea typeface="Canva Sans Bold"/>
                <a:cs typeface="Canva Sans Bold"/>
                <a:sym typeface="Canva Sans Bold"/>
              </a:rPr>
              <a:t>BTS/SIGN Guidelines</a:t>
            </a:r>
            <a:r>
              <a:rPr lang="en-US" sz="2604">
                <a:solidFill>
                  <a:srgbClr val="000000"/>
                </a:solidFill>
                <a:latin typeface="Canva Sans"/>
                <a:ea typeface="Canva Sans"/>
                <a:cs typeface="Canva Sans"/>
                <a:sym typeface="Canva Sans"/>
              </a:rPr>
              <a:t>: Management follows a stepwise approach, starting with low-dose inhaled corticosteroids (British Thoracic Society and SIGN, 2019). </a:t>
            </a:r>
          </a:p>
          <a:p>
            <a:pPr algn="l">
              <a:lnSpc>
                <a:spcPts val="4958"/>
              </a:lnSpc>
            </a:pPr>
          </a:p>
          <a:p>
            <a:pPr algn="l" marL="562266" indent="-281133" lvl="1">
              <a:lnSpc>
                <a:spcPts val="3646"/>
              </a:lnSpc>
              <a:buFont typeface="Arial"/>
              <a:buChar char="•"/>
            </a:pPr>
            <a:r>
              <a:rPr lang="en-US" sz="2604">
                <a:solidFill>
                  <a:srgbClr val="000000"/>
                </a:solidFill>
                <a:latin typeface="Canva Sans"/>
                <a:ea typeface="Canva Sans"/>
                <a:cs typeface="Canva Sans"/>
                <a:sym typeface="Canva Sans"/>
              </a:rPr>
              <a:t>​</a:t>
            </a:r>
            <a:r>
              <a:rPr lang="en-US" b="true" sz="2604">
                <a:solidFill>
                  <a:srgbClr val="000000"/>
                </a:solidFill>
                <a:latin typeface="Canva Sans Bold"/>
                <a:ea typeface="Canva Sans Bold"/>
                <a:cs typeface="Canva Sans Bold"/>
                <a:sym typeface="Canva Sans Bold"/>
              </a:rPr>
              <a:t>Chronic Care Model</a:t>
            </a:r>
            <a:r>
              <a:rPr lang="en-US" sz="2604">
                <a:solidFill>
                  <a:srgbClr val="000000"/>
                </a:solidFill>
                <a:latin typeface="Canva Sans"/>
                <a:ea typeface="Canva Sans"/>
                <a:cs typeface="Canva Sans"/>
                <a:sym typeface="Canva Sans"/>
              </a:rPr>
              <a:t>: This framework emphasizes informed, active patients and prepared, proactive practice teams (Bodenheimer et al., 2002). ​</a:t>
            </a:r>
          </a:p>
          <a:p>
            <a:pPr algn="l">
              <a:lnSpc>
                <a:spcPts val="4958"/>
              </a:lnSpc>
            </a:pPr>
          </a:p>
          <a:p>
            <a:pPr algn="l" marL="562266" indent="-281133" lvl="1">
              <a:lnSpc>
                <a:spcPts val="3646"/>
              </a:lnSpc>
              <a:buFont typeface="Arial"/>
              <a:buChar char="•"/>
            </a:pPr>
            <a:r>
              <a:rPr lang="en-US" b="true" sz="2604">
                <a:solidFill>
                  <a:srgbClr val="000000"/>
                </a:solidFill>
                <a:latin typeface="Canva Sans Bold"/>
                <a:ea typeface="Canva Sans Bold"/>
                <a:cs typeface="Canva Sans Bold"/>
                <a:sym typeface="Canva Sans Bold"/>
              </a:rPr>
              <a:t>NICE Guidelines</a:t>
            </a:r>
            <a:r>
              <a:rPr lang="en-US" sz="2604">
                <a:solidFill>
                  <a:srgbClr val="000000"/>
                </a:solidFill>
                <a:latin typeface="Canva Sans"/>
                <a:ea typeface="Canva Sans"/>
                <a:cs typeface="Canva Sans"/>
                <a:sym typeface="Canva Sans"/>
              </a:rPr>
              <a:t>: Emphasizes regular monitoring of peak flow and inhaler technique (National Institute for Health and Care Excellence, 2021). </a:t>
            </a:r>
          </a:p>
        </p:txBody>
      </p:sp>
      <p:sp>
        <p:nvSpPr>
          <p:cNvPr name="TextBox 5" id="5"/>
          <p:cNvSpPr txBox="true"/>
          <p:nvPr/>
        </p:nvSpPr>
        <p:spPr>
          <a:xfrm rot="0">
            <a:off x="2882057" y="933450"/>
            <a:ext cx="12523887" cy="887095"/>
          </a:xfrm>
          <a:prstGeom prst="rect">
            <a:avLst/>
          </a:prstGeom>
        </p:spPr>
        <p:txBody>
          <a:bodyPr anchor="t" rtlCol="false" tIns="0" lIns="0" bIns="0" rIns="0">
            <a:spAutoFit/>
          </a:bodyPr>
          <a:lstStyle/>
          <a:p>
            <a:pPr algn="ctr">
              <a:lnSpc>
                <a:spcPts val="7279"/>
              </a:lnSpc>
            </a:pPr>
            <a:r>
              <a:rPr lang="en-US" sz="5199" b="true">
                <a:solidFill>
                  <a:srgbClr val="0F4662"/>
                </a:solidFill>
                <a:latin typeface="Canva Sans Bold"/>
                <a:ea typeface="Canva Sans Bold"/>
                <a:cs typeface="Canva Sans Bold"/>
                <a:sym typeface="Canva Sans Bold"/>
              </a:rPr>
              <a:t>Management  Models and Frameworks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2912359" y="3741982"/>
            <a:ext cx="5375641" cy="6545018"/>
          </a:xfrm>
          <a:custGeom>
            <a:avLst/>
            <a:gdLst/>
            <a:ahLst/>
            <a:cxnLst/>
            <a:rect r="r" b="b" t="t" l="l"/>
            <a:pathLst>
              <a:path h="6545018" w="5375641">
                <a:moveTo>
                  <a:pt x="0" y="0"/>
                </a:moveTo>
                <a:lnTo>
                  <a:pt x="5375641" y="0"/>
                </a:lnTo>
                <a:lnTo>
                  <a:pt x="5375641" y="6545018"/>
                </a:lnTo>
                <a:lnTo>
                  <a:pt x="0" y="654501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5688946" y="2070955"/>
            <a:ext cx="6890190" cy="7125894"/>
          </a:xfrm>
          <a:prstGeom prst="rect">
            <a:avLst/>
          </a:prstGeom>
        </p:spPr>
        <p:txBody>
          <a:bodyPr anchor="t" rtlCol="false" tIns="0" lIns="0" bIns="0" rIns="0">
            <a:spAutoFit/>
          </a:bodyPr>
          <a:lstStyle/>
          <a:p>
            <a:pPr algn="just" marL="637554" indent="-318777" lvl="1">
              <a:lnSpc>
                <a:spcPts val="4134"/>
              </a:lnSpc>
              <a:buFont typeface="Arial"/>
              <a:buChar char="•"/>
            </a:pPr>
            <a:r>
              <a:rPr lang="en-US" b="true" sz="2953">
                <a:solidFill>
                  <a:srgbClr val="000000"/>
                </a:solidFill>
                <a:latin typeface="Canva Sans Bold"/>
                <a:ea typeface="Canva Sans Bold"/>
                <a:cs typeface="Canva Sans Bold"/>
                <a:sym typeface="Canva Sans Bold"/>
              </a:rPr>
              <a:t>Relievers:</a:t>
            </a:r>
            <a:r>
              <a:rPr lang="en-US" sz="2953">
                <a:solidFill>
                  <a:srgbClr val="000000"/>
                </a:solidFill>
                <a:latin typeface="Canva Sans"/>
                <a:ea typeface="Canva Sans"/>
                <a:cs typeface="Canva Sans"/>
                <a:sym typeface="Canva Sans"/>
              </a:rPr>
              <a:t> Short-acting beta-agonists (SABA) for immediate symptom relief (Reddel et al., 2022). ​</a:t>
            </a:r>
          </a:p>
          <a:p>
            <a:pPr algn="just" marL="637554" indent="-318777" lvl="1">
              <a:lnSpc>
                <a:spcPts val="3868"/>
              </a:lnSpc>
              <a:buFont typeface="Arial"/>
              <a:buChar char="•"/>
            </a:pPr>
            <a:r>
              <a:rPr lang="en-US" b="true" sz="2953" spc="-135">
                <a:solidFill>
                  <a:srgbClr val="000000"/>
                </a:solidFill>
                <a:latin typeface="Canva Sans Bold"/>
                <a:ea typeface="Canva Sans Bold"/>
                <a:cs typeface="Canva Sans Bold"/>
                <a:sym typeface="Canva Sans Bold"/>
              </a:rPr>
              <a:t>Preventers:</a:t>
            </a:r>
            <a:r>
              <a:rPr lang="en-US" sz="2953" spc="-135">
                <a:solidFill>
                  <a:srgbClr val="000000"/>
                </a:solidFill>
                <a:latin typeface="Canva Sans"/>
                <a:ea typeface="Canva Sans"/>
                <a:cs typeface="Canva Sans"/>
                <a:sym typeface="Canva Sans"/>
              </a:rPr>
              <a:t> Inhaled corticosteroids (ICS) are the gold standard for controlling underlying inflammation (National Institute for Health and Care Excellence, 2021). ​</a:t>
            </a:r>
          </a:p>
          <a:p>
            <a:pPr algn="just" marL="637554" indent="-318777" lvl="1">
              <a:lnSpc>
                <a:spcPts val="4134"/>
              </a:lnSpc>
              <a:buFont typeface="Arial"/>
              <a:buChar char="•"/>
            </a:pPr>
            <a:r>
              <a:rPr lang="en-US" b="true" sz="2953">
                <a:solidFill>
                  <a:srgbClr val="000000"/>
                </a:solidFill>
                <a:latin typeface="Canva Sans Bold"/>
                <a:ea typeface="Canva Sans Bold"/>
                <a:cs typeface="Canva Sans Bold"/>
                <a:sym typeface="Canva Sans Bold"/>
              </a:rPr>
              <a:t>Biologics</a:t>
            </a:r>
            <a:r>
              <a:rPr lang="en-US" sz="2953">
                <a:solidFill>
                  <a:srgbClr val="000000"/>
                </a:solidFill>
                <a:latin typeface="Canva Sans"/>
                <a:ea typeface="Canva Sans"/>
                <a:cs typeface="Canva Sans"/>
                <a:sym typeface="Canva Sans"/>
              </a:rPr>
              <a:t>: For severe asthma, monoclonal antibodies like Omalizumab are available via specialist centres (NHS England, 2023). </a:t>
            </a:r>
          </a:p>
        </p:txBody>
      </p:sp>
      <p:sp>
        <p:nvSpPr>
          <p:cNvPr name="Freeform 5" id="5"/>
          <p:cNvSpPr/>
          <p:nvPr/>
        </p:nvSpPr>
        <p:spPr>
          <a:xfrm flipH="false" flipV="false" rot="0">
            <a:off x="18722" y="6641094"/>
            <a:ext cx="2737744" cy="3645906"/>
          </a:xfrm>
          <a:custGeom>
            <a:avLst/>
            <a:gdLst/>
            <a:ahLst/>
            <a:cxnLst/>
            <a:rect r="r" b="b" t="t" l="l"/>
            <a:pathLst>
              <a:path h="3645906" w="2737744">
                <a:moveTo>
                  <a:pt x="0" y="0"/>
                </a:moveTo>
                <a:lnTo>
                  <a:pt x="2737744" y="0"/>
                </a:lnTo>
                <a:lnTo>
                  <a:pt x="2737744" y="3645906"/>
                </a:lnTo>
                <a:lnTo>
                  <a:pt x="0" y="364590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3089841" y="8136396"/>
            <a:ext cx="2599105" cy="1951692"/>
          </a:xfrm>
          <a:custGeom>
            <a:avLst/>
            <a:gdLst/>
            <a:ahLst/>
            <a:cxnLst/>
            <a:rect r="r" b="b" t="t" l="l"/>
            <a:pathLst>
              <a:path h="1951692" w="2599105">
                <a:moveTo>
                  <a:pt x="0" y="0"/>
                </a:moveTo>
                <a:lnTo>
                  <a:pt x="2599105" y="0"/>
                </a:lnTo>
                <a:lnTo>
                  <a:pt x="2599105" y="1951691"/>
                </a:lnTo>
                <a:lnTo>
                  <a:pt x="0" y="1951691"/>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7" id="7"/>
          <p:cNvSpPr txBox="true"/>
          <p:nvPr/>
        </p:nvSpPr>
        <p:spPr>
          <a:xfrm rot="0">
            <a:off x="5688946" y="537527"/>
            <a:ext cx="6910109"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Treatment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11908043" y="0"/>
            <a:ext cx="6379957" cy="10287000"/>
            <a:chOff x="0" y="0"/>
            <a:chExt cx="1680318" cy="2709333"/>
          </a:xfrm>
        </p:grpSpPr>
        <p:sp>
          <p:nvSpPr>
            <p:cNvPr name="Freeform 4" id="4"/>
            <p:cNvSpPr/>
            <p:nvPr/>
          </p:nvSpPr>
          <p:spPr>
            <a:xfrm flipH="false" flipV="false" rot="0">
              <a:off x="0" y="0"/>
              <a:ext cx="1680318" cy="2709333"/>
            </a:xfrm>
            <a:custGeom>
              <a:avLst/>
              <a:gdLst/>
              <a:ahLst/>
              <a:cxnLst/>
              <a:rect r="r" b="b" t="t" l="l"/>
              <a:pathLst>
                <a:path h="2709333" w="1680318">
                  <a:moveTo>
                    <a:pt x="0" y="0"/>
                  </a:moveTo>
                  <a:lnTo>
                    <a:pt x="1680318" y="0"/>
                  </a:lnTo>
                  <a:lnTo>
                    <a:pt x="1680318" y="2709333"/>
                  </a:lnTo>
                  <a:lnTo>
                    <a:pt x="0" y="2709333"/>
                  </a:lnTo>
                  <a:close/>
                </a:path>
              </a:pathLst>
            </a:custGeom>
            <a:solidFill>
              <a:srgbClr val="B6A187"/>
            </a:solidFill>
          </p:spPr>
        </p:sp>
        <p:sp>
          <p:nvSpPr>
            <p:cNvPr name="TextBox 5" id="5"/>
            <p:cNvSpPr txBox="true"/>
            <p:nvPr/>
          </p:nvSpPr>
          <p:spPr>
            <a:xfrm>
              <a:off x="0" y="-47625"/>
              <a:ext cx="1680318" cy="2756958"/>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10776229" y="1213239"/>
            <a:ext cx="2263627" cy="2263627"/>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8" id="8"/>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776229" y="4047032"/>
            <a:ext cx="2194784" cy="2194784"/>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11" id="11"/>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0640583" y="6811982"/>
            <a:ext cx="2584346" cy="2584346"/>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D9"/>
            </a:solidFill>
          </p:spPr>
        </p:sp>
        <p:sp>
          <p:nvSpPr>
            <p:cNvPr name="TextBox 14" id="14"/>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970541" y="2006345"/>
            <a:ext cx="1601933" cy="6466659"/>
            <a:chOff x="0" y="0"/>
            <a:chExt cx="421908" cy="1703153"/>
          </a:xfrm>
        </p:grpSpPr>
        <p:sp>
          <p:nvSpPr>
            <p:cNvPr name="Freeform 16" id="16"/>
            <p:cNvSpPr/>
            <p:nvPr/>
          </p:nvSpPr>
          <p:spPr>
            <a:xfrm flipH="false" flipV="false" rot="0">
              <a:off x="0" y="0"/>
              <a:ext cx="421908" cy="1703153"/>
            </a:xfrm>
            <a:custGeom>
              <a:avLst/>
              <a:gdLst/>
              <a:ahLst/>
              <a:cxnLst/>
              <a:rect r="r" b="b" t="t" l="l"/>
              <a:pathLst>
                <a:path h="1703153" w="421908">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B6A187"/>
            </a:solidFill>
          </p:spPr>
        </p:sp>
        <p:sp>
          <p:nvSpPr>
            <p:cNvPr name="TextBox 17" id="17"/>
            <p:cNvSpPr txBox="true"/>
            <p:nvPr/>
          </p:nvSpPr>
          <p:spPr>
            <a:xfrm>
              <a:off x="0" y="-47625"/>
              <a:ext cx="421908" cy="1750778"/>
            </a:xfrm>
            <a:prstGeom prst="rect">
              <a:avLst/>
            </a:prstGeom>
          </p:spPr>
          <p:txBody>
            <a:bodyPr anchor="ctr" rtlCol="false" tIns="50800" lIns="50800" bIns="50800" rIns="50800"/>
            <a:lstStyle/>
            <a:p>
              <a:pPr algn="ctr">
                <a:lnSpc>
                  <a:spcPts val="2659"/>
                </a:lnSpc>
              </a:pPr>
            </a:p>
          </p:txBody>
        </p:sp>
      </p:grpSp>
      <p:sp>
        <p:nvSpPr>
          <p:cNvPr name="Freeform 18" id="18"/>
          <p:cNvSpPr/>
          <p:nvPr/>
        </p:nvSpPr>
        <p:spPr>
          <a:xfrm flipH="false" flipV="false" rot="0">
            <a:off x="11183499" y="1315457"/>
            <a:ext cx="1449086" cy="2034237"/>
          </a:xfrm>
          <a:custGeom>
            <a:avLst/>
            <a:gdLst/>
            <a:ahLst/>
            <a:cxnLst/>
            <a:rect r="r" b="b" t="t" l="l"/>
            <a:pathLst>
              <a:path h="2034237" w="1449086">
                <a:moveTo>
                  <a:pt x="0" y="0"/>
                </a:moveTo>
                <a:lnTo>
                  <a:pt x="1449087" y="0"/>
                </a:lnTo>
                <a:lnTo>
                  <a:pt x="1449087" y="2034237"/>
                </a:lnTo>
                <a:lnTo>
                  <a:pt x="0" y="2034237"/>
                </a:lnTo>
                <a:lnTo>
                  <a:pt x="0" y="0"/>
                </a:lnTo>
                <a:close/>
              </a:path>
            </a:pathLst>
          </a:custGeom>
          <a:blipFill>
            <a:blip r:embed="rId3"/>
            <a:stretch>
              <a:fillRect l="-1090" t="0" r="-8158" b="-11976"/>
            </a:stretch>
          </a:blipFill>
        </p:spPr>
      </p:sp>
      <p:sp>
        <p:nvSpPr>
          <p:cNvPr name="Freeform 19" id="19"/>
          <p:cNvSpPr/>
          <p:nvPr/>
        </p:nvSpPr>
        <p:spPr>
          <a:xfrm flipH="false" flipV="false" rot="0">
            <a:off x="10709712" y="4118190"/>
            <a:ext cx="2052467" cy="2052467"/>
          </a:xfrm>
          <a:custGeom>
            <a:avLst/>
            <a:gdLst/>
            <a:ahLst/>
            <a:cxnLst/>
            <a:rect r="r" b="b" t="t" l="l"/>
            <a:pathLst>
              <a:path h="2052467" w="2052467">
                <a:moveTo>
                  <a:pt x="0" y="0"/>
                </a:moveTo>
                <a:lnTo>
                  <a:pt x="2052467" y="0"/>
                </a:lnTo>
                <a:lnTo>
                  <a:pt x="2052467" y="2052468"/>
                </a:lnTo>
                <a:lnTo>
                  <a:pt x="0" y="2052468"/>
                </a:lnTo>
                <a:lnTo>
                  <a:pt x="0" y="0"/>
                </a:lnTo>
                <a:close/>
              </a:path>
            </a:pathLst>
          </a:custGeom>
          <a:blipFill>
            <a:blip r:embed="rId4"/>
            <a:stretch>
              <a:fillRect l="0" t="0" r="0" b="0"/>
            </a:stretch>
          </a:blipFill>
        </p:spPr>
      </p:sp>
      <p:sp>
        <p:nvSpPr>
          <p:cNvPr name="Freeform 20" id="20"/>
          <p:cNvSpPr/>
          <p:nvPr/>
        </p:nvSpPr>
        <p:spPr>
          <a:xfrm flipH="false" flipV="false" rot="0">
            <a:off x="11243980" y="6937141"/>
            <a:ext cx="1483624" cy="2321159"/>
          </a:xfrm>
          <a:custGeom>
            <a:avLst/>
            <a:gdLst/>
            <a:ahLst/>
            <a:cxnLst/>
            <a:rect r="r" b="b" t="t" l="l"/>
            <a:pathLst>
              <a:path h="2321159" w="1483624">
                <a:moveTo>
                  <a:pt x="0" y="0"/>
                </a:moveTo>
                <a:lnTo>
                  <a:pt x="1483624" y="0"/>
                </a:lnTo>
                <a:lnTo>
                  <a:pt x="1483624" y="2321159"/>
                </a:lnTo>
                <a:lnTo>
                  <a:pt x="0" y="2321159"/>
                </a:lnTo>
                <a:lnTo>
                  <a:pt x="0" y="0"/>
                </a:lnTo>
                <a:close/>
              </a:path>
            </a:pathLst>
          </a:custGeom>
          <a:blipFill>
            <a:blip r:embed="rId5"/>
            <a:stretch>
              <a:fillRect l="0" t="-6863" r="0" b="-48087"/>
            </a:stretch>
          </a:blipFill>
        </p:spPr>
      </p:sp>
      <p:sp>
        <p:nvSpPr>
          <p:cNvPr name="TextBox 21" id="21"/>
          <p:cNvSpPr txBox="true"/>
          <p:nvPr/>
        </p:nvSpPr>
        <p:spPr>
          <a:xfrm rot="0">
            <a:off x="3593666" y="1665402"/>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Physical:</a:t>
            </a:r>
            <a:r>
              <a:rPr lang="en-US" sz="2399">
                <a:solidFill>
                  <a:srgbClr val="000000"/>
                </a:solidFill>
                <a:latin typeface="Poppins"/>
                <a:ea typeface="Poppins"/>
                <a:cs typeface="Poppins"/>
                <a:sym typeface="Poppins"/>
              </a:rPr>
              <a:t> Common comorbidities include allergic rhinitis, gastro-oesophageal reflux disease (GORD), and obesity (Cazzola et al., 2017). </a:t>
            </a:r>
          </a:p>
        </p:txBody>
      </p:sp>
      <p:sp>
        <p:nvSpPr>
          <p:cNvPr name="TextBox 22" id="22"/>
          <p:cNvSpPr txBox="true"/>
          <p:nvPr/>
        </p:nvSpPr>
        <p:spPr>
          <a:xfrm rot="0">
            <a:off x="3593666" y="4364190"/>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Mental Health</a:t>
            </a:r>
            <a:r>
              <a:rPr lang="en-US" sz="2399">
                <a:solidFill>
                  <a:srgbClr val="000000"/>
                </a:solidFill>
                <a:latin typeface="Poppins"/>
                <a:ea typeface="Poppins"/>
                <a:cs typeface="Poppins"/>
                <a:sym typeface="Poppins"/>
              </a:rPr>
              <a:t>: Depression and anxiety are highly prevalent in patients with poorly controlled asthma (Cooper et al., 2007). </a:t>
            </a:r>
          </a:p>
        </p:txBody>
      </p:sp>
      <p:sp>
        <p:nvSpPr>
          <p:cNvPr name="TextBox 23" id="23"/>
          <p:cNvSpPr txBox="true"/>
          <p:nvPr/>
        </p:nvSpPr>
        <p:spPr>
          <a:xfrm rot="0">
            <a:off x="3593666" y="7223320"/>
            <a:ext cx="5948366" cy="1682125"/>
          </a:xfrm>
          <a:prstGeom prst="rect">
            <a:avLst/>
          </a:prstGeom>
        </p:spPr>
        <p:txBody>
          <a:bodyPr anchor="t" rtlCol="false" tIns="0" lIns="0" bIns="0" rIns="0">
            <a:spAutoFit/>
          </a:bodyPr>
          <a:lstStyle/>
          <a:p>
            <a:pPr algn="just">
              <a:lnSpc>
                <a:spcPts val="3359"/>
              </a:lnSpc>
              <a:spcBef>
                <a:spcPct val="0"/>
              </a:spcBef>
            </a:pPr>
            <a:r>
              <a:rPr lang="en-US" b="true" sz="2399">
                <a:solidFill>
                  <a:srgbClr val="000000"/>
                </a:solidFill>
                <a:latin typeface="Poppins Bold"/>
                <a:ea typeface="Poppins Bold"/>
                <a:cs typeface="Poppins Bold"/>
                <a:sym typeface="Poppins Bold"/>
              </a:rPr>
              <a:t>​Impact:</a:t>
            </a:r>
            <a:r>
              <a:rPr lang="en-US" sz="2399">
                <a:solidFill>
                  <a:srgbClr val="000000"/>
                </a:solidFill>
                <a:latin typeface="Poppins"/>
                <a:ea typeface="Poppins"/>
                <a:cs typeface="Poppins"/>
                <a:sym typeface="Poppins"/>
              </a:rPr>
              <a:t> Comorbidities often complicate diagnosis and reduce treatment adherence (Tay and Hew, 2020). </a:t>
            </a:r>
          </a:p>
        </p:txBody>
      </p:sp>
      <p:sp>
        <p:nvSpPr>
          <p:cNvPr name="TextBox 24" id="24"/>
          <p:cNvSpPr txBox="true"/>
          <p:nvPr/>
        </p:nvSpPr>
        <p:spPr>
          <a:xfrm rot="0">
            <a:off x="4785386" y="141605"/>
            <a:ext cx="475664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Comorbidities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0550198" y="4045173"/>
            <a:ext cx="7737802" cy="6241827"/>
          </a:xfrm>
          <a:custGeom>
            <a:avLst/>
            <a:gdLst/>
            <a:ahLst/>
            <a:cxnLst/>
            <a:rect r="r" b="b" t="t" l="l"/>
            <a:pathLst>
              <a:path h="6241827" w="7737802">
                <a:moveTo>
                  <a:pt x="0" y="0"/>
                </a:moveTo>
                <a:lnTo>
                  <a:pt x="7737802" y="0"/>
                </a:lnTo>
                <a:lnTo>
                  <a:pt x="7737802" y="6241827"/>
                </a:lnTo>
                <a:lnTo>
                  <a:pt x="0" y="624182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026146" y="1645277"/>
            <a:ext cx="7117854"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Prevention Strategies </a:t>
            </a:r>
          </a:p>
        </p:txBody>
      </p:sp>
      <p:sp>
        <p:nvSpPr>
          <p:cNvPr name="TextBox 5" id="5"/>
          <p:cNvSpPr txBox="true"/>
          <p:nvPr/>
        </p:nvSpPr>
        <p:spPr>
          <a:xfrm rot="0">
            <a:off x="1343962" y="2993433"/>
            <a:ext cx="8482223" cy="4563110"/>
          </a:xfrm>
          <a:prstGeom prst="rect">
            <a:avLst/>
          </a:prstGeom>
        </p:spPr>
        <p:txBody>
          <a:bodyPr anchor="t" rtlCol="false" tIns="0" lIns="0" bIns="0" rIns="0">
            <a:spAutoFit/>
          </a:bodyPr>
          <a:lstStyle/>
          <a:p>
            <a:pPr algn="l" marL="561341" indent="-280670" lvl="1">
              <a:lnSpc>
                <a:spcPts val="3640"/>
              </a:lnSpc>
              <a:buFont typeface="Arial"/>
              <a:buChar char="•"/>
            </a:pPr>
            <a:r>
              <a:rPr lang="en-US" b="true" sz="2600">
                <a:solidFill>
                  <a:srgbClr val="000000"/>
                </a:solidFill>
                <a:latin typeface="Canva Sans Bold"/>
                <a:ea typeface="Canva Sans Bold"/>
                <a:cs typeface="Canva Sans Bold"/>
                <a:sym typeface="Canva Sans Bold"/>
              </a:rPr>
              <a:t>Primary Prevention</a:t>
            </a:r>
            <a:r>
              <a:rPr lang="en-US" sz="2600">
                <a:solidFill>
                  <a:srgbClr val="000000"/>
                </a:solidFill>
                <a:latin typeface="Canva Sans"/>
                <a:ea typeface="Canva Sans"/>
                <a:cs typeface="Canva Sans"/>
                <a:sym typeface="Canva Sans"/>
              </a:rPr>
              <a:t>: Reducing exposure to tobacco smoke in utero and during childhood (World Health Organization, 2023).</a:t>
            </a:r>
          </a:p>
          <a:p>
            <a:pPr algn="l" marL="561341" indent="-280670" lvl="1">
              <a:lnSpc>
                <a:spcPts val="3640"/>
              </a:lnSpc>
              <a:buFont typeface="Arial"/>
              <a:buChar char="•"/>
            </a:pPr>
            <a:r>
              <a:rPr lang="en-US" sz="2600">
                <a:solidFill>
                  <a:srgbClr val="000000"/>
                </a:solidFill>
                <a:latin typeface="Canva Sans"/>
                <a:ea typeface="Canva Sans"/>
                <a:cs typeface="Canva Sans"/>
                <a:sym typeface="Canva Sans"/>
              </a:rPr>
              <a:t>​</a:t>
            </a:r>
            <a:r>
              <a:rPr lang="en-US" b="true" sz="2600">
                <a:solidFill>
                  <a:srgbClr val="000000"/>
                </a:solidFill>
                <a:latin typeface="Canva Sans Bold"/>
                <a:ea typeface="Canva Sans Bold"/>
                <a:cs typeface="Canva Sans Bold"/>
                <a:sym typeface="Canva Sans Bold"/>
              </a:rPr>
              <a:t>Secondary Prevention</a:t>
            </a:r>
            <a:r>
              <a:rPr lang="en-US" sz="2600">
                <a:solidFill>
                  <a:srgbClr val="000000"/>
                </a:solidFill>
                <a:latin typeface="Canva Sans"/>
                <a:ea typeface="Canva Sans"/>
                <a:cs typeface="Canva Sans"/>
                <a:sym typeface="Canva Sans"/>
              </a:rPr>
              <a:t>: Identifying and removing occupational sensitisers early to prevent permanent airway damage (Tarlo and Lemiere, 2014). ​</a:t>
            </a:r>
          </a:p>
          <a:p>
            <a:pPr algn="l" marL="561341" indent="-280670" lvl="1">
              <a:lnSpc>
                <a:spcPts val="3640"/>
              </a:lnSpc>
              <a:buFont typeface="Arial"/>
              <a:buChar char="•"/>
            </a:pPr>
            <a:r>
              <a:rPr lang="en-US" b="true" sz="2600">
                <a:solidFill>
                  <a:srgbClr val="000000"/>
                </a:solidFill>
                <a:latin typeface="Canva Sans Bold"/>
                <a:ea typeface="Canva Sans Bold"/>
                <a:cs typeface="Canva Sans Bold"/>
                <a:sym typeface="Canva Sans Bold"/>
              </a:rPr>
              <a:t>Health Promotion</a:t>
            </a:r>
            <a:r>
              <a:rPr lang="en-US" sz="2600">
                <a:solidFill>
                  <a:srgbClr val="000000"/>
                </a:solidFill>
                <a:latin typeface="Canva Sans"/>
                <a:ea typeface="Canva Sans"/>
                <a:cs typeface="Canva Sans"/>
                <a:sym typeface="Canva Sans"/>
              </a:rPr>
              <a:t>: Encouraging breastfeeding and maintaining a healthy BMI (Global Initiative for Asthma, 2024).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Freeform 3" id="3"/>
          <p:cNvSpPr/>
          <p:nvPr/>
        </p:nvSpPr>
        <p:spPr>
          <a:xfrm flipH="false" flipV="false" rot="0">
            <a:off x="13177366" y="5143500"/>
            <a:ext cx="5110634" cy="4930059"/>
          </a:xfrm>
          <a:custGeom>
            <a:avLst/>
            <a:gdLst/>
            <a:ahLst/>
            <a:cxnLst/>
            <a:rect r="r" b="b" t="t" l="l"/>
            <a:pathLst>
              <a:path h="4930059" w="5110634">
                <a:moveTo>
                  <a:pt x="0" y="0"/>
                </a:moveTo>
                <a:lnTo>
                  <a:pt x="5110634" y="0"/>
                </a:lnTo>
                <a:lnTo>
                  <a:pt x="5110634" y="4930059"/>
                </a:lnTo>
                <a:lnTo>
                  <a:pt x="0" y="493005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2944490" y="933450"/>
            <a:ext cx="12399020"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Skills, Values, and Co-productive Care </a:t>
            </a:r>
          </a:p>
        </p:txBody>
      </p:sp>
      <p:sp>
        <p:nvSpPr>
          <p:cNvPr name="TextBox 5" id="5"/>
          <p:cNvSpPr txBox="true"/>
          <p:nvPr/>
        </p:nvSpPr>
        <p:spPr>
          <a:xfrm rot="0">
            <a:off x="2048383" y="2892344"/>
            <a:ext cx="9144000" cy="7181215"/>
          </a:xfrm>
          <a:prstGeom prst="rect">
            <a:avLst/>
          </a:prstGeom>
        </p:spPr>
        <p:txBody>
          <a:bodyPr anchor="t" rtlCol="false" tIns="0" lIns="0" bIns="0" rIns="0">
            <a:spAutoFit/>
          </a:bodyPr>
          <a:lstStyle/>
          <a:p>
            <a:pPr algn="just" marL="734059" indent="-367030" lvl="1">
              <a:lnSpc>
                <a:spcPts val="4759"/>
              </a:lnSpc>
              <a:buFont typeface="Arial"/>
              <a:buChar char="•"/>
            </a:pPr>
            <a:r>
              <a:rPr lang="en-US" sz="3399">
                <a:solidFill>
                  <a:srgbClr val="000000"/>
                </a:solidFill>
                <a:latin typeface="Canva Sans"/>
                <a:ea typeface="Canva Sans"/>
                <a:cs typeface="Canva Sans"/>
                <a:sym typeface="Canva Sans"/>
              </a:rPr>
              <a:t>Co-production: Moving from "doing to" the patient to "working with" them to design care plans (Realpe and Wallace, 2010).</a:t>
            </a:r>
          </a:p>
          <a:p>
            <a:pPr algn="just" marL="734059" indent="-367030" lvl="1">
              <a:lnSpc>
                <a:spcPts val="4759"/>
              </a:lnSpc>
              <a:buFont typeface="Arial"/>
              <a:buChar char="•"/>
            </a:pPr>
            <a:r>
              <a:rPr lang="en-US" sz="3399">
                <a:solidFill>
                  <a:srgbClr val="000000"/>
                </a:solidFill>
                <a:latin typeface="Canva Sans"/>
                <a:ea typeface="Canva Sans"/>
                <a:cs typeface="Canva Sans"/>
                <a:sym typeface="Canva Sans"/>
              </a:rPr>
              <a:t> ​Skills: Clinicians require active listening, empathy, and the ability to explain complex physiological data simply (Health Foundation, 2014). </a:t>
            </a:r>
          </a:p>
          <a:p>
            <a:pPr algn="just" marL="734059" indent="-367030" lvl="1">
              <a:lnSpc>
                <a:spcPts val="4759"/>
              </a:lnSpc>
              <a:buFont typeface="Arial"/>
              <a:buChar char="•"/>
            </a:pPr>
            <a:r>
              <a:rPr lang="en-US" sz="3399">
                <a:solidFill>
                  <a:srgbClr val="000000"/>
                </a:solidFill>
                <a:latin typeface="Canva Sans"/>
                <a:ea typeface="Canva Sans"/>
                <a:cs typeface="Canva Sans"/>
                <a:sym typeface="Canva Sans"/>
              </a:rPr>
              <a:t>​Values: Respecting the patient's "lived experience" as equal to clinical expertise (National Health Service, 2019).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2020366" y="2777532"/>
            <a:ext cx="14279442" cy="6140450"/>
          </a:xfrm>
          <a:prstGeom prst="rect">
            <a:avLst/>
          </a:prstGeom>
        </p:spPr>
        <p:txBody>
          <a:bodyPr anchor="t" rtlCol="false" tIns="0" lIns="0" bIns="0" rIns="0">
            <a:spAutoFit/>
          </a:bodyPr>
          <a:lstStyle/>
          <a:p>
            <a:pPr algn="just">
              <a:lnSpc>
                <a:spcPts val="4074"/>
              </a:lnSpc>
            </a:pPr>
            <a:r>
              <a:rPr lang="en-US" sz="2499">
                <a:solidFill>
                  <a:srgbClr val="000000"/>
                </a:solidFill>
                <a:latin typeface="Canva Sans"/>
                <a:ea typeface="Canva Sans"/>
                <a:cs typeface="Canva Sans"/>
                <a:sym typeface="Canva Sans"/>
              </a:rPr>
              <a:t>The Six Components: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Shared Decision Making: Choosing medications together (NHS England, 2020).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Personalised Care and Support Planning: Using the "What matters to me" approach (Coulter et al., 2015).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​Enabling Choice: Giving patients control over where and how they receive care (NHS England, 2019).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​Social Prescribing: Linking patients to community support like "Breathe Easy" groups (Dayson and Bashir, 2014).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Personal Health Budgets: For those with complex needs to manage their own care (National Health Service, 2022). ​</a:t>
            </a:r>
          </a:p>
          <a:p>
            <a:pPr algn="l" marL="539749" indent="-269875" lvl="1">
              <a:lnSpc>
                <a:spcPts val="4074"/>
              </a:lnSpc>
              <a:buAutoNum type="arabicPeriod" startAt="1"/>
            </a:pPr>
            <a:r>
              <a:rPr lang="en-US" sz="2499">
                <a:solidFill>
                  <a:srgbClr val="000000"/>
                </a:solidFill>
                <a:latin typeface="Canva Sans"/>
                <a:ea typeface="Canva Sans"/>
                <a:cs typeface="Canva Sans"/>
                <a:sym typeface="Canva Sans"/>
              </a:rPr>
              <a:t>Self-management Support: Providing written asthma action plans (PAAPs) to reduce emergency visits (Pinnock, 2015). </a:t>
            </a:r>
          </a:p>
        </p:txBody>
      </p:sp>
      <p:sp>
        <p:nvSpPr>
          <p:cNvPr name="TextBox 4" id="4"/>
          <p:cNvSpPr txBox="true"/>
          <p:nvPr/>
        </p:nvSpPr>
        <p:spPr>
          <a:xfrm rot="0">
            <a:off x="2020366" y="933450"/>
            <a:ext cx="14247268"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Comprehensive Model of Personalised Care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grpSp>
        <p:nvGrpSpPr>
          <p:cNvPr name="Group 3" id="3"/>
          <p:cNvGrpSpPr/>
          <p:nvPr/>
        </p:nvGrpSpPr>
        <p:grpSpPr>
          <a:xfrm rot="0">
            <a:off x="5733786" y="517100"/>
            <a:ext cx="6005853" cy="1023199"/>
            <a:chOff x="0" y="0"/>
            <a:chExt cx="1208457" cy="205881"/>
          </a:xfrm>
        </p:grpSpPr>
        <p:sp>
          <p:nvSpPr>
            <p:cNvPr name="Freeform 4" id="4"/>
            <p:cNvSpPr/>
            <p:nvPr/>
          </p:nvSpPr>
          <p:spPr>
            <a:xfrm flipH="false" flipV="false" rot="0">
              <a:off x="0" y="0"/>
              <a:ext cx="1208457" cy="205881"/>
            </a:xfrm>
            <a:custGeom>
              <a:avLst/>
              <a:gdLst/>
              <a:ahLst/>
              <a:cxnLst/>
              <a:rect r="r" b="b" t="t" l="l"/>
              <a:pathLst>
                <a:path h="205881" w="1208457">
                  <a:moveTo>
                    <a:pt x="1005257" y="0"/>
                  </a:moveTo>
                  <a:cubicBezTo>
                    <a:pt x="1117481" y="0"/>
                    <a:pt x="1208457" y="46088"/>
                    <a:pt x="1208457" y="102941"/>
                  </a:cubicBezTo>
                  <a:cubicBezTo>
                    <a:pt x="1208457" y="159793"/>
                    <a:pt x="1117481" y="205881"/>
                    <a:pt x="1005257" y="205881"/>
                  </a:cubicBezTo>
                  <a:lnTo>
                    <a:pt x="203200" y="205881"/>
                  </a:lnTo>
                  <a:cubicBezTo>
                    <a:pt x="90976" y="205881"/>
                    <a:pt x="0" y="159793"/>
                    <a:pt x="0" y="102941"/>
                  </a:cubicBezTo>
                  <a:cubicBezTo>
                    <a:pt x="0" y="46088"/>
                    <a:pt x="90976" y="0"/>
                    <a:pt x="203200" y="0"/>
                  </a:cubicBezTo>
                  <a:close/>
                </a:path>
              </a:pathLst>
            </a:custGeom>
            <a:solidFill>
              <a:srgbClr val="F7F7F7"/>
            </a:solidFill>
            <a:ln cap="sq">
              <a:noFill/>
              <a:prstDash val="solid"/>
              <a:miter/>
            </a:ln>
          </p:spPr>
        </p:sp>
        <p:sp>
          <p:nvSpPr>
            <p:cNvPr name="TextBox 5" id="5"/>
            <p:cNvSpPr txBox="true"/>
            <p:nvPr/>
          </p:nvSpPr>
          <p:spPr>
            <a:xfrm>
              <a:off x="0" y="-57150"/>
              <a:ext cx="1208457" cy="263031"/>
            </a:xfrm>
            <a:prstGeom prst="rect">
              <a:avLst/>
            </a:prstGeom>
          </p:spPr>
          <p:txBody>
            <a:bodyPr anchor="ctr" rtlCol="false" tIns="50800" lIns="50800" bIns="50800" rIns="50800"/>
            <a:lstStyle/>
            <a:p>
              <a:pPr algn="ctr">
                <a:lnSpc>
                  <a:spcPts val="3640"/>
                </a:lnSpc>
              </a:pPr>
              <a:r>
                <a:rPr lang="en-US" b="true" sz="2600">
                  <a:solidFill>
                    <a:srgbClr val="365B6D"/>
                  </a:solidFill>
                  <a:latin typeface="Aileron Bold"/>
                  <a:ea typeface="Aileron Bold"/>
                  <a:cs typeface="Aileron Bold"/>
                  <a:sym typeface="Aileron Bold"/>
                </a:rPr>
                <a:t>REFERENCES </a:t>
              </a:r>
            </a:p>
          </p:txBody>
        </p:sp>
      </p:grpSp>
      <p:sp>
        <p:nvSpPr>
          <p:cNvPr name="TextBox 6" id="6"/>
          <p:cNvSpPr txBox="true"/>
          <p:nvPr/>
        </p:nvSpPr>
        <p:spPr>
          <a:xfrm rot="0">
            <a:off x="660676" y="1705517"/>
            <a:ext cx="16598624" cy="7885208"/>
          </a:xfrm>
          <a:prstGeom prst="rect">
            <a:avLst/>
          </a:prstGeom>
        </p:spPr>
        <p:txBody>
          <a:bodyPr anchor="t" rtlCol="false" tIns="0" lIns="0" bIns="0" rIns="0">
            <a:spAutoFit/>
          </a:bodyPr>
          <a:lstStyle/>
          <a:p>
            <a:pPr algn="l">
              <a:lnSpc>
                <a:spcPts val="2625"/>
              </a:lnSpc>
            </a:pPr>
            <a:r>
              <a:rPr lang="en-US" sz="2152">
                <a:solidFill>
                  <a:srgbClr val="000000"/>
                </a:solidFill>
                <a:latin typeface="Canva Sans"/>
                <a:ea typeface="Canva Sans"/>
                <a:cs typeface="Canva Sans"/>
                <a:sym typeface="Canva Sans"/>
              </a:rPr>
              <a:t>Abashar, I. et al. (2024) ‘Assessment of the Implementation of Global Initiative for Asthma (GINA) 2019 Guidelines’, Journal of Asthma and Allergy, 17, pp. 339–347. Available at: https://doi.org/10.2147/jaa.s442573 .</a:t>
            </a:r>
          </a:p>
          <a:p>
            <a:pPr algn="l">
              <a:lnSpc>
                <a:spcPts val="3013"/>
              </a:lnSpc>
            </a:pPr>
            <a:r>
              <a:rPr lang="en-US" sz="2152">
                <a:solidFill>
                  <a:srgbClr val="000000"/>
                </a:solidFill>
                <a:latin typeface="Canva Sans"/>
                <a:ea typeface="Canva Sans"/>
                <a:cs typeface="Canva Sans"/>
                <a:sym typeface="Canva Sans"/>
              </a:rPr>
              <a:t>Asthma + Lung UK (2023) Asthma Facts and Statistics. Available at: https://www.asthmaandlung.org.uk/conditions/asthma/asthma-statistics (Accessed: 10 April 2026). </a:t>
            </a:r>
          </a:p>
          <a:p>
            <a:pPr algn="l">
              <a:lnSpc>
                <a:spcPts val="3013"/>
              </a:lnSpc>
            </a:pPr>
            <a:r>
              <a:rPr lang="en-US" sz="2152">
                <a:solidFill>
                  <a:srgbClr val="000000"/>
                </a:solidFill>
                <a:latin typeface="Canva Sans"/>
                <a:ea typeface="Canva Sans"/>
                <a:cs typeface="Canva Sans"/>
                <a:sym typeface="Canva Sans"/>
              </a:rPr>
              <a:t>Beasley, R. et al. (2015) ‘The Global Burden of Asthma’, The Lancet, 386(9991), pp. 315–317. Available at: https://doi.org/10.1016/S0140-6736(15)61344-4 . </a:t>
            </a:r>
          </a:p>
          <a:p>
            <a:pPr algn="l">
              <a:lnSpc>
                <a:spcPts val="3013"/>
              </a:lnSpc>
            </a:pPr>
            <a:r>
              <a:rPr lang="en-US" sz="2152">
                <a:solidFill>
                  <a:srgbClr val="000000"/>
                </a:solidFill>
                <a:latin typeface="Canva Sans"/>
                <a:ea typeface="Canva Sans"/>
                <a:cs typeface="Canva Sans"/>
                <a:sym typeface="Canva Sans"/>
              </a:rPr>
              <a:t>Bodenheimer, T. et al. (2002) ‘Patient self-management of chronic disease in primary care’, JAMA, 288(19), pp. 2469–2475. Available at: </a:t>
            </a:r>
            <a:r>
              <a:rPr lang="en-US" sz="2152" u="sng">
                <a:solidFill>
                  <a:srgbClr val="000000"/>
                </a:solidFill>
                <a:latin typeface="Canva Sans"/>
                <a:ea typeface="Canva Sans"/>
                <a:cs typeface="Canva Sans"/>
                <a:sym typeface="Canva Sans"/>
                <a:hlinkClick r:id="rId3" tooltip="https://doi.org/10.1001/jama.288.19.2469"/>
              </a:rPr>
              <a:t>https://doi.org/10.1001/jama.288.19.2469</a:t>
            </a:r>
          </a:p>
          <a:p>
            <a:pPr algn="l">
              <a:lnSpc>
                <a:spcPts val="3013"/>
              </a:lnSpc>
            </a:pPr>
            <a:r>
              <a:rPr lang="en-US" sz="2152">
                <a:solidFill>
                  <a:srgbClr val="000000"/>
                </a:solidFill>
                <a:latin typeface="Canva Sans"/>
                <a:ea typeface="Canva Sans"/>
                <a:cs typeface="Canva Sans"/>
                <a:sym typeface="Canva Sans"/>
              </a:rPr>
              <a:t>British Thoracic Society and SIGN (2019) British guideline on the management of asthma [SIGN 158]. Available at: https://www.sign.ac.uk/our-guidelines/british-guideline-on-the-management-of-asthma/ (Accessed: 10 April 2026). </a:t>
            </a:r>
          </a:p>
          <a:p>
            <a:pPr algn="l">
              <a:lnSpc>
                <a:spcPts val="3013"/>
              </a:lnSpc>
            </a:pPr>
            <a:r>
              <a:rPr lang="en-US" sz="2152">
                <a:solidFill>
                  <a:srgbClr val="000000"/>
                </a:solidFill>
                <a:latin typeface="Canva Sans"/>
                <a:ea typeface="Canva Sans"/>
                <a:cs typeface="Canva Sans"/>
                <a:sym typeface="Canva Sans"/>
              </a:rPr>
              <a:t>​Cazzola, M. et al. (2017) ‘Asthma and comorbid medical conditions’, European Respiratory Review, 26(144). Available at: https://doi.org/10.1183/16000617.0001-2017 .</a:t>
            </a:r>
          </a:p>
          <a:p>
            <a:pPr algn="l">
              <a:lnSpc>
                <a:spcPts val="3013"/>
              </a:lnSpc>
            </a:pPr>
            <a:r>
              <a:rPr lang="en-US" sz="2152">
                <a:solidFill>
                  <a:srgbClr val="000000"/>
                </a:solidFill>
                <a:latin typeface="Canva Sans"/>
                <a:ea typeface="Canva Sans"/>
                <a:cs typeface="Canva Sans"/>
                <a:sym typeface="Canva Sans"/>
              </a:rPr>
              <a:t>Cooper, C.L. et al. (2007) ‘Anxiety and depression in patients with asthma’, Clinical &amp; Experimental Allergy, 37(9), pp. 1265–1273. Available at: https://doi.org/10.1111/j.1365-2222.2007.02789.x </a:t>
            </a:r>
          </a:p>
          <a:p>
            <a:pPr algn="l">
              <a:lnSpc>
                <a:spcPts val="3013"/>
              </a:lnSpc>
            </a:pPr>
            <a:r>
              <a:rPr lang="en-US" sz="2152">
                <a:solidFill>
                  <a:srgbClr val="000000"/>
                </a:solidFill>
                <a:latin typeface="Canva Sans"/>
                <a:ea typeface="Canva Sans"/>
                <a:cs typeface="Canva Sans"/>
                <a:sym typeface="Canva Sans"/>
              </a:rPr>
              <a:t>Coulter, A. et al. (2015) ‘Personalised care planning for adults with chronic or long-term health conditions’, Cochrane Database of Systematic Reviews. Available at: https://doi.org/10.1002/14651858.CD010523.pub2 .</a:t>
            </a:r>
          </a:p>
          <a:p>
            <a:pPr algn="l">
              <a:lnSpc>
                <a:spcPts val="3013"/>
              </a:lnSpc>
            </a:pPr>
            <a:r>
              <a:rPr lang="en-US" sz="2152">
                <a:solidFill>
                  <a:srgbClr val="000000"/>
                </a:solidFill>
                <a:latin typeface="Canva Sans"/>
                <a:ea typeface="Canva Sans"/>
                <a:cs typeface="Canva Sans"/>
                <a:sym typeface="Canva Sans"/>
              </a:rPr>
              <a:t>Dayson, C. and Bashir, N. (2014) The social and economic impact of social prescribing. Available at: https://www.shu.ac.uk/centre-regional-economic-social-research/publications/the-social-and-economic-impact-of-social-prescribing (Accessed: 10 April 2026). </a:t>
            </a:r>
          </a:p>
          <a:p>
            <a:pPr algn="l">
              <a:lnSpc>
                <a:spcPts val="3013"/>
              </a:lnSpc>
            </a:pPr>
            <a:r>
              <a:rPr lang="en-US" sz="2152">
                <a:solidFill>
                  <a:srgbClr val="000000"/>
                </a:solidFill>
                <a:latin typeface="Canva Sans"/>
                <a:ea typeface="Canva Sans"/>
                <a:cs typeface="Canva Sans"/>
                <a:sym typeface="Canva Sans"/>
              </a:rPr>
              <a:t>Everard, M.L. (2017) ‘The social burden of asthma’, Paediatric Respiratory Reviews, 21. Available at: https://doi.org/10.1016/j.prrv.2016.11.001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900112" y="903112"/>
            <a:ext cx="16487775" cy="8365078"/>
          </a:xfrm>
          <a:prstGeom prst="rect">
            <a:avLst/>
          </a:prstGeom>
        </p:spPr>
        <p:txBody>
          <a:bodyPr anchor="t" rtlCol="false" tIns="0" lIns="0" bIns="0" rIns="0">
            <a:spAutoFit/>
          </a:bodyPr>
          <a:lstStyle/>
          <a:p>
            <a:pPr algn="l">
              <a:lnSpc>
                <a:spcPts val="3032"/>
              </a:lnSpc>
            </a:pPr>
            <a:r>
              <a:rPr lang="en-US" sz="2166">
                <a:solidFill>
                  <a:srgbClr val="000000"/>
                </a:solidFill>
                <a:latin typeface="Canva Sans"/>
                <a:ea typeface="Canva Sans"/>
                <a:cs typeface="Canva Sans"/>
                <a:sym typeface="Canva Sans"/>
              </a:rPr>
              <a:t>.Global Initiative for Asthma (GINA) (2024) Global Strategy for Asthma Management and Prevention. Available at:        https://ginasthma.org/reports/ (Accessed: 10 April 2026). </a:t>
            </a:r>
          </a:p>
          <a:p>
            <a:pPr algn="l">
              <a:lnSpc>
                <a:spcPts val="3032"/>
              </a:lnSpc>
            </a:pPr>
            <a:r>
              <a:rPr lang="en-US" sz="2166">
                <a:solidFill>
                  <a:srgbClr val="000000"/>
                </a:solidFill>
                <a:latin typeface="Canva Sans"/>
                <a:ea typeface="Canva Sans"/>
                <a:cs typeface="Canva Sans"/>
                <a:sym typeface="Canva Sans"/>
              </a:rPr>
              <a:t>Health Foundation (2014) Person-centred care made simple. Available at: https://www.health.org.uk/publications/person-centred-care-made-simple (Accessed: 10 April 2026). </a:t>
            </a:r>
          </a:p>
          <a:p>
            <a:pPr algn="l">
              <a:lnSpc>
                <a:spcPts val="3032"/>
              </a:lnSpc>
            </a:pPr>
            <a:r>
              <a:rPr lang="en-US" sz="2166">
                <a:solidFill>
                  <a:srgbClr val="000000"/>
                </a:solidFill>
                <a:latin typeface="Canva Sans"/>
                <a:ea typeface="Canva Sans"/>
                <a:cs typeface="Canva Sans"/>
                <a:sym typeface="Canva Sans"/>
              </a:rPr>
              <a:t>Heaney, L.G. et al. (2019) ‘FeNO testing in asthma’, Thorax, 74(3). Available at: https://thorax.bmj.com/content/74/3/300 ​Mordukhovich, I. et al. (2015) ‘Obesity and asthma’, Current Opinion in Pulmonary Medicine, 21(1). Available at: https://doi.org/10.1097/MCP.0000000000000118 .</a:t>
            </a:r>
          </a:p>
          <a:p>
            <a:pPr algn="l">
              <a:lnSpc>
                <a:spcPts val="3032"/>
              </a:lnSpc>
            </a:pPr>
            <a:r>
              <a:rPr lang="en-US" sz="2166">
                <a:solidFill>
                  <a:srgbClr val="000000"/>
                </a:solidFill>
                <a:latin typeface="Canva Sans"/>
                <a:ea typeface="Canva Sans"/>
                <a:cs typeface="Canva Sans"/>
                <a:sym typeface="Canva Sans"/>
              </a:rPr>
              <a:t>Mukherjee, M. et al. (2016) ‘The epidemiology and health care burden of asthma’, BMC Medicine, 14(1). Available at: </a:t>
            </a:r>
            <a:r>
              <a:rPr lang="en-US" sz="2166" u="sng">
                <a:solidFill>
                  <a:srgbClr val="000000"/>
                </a:solidFill>
                <a:latin typeface="Canva Sans"/>
                <a:ea typeface="Canva Sans"/>
                <a:cs typeface="Canva Sans"/>
                <a:sym typeface="Canva Sans"/>
                <a:hlinkClick r:id="rId3" tooltip="https://www.google.com/search?q=https://doi.org/10.1186/s12916-016-0647-5"/>
              </a:rPr>
              <a:t>https://doi.org/10.1186/s12916-016-0647-5</a:t>
            </a:r>
            <a:r>
              <a:rPr lang="en-US" sz="2166">
                <a:solidFill>
                  <a:srgbClr val="000000"/>
                </a:solidFill>
                <a:latin typeface="Canva Sans"/>
                <a:ea typeface="Canva Sans"/>
                <a:cs typeface="Canva Sans"/>
                <a:sym typeface="Canva Sans"/>
              </a:rPr>
              <a:t>.</a:t>
            </a:r>
          </a:p>
          <a:p>
            <a:pPr algn="l">
              <a:lnSpc>
                <a:spcPts val="3032"/>
              </a:lnSpc>
            </a:pPr>
            <a:r>
              <a:rPr lang="en-US" sz="2166">
                <a:solidFill>
                  <a:srgbClr val="000000"/>
                </a:solidFill>
                <a:latin typeface="Canva Sans"/>
                <a:ea typeface="Canva Sans"/>
                <a:cs typeface="Canva Sans"/>
                <a:sym typeface="Canva Sans"/>
              </a:rPr>
              <a:t>National Health Service (NHS) (2019) The NHS Long Term Plan. Available at: https://www.longtermplan.nhs.uk/ (Accessed: 10 April 2026). </a:t>
            </a:r>
          </a:p>
          <a:p>
            <a:pPr algn="l">
              <a:lnSpc>
                <a:spcPts val="3032"/>
              </a:lnSpc>
            </a:pPr>
            <a:r>
              <a:rPr lang="en-US" sz="2166">
                <a:solidFill>
                  <a:srgbClr val="000000"/>
                </a:solidFill>
                <a:latin typeface="Canva Sans"/>
                <a:ea typeface="Canva Sans"/>
                <a:cs typeface="Canva Sans"/>
                <a:sym typeface="Canva Sans"/>
              </a:rPr>
              <a:t>​NHS England (2019) Universal Personalised Care: Implementing the Comprehensive Model. Available at: https://www.england.nhs.uk/publication/universal-personalised-care-implementing-the-comprehensive-model/ (Accessed: 10 April 2026). </a:t>
            </a:r>
          </a:p>
          <a:p>
            <a:pPr algn="l">
              <a:lnSpc>
                <a:spcPts val="3032"/>
              </a:lnSpc>
            </a:pPr>
            <a:r>
              <a:rPr lang="en-US" sz="2166">
                <a:solidFill>
                  <a:srgbClr val="000000"/>
                </a:solidFill>
                <a:latin typeface="Canva Sans"/>
                <a:ea typeface="Canva Sans"/>
                <a:cs typeface="Canva Sans"/>
                <a:sym typeface="Canva Sans"/>
              </a:rPr>
              <a:t>​NHS England (2020) Shared Decision Making Summary. Available at: https://www.england.nhs.uk/personalisedcare/shared-decision-making/ (Accessed: 10 April 2026). </a:t>
            </a:r>
          </a:p>
          <a:p>
            <a:pPr algn="l">
              <a:lnSpc>
                <a:spcPts val="3032"/>
              </a:lnSpc>
            </a:pPr>
            <a:r>
              <a:rPr lang="en-US" sz="2166">
                <a:solidFill>
                  <a:srgbClr val="000000"/>
                </a:solidFill>
                <a:latin typeface="Canva Sans"/>
                <a:ea typeface="Canva Sans"/>
                <a:cs typeface="Canva Sans"/>
                <a:sym typeface="Canva Sans"/>
              </a:rPr>
              <a:t>NHS England (2023) Specialised Respiratory Services: Biologics for Severe Asthma. Available at: https://www.england.nhs.uk/commissioning/spec-services/npc-crg/group-a/a14/ (Accessed: 10 April 2026). </a:t>
            </a:r>
          </a:p>
          <a:p>
            <a:pPr algn="l">
              <a:lnSpc>
                <a:spcPts val="3032"/>
              </a:lnSpc>
            </a:pPr>
            <a:r>
              <a:rPr lang="en-US" sz="2166">
                <a:solidFill>
                  <a:srgbClr val="000000"/>
                </a:solidFill>
                <a:latin typeface="Canva Sans"/>
                <a:ea typeface="Canva Sans"/>
                <a:cs typeface="Canva Sans"/>
                <a:sym typeface="Canva Sans"/>
              </a:rPr>
              <a:t>NICE (2021) Asthma: diagnosis, monitoring and chronic asthma management [NG80]. Available at: https://www.nice.org.uk/guidance/ng80 (Accessed: 10 April 2026). </a:t>
            </a:r>
          </a:p>
          <a:p>
            <a:pPr algn="l">
              <a:lnSpc>
                <a:spcPts val="3032"/>
              </a:lnSpc>
            </a:pPr>
            <a:r>
              <a:rPr lang="en-US" sz="2166">
                <a:solidFill>
                  <a:srgbClr val="000000"/>
                </a:solidFill>
                <a:latin typeface="Canva Sans"/>
                <a:ea typeface="Canva Sans"/>
                <a:cs typeface="Canva Sans"/>
                <a:sym typeface="Canva Sans"/>
              </a:rPr>
              <a:t>Nunes, C. et al. (2017) ‘Asthma costs and social impact’, Asthma Research and Practice, 3(1). Available at: https://doi.org/10.1186/s40733-016-0029-3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215" t="-83915" r="0" b="-37982"/>
            </a:stretch>
          </a:blipFill>
        </p:spPr>
      </p:sp>
      <p:sp>
        <p:nvSpPr>
          <p:cNvPr name="TextBox 3" id="3"/>
          <p:cNvSpPr txBox="true"/>
          <p:nvPr/>
        </p:nvSpPr>
        <p:spPr>
          <a:xfrm rot="0">
            <a:off x="1200605" y="735272"/>
            <a:ext cx="16230600" cy="2948470"/>
          </a:xfrm>
          <a:prstGeom prst="rect">
            <a:avLst/>
          </a:prstGeom>
        </p:spPr>
        <p:txBody>
          <a:bodyPr anchor="t" rtlCol="false" tIns="0" lIns="0" bIns="0" rIns="0">
            <a:spAutoFit/>
          </a:bodyPr>
          <a:lstStyle/>
          <a:p>
            <a:pPr algn="just">
              <a:lnSpc>
                <a:spcPts val="2335"/>
              </a:lnSpc>
            </a:pPr>
            <a:r>
              <a:rPr lang="en-US" sz="1668">
                <a:solidFill>
                  <a:srgbClr val="000000"/>
                </a:solidFill>
                <a:latin typeface="Canva Sans"/>
                <a:ea typeface="Canva Sans"/>
                <a:cs typeface="Canva Sans"/>
                <a:sym typeface="Canva Sans"/>
              </a:rPr>
              <a:t>Pettigrew, H.D. et al. (2011) ‘The Clinical Definitions of Asthma’, Bronchial Asthma, pp. 3–18. Available at: https://doi.org/10.1007/978-1-4419-6836-4_1 ​</a:t>
            </a:r>
          </a:p>
          <a:p>
            <a:pPr algn="just">
              <a:lnSpc>
                <a:spcPts val="2335"/>
              </a:lnSpc>
            </a:pPr>
            <a:r>
              <a:rPr lang="en-US" sz="1668">
                <a:solidFill>
                  <a:srgbClr val="000000"/>
                </a:solidFill>
                <a:latin typeface="Canva Sans"/>
                <a:ea typeface="Canva Sans"/>
                <a:cs typeface="Canva Sans"/>
                <a:sym typeface="Canva Sans"/>
              </a:rPr>
              <a:t>Pinnock, H. (2015) ‘Supported self-management for asthma’, Breathe, 11(2). Available at: https://doi.org/10.1183/20734735.008415.</a:t>
            </a:r>
          </a:p>
          <a:p>
            <a:pPr algn="just">
              <a:lnSpc>
                <a:spcPts val="2335"/>
              </a:lnSpc>
            </a:pPr>
            <a:r>
              <a:rPr lang="en-US" sz="1668">
                <a:solidFill>
                  <a:srgbClr val="000000"/>
                </a:solidFill>
                <a:latin typeface="Canva Sans"/>
                <a:ea typeface="Canva Sans"/>
                <a:cs typeface="Canva Sans"/>
                <a:sym typeface="Canva Sans"/>
              </a:rPr>
              <a:t>Realpe, A. and Wallace, L.M. (2010) What is co-production? London: Health Foundation. Available at: https://www.health.org.uk/publications/what-is-co-production.</a:t>
            </a:r>
          </a:p>
          <a:p>
            <a:pPr algn="just">
              <a:lnSpc>
                <a:spcPts val="2335"/>
              </a:lnSpc>
            </a:pPr>
            <a:r>
              <a:rPr lang="en-US" sz="1668">
                <a:solidFill>
                  <a:srgbClr val="000000"/>
                </a:solidFill>
                <a:latin typeface="Canva Sans"/>
                <a:ea typeface="Canva Sans"/>
                <a:cs typeface="Canva Sans"/>
                <a:sym typeface="Canva Sans"/>
              </a:rPr>
              <a:t>Reddel, H.K. et al. (2022) ‘Symptom-driven versus maintenance controller therapy’, The Lancet Respiratory Medicine. Available at: https://doi.org/10.1016/S2213-2600(21)00528-8.</a:t>
            </a:r>
          </a:p>
          <a:p>
            <a:pPr algn="just">
              <a:lnSpc>
                <a:spcPts val="2335"/>
              </a:lnSpc>
            </a:pPr>
            <a:r>
              <a:rPr lang="en-US" sz="1668">
                <a:solidFill>
                  <a:srgbClr val="000000"/>
                </a:solidFill>
                <a:latin typeface="Canva Sans"/>
                <a:ea typeface="Canva Sans"/>
                <a:cs typeface="Canva Sans"/>
                <a:sym typeface="Canva Sans"/>
              </a:rPr>
              <a:t>Tarlo, S.M. and Lemiere, C. (2014) ‘Occupational asthma’, New England Journal of Medicine, 370. Available at: https://doi.org/10.1056/NEJMra1301711.</a:t>
            </a:r>
          </a:p>
          <a:p>
            <a:pPr algn="just">
              <a:lnSpc>
                <a:spcPts val="2335"/>
              </a:lnSpc>
            </a:pPr>
            <a:r>
              <a:rPr lang="en-US" sz="1668">
                <a:solidFill>
                  <a:srgbClr val="000000"/>
                </a:solidFill>
                <a:latin typeface="Canva Sans"/>
                <a:ea typeface="Canva Sans"/>
                <a:cs typeface="Canva Sans"/>
                <a:sym typeface="Canva Sans"/>
              </a:rPr>
              <a:t>​Tay, T.R. and Hew, M. (2020) ‘Comorbidities in severe asthma’, The Lancet Respiratory Medicine. Available at: https://doi.org/10.1016/S2213-2600(20)30150-4 ​Thomsen, S.F. (2015) ‘Genetics of asthma: an introduction’, European Clinical Respiratory Journal, 2(1). Available at: https://doi.org/10.3402/ecrj.v2.24519 ​World Health Organization (WHO) (2023) Asthma Fact Sheet. Available at: https://www.who.int/news-room/fact-sheets/detail/asthma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DAHGRjzp_eU</dc:identifier>
  <dcterms:modified xsi:type="dcterms:W3CDTF">2011-08-01T06:04:30Z</dcterms:modified>
  <cp:revision>1</cp:revision>
  <dc:title>LCHS7003 Rizwana presentation </dc:title>
</cp:coreProperties>
</file>