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8" autoAdjust="0"/>
    <p:restoredTop sz="95657" autoAdjust="0"/>
  </p:normalViewPr>
  <p:slideViewPr>
    <p:cSldViewPr snapToGrid="0">
      <p:cViewPr varScale="1">
        <p:scale>
          <a:sx n="43" d="100"/>
          <a:sy n="43" d="100"/>
        </p:scale>
        <p:origin x="48" y="114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2CB0F9-63AE-4588-8493-592DFB76622C}" type="datetimeFigureOut">
              <a:rPr lang="en-IN" smtClean="0"/>
              <a:t>16-04-2026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BE8EF96-BB47-49F1-A4F3-F18B225939D6}" type="slidenum">
              <a:rPr lang="en-IN" smtClean="0"/>
              <a:t>‹#›</a:t>
            </a:fld>
            <a:endParaRPr lang="en-IN"/>
          </a:p>
        </p:txBody>
      </p:sp>
    </p:spTree>
    <p:extLst>
      <p:ext uri="{BB962C8B-B14F-4D97-AF65-F5344CB8AC3E}">
        <p14:creationId xmlns:p14="http://schemas.microsoft.com/office/powerpoint/2010/main" val="38961862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The presentation is intended to be delivered to respiratory nurses in the UK primary care that serve over 7.2 million patients with asthma. Asthma refers to a chronic respiratory illness that claims about three lives per day in the UK, and every year, about 1,200 people die of this illness, most of which are preventable. It has an impact on almost 8% of the UK population, and it is a burden to the NHS services. The primary care providers treat almost 90% of asthma cases, which explains their importance. Increasing awareness and early intervention, as well as educating a patient, can lead to a substantial decrease in the exacerbations, hospitalization, and mortality rates, which will eventually translate into better patient outcomes and quality of life.</a:t>
            </a:r>
            <a:endParaRPr lang="en-IN" dirty="0"/>
          </a:p>
        </p:txBody>
      </p:sp>
      <p:sp>
        <p:nvSpPr>
          <p:cNvPr id="4" name="Slide Number Placeholder 3"/>
          <p:cNvSpPr>
            <a:spLocks noGrp="1"/>
          </p:cNvSpPr>
          <p:nvPr>
            <p:ph type="sldNum" sz="quarter" idx="10"/>
          </p:nvPr>
        </p:nvSpPr>
        <p:spPr/>
        <p:txBody>
          <a:bodyPr/>
          <a:lstStyle/>
          <a:p>
            <a:fld id="{DBE8EF96-BB47-49F1-A4F3-F18B225939D6}" type="slidenum">
              <a:rPr lang="en-IN" smtClean="0"/>
              <a:t>2</a:t>
            </a:fld>
            <a:endParaRPr lang="en-IN"/>
          </a:p>
        </p:txBody>
      </p:sp>
    </p:spTree>
    <p:extLst>
      <p:ext uri="{BB962C8B-B14F-4D97-AF65-F5344CB8AC3E}">
        <p14:creationId xmlns:p14="http://schemas.microsoft.com/office/powerpoint/2010/main" val="36270151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Asthma is a persistent inflammatory respiratory illness that plagues over 339 million people all over the globe. It is characterized by airways narrowing and reversible airway obstruction. It occurs in about one out of twelve adults in the UK and presents through common symptoms which include wheezing, breathlessness, chest tightness and coughing. Allergic agents like dust mites and pollen lead to the development of about 70% of the cases of asthma. Pollution is one of the environmental factors, which contribute to 36% of cases and smoking pre-disposes risk to almost 40%. Genetic predisposition is a factor as well. These causes and symptoms are important to clinical practice as they facilitate early diagnosis, prevention and effective management of asthma.</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DBE8EF96-BB47-49F1-A4F3-F18B225939D6}" type="slidenum">
              <a:rPr lang="en-IN" smtClean="0"/>
              <a:t>3</a:t>
            </a:fld>
            <a:endParaRPr lang="en-IN"/>
          </a:p>
        </p:txBody>
      </p:sp>
    </p:spTree>
    <p:extLst>
      <p:ext uri="{BB962C8B-B14F-4D97-AF65-F5344CB8AC3E}">
        <p14:creationId xmlns:p14="http://schemas.microsoft.com/office/powerpoint/2010/main" val="23324789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Asthma is a very common disease with 7.2 million individuals in the UK having this disease with 4.1 million adults and 1.1 million children undergoing treatment. Asthma is a major public health issue as it affects more than 339 million people globally. The prevalence rate of asthma in UK is one of the highest in Europe with approximately 8%. Worryingly, prevalence is on the rise at an alarming rate of about 2 to 3% per year as a result of urbanisation, pollution of the environment, and lifestyles. These statistics highlight the growing burden of asthma and the need for improved public health strategies and clinical interventions.</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DBE8EF96-BB47-49F1-A4F3-F18B225939D6}" type="slidenum">
              <a:rPr lang="en-IN" smtClean="0"/>
              <a:t>4</a:t>
            </a:fld>
            <a:endParaRPr lang="en-IN"/>
          </a:p>
        </p:txBody>
      </p:sp>
    </p:spTree>
    <p:extLst>
      <p:ext uri="{BB962C8B-B14F-4D97-AF65-F5344CB8AC3E}">
        <p14:creationId xmlns:p14="http://schemas.microsoft.com/office/powerpoint/2010/main" val="35209980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Asthma puts a heavy economic and social burden on individuals and health care systems. The pharmaceuticals, hospitalization, and emergency treatment make up almost half of the expenditures of the NHS on asthma in the UK, which amounts to about 1.1 billion every year. Approximately, 60,000 people are hospitalized annually, and emergency admissions grow by 17% in 2024. About 35% of the patients complain of having decreased work or education productivity because of the symptoms. Moreover, patients who belong to underprivileged socioeconomic statuses are almost twice as prone to be hospitalised. This brings to the fore the necessity of specific interventions, better management approaches, and policies focused on the health inequalities related to asthma outcomes.</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DBE8EF96-BB47-49F1-A4F3-F18B225939D6}" type="slidenum">
              <a:rPr lang="en-IN" smtClean="0"/>
              <a:t>5</a:t>
            </a:fld>
            <a:endParaRPr lang="en-IN"/>
          </a:p>
        </p:txBody>
      </p:sp>
    </p:spTree>
    <p:extLst>
      <p:ext uri="{BB962C8B-B14F-4D97-AF65-F5344CB8AC3E}">
        <p14:creationId xmlns:p14="http://schemas.microsoft.com/office/powerpoint/2010/main" val="8294940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Proper diagnosis and evaluation of asthma to facilitate effective treatment is critical. Misdiagnosis or </a:t>
            </a:r>
            <a:r>
              <a:rPr lang="en-GB" sz="1200" kern="1200" dirty="0" err="1" smtClean="0">
                <a:solidFill>
                  <a:schemeClr val="tx1"/>
                </a:solidFill>
                <a:effectLst/>
                <a:latin typeface="+mn-lt"/>
                <a:ea typeface="+mn-ea"/>
                <a:cs typeface="+mn-cs"/>
              </a:rPr>
              <a:t>underdiagnosis</a:t>
            </a:r>
            <a:r>
              <a:rPr lang="en-GB" sz="1200" kern="1200" dirty="0" smtClean="0">
                <a:solidFill>
                  <a:schemeClr val="tx1"/>
                </a:solidFill>
                <a:effectLst/>
                <a:latin typeface="+mn-lt"/>
                <a:ea typeface="+mn-ea"/>
                <a:cs typeface="+mn-cs"/>
              </a:rPr>
              <a:t> of asthma cases in the UK is estimated to be about 30% and results in inappropriate management. NICE guidelines recommend </a:t>
            </a:r>
            <a:r>
              <a:rPr lang="en-GB" sz="1200" kern="1200" dirty="0" err="1" smtClean="0">
                <a:solidFill>
                  <a:schemeClr val="tx1"/>
                </a:solidFill>
                <a:effectLst/>
                <a:latin typeface="+mn-lt"/>
                <a:ea typeface="+mn-ea"/>
                <a:cs typeface="+mn-cs"/>
              </a:rPr>
              <a:t>spirometry</a:t>
            </a:r>
            <a:r>
              <a:rPr lang="en-GB" sz="1200" kern="1200" dirty="0" smtClean="0">
                <a:solidFill>
                  <a:schemeClr val="tx1"/>
                </a:solidFill>
                <a:effectLst/>
                <a:latin typeface="+mn-lt"/>
                <a:ea typeface="+mn-ea"/>
                <a:cs typeface="+mn-cs"/>
              </a:rPr>
              <a:t> testing (test that enhances the accuracy of diagnosis by more than 25%) to all suspected cases. Monitoring of the variability of airflow is performed in more than 70% of primary care evaluations by using peak expiratory flow. Detailed evaluation consists of trigger identification, symptom patterns, and risk factors. Diagnosis at a young age and with high accuracy can result in a 20% reduction in the number of hospital admissions, leading to better patient outcomes in the long term and lowering health care costs significantly.</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DBE8EF96-BB47-49F1-A4F3-F18B225939D6}" type="slidenum">
              <a:rPr lang="en-IN" smtClean="0"/>
              <a:t>6</a:t>
            </a:fld>
            <a:endParaRPr lang="en-IN"/>
          </a:p>
        </p:txBody>
      </p:sp>
    </p:spTree>
    <p:extLst>
      <p:ext uri="{BB962C8B-B14F-4D97-AF65-F5344CB8AC3E}">
        <p14:creationId xmlns:p14="http://schemas.microsoft.com/office/powerpoint/2010/main" val="28866651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In the UK, asthma management is based on NICE and BTS/SIGN, and is provided in more than 95% of NHS. The frameworks encourage a gradual treatment process that is dependent on the severity of symptoms. Nevertheless, only one third of patients get all three fundamental components of asthma care, such as annual review, inhaler technique review, and individualised action plan. There is evidence that exacerbations can be decreased up to 40% with personalised asthma action plans. Approximately 75% of patients have annual reviews. Guidelines when properly implemented could help prevent 50% of deaths related to asthma, which underscores the need to follow evidence-based practice.</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DBE8EF96-BB47-49F1-A4F3-F18B225939D6}" type="slidenum">
              <a:rPr lang="en-IN" smtClean="0"/>
              <a:t>7</a:t>
            </a:fld>
            <a:endParaRPr lang="en-IN"/>
          </a:p>
        </p:txBody>
      </p:sp>
    </p:spTree>
    <p:extLst>
      <p:ext uri="{BB962C8B-B14F-4D97-AF65-F5344CB8AC3E}">
        <p14:creationId xmlns:p14="http://schemas.microsoft.com/office/powerpoint/2010/main" val="10069133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NHS Long Term Plan puts an emphasis on respiratory care, and the goal is to decrease deaths caused by respiratory diseases by a fifth by 2030. Introduced in 42 areas in England, Integrated Care Systems encourage alignment of asthma management through the health care services. Multidisciplinary teams comprising of nurses, GPs and specialists help to reduce hospital admissions by around 25% of the total. Remote monitoring and digital health technologies enhance medication adherence by 30%. Interventions based on community-based care have enhanced control of asthma in patients up to 60%. These models show how an integrated, patient-centred care approach can improve outcomes and decrease the pressures on the healthcare system related to asthma care.</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DBE8EF96-BB47-49F1-A4F3-F18B225939D6}" type="slidenum">
              <a:rPr lang="en-IN" smtClean="0"/>
              <a:t>8</a:t>
            </a:fld>
            <a:endParaRPr lang="en-IN"/>
          </a:p>
        </p:txBody>
      </p:sp>
    </p:spTree>
    <p:extLst>
      <p:ext uri="{BB962C8B-B14F-4D97-AF65-F5344CB8AC3E}">
        <p14:creationId xmlns:p14="http://schemas.microsoft.com/office/powerpoint/2010/main" val="18907169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most significant part of asthma treatment in the UK is pharmacological interventions that entail treating the symptoms and inhibiting exacerbation. Over 5.4 million patients use inhaled corticosteroids, as a first-line therapy. Approximately 80% of patients are given short-acting bronchodilators as a way of fast relief of symptoms. Inhalers that are more adherent, combination inhalers, are more effective in improving symptoms control by about 35%. Biologic therapies are used in about 5-10% of patients in case of the severe asthma. In clinical trials, the most recent treatment options like long-acting injectable drugs have reduced severe exacerbation by 50%, which has resulted in a great improvement in patient outcomes.</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DBE8EF96-BB47-49F1-A4F3-F18B225939D6}" type="slidenum">
              <a:rPr lang="en-IN" smtClean="0"/>
              <a:t>9</a:t>
            </a:fld>
            <a:endParaRPr lang="en-IN"/>
          </a:p>
        </p:txBody>
      </p:sp>
    </p:spTree>
    <p:extLst>
      <p:ext uri="{BB962C8B-B14F-4D97-AF65-F5344CB8AC3E}">
        <p14:creationId xmlns:p14="http://schemas.microsoft.com/office/powerpoint/2010/main" val="22180973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There are numerous comorbidities that are related to asthma and make it difficult to treat. Approximately, 80% of asthma patients possess an extra health issue. Almost 60% of people with asthma have allergic rhinitis, and obesity predisposes people to asthma severity by about 50%. Approximately 30% of patients have mental health conditions like anxiety and depression, which affect adherence and quality of life. Moreover, some patients may experience asthma-COPD overlap. These comorbidities add up to 70% per-patient annual healthcare expenses, which underscores the necessity of integrated strategies to address asthma in a holistic manner.</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DBE8EF96-BB47-49F1-A4F3-F18B225939D6}" type="slidenum">
              <a:rPr lang="en-IN" smtClean="0"/>
              <a:t>10</a:t>
            </a:fld>
            <a:endParaRPr lang="en-IN"/>
          </a:p>
        </p:txBody>
      </p:sp>
    </p:spTree>
    <p:extLst>
      <p:ext uri="{BB962C8B-B14F-4D97-AF65-F5344CB8AC3E}">
        <p14:creationId xmlns:p14="http://schemas.microsoft.com/office/powerpoint/2010/main" val="30441141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Prevention measures play an important role in the control of asthma occurrence and attacks. About 90% of deaths caused by asthma are said to be preventable with proper treatment. The risk of exacerbation is minimized by smoking cessation by almost 40%, and exposure to allergens and pollutants is also important. According to research, air pollution is a cause of 36% of new cases of asthma worldwide and nearly 99% of the population in the UK is exposed to unsafe air quality. The respiratory infections can also be prevented using vaccination against asthma attacks. Hospital admissions can be reduced by 25 with effective preventive strategies which will save a lot of money and will benefit the patients.</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DBE8EF96-BB47-49F1-A4F3-F18B225939D6}" type="slidenum">
              <a:rPr lang="en-IN" smtClean="0"/>
              <a:t>11</a:t>
            </a:fld>
            <a:endParaRPr lang="en-IN"/>
          </a:p>
        </p:txBody>
      </p:sp>
    </p:spTree>
    <p:extLst>
      <p:ext uri="{BB962C8B-B14F-4D97-AF65-F5344CB8AC3E}">
        <p14:creationId xmlns:p14="http://schemas.microsoft.com/office/powerpoint/2010/main" val="32126918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focus of co-productive care is on the collaboration between patients and healthcare professionals. Treatment adherence can be enhanced by almost 30% with the help of effective communication skills, and patient satisfaction by 40% with shared decision-making. Cultural competence is necessary, because it enhances the results in 25% of diverse population. Engagement and education of the patient result in a decrease of hospital admissions by about 20%. The professionals have to show sympathy, ethical practice, and respect patient autonomy. The importance of person-centred care approaches in the management of chronic conditions is evidenced by the fact that collaborative models of care have been shown to enhance the long-term control of asthma in more than 60% of patients.</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DBE8EF96-BB47-49F1-A4F3-F18B225939D6}" type="slidenum">
              <a:rPr lang="en-IN" smtClean="0"/>
              <a:t>12</a:t>
            </a:fld>
            <a:endParaRPr lang="en-IN"/>
          </a:p>
        </p:txBody>
      </p:sp>
    </p:spTree>
    <p:extLst>
      <p:ext uri="{BB962C8B-B14F-4D97-AF65-F5344CB8AC3E}">
        <p14:creationId xmlns:p14="http://schemas.microsoft.com/office/powerpoint/2010/main" val="27510392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key to enhancing asthma outcomes is personalised care and self-management. Aided self-management decreases hospital admissions by about 35% and customized care plans enhance symptom control in 50% of patients. Social prescribing involves broader determinants of health and is beneficial to approximately 20% of patients. Patient satisfaction increases by 30% with the use of personal health budgets. There are six components of NHS model, among them being shared decision-making and community support. By putting all six elements into practice, emergency admissions may be decreased by as much as 40%. These strategies enable patients, enhance compliance, and provide long-term, sustainable management of asthma in healthcare.</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DBE8EF96-BB47-49F1-A4F3-F18B225939D6}" type="slidenum">
              <a:rPr lang="en-IN" smtClean="0"/>
              <a:t>13</a:t>
            </a:fld>
            <a:endParaRPr lang="en-IN"/>
          </a:p>
        </p:txBody>
      </p:sp>
    </p:spTree>
    <p:extLst>
      <p:ext uri="{BB962C8B-B14F-4D97-AF65-F5344CB8AC3E}">
        <p14:creationId xmlns:p14="http://schemas.microsoft.com/office/powerpoint/2010/main" val="7286938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4/16/2026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796027F-7875-4030-9381-8BD8C4F21935}" type="datetimeFigureOut">
              <a:rPr lang="en-US" dirty="0"/>
              <a:t>4/16/2026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4/16/2026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4/16/2026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4/16/2026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4/16/2026</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4/16/2026</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3"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5" y="3129280"/>
            <a:ext cx="34010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4/16/2026</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4/16/2026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799"/>
            <a:ext cx="8825658" cy="36406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4/16/2026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4/16/2026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0" y="1447800"/>
            <a:ext cx="7999315" cy="2323374"/>
          </a:xfrm>
        </p:spPr>
        <p:txBody>
          <a:bodyPr/>
          <a:lstStyle>
            <a:lvl1pPr>
              <a:defRPr sz="4800"/>
            </a:lvl1pPr>
          </a:lstStyle>
          <a:p>
            <a:r>
              <a:rPr lang="en-US" smtClean="0"/>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4/16/2026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
        <p:nvSpPr>
          <p:cNvPr id="11" name="TextBox 10"/>
          <p:cNvSpPr txBox="1"/>
          <p:nvPr/>
        </p:nvSpPr>
        <p:spPr>
          <a:xfrm>
            <a:off x="9330490" y="2613787"/>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4/16/2026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4/16/2026</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4/16/2026</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4/16/2026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4/16/2026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4/16/2026</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US" sz="5400" b="1" dirty="0" err="1"/>
              <a:t>Ashtma</a:t>
            </a:r>
            <a:r>
              <a:rPr lang="en-US" sz="5400" b="1" dirty="0"/>
              <a:t> as long term health conditions in the </a:t>
            </a:r>
            <a:r>
              <a:rPr lang="en-US" sz="5400" b="1" dirty="0" smtClean="0"/>
              <a:t>UK</a:t>
            </a:r>
            <a:endParaRPr lang="en-IN" sz="5400" b="1" dirty="0"/>
          </a:p>
        </p:txBody>
      </p:sp>
      <p:sp>
        <p:nvSpPr>
          <p:cNvPr id="3" name="Subtitle 2"/>
          <p:cNvSpPr>
            <a:spLocks noGrp="1"/>
          </p:cNvSpPr>
          <p:nvPr>
            <p:ph type="subTitle" idx="1"/>
          </p:nvPr>
        </p:nvSpPr>
        <p:spPr/>
        <p:txBody>
          <a:bodyPr/>
          <a:lstStyle/>
          <a:p>
            <a:r>
              <a:rPr lang="en-US" dirty="0" smtClean="0"/>
              <a:t>Name of the student:</a:t>
            </a:r>
          </a:p>
          <a:p>
            <a:r>
              <a:rPr lang="en-US" dirty="0" smtClean="0"/>
              <a:t>Student ID:</a:t>
            </a:r>
            <a:endParaRPr lang="en-IN" dirty="0"/>
          </a:p>
        </p:txBody>
      </p:sp>
    </p:spTree>
    <p:extLst>
      <p:ext uri="{BB962C8B-B14F-4D97-AF65-F5344CB8AC3E}">
        <p14:creationId xmlns:p14="http://schemas.microsoft.com/office/powerpoint/2010/main" val="23341974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Introduction to Asthma and Target Audience Focus</a:t>
            </a:r>
            <a:endParaRPr lang="en-IN" b="1" dirty="0"/>
          </a:p>
        </p:txBody>
      </p:sp>
      <p:sp>
        <p:nvSpPr>
          <p:cNvPr id="3" name="Content Placeholder 2"/>
          <p:cNvSpPr>
            <a:spLocks noGrp="1"/>
          </p:cNvSpPr>
          <p:nvPr>
            <p:ph idx="1"/>
          </p:nvPr>
        </p:nvSpPr>
        <p:spPr>
          <a:xfrm>
            <a:off x="439616" y="2052918"/>
            <a:ext cx="5838720" cy="4664405"/>
          </a:xfrm>
        </p:spPr>
        <p:txBody>
          <a:bodyPr/>
          <a:lstStyle/>
          <a:p>
            <a:pPr algn="just"/>
            <a:r>
              <a:rPr lang="en-GB" dirty="0"/>
              <a:t>This presentation targets respiratory nurses supporting over 7.2 million UK asthma patients.</a:t>
            </a:r>
            <a:endParaRPr lang="en-IN" dirty="0"/>
          </a:p>
          <a:p>
            <a:pPr algn="just"/>
            <a:r>
              <a:rPr lang="en-GB" dirty="0"/>
              <a:t>Asthma accounts for approximately 3 daily deaths in the UK.</a:t>
            </a:r>
            <a:endParaRPr lang="en-IN" dirty="0"/>
          </a:p>
          <a:p>
            <a:pPr algn="just"/>
            <a:r>
              <a:rPr lang="en-GB" dirty="0"/>
              <a:t>It affects around 8% of the UK population.</a:t>
            </a:r>
            <a:endParaRPr lang="en-IN" dirty="0"/>
          </a:p>
          <a:p>
            <a:pPr algn="just"/>
            <a:r>
              <a:rPr lang="en-GB" dirty="0"/>
              <a:t>Primary care manages nearly 90% of asthma cases annually (Pickard-</a:t>
            </a:r>
            <a:r>
              <a:rPr lang="en-GB" dirty="0" err="1"/>
              <a:t>Michels</a:t>
            </a:r>
            <a:r>
              <a:rPr lang="en-GB" dirty="0"/>
              <a:t> et al., 2025).</a:t>
            </a:r>
            <a:endParaRPr lang="en-IN" dirty="0"/>
          </a:p>
          <a:p>
            <a:pPr algn="just"/>
            <a:r>
              <a:rPr lang="en-GB" dirty="0"/>
              <a:t>Improved professional awareness can reduce the 1,200 preventable deaths recorded each year.</a:t>
            </a:r>
            <a:endParaRPr lang="en-IN" dirty="0"/>
          </a:p>
        </p:txBody>
      </p:sp>
      <p:pic>
        <p:nvPicPr>
          <p:cNvPr id="1026" name="Picture 2" descr="Asthma Statistics and Facts (2026)"/>
          <p:cNvPicPr>
            <a:picLocks noChangeAspect="1" noChangeArrowheads="1"/>
          </p:cNvPicPr>
          <p:nvPr/>
        </p:nvPicPr>
        <p:blipFill rotWithShape="1">
          <a:blip r:embed="rId3">
            <a:extLst>
              <a:ext uri="{28A0092B-C50C-407E-A947-70E740481C1C}">
                <a14:useLocalDpi xmlns:a14="http://schemas.microsoft.com/office/drawing/2010/main" val="0"/>
              </a:ext>
            </a:extLst>
          </a:blip>
          <a:srcRect l="-703" t="27637" r="703" b="7887"/>
          <a:stretch/>
        </p:blipFill>
        <p:spPr bwMode="auto">
          <a:xfrm>
            <a:off x="6588577" y="2529173"/>
            <a:ext cx="5338601" cy="3014378"/>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282289" y="5620141"/>
            <a:ext cx="1951175" cy="246221"/>
          </a:xfrm>
          <a:prstGeom prst="rect">
            <a:avLst/>
          </a:prstGeom>
        </p:spPr>
        <p:txBody>
          <a:bodyPr wrap="none">
            <a:spAutoFit/>
          </a:bodyPr>
          <a:lstStyle/>
          <a:p>
            <a:r>
              <a:rPr lang="en-GB" sz="1000" dirty="0"/>
              <a:t>(Pickard-</a:t>
            </a:r>
            <a:r>
              <a:rPr lang="en-GB" sz="1000" dirty="0" err="1"/>
              <a:t>Michels</a:t>
            </a:r>
            <a:r>
              <a:rPr lang="en-GB" sz="1000" dirty="0"/>
              <a:t> et al., 2025)</a:t>
            </a:r>
            <a:endParaRPr lang="en-IN" sz="1000" dirty="0"/>
          </a:p>
        </p:txBody>
      </p:sp>
    </p:spTree>
    <p:extLst>
      <p:ext uri="{BB962C8B-B14F-4D97-AF65-F5344CB8AC3E}">
        <p14:creationId xmlns:p14="http://schemas.microsoft.com/office/powerpoint/2010/main" val="29653592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Definition, Symptoms, and Aetiology of Asthma</a:t>
            </a:r>
            <a:endParaRPr lang="en-IN" b="1" dirty="0"/>
          </a:p>
        </p:txBody>
      </p:sp>
      <p:sp>
        <p:nvSpPr>
          <p:cNvPr id="3" name="Content Placeholder 2"/>
          <p:cNvSpPr>
            <a:spLocks noGrp="1"/>
          </p:cNvSpPr>
          <p:nvPr>
            <p:ph idx="1"/>
          </p:nvPr>
        </p:nvSpPr>
        <p:spPr>
          <a:xfrm>
            <a:off x="646112" y="2052918"/>
            <a:ext cx="5912950" cy="4195481"/>
          </a:xfrm>
        </p:spPr>
        <p:txBody>
          <a:bodyPr>
            <a:normAutofit lnSpcReduction="10000"/>
          </a:bodyPr>
          <a:lstStyle/>
          <a:p>
            <a:pPr algn="just"/>
            <a:r>
              <a:rPr lang="en-GB" dirty="0"/>
              <a:t>Asthma is a chronic inflammatory airway disease affecting over 339 million people globally.</a:t>
            </a:r>
            <a:endParaRPr lang="en-IN" dirty="0"/>
          </a:p>
          <a:p>
            <a:pPr algn="just"/>
            <a:r>
              <a:rPr lang="en-GB" dirty="0"/>
              <a:t>Symptoms include wheezing, breathlessness, and coughing affecting 1 in 12 UK adults.</a:t>
            </a:r>
            <a:endParaRPr lang="en-IN" dirty="0"/>
          </a:p>
          <a:p>
            <a:pPr algn="just"/>
            <a:r>
              <a:rPr lang="en-GB" dirty="0"/>
              <a:t>Around 70% of patients report allergy-related triggers (Russell et al., 2026).</a:t>
            </a:r>
            <a:endParaRPr lang="en-IN" dirty="0"/>
          </a:p>
          <a:p>
            <a:pPr algn="just"/>
            <a:r>
              <a:rPr lang="en-GB" dirty="0"/>
              <a:t>Environmental factors such as pollution contribute to 36% of asthma cases.</a:t>
            </a:r>
            <a:endParaRPr lang="en-IN" dirty="0"/>
          </a:p>
          <a:p>
            <a:pPr algn="just"/>
            <a:r>
              <a:rPr lang="en-GB" dirty="0"/>
              <a:t>Smoking exposure increases asthma risk by nearly 40% in adults.</a:t>
            </a:r>
            <a:endParaRPr lang="en-IN" dirty="0"/>
          </a:p>
          <a:p>
            <a:pPr algn="just"/>
            <a:endParaRPr lang="en-IN" dirty="0"/>
          </a:p>
        </p:txBody>
      </p:sp>
      <p:pic>
        <p:nvPicPr>
          <p:cNvPr id="2050" name="Picture 2" descr="How Can Asthma Affect the Respiratory Syste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25712" y="2052918"/>
            <a:ext cx="5031537" cy="4325815"/>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756036" y="6455292"/>
            <a:ext cx="1370888" cy="246221"/>
          </a:xfrm>
          <a:prstGeom prst="rect">
            <a:avLst/>
          </a:prstGeom>
        </p:spPr>
        <p:txBody>
          <a:bodyPr wrap="none">
            <a:spAutoFit/>
          </a:bodyPr>
          <a:lstStyle/>
          <a:p>
            <a:r>
              <a:rPr lang="en-GB" sz="1000" dirty="0"/>
              <a:t>(Russell et al., 2026)</a:t>
            </a:r>
            <a:endParaRPr lang="en-IN" sz="1000" dirty="0"/>
          </a:p>
        </p:txBody>
      </p:sp>
    </p:spTree>
    <p:extLst>
      <p:ext uri="{BB962C8B-B14F-4D97-AF65-F5344CB8AC3E}">
        <p14:creationId xmlns:p14="http://schemas.microsoft.com/office/powerpoint/2010/main" val="37588256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Epidemiology: Prevalence in the UK and Globally</a:t>
            </a:r>
            <a:endParaRPr lang="en-IN" b="1" dirty="0"/>
          </a:p>
        </p:txBody>
      </p:sp>
      <p:sp>
        <p:nvSpPr>
          <p:cNvPr id="3" name="Content Placeholder 2"/>
          <p:cNvSpPr>
            <a:spLocks noGrp="1"/>
          </p:cNvSpPr>
          <p:nvPr>
            <p:ph idx="1"/>
          </p:nvPr>
        </p:nvSpPr>
        <p:spPr>
          <a:xfrm>
            <a:off x="404447" y="2052918"/>
            <a:ext cx="6154616" cy="4195481"/>
          </a:xfrm>
        </p:spPr>
        <p:txBody>
          <a:bodyPr/>
          <a:lstStyle/>
          <a:p>
            <a:pPr algn="just"/>
            <a:r>
              <a:rPr lang="en-GB" dirty="0"/>
              <a:t>Approximately 7.2 million people in the UK live with asthma.</a:t>
            </a:r>
            <a:endParaRPr lang="en-IN" dirty="0"/>
          </a:p>
          <a:p>
            <a:pPr algn="just"/>
            <a:r>
              <a:rPr lang="en-GB" dirty="0"/>
              <a:t>Around 4.1 million adults and 1.1 million children receive treatment annually.</a:t>
            </a:r>
            <a:endParaRPr lang="en-IN" dirty="0"/>
          </a:p>
          <a:p>
            <a:pPr algn="just"/>
            <a:r>
              <a:rPr lang="en-GB" dirty="0"/>
              <a:t>Globally, asthma affects over 339 million individuals (</a:t>
            </a:r>
            <a:r>
              <a:rPr lang="en-GB" dirty="0" err="1"/>
              <a:t>Skene</a:t>
            </a:r>
            <a:r>
              <a:rPr lang="en-GB" dirty="0"/>
              <a:t> et al., 2025).</a:t>
            </a:r>
            <a:endParaRPr lang="en-IN" dirty="0"/>
          </a:p>
          <a:p>
            <a:pPr algn="just"/>
            <a:r>
              <a:rPr lang="en-GB" dirty="0"/>
              <a:t>The UK has one of Europe’s highest asthma prevalence rates at 8%.</a:t>
            </a:r>
            <a:endParaRPr lang="en-IN" dirty="0"/>
          </a:p>
          <a:p>
            <a:pPr algn="just"/>
            <a:r>
              <a:rPr lang="en-GB" dirty="0"/>
              <a:t>Prevalence is increasing by nearly 2–3% annually due to environmental and lifestyle factors.</a:t>
            </a:r>
            <a:endParaRPr lang="en-IN" dirty="0"/>
          </a:p>
          <a:p>
            <a:pPr algn="just"/>
            <a:endParaRPr lang="en-IN" dirty="0"/>
          </a:p>
        </p:txBody>
      </p:sp>
      <p:pic>
        <p:nvPicPr>
          <p:cNvPr id="3074" name="Picture 2" descr="Asthma hotspots across England revealed as experts warn of link to  deprivation and pollution"/>
          <p:cNvPicPr>
            <a:picLocks noChangeAspect="1" noChangeArrowheads="1"/>
          </p:cNvPicPr>
          <p:nvPr/>
        </p:nvPicPr>
        <p:blipFill rotWithShape="1">
          <a:blip r:embed="rId3">
            <a:extLst>
              <a:ext uri="{28A0092B-C50C-407E-A947-70E740481C1C}">
                <a14:useLocalDpi xmlns:a14="http://schemas.microsoft.com/office/drawing/2010/main" val="0"/>
              </a:ext>
            </a:extLst>
          </a:blip>
          <a:srcRect b="2956"/>
          <a:stretch/>
        </p:blipFill>
        <p:spPr bwMode="auto">
          <a:xfrm>
            <a:off x="7084865" y="1723144"/>
            <a:ext cx="4824560" cy="46450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820517" y="6368144"/>
            <a:ext cx="1353256" cy="246221"/>
          </a:xfrm>
          <a:prstGeom prst="rect">
            <a:avLst/>
          </a:prstGeom>
        </p:spPr>
        <p:txBody>
          <a:bodyPr wrap="none">
            <a:spAutoFit/>
          </a:bodyPr>
          <a:lstStyle/>
          <a:p>
            <a:r>
              <a:rPr lang="en-GB" sz="1000" dirty="0"/>
              <a:t>(</a:t>
            </a:r>
            <a:r>
              <a:rPr lang="en-GB" sz="1000" dirty="0" err="1"/>
              <a:t>Skene</a:t>
            </a:r>
            <a:r>
              <a:rPr lang="en-GB" sz="1000" dirty="0"/>
              <a:t> et al., 2025)</a:t>
            </a:r>
            <a:endParaRPr lang="en-IN" sz="1000" dirty="0"/>
          </a:p>
        </p:txBody>
      </p:sp>
    </p:spTree>
    <p:extLst>
      <p:ext uri="{BB962C8B-B14F-4D97-AF65-F5344CB8AC3E}">
        <p14:creationId xmlns:p14="http://schemas.microsoft.com/office/powerpoint/2010/main" val="28370198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Economic and Social Burden of Asthma</a:t>
            </a:r>
            <a:endParaRPr lang="en-IN" b="1" dirty="0"/>
          </a:p>
        </p:txBody>
      </p:sp>
      <p:sp>
        <p:nvSpPr>
          <p:cNvPr id="3" name="Content Placeholder 2"/>
          <p:cNvSpPr>
            <a:spLocks noGrp="1"/>
          </p:cNvSpPr>
          <p:nvPr>
            <p:ph idx="1"/>
          </p:nvPr>
        </p:nvSpPr>
        <p:spPr>
          <a:xfrm>
            <a:off x="206497" y="2088087"/>
            <a:ext cx="6493242" cy="4195481"/>
          </a:xfrm>
        </p:spPr>
        <p:txBody>
          <a:bodyPr/>
          <a:lstStyle/>
          <a:p>
            <a:pPr algn="just"/>
            <a:r>
              <a:rPr lang="en-GB" dirty="0"/>
              <a:t>Asthma costs the NHS approximately £1.1 billion annually.</a:t>
            </a:r>
            <a:endParaRPr lang="en-IN" dirty="0"/>
          </a:p>
          <a:p>
            <a:pPr algn="just"/>
            <a:r>
              <a:rPr lang="en-GB" dirty="0"/>
              <a:t>Around 60,000 hospital admissions occur yearly due to asthma exacerbations.</a:t>
            </a:r>
            <a:endParaRPr lang="en-IN" dirty="0"/>
          </a:p>
          <a:p>
            <a:pPr algn="just"/>
            <a:r>
              <a:rPr lang="en-GB" dirty="0"/>
              <a:t>Emergency admissions increased by 17% in 2024 (Whittaker et al., 2025).</a:t>
            </a:r>
            <a:endParaRPr lang="en-IN" dirty="0"/>
          </a:p>
          <a:p>
            <a:pPr algn="just"/>
            <a:r>
              <a:rPr lang="en-GB" dirty="0"/>
              <a:t>About 35% of patients report reduced productivity at work or school.</a:t>
            </a:r>
            <a:endParaRPr lang="en-IN" dirty="0"/>
          </a:p>
          <a:p>
            <a:pPr algn="just"/>
            <a:r>
              <a:rPr lang="en-GB" dirty="0"/>
              <a:t>Socioeconomic deprivation increases hospital admission risk by nearly 50% in affected populations.</a:t>
            </a:r>
            <a:endParaRPr lang="en-IN" dirty="0"/>
          </a:p>
          <a:p>
            <a:pPr algn="just"/>
            <a:endParaRPr lang="en-IN" dirty="0"/>
          </a:p>
        </p:txBody>
      </p:sp>
      <p:pic>
        <p:nvPicPr>
          <p:cNvPr id="4098" name="Picture 2" descr="Social Determinants of Health in Asthma Through the Life Course -  ScienceDirec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93169" y="2475033"/>
            <a:ext cx="5052647" cy="3421587"/>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635463" y="6037347"/>
            <a:ext cx="1568058" cy="246221"/>
          </a:xfrm>
          <a:prstGeom prst="rect">
            <a:avLst/>
          </a:prstGeom>
        </p:spPr>
        <p:txBody>
          <a:bodyPr wrap="none">
            <a:spAutoFit/>
          </a:bodyPr>
          <a:lstStyle/>
          <a:p>
            <a:r>
              <a:rPr lang="en-GB" sz="1000" dirty="0"/>
              <a:t>(Whittaker et al., 2025)</a:t>
            </a:r>
            <a:endParaRPr lang="en-IN" sz="1000" dirty="0"/>
          </a:p>
        </p:txBody>
      </p:sp>
    </p:spTree>
    <p:extLst>
      <p:ext uri="{BB962C8B-B14F-4D97-AF65-F5344CB8AC3E}">
        <p14:creationId xmlns:p14="http://schemas.microsoft.com/office/powerpoint/2010/main" val="21405364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Diagnosis and Initial Assessment of Asthma</a:t>
            </a:r>
            <a:endParaRPr lang="en-IN" b="1" dirty="0"/>
          </a:p>
        </p:txBody>
      </p:sp>
      <p:sp>
        <p:nvSpPr>
          <p:cNvPr id="3" name="Content Placeholder 2"/>
          <p:cNvSpPr>
            <a:spLocks noGrp="1"/>
          </p:cNvSpPr>
          <p:nvPr>
            <p:ph idx="1"/>
          </p:nvPr>
        </p:nvSpPr>
        <p:spPr>
          <a:xfrm>
            <a:off x="206497" y="2123257"/>
            <a:ext cx="5649180" cy="4195481"/>
          </a:xfrm>
        </p:spPr>
        <p:txBody>
          <a:bodyPr>
            <a:normAutofit lnSpcReduction="10000"/>
          </a:bodyPr>
          <a:lstStyle/>
          <a:p>
            <a:pPr algn="just"/>
            <a:r>
              <a:rPr lang="en-GB" dirty="0"/>
              <a:t>Around 30% of asthma cases in the UK are misdiagnosed or underdiagnosed.</a:t>
            </a:r>
            <a:endParaRPr lang="en-IN" dirty="0"/>
          </a:p>
          <a:p>
            <a:pPr algn="just"/>
            <a:r>
              <a:rPr lang="en-GB" dirty="0" err="1"/>
              <a:t>Spirometry</a:t>
            </a:r>
            <a:r>
              <a:rPr lang="en-GB" dirty="0"/>
              <a:t> testing improves diagnostic accuracy by over 25%.</a:t>
            </a:r>
            <a:endParaRPr lang="en-IN" dirty="0"/>
          </a:p>
          <a:p>
            <a:pPr algn="just"/>
            <a:r>
              <a:rPr lang="en-GB" dirty="0"/>
              <a:t>NICE recommends objective testing in 100% of suspected cases (</a:t>
            </a:r>
            <a:r>
              <a:rPr lang="en-GB" dirty="0" err="1"/>
              <a:t>Gharibzadeh</a:t>
            </a:r>
            <a:r>
              <a:rPr lang="en-GB" dirty="0"/>
              <a:t> et al., 2025).</a:t>
            </a:r>
            <a:endParaRPr lang="en-IN" dirty="0"/>
          </a:p>
          <a:p>
            <a:pPr algn="just"/>
            <a:r>
              <a:rPr lang="en-GB" dirty="0"/>
              <a:t>Peak flow monitoring is used in over 70% of primary care assessments.</a:t>
            </a:r>
            <a:endParaRPr lang="en-IN" dirty="0"/>
          </a:p>
          <a:p>
            <a:pPr algn="just"/>
            <a:r>
              <a:rPr lang="en-GB" dirty="0"/>
              <a:t>Early diagnosis reduces hospital admissions by approximately 20% annually.</a:t>
            </a:r>
            <a:endParaRPr lang="en-IN" dirty="0"/>
          </a:p>
          <a:p>
            <a:pPr algn="just"/>
            <a:endParaRPr lang="en-IN" dirty="0"/>
          </a:p>
        </p:txBody>
      </p:sp>
      <p:pic>
        <p:nvPicPr>
          <p:cNvPr id="5122" name="Picture 2" descr="Asthma Statistics and Facts (2026)"/>
          <p:cNvPicPr>
            <a:picLocks noChangeAspect="1" noChangeArrowheads="1"/>
          </p:cNvPicPr>
          <p:nvPr/>
        </p:nvPicPr>
        <p:blipFill rotWithShape="1">
          <a:blip r:embed="rId3">
            <a:extLst>
              <a:ext uri="{28A0092B-C50C-407E-A947-70E740481C1C}">
                <a14:useLocalDpi xmlns:a14="http://schemas.microsoft.com/office/drawing/2010/main" val="0"/>
              </a:ext>
            </a:extLst>
          </a:blip>
          <a:srcRect b="10628"/>
          <a:stretch/>
        </p:blipFill>
        <p:spPr bwMode="auto">
          <a:xfrm>
            <a:off x="6049735" y="1954047"/>
            <a:ext cx="6044985" cy="45339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247135" y="6588746"/>
            <a:ext cx="1803699" cy="246221"/>
          </a:xfrm>
          <a:prstGeom prst="rect">
            <a:avLst/>
          </a:prstGeom>
        </p:spPr>
        <p:txBody>
          <a:bodyPr wrap="none">
            <a:spAutoFit/>
          </a:bodyPr>
          <a:lstStyle/>
          <a:p>
            <a:r>
              <a:rPr lang="en-GB" sz="1000" dirty="0"/>
              <a:t>(</a:t>
            </a:r>
            <a:r>
              <a:rPr lang="en-GB" sz="1000" dirty="0" err="1"/>
              <a:t>Gharibzadeh</a:t>
            </a:r>
            <a:r>
              <a:rPr lang="en-GB" sz="1000" dirty="0"/>
              <a:t> et al., 2025</a:t>
            </a:r>
            <a:r>
              <a:rPr lang="en-GB" sz="1000" dirty="0" smtClean="0"/>
              <a:t>)</a:t>
            </a:r>
            <a:endParaRPr lang="en-IN" sz="1000" dirty="0"/>
          </a:p>
        </p:txBody>
      </p:sp>
    </p:spTree>
    <p:extLst>
      <p:ext uri="{BB962C8B-B14F-4D97-AF65-F5344CB8AC3E}">
        <p14:creationId xmlns:p14="http://schemas.microsoft.com/office/powerpoint/2010/main" val="38720753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8865" y="110433"/>
            <a:ext cx="9404723" cy="1400530"/>
          </a:xfrm>
        </p:spPr>
        <p:txBody>
          <a:bodyPr/>
          <a:lstStyle/>
          <a:p>
            <a:r>
              <a:rPr lang="en-GB" b="1" dirty="0"/>
              <a:t>UK Guidelines and Frameworks for Asthma Management</a:t>
            </a:r>
            <a:r>
              <a:rPr lang="en-IN" b="1" dirty="0"/>
              <a:t/>
            </a:r>
            <a:br>
              <a:rPr lang="en-IN" b="1" dirty="0"/>
            </a:br>
            <a:endParaRPr lang="en-IN" b="1" dirty="0"/>
          </a:p>
        </p:txBody>
      </p:sp>
      <p:sp>
        <p:nvSpPr>
          <p:cNvPr id="3" name="Content Placeholder 2"/>
          <p:cNvSpPr>
            <a:spLocks noGrp="1"/>
          </p:cNvSpPr>
          <p:nvPr>
            <p:ph idx="1"/>
          </p:nvPr>
        </p:nvSpPr>
        <p:spPr>
          <a:xfrm>
            <a:off x="123092" y="1824354"/>
            <a:ext cx="6576646" cy="4805082"/>
          </a:xfrm>
        </p:spPr>
        <p:txBody>
          <a:bodyPr>
            <a:normAutofit fontScale="62500" lnSpcReduction="20000"/>
          </a:bodyPr>
          <a:lstStyle/>
          <a:p>
            <a:pPr lvl="0" algn="just">
              <a:lnSpc>
                <a:spcPct val="120000"/>
              </a:lnSpc>
            </a:pPr>
            <a:r>
              <a:rPr lang="en-IN" dirty="0"/>
              <a:t>Although NICE and BTS/SIGN guidelines are followed in over 95% of NHS settings (</a:t>
            </a:r>
            <a:r>
              <a:rPr lang="en-IN" b="1" dirty="0"/>
              <a:t>WHAT</a:t>
            </a:r>
            <a:r>
              <a:rPr lang="en-IN" dirty="0"/>
              <a:t>), variation in staff training and time constraints limits consistent application (</a:t>
            </a:r>
            <a:r>
              <a:rPr lang="en-IN" b="1" dirty="0"/>
              <a:t>WHY</a:t>
            </a:r>
            <a:r>
              <a:rPr lang="en-IN" dirty="0"/>
              <a:t>), resulting in gaps in quality of care across primary settings (</a:t>
            </a:r>
            <a:r>
              <a:rPr lang="en-IN" b="1" dirty="0"/>
              <a:t>SO WHAT</a:t>
            </a:r>
            <a:r>
              <a:rPr lang="en-IN" dirty="0"/>
              <a:t>). </a:t>
            </a:r>
          </a:p>
          <a:p>
            <a:pPr lvl="0" algn="just">
              <a:lnSpc>
                <a:spcPct val="120000"/>
              </a:lnSpc>
            </a:pPr>
            <a:r>
              <a:rPr lang="en-IN" dirty="0"/>
              <a:t>While only 32% of patients receive all three core asthma care elements annually (</a:t>
            </a:r>
            <a:r>
              <a:rPr lang="en-IN" b="1" dirty="0"/>
              <a:t>WHAT</a:t>
            </a:r>
            <a:r>
              <a:rPr lang="en-IN" dirty="0"/>
              <a:t>), barriers such as limited consultation time and poor patient engagement persist (</a:t>
            </a:r>
            <a:r>
              <a:rPr lang="en-IN" b="1" dirty="0"/>
              <a:t>WHY</a:t>
            </a:r>
            <a:r>
              <a:rPr lang="en-IN" dirty="0"/>
              <a:t>), increasing the risk of uncontrolled asthma and preventable exacerbations (</a:t>
            </a:r>
            <a:r>
              <a:rPr lang="en-IN" b="1" dirty="0"/>
              <a:t>SO WHAT</a:t>
            </a:r>
            <a:r>
              <a:rPr lang="en-IN" dirty="0"/>
              <a:t>). </a:t>
            </a:r>
          </a:p>
          <a:p>
            <a:pPr lvl="0" algn="just">
              <a:lnSpc>
                <a:spcPct val="120000"/>
              </a:lnSpc>
            </a:pPr>
            <a:r>
              <a:rPr lang="en-IN" dirty="0"/>
              <a:t>Personalised asthma action plans reduce exacerbations by 40% (</a:t>
            </a:r>
            <a:r>
              <a:rPr lang="en-IN" b="1" dirty="0"/>
              <a:t>WHAT</a:t>
            </a:r>
            <a:r>
              <a:rPr lang="en-IN" dirty="0"/>
              <a:t>), as they improve patient understanding and self-management (</a:t>
            </a:r>
            <a:r>
              <a:rPr lang="en-IN" b="1" dirty="0"/>
              <a:t>WHY</a:t>
            </a:r>
            <a:r>
              <a:rPr lang="en-IN" dirty="0"/>
              <a:t>), making them a critical tool for reducing emergency admissions in community care (</a:t>
            </a:r>
            <a:r>
              <a:rPr lang="en-IN" b="1" dirty="0"/>
              <a:t>SO WHAT</a:t>
            </a:r>
            <a:r>
              <a:rPr lang="en-IN" dirty="0"/>
              <a:t>) </a:t>
            </a:r>
            <a:r>
              <a:rPr lang="en-GB" dirty="0"/>
              <a:t>(Shumway et al., 2025)</a:t>
            </a:r>
            <a:r>
              <a:rPr lang="en-IN" dirty="0"/>
              <a:t>. </a:t>
            </a:r>
          </a:p>
          <a:p>
            <a:pPr lvl="0" algn="just">
              <a:lnSpc>
                <a:spcPct val="120000"/>
              </a:lnSpc>
            </a:pPr>
            <a:r>
              <a:rPr lang="en-IN" dirty="0"/>
              <a:t>Annual reviews are conducted for approximately 75% of patients (</a:t>
            </a:r>
            <a:r>
              <a:rPr lang="en-IN" b="1" dirty="0"/>
              <a:t>WHAT</a:t>
            </a:r>
            <a:r>
              <a:rPr lang="en-IN" dirty="0"/>
              <a:t>), yet inconsistent quality and lack of follow-up reduce their effectiveness (</a:t>
            </a:r>
            <a:r>
              <a:rPr lang="en-IN" b="1" dirty="0"/>
              <a:t>WHY</a:t>
            </a:r>
            <a:r>
              <a:rPr lang="en-IN" dirty="0"/>
              <a:t>), limiting opportunities for early intervention and optimisation of treatment (</a:t>
            </a:r>
            <a:r>
              <a:rPr lang="en-IN" b="1" dirty="0"/>
              <a:t>SO WHAT</a:t>
            </a:r>
            <a:r>
              <a:rPr lang="en-IN" dirty="0"/>
              <a:t>). </a:t>
            </a:r>
          </a:p>
          <a:p>
            <a:pPr lvl="0" algn="just">
              <a:lnSpc>
                <a:spcPct val="120000"/>
              </a:lnSpc>
            </a:pPr>
            <a:r>
              <a:rPr lang="en-IN" dirty="0"/>
              <a:t>Effective implementation of guidelines could prevent up to 50% of asthma-related deaths (</a:t>
            </a:r>
            <a:r>
              <a:rPr lang="en-IN" b="1" dirty="0"/>
              <a:t>WHAT</a:t>
            </a:r>
            <a:r>
              <a:rPr lang="en-IN" dirty="0"/>
              <a:t>), but system-level challenges such as workforce shortages and inequality in access remain (</a:t>
            </a:r>
            <a:r>
              <a:rPr lang="en-IN" b="1" dirty="0"/>
              <a:t>WHY</a:t>
            </a:r>
            <a:r>
              <a:rPr lang="en-IN" dirty="0"/>
              <a:t>), highlighting the urgent need for improved policy enforcement and nurse-led interventions (</a:t>
            </a:r>
            <a:r>
              <a:rPr lang="en-IN" b="1" dirty="0"/>
              <a:t>SO WHAT</a:t>
            </a:r>
            <a:r>
              <a:rPr lang="en-IN" dirty="0"/>
              <a:t>).</a:t>
            </a:r>
          </a:p>
        </p:txBody>
      </p:sp>
      <p:pic>
        <p:nvPicPr>
          <p:cNvPr id="6146" name="Picture 2" descr="Management of spontaneous pneumothorax: British Thoracic Society pleural  disease guideline 2010 | Thorax"/>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33845" y="1757184"/>
            <a:ext cx="4941277" cy="4626031"/>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712439" y="6383215"/>
            <a:ext cx="1584088" cy="246221"/>
          </a:xfrm>
          <a:prstGeom prst="rect">
            <a:avLst/>
          </a:prstGeom>
        </p:spPr>
        <p:txBody>
          <a:bodyPr wrap="none">
            <a:spAutoFit/>
          </a:bodyPr>
          <a:lstStyle/>
          <a:p>
            <a:r>
              <a:rPr lang="en-GB" sz="1000" dirty="0"/>
              <a:t>(Shumway et al., 2025)</a:t>
            </a:r>
            <a:endParaRPr lang="en-IN" sz="1000" dirty="0"/>
          </a:p>
        </p:txBody>
      </p:sp>
    </p:spTree>
    <p:extLst>
      <p:ext uri="{BB962C8B-B14F-4D97-AF65-F5344CB8AC3E}">
        <p14:creationId xmlns:p14="http://schemas.microsoft.com/office/powerpoint/2010/main" val="8909226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Models of Care to Improve Patient Outcomes</a:t>
            </a:r>
            <a:r>
              <a:rPr lang="en-IN" b="1" dirty="0"/>
              <a:t/>
            </a:r>
            <a:br>
              <a:rPr lang="en-IN" b="1" dirty="0"/>
            </a:br>
            <a:endParaRPr lang="en-IN" b="1" dirty="0"/>
          </a:p>
        </p:txBody>
      </p:sp>
      <p:sp>
        <p:nvSpPr>
          <p:cNvPr id="3" name="Content Placeholder 2"/>
          <p:cNvSpPr>
            <a:spLocks noGrp="1"/>
          </p:cNvSpPr>
          <p:nvPr>
            <p:ph idx="1"/>
          </p:nvPr>
        </p:nvSpPr>
        <p:spPr>
          <a:xfrm>
            <a:off x="457201" y="2052918"/>
            <a:ext cx="6242538" cy="4195481"/>
          </a:xfrm>
        </p:spPr>
        <p:txBody>
          <a:bodyPr/>
          <a:lstStyle/>
          <a:p>
            <a:pPr algn="just"/>
            <a:r>
              <a:rPr lang="en-GB" dirty="0"/>
              <a:t>The NHS Long Term Plan aims to reduce respiratory deaths by 20% by 2030.</a:t>
            </a:r>
            <a:endParaRPr lang="en-IN" dirty="0"/>
          </a:p>
          <a:p>
            <a:pPr algn="just"/>
            <a:r>
              <a:rPr lang="en-GB" dirty="0"/>
              <a:t>Integrated care systems cover 42 regional areas across England.</a:t>
            </a:r>
            <a:endParaRPr lang="en-IN" dirty="0"/>
          </a:p>
          <a:p>
            <a:pPr algn="just"/>
            <a:r>
              <a:rPr lang="en-GB" dirty="0"/>
              <a:t>Digital monitoring improves medication adherence by 30% (Holden et al., 2025).</a:t>
            </a:r>
            <a:endParaRPr lang="en-IN" dirty="0"/>
          </a:p>
          <a:p>
            <a:pPr algn="just"/>
            <a:r>
              <a:rPr lang="en-GB" dirty="0"/>
              <a:t>Multidisciplinary teams reduce hospital admissions by approximately 25%.</a:t>
            </a:r>
            <a:endParaRPr lang="en-IN" dirty="0"/>
          </a:p>
          <a:p>
            <a:pPr algn="just"/>
            <a:r>
              <a:rPr lang="en-GB" dirty="0"/>
              <a:t>Community-based interventions have improved asthma control in 60% of patients.</a:t>
            </a:r>
            <a:endParaRPr lang="en-IN" dirty="0"/>
          </a:p>
          <a:p>
            <a:pPr algn="just"/>
            <a:endParaRPr lang="en-IN" dirty="0"/>
          </a:p>
        </p:txBody>
      </p:sp>
      <p:pic>
        <p:nvPicPr>
          <p:cNvPr id="7170" name="Picture 2" descr="The NHS Long-term Plan Explained | The King's Fun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9015" y="2351898"/>
            <a:ext cx="4926868" cy="359752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818952" y="6002178"/>
            <a:ext cx="1426994" cy="246221"/>
          </a:xfrm>
          <a:prstGeom prst="rect">
            <a:avLst/>
          </a:prstGeom>
        </p:spPr>
        <p:txBody>
          <a:bodyPr wrap="none">
            <a:spAutoFit/>
          </a:bodyPr>
          <a:lstStyle/>
          <a:p>
            <a:r>
              <a:rPr lang="en-GB" sz="1000" dirty="0"/>
              <a:t>(Holden et al., 2025)</a:t>
            </a:r>
            <a:endParaRPr lang="en-IN" sz="1000" dirty="0"/>
          </a:p>
        </p:txBody>
      </p:sp>
    </p:spTree>
    <p:extLst>
      <p:ext uri="{BB962C8B-B14F-4D97-AF65-F5344CB8AC3E}">
        <p14:creationId xmlns:p14="http://schemas.microsoft.com/office/powerpoint/2010/main" val="19349905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Treatment Options for Asthma in the United Kingdom</a:t>
            </a:r>
            <a:endParaRPr lang="en-IN" b="1" dirty="0"/>
          </a:p>
        </p:txBody>
      </p:sp>
      <p:sp>
        <p:nvSpPr>
          <p:cNvPr id="3" name="Content Placeholder 2"/>
          <p:cNvSpPr>
            <a:spLocks noGrp="1"/>
          </p:cNvSpPr>
          <p:nvPr>
            <p:ph idx="1"/>
          </p:nvPr>
        </p:nvSpPr>
        <p:spPr>
          <a:xfrm>
            <a:off x="474786" y="2052918"/>
            <a:ext cx="6365629" cy="4195481"/>
          </a:xfrm>
        </p:spPr>
        <p:txBody>
          <a:bodyPr/>
          <a:lstStyle/>
          <a:p>
            <a:pPr algn="just"/>
            <a:r>
              <a:rPr lang="en-GB" dirty="0"/>
              <a:t>Over 5.4 million UK patients use inhaled corticosteroids regularly.</a:t>
            </a:r>
            <a:endParaRPr lang="en-IN" dirty="0"/>
          </a:p>
          <a:p>
            <a:pPr algn="just"/>
            <a:r>
              <a:rPr lang="en-GB" dirty="0"/>
              <a:t>Short-acting bronchodilators are prescribed to nearly 80% of patients.</a:t>
            </a:r>
            <a:endParaRPr lang="en-IN" dirty="0"/>
          </a:p>
          <a:p>
            <a:pPr algn="just"/>
            <a:r>
              <a:rPr lang="en-GB" dirty="0"/>
              <a:t>Combination inhalers improve symptom control by 35% (Khan et al., 2025).</a:t>
            </a:r>
            <a:endParaRPr lang="en-IN" dirty="0"/>
          </a:p>
          <a:p>
            <a:pPr algn="just"/>
            <a:r>
              <a:rPr lang="en-GB" dirty="0"/>
              <a:t>Biologic therapies benefit approximately 5–10% of severe asthma patients.</a:t>
            </a:r>
            <a:endParaRPr lang="en-IN" dirty="0"/>
          </a:p>
          <a:p>
            <a:pPr algn="just"/>
            <a:r>
              <a:rPr lang="en-GB" dirty="0"/>
              <a:t>New treatments have reduced severe exacerbations by up to 50% in clinical trials.</a:t>
            </a:r>
            <a:endParaRPr lang="en-IN" dirty="0"/>
          </a:p>
          <a:p>
            <a:pPr algn="just"/>
            <a:endParaRPr lang="en-IN" dirty="0"/>
          </a:p>
        </p:txBody>
      </p:sp>
      <p:pic>
        <p:nvPicPr>
          <p:cNvPr id="8194" name="Picture 2" descr="Yes, asthma is over-diagnosed, but it is still a matter of life or death |  Health &amp; wellbeing | The Guardia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09691" y="2052918"/>
            <a:ext cx="4589829" cy="4000501"/>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854427" y="6125288"/>
            <a:ext cx="1300356" cy="246221"/>
          </a:xfrm>
          <a:prstGeom prst="rect">
            <a:avLst/>
          </a:prstGeom>
        </p:spPr>
        <p:txBody>
          <a:bodyPr wrap="none">
            <a:spAutoFit/>
          </a:bodyPr>
          <a:lstStyle/>
          <a:p>
            <a:r>
              <a:rPr lang="en-GB" sz="1000" dirty="0"/>
              <a:t>(Khan et al., 2025)</a:t>
            </a:r>
            <a:endParaRPr lang="en-IN" sz="1000" dirty="0"/>
          </a:p>
        </p:txBody>
      </p:sp>
    </p:spTree>
    <p:extLst>
      <p:ext uri="{BB962C8B-B14F-4D97-AF65-F5344CB8AC3E}">
        <p14:creationId xmlns:p14="http://schemas.microsoft.com/office/powerpoint/2010/main" val="31661911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Comorbidities Associated with Asthma</a:t>
            </a:r>
            <a:endParaRPr lang="en-IN" b="1" dirty="0"/>
          </a:p>
        </p:txBody>
      </p:sp>
      <p:sp>
        <p:nvSpPr>
          <p:cNvPr id="3" name="Content Placeholder 2"/>
          <p:cNvSpPr>
            <a:spLocks noGrp="1"/>
          </p:cNvSpPr>
          <p:nvPr>
            <p:ph idx="1"/>
          </p:nvPr>
        </p:nvSpPr>
        <p:spPr>
          <a:xfrm>
            <a:off x="492370" y="2052918"/>
            <a:ext cx="6383215" cy="4195481"/>
          </a:xfrm>
        </p:spPr>
        <p:txBody>
          <a:bodyPr/>
          <a:lstStyle/>
          <a:p>
            <a:pPr algn="just"/>
            <a:r>
              <a:rPr lang="en-GB" dirty="0"/>
              <a:t>Around 80% of asthma patients have at least one comorbidity.</a:t>
            </a:r>
            <a:endParaRPr lang="en-IN" dirty="0"/>
          </a:p>
          <a:p>
            <a:pPr algn="just"/>
            <a:r>
              <a:rPr lang="en-GB" dirty="0"/>
              <a:t>Allergic rhinitis affects nearly 60% of individuals with asthma.</a:t>
            </a:r>
            <a:endParaRPr lang="en-IN" dirty="0"/>
          </a:p>
          <a:p>
            <a:pPr algn="just"/>
            <a:r>
              <a:rPr lang="en-GB" dirty="0"/>
              <a:t>Obesity increases asthma severity risk by approximately 50% (Laverty and Hopkinson, 2025).</a:t>
            </a:r>
            <a:endParaRPr lang="en-IN" dirty="0"/>
          </a:p>
          <a:p>
            <a:pPr algn="just"/>
            <a:r>
              <a:rPr lang="en-GB" dirty="0"/>
              <a:t>Anxiety and depression occur in nearly 30% of asthma patients.</a:t>
            </a:r>
            <a:endParaRPr lang="en-IN" dirty="0"/>
          </a:p>
          <a:p>
            <a:pPr algn="just"/>
            <a:r>
              <a:rPr lang="en-GB" dirty="0"/>
              <a:t>Comorbidities increase healthcare costs by up to 70% per patient annually.</a:t>
            </a:r>
            <a:endParaRPr lang="en-IN" dirty="0"/>
          </a:p>
          <a:p>
            <a:pPr algn="just"/>
            <a:endParaRPr lang="en-IN" dirty="0"/>
          </a:p>
        </p:txBody>
      </p:sp>
      <p:pic>
        <p:nvPicPr>
          <p:cNvPr id="9218" name="Picture 2" descr="Hidden Comorbidities in Asthma: A Perspective for a Personalized Approach"/>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39353" y="2036447"/>
            <a:ext cx="4782776" cy="421195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505460" y="6308487"/>
            <a:ext cx="2050561" cy="246221"/>
          </a:xfrm>
          <a:prstGeom prst="rect">
            <a:avLst/>
          </a:prstGeom>
        </p:spPr>
        <p:txBody>
          <a:bodyPr wrap="none">
            <a:spAutoFit/>
          </a:bodyPr>
          <a:lstStyle/>
          <a:p>
            <a:r>
              <a:rPr lang="en-GB" sz="1000" dirty="0"/>
              <a:t>(Laverty and Hopkinson, 2025)</a:t>
            </a:r>
            <a:endParaRPr lang="en-IN" sz="1000" dirty="0"/>
          </a:p>
        </p:txBody>
      </p:sp>
    </p:spTree>
    <p:extLst>
      <p:ext uri="{BB962C8B-B14F-4D97-AF65-F5344CB8AC3E}">
        <p14:creationId xmlns:p14="http://schemas.microsoft.com/office/powerpoint/2010/main" val="10258034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Prevention Strategies for Asthma</a:t>
            </a:r>
            <a:endParaRPr lang="en-IN" b="1" dirty="0"/>
          </a:p>
        </p:txBody>
      </p:sp>
      <p:sp>
        <p:nvSpPr>
          <p:cNvPr id="3" name="Content Placeholder 2"/>
          <p:cNvSpPr>
            <a:spLocks noGrp="1"/>
          </p:cNvSpPr>
          <p:nvPr>
            <p:ph idx="1"/>
          </p:nvPr>
        </p:nvSpPr>
        <p:spPr>
          <a:xfrm>
            <a:off x="439617" y="2052918"/>
            <a:ext cx="5855676" cy="4195481"/>
          </a:xfrm>
        </p:spPr>
        <p:txBody>
          <a:bodyPr/>
          <a:lstStyle/>
          <a:p>
            <a:pPr algn="just"/>
            <a:r>
              <a:rPr lang="en-GB" dirty="0"/>
              <a:t>Approximately 90% of asthma deaths are considered preventable.</a:t>
            </a:r>
            <a:endParaRPr lang="en-IN" dirty="0"/>
          </a:p>
          <a:p>
            <a:pPr algn="just"/>
            <a:r>
              <a:rPr lang="en-GB" dirty="0"/>
              <a:t>Smoking cessation reduces asthma exacerbations by nearly 40%.</a:t>
            </a:r>
            <a:endParaRPr lang="en-IN" dirty="0"/>
          </a:p>
          <a:p>
            <a:pPr algn="just"/>
            <a:r>
              <a:rPr lang="en-GB" dirty="0"/>
              <a:t>Air pollution contributes to 36% of new asthma cases globally (Wood et al., 2025).</a:t>
            </a:r>
            <a:endParaRPr lang="en-IN" dirty="0"/>
          </a:p>
          <a:p>
            <a:pPr algn="just"/>
            <a:r>
              <a:rPr lang="en-GB" dirty="0"/>
              <a:t>Around 99% of UK residents are exposed to unsafe air pollution levels.</a:t>
            </a:r>
            <a:endParaRPr lang="en-IN" dirty="0"/>
          </a:p>
          <a:p>
            <a:pPr algn="just"/>
            <a:r>
              <a:rPr lang="en-GB" dirty="0"/>
              <a:t>Preventive interventions can reduce hospital admissions by up to 25%.</a:t>
            </a:r>
            <a:endParaRPr lang="en-IN" dirty="0"/>
          </a:p>
          <a:p>
            <a:pPr algn="just"/>
            <a:endParaRPr lang="en-IN" dirty="0"/>
          </a:p>
        </p:txBody>
      </p:sp>
      <p:pic>
        <p:nvPicPr>
          <p:cNvPr id="5" name="Picture 4"/>
          <p:cNvPicPr>
            <a:picLocks noChangeAspect="1"/>
          </p:cNvPicPr>
          <p:nvPr/>
        </p:nvPicPr>
        <p:blipFill>
          <a:blip r:embed="rId3"/>
          <a:stretch>
            <a:fillRect/>
          </a:stretch>
        </p:blipFill>
        <p:spPr>
          <a:xfrm>
            <a:off x="6512885" y="1723723"/>
            <a:ext cx="5496692" cy="4324954"/>
          </a:xfrm>
          <a:prstGeom prst="rect">
            <a:avLst/>
          </a:prstGeom>
        </p:spPr>
      </p:pic>
      <p:sp>
        <p:nvSpPr>
          <p:cNvPr id="6" name="Rectangle 5"/>
          <p:cNvSpPr/>
          <p:nvPr/>
        </p:nvSpPr>
        <p:spPr>
          <a:xfrm>
            <a:off x="8373883" y="6125288"/>
            <a:ext cx="1358064" cy="246221"/>
          </a:xfrm>
          <a:prstGeom prst="rect">
            <a:avLst/>
          </a:prstGeom>
        </p:spPr>
        <p:txBody>
          <a:bodyPr wrap="none">
            <a:spAutoFit/>
          </a:bodyPr>
          <a:lstStyle/>
          <a:p>
            <a:r>
              <a:rPr lang="en-GB" sz="1000" dirty="0"/>
              <a:t>(Wood et al., 2025)</a:t>
            </a:r>
            <a:endParaRPr lang="en-IN" sz="1000" dirty="0"/>
          </a:p>
        </p:txBody>
      </p:sp>
    </p:spTree>
    <p:extLst>
      <p:ext uri="{BB962C8B-B14F-4D97-AF65-F5344CB8AC3E}">
        <p14:creationId xmlns:p14="http://schemas.microsoft.com/office/powerpoint/2010/main" val="40117338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Co-productive Care: Skills, Values, and Professional Behaviours</a:t>
            </a:r>
            <a:endParaRPr lang="en-IN" b="1" dirty="0"/>
          </a:p>
        </p:txBody>
      </p:sp>
      <p:sp>
        <p:nvSpPr>
          <p:cNvPr id="3" name="Content Placeholder 2"/>
          <p:cNvSpPr>
            <a:spLocks noGrp="1"/>
          </p:cNvSpPr>
          <p:nvPr>
            <p:ph idx="1"/>
          </p:nvPr>
        </p:nvSpPr>
        <p:spPr>
          <a:xfrm>
            <a:off x="153742" y="2088087"/>
            <a:ext cx="6440488" cy="4435805"/>
          </a:xfrm>
        </p:spPr>
        <p:txBody>
          <a:bodyPr/>
          <a:lstStyle/>
          <a:p>
            <a:pPr algn="just"/>
            <a:r>
              <a:rPr lang="en-GB" dirty="0"/>
              <a:t>Effective communication improves treatment adherence by nearly 30%.</a:t>
            </a:r>
            <a:endParaRPr lang="en-IN" dirty="0"/>
          </a:p>
          <a:p>
            <a:pPr algn="just"/>
            <a:r>
              <a:rPr lang="en-GB" dirty="0"/>
              <a:t>Shared decision-making increases patient satisfaction by 40% (</a:t>
            </a:r>
            <a:r>
              <a:rPr lang="en-GB" dirty="0" err="1"/>
              <a:t>Skene</a:t>
            </a:r>
            <a:r>
              <a:rPr lang="en-GB" dirty="0"/>
              <a:t> et al., 2025).</a:t>
            </a:r>
            <a:endParaRPr lang="en-IN" dirty="0"/>
          </a:p>
          <a:p>
            <a:pPr algn="just"/>
            <a:r>
              <a:rPr lang="en-GB" dirty="0"/>
              <a:t>Cultural competence improves outcomes in 25% of diverse patient groups.</a:t>
            </a:r>
            <a:endParaRPr lang="en-IN" dirty="0"/>
          </a:p>
          <a:p>
            <a:pPr algn="just"/>
            <a:r>
              <a:rPr lang="en-GB" dirty="0"/>
              <a:t>Patient engagement reduces hospital admissions by approximately 20%.</a:t>
            </a:r>
            <a:endParaRPr lang="en-IN" dirty="0"/>
          </a:p>
          <a:p>
            <a:pPr algn="just"/>
            <a:r>
              <a:rPr lang="en-GB" dirty="0"/>
              <a:t>Collaborative care models improve long-term asthma control in over 60% of cases.</a:t>
            </a:r>
            <a:endParaRPr lang="en-IN" dirty="0"/>
          </a:p>
          <a:p>
            <a:pPr algn="just"/>
            <a:endParaRPr lang="en-IN" dirty="0"/>
          </a:p>
        </p:txBody>
      </p:sp>
      <p:pic>
        <p:nvPicPr>
          <p:cNvPr id="11266" name="Picture 2" descr="Asthma Statistics - Allergy &amp; Asthma Network"/>
          <p:cNvPicPr>
            <a:picLocks noChangeAspect="1" noChangeArrowheads="1"/>
          </p:cNvPicPr>
          <p:nvPr/>
        </p:nvPicPr>
        <p:blipFill rotWithShape="1">
          <a:blip r:embed="rId3">
            <a:extLst>
              <a:ext uri="{28A0092B-C50C-407E-A947-70E740481C1C}">
                <a14:useLocalDpi xmlns:a14="http://schemas.microsoft.com/office/drawing/2010/main" val="0"/>
              </a:ext>
            </a:extLst>
          </a:blip>
          <a:srcRect l="460" t="-55" r="784" b="12273"/>
          <a:stretch/>
        </p:blipFill>
        <p:spPr bwMode="auto">
          <a:xfrm>
            <a:off x="7062107" y="2253343"/>
            <a:ext cx="4531180" cy="3796393"/>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651069" y="6134491"/>
            <a:ext cx="1353256" cy="246221"/>
          </a:xfrm>
          <a:prstGeom prst="rect">
            <a:avLst/>
          </a:prstGeom>
        </p:spPr>
        <p:txBody>
          <a:bodyPr wrap="none">
            <a:spAutoFit/>
          </a:bodyPr>
          <a:lstStyle/>
          <a:p>
            <a:r>
              <a:rPr lang="en-GB" sz="1000" dirty="0"/>
              <a:t>(</a:t>
            </a:r>
            <a:r>
              <a:rPr lang="en-GB" sz="1000" dirty="0" err="1"/>
              <a:t>Skene</a:t>
            </a:r>
            <a:r>
              <a:rPr lang="en-GB" sz="1000" dirty="0"/>
              <a:t> et al., 2025)</a:t>
            </a:r>
            <a:endParaRPr lang="en-IN" sz="1000" dirty="0"/>
          </a:p>
        </p:txBody>
      </p:sp>
    </p:spTree>
    <p:extLst>
      <p:ext uri="{BB962C8B-B14F-4D97-AF65-F5344CB8AC3E}">
        <p14:creationId xmlns:p14="http://schemas.microsoft.com/office/powerpoint/2010/main" val="8754388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t>Personalised Care and Self-Management: Six Components Model &amp; Recommendations</a:t>
            </a:r>
            <a:endParaRPr lang="en-IN" sz="3200" b="1" dirty="0"/>
          </a:p>
        </p:txBody>
      </p:sp>
      <p:sp>
        <p:nvSpPr>
          <p:cNvPr id="3" name="Content Placeholder 2"/>
          <p:cNvSpPr>
            <a:spLocks noGrp="1"/>
          </p:cNvSpPr>
          <p:nvPr>
            <p:ph idx="1"/>
          </p:nvPr>
        </p:nvSpPr>
        <p:spPr>
          <a:xfrm>
            <a:off x="193431" y="1853248"/>
            <a:ext cx="6260122" cy="4805082"/>
          </a:xfrm>
        </p:spPr>
        <p:txBody>
          <a:bodyPr>
            <a:normAutofit fontScale="62500" lnSpcReduction="20000"/>
          </a:bodyPr>
          <a:lstStyle/>
          <a:p>
            <a:pPr lvl="0" algn="just">
              <a:lnSpc>
                <a:spcPct val="120000"/>
              </a:lnSpc>
            </a:pPr>
            <a:r>
              <a:rPr lang="en-GB" b="1" dirty="0"/>
              <a:t>Shared Decision-Making:</a:t>
            </a:r>
            <a:r>
              <a:rPr lang="en-GB" dirty="0"/>
              <a:t> Personalised care plans improve symptom control in 50% of patients, as involving patients in decisions enhances adherence, leading to better long-term asthma management and reduced exacerbations. </a:t>
            </a:r>
            <a:endParaRPr lang="en-IN" dirty="0"/>
          </a:p>
          <a:p>
            <a:pPr lvl="0" algn="just">
              <a:lnSpc>
                <a:spcPct val="120000"/>
              </a:lnSpc>
            </a:pPr>
            <a:r>
              <a:rPr lang="en-GB" b="1" dirty="0"/>
              <a:t>Supported Self-Management:</a:t>
            </a:r>
            <a:r>
              <a:rPr lang="en-GB" dirty="0"/>
              <a:t> Supported self-management reduces hospital admissions by 35%, as patients gain skills and confidence to manage symptoms, decreasing reliance on emergency care services. </a:t>
            </a:r>
            <a:endParaRPr lang="en-IN" dirty="0"/>
          </a:p>
          <a:p>
            <a:pPr lvl="0" algn="just">
              <a:lnSpc>
                <a:spcPct val="120000"/>
              </a:lnSpc>
            </a:pPr>
            <a:r>
              <a:rPr lang="en-GB" b="1" dirty="0"/>
              <a:t>Personalised Care Planning:</a:t>
            </a:r>
            <a:r>
              <a:rPr lang="en-GB" dirty="0"/>
              <a:t> Structured care plans enable tailored interventions based on individual triggers and severity, improving overall disease control and reducing variability in treatment outcomes. </a:t>
            </a:r>
            <a:endParaRPr lang="en-IN" dirty="0"/>
          </a:p>
          <a:p>
            <a:pPr lvl="0" algn="just">
              <a:lnSpc>
                <a:spcPct val="120000"/>
              </a:lnSpc>
            </a:pPr>
            <a:r>
              <a:rPr lang="en-GB" b="1" dirty="0"/>
              <a:t>Social Prescribing:</a:t>
            </a:r>
            <a:r>
              <a:rPr lang="en-GB" dirty="0"/>
              <a:t> Social prescribing benefits nearly 20% of asthma patients by addressing wider determinants such as housing, pollution exposure, and mental health, improving holistic patient wellbeing. </a:t>
            </a:r>
            <a:endParaRPr lang="en-IN" dirty="0"/>
          </a:p>
          <a:p>
            <a:pPr lvl="0" algn="just">
              <a:lnSpc>
                <a:spcPct val="120000"/>
              </a:lnSpc>
            </a:pPr>
            <a:r>
              <a:rPr lang="en-GB" b="1" dirty="0"/>
              <a:t>Personal Health Budgets:</a:t>
            </a:r>
            <a:r>
              <a:rPr lang="en-GB" dirty="0"/>
              <a:t> Personal health budgets improve care satisfaction by 30%, as they empower patients with greater control over their care choices, enhancing engagement and service utilisation. </a:t>
            </a:r>
            <a:endParaRPr lang="en-IN" dirty="0"/>
          </a:p>
          <a:p>
            <a:pPr lvl="0" algn="just">
              <a:lnSpc>
                <a:spcPct val="120000"/>
              </a:lnSpc>
            </a:pPr>
            <a:r>
              <a:rPr lang="en-GB" b="1" dirty="0"/>
              <a:t>Integrated Community-Based Support:</a:t>
            </a:r>
            <a:r>
              <a:rPr lang="en-GB" dirty="0"/>
              <a:t> Implementing all six NHS components collectively can reduce emergency admissions by up to 40%, demonstrating the importance of coordinated, multidisciplinary, community-focused asthma care (</a:t>
            </a:r>
            <a:r>
              <a:rPr lang="en-GB" dirty="0" err="1"/>
              <a:t>Couillard</a:t>
            </a:r>
            <a:r>
              <a:rPr lang="en-GB" dirty="0"/>
              <a:t> et al., 2025).</a:t>
            </a:r>
            <a:endParaRPr lang="en-IN" dirty="0"/>
          </a:p>
        </p:txBody>
      </p:sp>
      <p:pic>
        <p:nvPicPr>
          <p:cNvPr id="4" name="Picture 3"/>
          <p:cNvPicPr>
            <a:picLocks noChangeAspect="1"/>
          </p:cNvPicPr>
          <p:nvPr/>
        </p:nvPicPr>
        <p:blipFill>
          <a:blip r:embed="rId3"/>
          <a:stretch>
            <a:fillRect/>
          </a:stretch>
        </p:blipFill>
        <p:spPr>
          <a:xfrm>
            <a:off x="6778012" y="1735264"/>
            <a:ext cx="4914765" cy="4630367"/>
          </a:xfrm>
          <a:prstGeom prst="rect">
            <a:avLst/>
          </a:prstGeom>
        </p:spPr>
      </p:pic>
      <p:sp>
        <p:nvSpPr>
          <p:cNvPr id="5" name="Rectangle 4"/>
          <p:cNvSpPr/>
          <p:nvPr/>
        </p:nvSpPr>
        <p:spPr>
          <a:xfrm>
            <a:off x="8466594" y="6400153"/>
            <a:ext cx="1537600" cy="246221"/>
          </a:xfrm>
          <a:prstGeom prst="rect">
            <a:avLst/>
          </a:prstGeom>
        </p:spPr>
        <p:txBody>
          <a:bodyPr wrap="none">
            <a:spAutoFit/>
          </a:bodyPr>
          <a:lstStyle/>
          <a:p>
            <a:r>
              <a:rPr lang="en-GB" sz="1000" dirty="0"/>
              <a:t>(</a:t>
            </a:r>
            <a:r>
              <a:rPr lang="en-GB" sz="1000" dirty="0" err="1"/>
              <a:t>Couillard</a:t>
            </a:r>
            <a:r>
              <a:rPr lang="en-GB" sz="1000" dirty="0"/>
              <a:t> et al., 2025)</a:t>
            </a:r>
            <a:endParaRPr lang="en-IN" sz="1000" dirty="0"/>
          </a:p>
        </p:txBody>
      </p:sp>
    </p:spTree>
    <p:extLst>
      <p:ext uri="{BB962C8B-B14F-4D97-AF65-F5344CB8AC3E}">
        <p14:creationId xmlns:p14="http://schemas.microsoft.com/office/powerpoint/2010/main" val="21794671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References</a:t>
            </a:r>
            <a:r>
              <a:rPr lang="en-IN" b="1" dirty="0"/>
              <a:t/>
            </a:r>
            <a:br>
              <a:rPr lang="en-IN" b="1" dirty="0"/>
            </a:br>
            <a:endParaRPr lang="en-IN" b="1" dirty="0"/>
          </a:p>
        </p:txBody>
      </p:sp>
      <p:sp>
        <p:nvSpPr>
          <p:cNvPr id="3" name="Content Placeholder 2"/>
          <p:cNvSpPr>
            <a:spLocks noGrp="1"/>
          </p:cNvSpPr>
          <p:nvPr>
            <p:ph idx="1"/>
          </p:nvPr>
        </p:nvSpPr>
        <p:spPr>
          <a:xfrm>
            <a:off x="492369" y="1336431"/>
            <a:ext cx="11377245" cy="5240215"/>
          </a:xfrm>
        </p:spPr>
        <p:txBody>
          <a:bodyPr>
            <a:normAutofit fontScale="55000" lnSpcReduction="20000"/>
          </a:bodyPr>
          <a:lstStyle/>
          <a:p>
            <a:r>
              <a:rPr lang="en-GB" dirty="0" err="1"/>
              <a:t>Couillard</a:t>
            </a:r>
            <a:r>
              <a:rPr lang="en-GB" dirty="0"/>
              <a:t>, S., </a:t>
            </a:r>
            <a:r>
              <a:rPr lang="en-GB" dirty="0" err="1"/>
              <a:t>Pavord</a:t>
            </a:r>
            <a:r>
              <a:rPr lang="en-GB" dirty="0"/>
              <a:t>, I., </a:t>
            </a:r>
            <a:r>
              <a:rPr lang="en-GB" dirty="0" err="1"/>
              <a:t>Hoyte</a:t>
            </a:r>
            <a:r>
              <a:rPr lang="en-GB" dirty="0"/>
              <a:t>, F., Siddiqui, S., Martin, N., </a:t>
            </a:r>
            <a:r>
              <a:rPr lang="en-GB" dirty="0" err="1"/>
              <a:t>Menzies-Gow</a:t>
            </a:r>
            <a:r>
              <a:rPr lang="en-GB" dirty="0"/>
              <a:t>, A. and </a:t>
            </a:r>
            <a:r>
              <a:rPr lang="en-GB" dirty="0" err="1"/>
              <a:t>Lommatzsch</a:t>
            </a:r>
            <a:r>
              <a:rPr lang="en-GB" dirty="0"/>
              <a:t>, M., (2025). ” Treat-to-Target”: A Call for Earlier Targeted Intervention in Asthma. The Journal of Allergy and Clinical Immunology: In Practice, 13(7), pp.1553-1558.</a:t>
            </a:r>
            <a:endParaRPr lang="en-IN" dirty="0"/>
          </a:p>
          <a:p>
            <a:r>
              <a:rPr lang="en-GB" dirty="0" err="1"/>
              <a:t>Gharibzadeh</a:t>
            </a:r>
            <a:r>
              <a:rPr lang="en-GB" dirty="0"/>
              <a:t>, S., </a:t>
            </a:r>
            <a:r>
              <a:rPr lang="en-GB" dirty="0" err="1"/>
              <a:t>Routen</a:t>
            </a:r>
            <a:r>
              <a:rPr lang="en-GB" dirty="0"/>
              <a:t>, A., </a:t>
            </a:r>
            <a:r>
              <a:rPr lang="en-GB" dirty="0" err="1"/>
              <a:t>Razieh</a:t>
            </a:r>
            <a:r>
              <a:rPr lang="en-GB" dirty="0"/>
              <a:t>, C., </a:t>
            </a:r>
            <a:r>
              <a:rPr lang="en-GB" dirty="0" err="1"/>
              <a:t>Zaccardi</a:t>
            </a:r>
            <a:r>
              <a:rPr lang="en-GB" dirty="0"/>
              <a:t>, F., Lawson, C., Gillies, C., Heller, S., Davies, M., Atkins, H., Bain, S.C. and Lone, N.L., (2025). Long term health outcomes in people with diabetes 12 months after hospitalisation with COVID-19 in the UK: a prospective cohort study. </a:t>
            </a:r>
            <a:r>
              <a:rPr lang="en-GB" dirty="0" err="1"/>
              <a:t>EClinicalMedicine</a:t>
            </a:r>
            <a:r>
              <a:rPr lang="en-GB" dirty="0"/>
              <a:t>, 79.</a:t>
            </a:r>
            <a:endParaRPr lang="en-IN" dirty="0"/>
          </a:p>
          <a:p>
            <a:r>
              <a:rPr lang="en-GB" dirty="0"/>
              <a:t>Holden, K.A., </a:t>
            </a:r>
            <a:r>
              <a:rPr lang="en-GB" dirty="0" err="1"/>
              <a:t>Hawcutt</a:t>
            </a:r>
            <a:r>
              <a:rPr lang="en-GB" dirty="0"/>
              <a:t>, D.B. and Sinha, I.P., (2025). Socioeconomic determinants of outcomes in childhood asthma. Paediatric respiratory reviews.</a:t>
            </a:r>
            <a:endParaRPr lang="en-IN" dirty="0"/>
          </a:p>
          <a:p>
            <a:r>
              <a:rPr lang="en-GB" dirty="0"/>
              <a:t>Khan, A.H., </a:t>
            </a:r>
            <a:r>
              <a:rPr lang="en-GB" dirty="0" err="1"/>
              <a:t>Gouia</a:t>
            </a:r>
            <a:r>
              <a:rPr lang="en-GB" dirty="0"/>
              <a:t>, I., Jacob-Nara, J., </a:t>
            </a:r>
            <a:r>
              <a:rPr lang="en-GB" dirty="0" err="1"/>
              <a:t>Kamat</a:t>
            </a:r>
            <a:r>
              <a:rPr lang="en-GB" dirty="0"/>
              <a:t>, S., Jaffe, D., Mackie, D., </a:t>
            </a:r>
            <a:r>
              <a:rPr lang="en-GB" dirty="0" err="1"/>
              <a:t>Balkaran</a:t>
            </a:r>
            <a:r>
              <a:rPr lang="en-GB" dirty="0"/>
              <a:t>, B.L. and </a:t>
            </a:r>
            <a:r>
              <a:rPr lang="en-GB" dirty="0" err="1"/>
              <a:t>Wisnivesky</a:t>
            </a:r>
            <a:r>
              <a:rPr lang="en-GB" dirty="0"/>
              <a:t>, J., (2025). Prevalence and burden of asthma in five European countries: a retrospective cross-sectional study. BMJ open, 15(5), p.e085175.</a:t>
            </a:r>
            <a:endParaRPr lang="en-IN" dirty="0"/>
          </a:p>
          <a:p>
            <a:r>
              <a:rPr lang="en-GB" dirty="0"/>
              <a:t>Laverty, A.A. and Hopkinson, N.S., (2025). What is the relationship between population health and voting patterns: an ecological study in England. BMJ Open Respiratory Research, 12(1).</a:t>
            </a:r>
            <a:endParaRPr lang="en-IN" dirty="0"/>
          </a:p>
          <a:p>
            <a:r>
              <a:rPr lang="en-GB" dirty="0"/>
              <a:t>Pickard-</a:t>
            </a:r>
            <a:r>
              <a:rPr lang="en-GB" dirty="0" err="1"/>
              <a:t>Michels</a:t>
            </a:r>
            <a:r>
              <a:rPr lang="en-GB" dirty="0"/>
              <a:t>, T., </a:t>
            </a:r>
            <a:r>
              <a:rPr lang="en-GB" dirty="0" err="1"/>
              <a:t>Adderley</a:t>
            </a:r>
            <a:r>
              <a:rPr lang="en-GB" dirty="0"/>
              <a:t>, N.J., </a:t>
            </a:r>
            <a:r>
              <a:rPr lang="en-GB" dirty="0" err="1"/>
              <a:t>Nagakumar</a:t>
            </a:r>
            <a:r>
              <a:rPr lang="en-GB" dirty="0"/>
              <a:t>, P., Simms-Williams, N., </a:t>
            </a:r>
            <a:r>
              <a:rPr lang="en-GB" dirty="0" err="1"/>
              <a:t>Sitch</a:t>
            </a:r>
            <a:r>
              <a:rPr lang="en-GB" dirty="0"/>
              <a:t>, A., </a:t>
            </a:r>
            <a:r>
              <a:rPr lang="en-GB" dirty="0" err="1"/>
              <a:t>Thayakaran</a:t>
            </a:r>
            <a:r>
              <a:rPr lang="en-GB" dirty="0"/>
              <a:t>, R., </a:t>
            </a:r>
            <a:r>
              <a:rPr lang="en-GB" dirty="0" err="1"/>
              <a:t>Punyadasa</a:t>
            </a:r>
            <a:r>
              <a:rPr lang="en-GB" dirty="0"/>
              <a:t>, D., </a:t>
            </a:r>
            <a:r>
              <a:rPr lang="en-GB" dirty="0" err="1"/>
              <a:t>Nirantharakumar</a:t>
            </a:r>
            <a:r>
              <a:rPr lang="en-GB" dirty="0"/>
              <a:t>, K. and </a:t>
            </a:r>
            <a:r>
              <a:rPr lang="en-GB" dirty="0" err="1"/>
              <a:t>Haroon</a:t>
            </a:r>
            <a:r>
              <a:rPr lang="en-GB" dirty="0"/>
              <a:t>, S., (2025). Association between mental health disorders and asthma exacerbations in adults: a retrospective cohort study in UK primary care. BMJ Open Respiratory Research, 12(1).</a:t>
            </a:r>
            <a:endParaRPr lang="en-IN" dirty="0"/>
          </a:p>
          <a:p>
            <a:r>
              <a:rPr lang="en-GB" dirty="0"/>
              <a:t>Russell, M.D., Schaffer, A., </a:t>
            </a:r>
            <a:r>
              <a:rPr lang="en-GB" dirty="0" err="1"/>
              <a:t>Bechman</a:t>
            </a:r>
            <a:r>
              <a:rPr lang="en-GB" dirty="0"/>
              <a:t>, K., Gibson, M., Massey, J., Higgins, R., </a:t>
            </a:r>
            <a:r>
              <a:rPr lang="en-GB" dirty="0" err="1"/>
              <a:t>MacKenna</a:t>
            </a:r>
            <a:r>
              <a:rPr lang="en-GB" dirty="0"/>
              <a:t>, B., </a:t>
            </a:r>
            <a:r>
              <a:rPr lang="en-GB" dirty="0" err="1"/>
              <a:t>Inglesby</a:t>
            </a:r>
            <a:r>
              <a:rPr lang="en-GB" dirty="0"/>
              <a:t>, P., Bacon, S., </a:t>
            </a:r>
            <a:r>
              <a:rPr lang="en-GB" dirty="0" err="1"/>
              <a:t>Mehrkar</a:t>
            </a:r>
            <a:r>
              <a:rPr lang="en-GB" dirty="0"/>
              <a:t>, A. and </a:t>
            </a:r>
            <a:r>
              <a:rPr lang="en-GB" dirty="0" err="1"/>
              <a:t>Goldacre</a:t>
            </a:r>
            <a:r>
              <a:rPr lang="en-GB" dirty="0"/>
              <a:t>, B., (2026). Time trends in newly recorded diagnoses of 19 long term conditions before, during, and after the covid-19 pandemic: population based cohort study in England using </a:t>
            </a:r>
            <a:r>
              <a:rPr lang="en-GB" dirty="0" err="1"/>
              <a:t>OpenSAFELY</a:t>
            </a:r>
            <a:r>
              <a:rPr lang="en-GB" dirty="0"/>
              <a:t>. </a:t>
            </a:r>
            <a:r>
              <a:rPr lang="en-GB" dirty="0" err="1"/>
              <a:t>bmj</a:t>
            </a:r>
            <a:r>
              <a:rPr lang="en-GB" dirty="0"/>
              <a:t>, 392.</a:t>
            </a:r>
            <a:endParaRPr lang="en-IN" dirty="0"/>
          </a:p>
          <a:p>
            <a:r>
              <a:rPr lang="en-GB" dirty="0"/>
              <a:t>Shumway, J., Ellis, J., Stephens, A., De </a:t>
            </a:r>
            <a:r>
              <a:rPr lang="en-GB" dirty="0" err="1"/>
              <a:t>Stavola</a:t>
            </a:r>
            <a:r>
              <a:rPr lang="en-GB" dirty="0"/>
              <a:t>, B.L., Gilbert, R. and </a:t>
            </a:r>
            <a:r>
              <a:rPr lang="en-GB" dirty="0" err="1"/>
              <a:t>Zylbersztejn</a:t>
            </a:r>
            <a:r>
              <a:rPr lang="en-GB" dirty="0"/>
              <a:t>, A., (2025). Hospital-recorded chronic health conditions in children with and without Down syndrome in England: a national cohort of births from 2003 to 2019. Archives of Disease in Childhood, 110(3), pp.221-227.</a:t>
            </a:r>
            <a:endParaRPr lang="en-IN" dirty="0"/>
          </a:p>
          <a:p>
            <a:r>
              <a:rPr lang="en-GB" dirty="0" err="1"/>
              <a:t>Skene</a:t>
            </a:r>
            <a:r>
              <a:rPr lang="en-GB" dirty="0"/>
              <a:t>, I., Griffiths, C., Pike, K., Bloom, B.M., </a:t>
            </a:r>
            <a:r>
              <a:rPr lang="en-GB" dirty="0" err="1"/>
              <a:t>Pfeffer</a:t>
            </a:r>
            <a:r>
              <a:rPr lang="en-GB" dirty="0"/>
              <a:t>, P. and Steed, L., (2025). Are acute asthma presentations to the emergency department an opportunity for optimising long-term management? A qualitative study on beliefs and behaviours of healthcare professionals. Emergency Medicine Journal, 42(9), pp.608-614.</a:t>
            </a:r>
            <a:endParaRPr lang="en-IN" dirty="0"/>
          </a:p>
          <a:p>
            <a:r>
              <a:rPr lang="en-GB" dirty="0" err="1"/>
              <a:t>Skene</a:t>
            </a:r>
            <a:r>
              <a:rPr lang="en-GB" dirty="0"/>
              <a:t>, I.P., </a:t>
            </a:r>
            <a:r>
              <a:rPr lang="en-GB" dirty="0" err="1"/>
              <a:t>Astin</a:t>
            </a:r>
            <a:r>
              <a:rPr lang="en-GB" dirty="0"/>
              <a:t>-Chamberlain, R., Pike, K.C., Griffiths, C., Steed, L. and </a:t>
            </a:r>
            <a:r>
              <a:rPr lang="en-GB" dirty="0" err="1"/>
              <a:t>Pfeffer</a:t>
            </a:r>
            <a:r>
              <a:rPr lang="en-GB" dirty="0"/>
              <a:t>, P.E., (2025). Optimising long-term management in acute asthma presentations to the emergency department: an interview study on patient beliefs. BMJ Open Respiratory Research, 12(1).</a:t>
            </a:r>
            <a:endParaRPr lang="en-IN" dirty="0"/>
          </a:p>
          <a:p>
            <a:r>
              <a:rPr lang="en-GB" dirty="0"/>
              <a:t>Whittaker, H., Kramer </a:t>
            </a:r>
            <a:r>
              <a:rPr lang="en-GB" dirty="0" err="1"/>
              <a:t>Fiala</a:t>
            </a:r>
            <a:r>
              <a:rPr lang="en-GB" dirty="0"/>
              <a:t> Machado, A., </a:t>
            </a:r>
            <a:r>
              <a:rPr lang="en-GB" dirty="0" err="1"/>
              <a:t>Hatam</a:t>
            </a:r>
            <a:r>
              <a:rPr lang="en-GB" dirty="0"/>
              <a:t>, S., Cook, S., Scully, S., Evans, H.T.T., Bolton, T., </a:t>
            </a:r>
            <a:r>
              <a:rPr lang="en-GB" dirty="0" err="1"/>
              <a:t>Kallis</a:t>
            </a:r>
            <a:r>
              <a:rPr lang="en-GB" dirty="0"/>
              <a:t>, C., Busby, J., Heaney, L.G. and Sheikh, A., (2025). Incidence and prevalence of asthma, chronic obstructive pulmonary disease and interstitial lung disease between 2004 and 2023: harmonised analyses of longitudinal cohorts across England, Wales, South-East Scotland and Northern Ireland. thorax, 80(7), pp.466-477.</a:t>
            </a:r>
            <a:endParaRPr lang="en-IN" dirty="0"/>
          </a:p>
          <a:p>
            <a:r>
              <a:rPr lang="en-GB" dirty="0"/>
              <a:t>Wood, H.E., </a:t>
            </a:r>
            <a:r>
              <a:rPr lang="en-GB" dirty="0" err="1"/>
              <a:t>Karampatakis</a:t>
            </a:r>
            <a:r>
              <a:rPr lang="en-GB" dirty="0"/>
              <a:t>, G.D., Coulson, N.S., </a:t>
            </a:r>
            <a:r>
              <a:rPr lang="en-GB" dirty="0" err="1"/>
              <a:t>Sastry</a:t>
            </a:r>
            <a:r>
              <a:rPr lang="en-GB" dirty="0"/>
              <a:t>, N., Li, X., Taylor, S.J., Griffiths, C.J. and De </a:t>
            </a:r>
            <a:r>
              <a:rPr lang="en-GB" dirty="0" err="1"/>
              <a:t>Simoni</a:t>
            </a:r>
            <a:r>
              <a:rPr lang="en-GB" dirty="0"/>
              <a:t>, A., (2025). Moderators’ Experiences of the Safety and Effectiveness of Patient Engagement in an Asthma Online Health Community: Exploratory Qualitative Interview Study. Journal of Medical Internet Research, 27, p.e58167.</a:t>
            </a:r>
            <a:endParaRPr lang="en-IN" dirty="0"/>
          </a:p>
          <a:p>
            <a:endParaRPr lang="en-IN" dirty="0"/>
          </a:p>
        </p:txBody>
      </p:sp>
    </p:spTree>
    <p:extLst>
      <p:ext uri="{BB962C8B-B14F-4D97-AF65-F5344CB8AC3E}">
        <p14:creationId xmlns:p14="http://schemas.microsoft.com/office/powerpoint/2010/main" val="25434155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EC76B5"/>
      </a:hlink>
      <a:folHlink>
        <a:srgbClr val="E8ACC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53</TotalTime>
  <Words>2794</Words>
  <Application>Microsoft Office PowerPoint</Application>
  <PresentationFormat>Widescreen</PresentationFormat>
  <Paragraphs>125</Paragraphs>
  <Slides>14</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Century Gothic</vt:lpstr>
      <vt:lpstr>Wingdings 3</vt:lpstr>
      <vt:lpstr>Ion</vt:lpstr>
      <vt:lpstr>Ashtma as long term health conditions in the UK</vt:lpstr>
      <vt:lpstr>Introduction to Asthma and Target Audience Focus</vt:lpstr>
      <vt:lpstr>Definition, Symptoms, and Aetiology of Asthma</vt:lpstr>
      <vt:lpstr>Epidemiology: Prevalence in the UK and Globally</vt:lpstr>
      <vt:lpstr>Economic and Social Burden of Asthma</vt:lpstr>
      <vt:lpstr>Diagnosis and Initial Assessment of Asthma</vt:lpstr>
      <vt:lpstr>UK Guidelines and Frameworks for Asthma Management </vt:lpstr>
      <vt:lpstr>Models of Care to Improve Patient Outcomes </vt:lpstr>
      <vt:lpstr>Treatment Options for Asthma in the United Kingdom</vt:lpstr>
      <vt:lpstr>Comorbidities Associated with Asthma</vt:lpstr>
      <vt:lpstr>Prevention Strategies for Asthma</vt:lpstr>
      <vt:lpstr>Co-productive Care: Skills, Values, and Professional Behaviours</vt:lpstr>
      <vt:lpstr>Personalised Care and Self-Management: Six Components Model &amp; Recommendations</vt:lpstr>
      <vt:lpstr>References </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Ashtma as long term health conditions in the UK</dc:title>
  <dc:creator>HP</dc:creator>
  <cp:lastModifiedBy>HP</cp:lastModifiedBy>
  <cp:revision>8</cp:revision>
  <dcterms:created xsi:type="dcterms:W3CDTF">2026-04-14T03:50:52Z</dcterms:created>
  <dcterms:modified xsi:type="dcterms:W3CDTF">2026-04-16T08:22:52Z</dcterms:modified>
</cp:coreProperties>
</file>