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44"/>
    <p:restoredTop sz="94652"/>
  </p:normalViewPr>
  <p:slideViewPr>
    <p:cSldViewPr snapToGrid="0">
      <p:cViewPr varScale="1">
        <p:scale>
          <a:sx n="100" d="100"/>
          <a:sy n="100" d="100"/>
        </p:scale>
        <p:origin x="49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E062B6-BF5F-4C70-B7A9-391D661EE6A1}"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40258801-4C38-4D48-83E8-08F8FD3A9D33}">
      <dgm:prSet/>
      <dgm:spPr/>
      <dgm:t>
        <a:bodyPr/>
        <a:lstStyle/>
        <a:p>
          <a:pPr>
            <a:lnSpc>
              <a:spcPct val="100000"/>
            </a:lnSpc>
          </a:pPr>
          <a:r>
            <a:rPr lang="en-US" dirty="0"/>
            <a:t>Belbin’s model explains that people take different roles in a team based on how they behave and how they like to work. The model includes nine roles: Coordinator, Implementer, Completer Finisher, </a:t>
          </a:r>
          <a:r>
            <a:rPr lang="en-US" dirty="0" err="1"/>
            <a:t>Teamworker</a:t>
          </a:r>
          <a:r>
            <a:rPr lang="en-US" dirty="0"/>
            <a:t>, Shaper, Plant, Monitor Evaluator, Resource Investigator and Specialist. Each role shows how a person contributes to the group and what type of support they bring to teamwork.</a:t>
          </a:r>
        </a:p>
      </dgm:t>
    </dgm:pt>
    <dgm:pt modelId="{6C7C7CB1-FFC6-4346-B8EB-9A0CE3D65581}" type="parTrans" cxnId="{766CAD68-6C0B-42E3-BDE8-F73DF1437B3C}">
      <dgm:prSet/>
      <dgm:spPr/>
      <dgm:t>
        <a:bodyPr/>
        <a:lstStyle/>
        <a:p>
          <a:endParaRPr lang="en-US"/>
        </a:p>
      </dgm:t>
    </dgm:pt>
    <dgm:pt modelId="{408DCDD6-65EC-4D20-9158-563FD32F6969}" type="sibTrans" cxnId="{766CAD68-6C0B-42E3-BDE8-F73DF1437B3C}">
      <dgm:prSet/>
      <dgm:spPr/>
      <dgm:t>
        <a:bodyPr/>
        <a:lstStyle/>
        <a:p>
          <a:pPr>
            <a:lnSpc>
              <a:spcPct val="100000"/>
            </a:lnSpc>
          </a:pPr>
          <a:endParaRPr lang="en-US"/>
        </a:p>
      </dgm:t>
    </dgm:pt>
    <dgm:pt modelId="{0219E01C-7D1C-4539-ADE4-0F3C93C42F60}">
      <dgm:prSet/>
      <dgm:spPr/>
      <dgm:t>
        <a:bodyPr/>
        <a:lstStyle/>
        <a:p>
          <a:pPr>
            <a:lnSpc>
              <a:spcPct val="100000"/>
            </a:lnSpc>
          </a:pPr>
          <a:r>
            <a:rPr lang="en-US" dirty="0"/>
            <a:t>This presentation focuses on five of these roles because they appear often in group work and show clear differences in </a:t>
          </a:r>
          <a:r>
            <a:rPr lang="en-US" dirty="0" err="1"/>
            <a:t>behaviour</a:t>
          </a:r>
          <a:r>
            <a:rPr lang="en-US" dirty="0"/>
            <a:t>. The roles </a:t>
          </a:r>
          <a:r>
            <a:rPr lang="en-US" dirty="0" err="1"/>
            <a:t>analysed</a:t>
          </a:r>
          <a:r>
            <a:rPr lang="en-US" dirty="0"/>
            <a:t> are Coordinator, Implementer, Completer Finisher, </a:t>
          </a:r>
          <a:r>
            <a:rPr lang="en-US" dirty="0" err="1"/>
            <a:t>Teamworker</a:t>
          </a:r>
          <a:r>
            <a:rPr lang="en-US" dirty="0"/>
            <a:t> and Shaper. These roles were chosen because they represent important parts of teamwork, such as </a:t>
          </a:r>
          <a:r>
            <a:rPr lang="en-US" dirty="0" err="1"/>
            <a:t>organisation</a:t>
          </a:r>
          <a:r>
            <a:rPr lang="en-US" dirty="0"/>
            <a:t>, action, quality checking, group support and motivation. Understanding these five roles helps explain how a team works and how different strengths can be combined.</a:t>
          </a:r>
        </a:p>
      </dgm:t>
    </dgm:pt>
    <dgm:pt modelId="{5CC69A40-8324-4BA6-AC79-A8BF52F891E4}" type="parTrans" cxnId="{7F82BCFD-1163-4BD0-8469-A0C3CD5F2876}">
      <dgm:prSet/>
      <dgm:spPr/>
      <dgm:t>
        <a:bodyPr/>
        <a:lstStyle/>
        <a:p>
          <a:endParaRPr lang="en-US"/>
        </a:p>
      </dgm:t>
    </dgm:pt>
    <dgm:pt modelId="{5C34787D-1AA5-46A6-92A7-F155FD644B09}" type="sibTrans" cxnId="{7F82BCFD-1163-4BD0-8469-A0C3CD5F2876}">
      <dgm:prSet/>
      <dgm:spPr/>
      <dgm:t>
        <a:bodyPr/>
        <a:lstStyle/>
        <a:p>
          <a:endParaRPr lang="en-US"/>
        </a:p>
      </dgm:t>
    </dgm:pt>
    <dgm:pt modelId="{08E11EA4-6896-4270-8037-9A5FDA476004}" type="pres">
      <dgm:prSet presAssocID="{04E062B6-BF5F-4C70-B7A9-391D661EE6A1}" presName="root" presStyleCnt="0">
        <dgm:presLayoutVars>
          <dgm:dir/>
          <dgm:resizeHandles val="exact"/>
        </dgm:presLayoutVars>
      </dgm:prSet>
      <dgm:spPr/>
    </dgm:pt>
    <dgm:pt modelId="{8D495C23-9F19-44FF-9055-8B9F3679FCD7}" type="pres">
      <dgm:prSet presAssocID="{04E062B6-BF5F-4C70-B7A9-391D661EE6A1}" presName="container" presStyleCnt="0">
        <dgm:presLayoutVars>
          <dgm:dir/>
          <dgm:resizeHandles val="exact"/>
        </dgm:presLayoutVars>
      </dgm:prSet>
      <dgm:spPr/>
    </dgm:pt>
    <dgm:pt modelId="{76683FEF-12D9-4201-93C7-FC81F8AE5B9F}" type="pres">
      <dgm:prSet presAssocID="{40258801-4C38-4D48-83E8-08F8FD3A9D33}" presName="compNode" presStyleCnt="0"/>
      <dgm:spPr/>
    </dgm:pt>
    <dgm:pt modelId="{F1821F6C-ACCD-4358-B70A-755322FCBF40}" type="pres">
      <dgm:prSet presAssocID="{40258801-4C38-4D48-83E8-08F8FD3A9D33}" presName="iconBgRect" presStyleLbl="bgShp" presStyleIdx="0" presStyleCnt="2"/>
      <dgm:spPr/>
    </dgm:pt>
    <dgm:pt modelId="{2AB4BC4B-E47B-42B5-ADFB-F471AE4F241F}" type="pres">
      <dgm:prSet presAssocID="{40258801-4C38-4D48-83E8-08F8FD3A9D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91CB729-6658-43CB-A72E-A53CE0B7D779}" type="pres">
      <dgm:prSet presAssocID="{40258801-4C38-4D48-83E8-08F8FD3A9D33}" presName="spaceRect" presStyleCnt="0"/>
      <dgm:spPr/>
    </dgm:pt>
    <dgm:pt modelId="{B8D94504-1716-4A08-99A6-B4B1EEE99F69}" type="pres">
      <dgm:prSet presAssocID="{40258801-4C38-4D48-83E8-08F8FD3A9D33}" presName="textRect" presStyleLbl="revTx" presStyleIdx="0" presStyleCnt="2">
        <dgm:presLayoutVars>
          <dgm:chMax val="1"/>
          <dgm:chPref val="1"/>
        </dgm:presLayoutVars>
      </dgm:prSet>
      <dgm:spPr/>
    </dgm:pt>
    <dgm:pt modelId="{896447D4-A9FB-4039-AF8E-32646195018E}" type="pres">
      <dgm:prSet presAssocID="{408DCDD6-65EC-4D20-9158-563FD32F6969}" presName="sibTrans" presStyleLbl="sibTrans2D1" presStyleIdx="0" presStyleCnt="0"/>
      <dgm:spPr/>
    </dgm:pt>
    <dgm:pt modelId="{5D1EA5D3-08B2-419C-9948-F8E159D123D2}" type="pres">
      <dgm:prSet presAssocID="{0219E01C-7D1C-4539-ADE4-0F3C93C42F60}" presName="compNode" presStyleCnt="0"/>
      <dgm:spPr/>
    </dgm:pt>
    <dgm:pt modelId="{9D66F064-1476-4EA4-A4CD-94F58F72BE17}" type="pres">
      <dgm:prSet presAssocID="{0219E01C-7D1C-4539-ADE4-0F3C93C42F60}" presName="iconBgRect" presStyleLbl="bgShp" presStyleIdx="1" presStyleCnt="2"/>
      <dgm:spPr/>
    </dgm:pt>
    <dgm:pt modelId="{EB33DD4E-6505-4374-A050-6046489CDCE1}" type="pres">
      <dgm:prSet presAssocID="{0219E01C-7D1C-4539-ADE4-0F3C93C42F6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37ED7E91-0E46-4E4A-8E14-FB60D8B8FD9D}" type="pres">
      <dgm:prSet presAssocID="{0219E01C-7D1C-4539-ADE4-0F3C93C42F60}" presName="spaceRect" presStyleCnt="0"/>
      <dgm:spPr/>
    </dgm:pt>
    <dgm:pt modelId="{2C1AB0A0-B083-4125-BDDA-E47E16CDA51C}" type="pres">
      <dgm:prSet presAssocID="{0219E01C-7D1C-4539-ADE4-0F3C93C42F60}" presName="textRect" presStyleLbl="revTx" presStyleIdx="1" presStyleCnt="2">
        <dgm:presLayoutVars>
          <dgm:chMax val="1"/>
          <dgm:chPref val="1"/>
        </dgm:presLayoutVars>
      </dgm:prSet>
      <dgm:spPr/>
    </dgm:pt>
  </dgm:ptLst>
  <dgm:cxnLst>
    <dgm:cxn modelId="{9B87794B-C390-554C-A8EB-F80E8A53BB24}" type="presOf" srcId="{40258801-4C38-4D48-83E8-08F8FD3A9D33}" destId="{B8D94504-1716-4A08-99A6-B4B1EEE99F69}" srcOrd="0" destOrd="0" presId="urn:microsoft.com/office/officeart/2018/2/layout/IconCircleList"/>
    <dgm:cxn modelId="{766CAD68-6C0B-42E3-BDE8-F73DF1437B3C}" srcId="{04E062B6-BF5F-4C70-B7A9-391D661EE6A1}" destId="{40258801-4C38-4D48-83E8-08F8FD3A9D33}" srcOrd="0" destOrd="0" parTransId="{6C7C7CB1-FFC6-4346-B8EB-9A0CE3D65581}" sibTransId="{408DCDD6-65EC-4D20-9158-563FD32F6969}"/>
    <dgm:cxn modelId="{BA14BD72-851F-D74B-8F4E-9A7410A0FC40}" type="presOf" srcId="{04E062B6-BF5F-4C70-B7A9-391D661EE6A1}" destId="{08E11EA4-6896-4270-8037-9A5FDA476004}" srcOrd="0" destOrd="0" presId="urn:microsoft.com/office/officeart/2018/2/layout/IconCircleList"/>
    <dgm:cxn modelId="{7AE77283-57FD-054A-9A0B-B998D14ABC4D}" type="presOf" srcId="{408DCDD6-65EC-4D20-9158-563FD32F6969}" destId="{896447D4-A9FB-4039-AF8E-32646195018E}" srcOrd="0" destOrd="0" presId="urn:microsoft.com/office/officeart/2018/2/layout/IconCircleList"/>
    <dgm:cxn modelId="{2130E2E8-40BB-A84D-B56B-A313CD9414D8}" type="presOf" srcId="{0219E01C-7D1C-4539-ADE4-0F3C93C42F60}" destId="{2C1AB0A0-B083-4125-BDDA-E47E16CDA51C}" srcOrd="0" destOrd="0" presId="urn:microsoft.com/office/officeart/2018/2/layout/IconCircleList"/>
    <dgm:cxn modelId="{7F82BCFD-1163-4BD0-8469-A0C3CD5F2876}" srcId="{04E062B6-BF5F-4C70-B7A9-391D661EE6A1}" destId="{0219E01C-7D1C-4539-ADE4-0F3C93C42F60}" srcOrd="1" destOrd="0" parTransId="{5CC69A40-8324-4BA6-AC79-A8BF52F891E4}" sibTransId="{5C34787D-1AA5-46A6-92A7-F155FD644B09}"/>
    <dgm:cxn modelId="{EFA0EDF5-30D5-854B-89F2-488F70E850EC}" type="presParOf" srcId="{08E11EA4-6896-4270-8037-9A5FDA476004}" destId="{8D495C23-9F19-44FF-9055-8B9F3679FCD7}" srcOrd="0" destOrd="0" presId="urn:microsoft.com/office/officeart/2018/2/layout/IconCircleList"/>
    <dgm:cxn modelId="{9F21983C-4838-5E4A-9410-A4EE3F888E4B}" type="presParOf" srcId="{8D495C23-9F19-44FF-9055-8B9F3679FCD7}" destId="{76683FEF-12D9-4201-93C7-FC81F8AE5B9F}" srcOrd="0" destOrd="0" presId="urn:microsoft.com/office/officeart/2018/2/layout/IconCircleList"/>
    <dgm:cxn modelId="{CBB31D74-CDD2-7348-99CA-E1B71D2ECBEF}" type="presParOf" srcId="{76683FEF-12D9-4201-93C7-FC81F8AE5B9F}" destId="{F1821F6C-ACCD-4358-B70A-755322FCBF40}" srcOrd="0" destOrd="0" presId="urn:microsoft.com/office/officeart/2018/2/layout/IconCircleList"/>
    <dgm:cxn modelId="{4092EF08-633B-E04C-BC24-2D9664111380}" type="presParOf" srcId="{76683FEF-12D9-4201-93C7-FC81F8AE5B9F}" destId="{2AB4BC4B-E47B-42B5-ADFB-F471AE4F241F}" srcOrd="1" destOrd="0" presId="urn:microsoft.com/office/officeart/2018/2/layout/IconCircleList"/>
    <dgm:cxn modelId="{0DA7C3E9-B8E5-364F-910C-84710A1C74A5}" type="presParOf" srcId="{76683FEF-12D9-4201-93C7-FC81F8AE5B9F}" destId="{D91CB729-6658-43CB-A72E-A53CE0B7D779}" srcOrd="2" destOrd="0" presId="urn:microsoft.com/office/officeart/2018/2/layout/IconCircleList"/>
    <dgm:cxn modelId="{33CAA1B0-7053-C742-9A1A-823E14AF4868}" type="presParOf" srcId="{76683FEF-12D9-4201-93C7-FC81F8AE5B9F}" destId="{B8D94504-1716-4A08-99A6-B4B1EEE99F69}" srcOrd="3" destOrd="0" presId="urn:microsoft.com/office/officeart/2018/2/layout/IconCircleList"/>
    <dgm:cxn modelId="{53F11E75-F3FC-1547-868C-3A4EE799A440}" type="presParOf" srcId="{8D495C23-9F19-44FF-9055-8B9F3679FCD7}" destId="{896447D4-A9FB-4039-AF8E-32646195018E}" srcOrd="1" destOrd="0" presId="urn:microsoft.com/office/officeart/2018/2/layout/IconCircleList"/>
    <dgm:cxn modelId="{A6A1660C-6EC2-7A41-8A73-C80C6903BCC2}" type="presParOf" srcId="{8D495C23-9F19-44FF-9055-8B9F3679FCD7}" destId="{5D1EA5D3-08B2-419C-9948-F8E159D123D2}" srcOrd="2" destOrd="0" presId="urn:microsoft.com/office/officeart/2018/2/layout/IconCircleList"/>
    <dgm:cxn modelId="{1ED99543-FA4A-684A-A5A6-36D49B3A8A88}" type="presParOf" srcId="{5D1EA5D3-08B2-419C-9948-F8E159D123D2}" destId="{9D66F064-1476-4EA4-A4CD-94F58F72BE17}" srcOrd="0" destOrd="0" presId="urn:microsoft.com/office/officeart/2018/2/layout/IconCircleList"/>
    <dgm:cxn modelId="{2C5BF19A-930C-854E-B7EA-AD56A9D0F58C}" type="presParOf" srcId="{5D1EA5D3-08B2-419C-9948-F8E159D123D2}" destId="{EB33DD4E-6505-4374-A050-6046489CDCE1}" srcOrd="1" destOrd="0" presId="urn:microsoft.com/office/officeart/2018/2/layout/IconCircleList"/>
    <dgm:cxn modelId="{D49C5F8F-BEB0-0F40-9481-2B99F82183B0}" type="presParOf" srcId="{5D1EA5D3-08B2-419C-9948-F8E159D123D2}" destId="{37ED7E91-0E46-4E4A-8E14-FB60D8B8FD9D}" srcOrd="2" destOrd="0" presId="urn:microsoft.com/office/officeart/2018/2/layout/IconCircleList"/>
    <dgm:cxn modelId="{35418622-FF86-CA48-9920-3241FA1A24D7}" type="presParOf" srcId="{5D1EA5D3-08B2-419C-9948-F8E159D123D2}" destId="{2C1AB0A0-B083-4125-BDDA-E47E16CDA51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FCCEBB-E162-4D71-A62C-9406B040FC37}" type="doc">
      <dgm:prSet loTypeId="urn:microsoft.com/office/officeart/2005/8/layout/process1" loCatId="process" qsTypeId="urn:microsoft.com/office/officeart/2005/8/quickstyle/simple5" qsCatId="simple" csTypeId="urn:microsoft.com/office/officeart/2005/8/colors/accent6_2" csCatId="accent6" phldr="1"/>
      <dgm:spPr/>
      <dgm:t>
        <a:bodyPr/>
        <a:lstStyle/>
        <a:p>
          <a:endParaRPr lang="en-US"/>
        </a:p>
      </dgm:t>
    </dgm:pt>
    <dgm:pt modelId="{C82547D8-4326-4BDC-81E9-AEBD1FD22930}">
      <dgm:prSet/>
      <dgm:spPr/>
      <dgm:t>
        <a:bodyPr/>
        <a:lstStyle/>
        <a:p>
          <a:r>
            <a:rPr lang="en-US" dirty="0"/>
            <a:t>Each role helps the team in a different way. The Coordinator </a:t>
          </a:r>
          <a:r>
            <a:rPr lang="en-US" dirty="0" err="1"/>
            <a:t>organises</a:t>
          </a:r>
          <a:r>
            <a:rPr lang="en-US" dirty="0"/>
            <a:t> the group, but can try to control too much. The Implementer gets things done, but struggles with change. The Completer Finisher improves quality, but slows down because they check every detail. The </a:t>
          </a:r>
          <a:r>
            <a:rPr lang="en-US" dirty="0" err="1"/>
            <a:t>Teamworker</a:t>
          </a:r>
          <a:r>
            <a:rPr lang="en-US" dirty="0"/>
            <a:t> keeps peace in the group, but avoids hard conversations. The Shaper pushes progress, but creates tension.</a:t>
          </a:r>
        </a:p>
      </dgm:t>
    </dgm:pt>
    <dgm:pt modelId="{E4204960-29D8-4EBD-BBA1-BD954B4DAD2D}" type="parTrans" cxnId="{439915A0-3A72-4E96-9A40-E822B5810436}">
      <dgm:prSet/>
      <dgm:spPr/>
      <dgm:t>
        <a:bodyPr/>
        <a:lstStyle/>
        <a:p>
          <a:endParaRPr lang="en-US"/>
        </a:p>
      </dgm:t>
    </dgm:pt>
    <dgm:pt modelId="{8C980B99-BE80-4840-BAE9-8E74268EE7C6}" type="sibTrans" cxnId="{439915A0-3A72-4E96-9A40-E822B5810436}">
      <dgm:prSet/>
      <dgm:spPr/>
      <dgm:t>
        <a:bodyPr/>
        <a:lstStyle/>
        <a:p>
          <a:endParaRPr lang="en-US"/>
        </a:p>
      </dgm:t>
    </dgm:pt>
    <dgm:pt modelId="{E4FDC808-0881-4E0A-A99C-160C26B94FFD}">
      <dgm:prSet/>
      <dgm:spPr/>
      <dgm:t>
        <a:bodyPr/>
        <a:lstStyle/>
        <a:p>
          <a:r>
            <a:rPr lang="en-US" dirty="0"/>
            <a:t>A team of five students shares tasks based on their strengths. One plans, one researches, one writes, one checks details and one creates the slides. They communicate often and solve problems together. They finish on time and the result looks clear and </a:t>
          </a:r>
          <a:r>
            <a:rPr lang="en-US" dirty="0" err="1"/>
            <a:t>organised</a:t>
          </a:r>
          <a:r>
            <a:rPr lang="en-US" dirty="0"/>
            <a:t> because everyone contributes and the tasks are balanced.</a:t>
          </a:r>
        </a:p>
      </dgm:t>
    </dgm:pt>
    <dgm:pt modelId="{BCA76F76-9135-4162-9F97-C98D3DAA1CB2}" type="parTrans" cxnId="{199E63E0-1ED1-44EB-B350-5F4287D7837C}">
      <dgm:prSet/>
      <dgm:spPr/>
      <dgm:t>
        <a:bodyPr/>
        <a:lstStyle/>
        <a:p>
          <a:endParaRPr lang="en-US"/>
        </a:p>
      </dgm:t>
    </dgm:pt>
    <dgm:pt modelId="{163BBEC4-C69D-4792-9317-BDC5CF98A5A1}" type="sibTrans" cxnId="{199E63E0-1ED1-44EB-B350-5F4287D7837C}">
      <dgm:prSet/>
      <dgm:spPr/>
      <dgm:t>
        <a:bodyPr/>
        <a:lstStyle/>
        <a:p>
          <a:endParaRPr lang="en-US"/>
        </a:p>
      </dgm:t>
    </dgm:pt>
    <dgm:pt modelId="{DFBBCE17-4397-A74C-AB0E-2894F8C027C3}" type="pres">
      <dgm:prSet presAssocID="{E8FCCEBB-E162-4D71-A62C-9406B040FC37}" presName="Name0" presStyleCnt="0">
        <dgm:presLayoutVars>
          <dgm:dir/>
          <dgm:resizeHandles val="exact"/>
        </dgm:presLayoutVars>
      </dgm:prSet>
      <dgm:spPr/>
    </dgm:pt>
    <dgm:pt modelId="{74CF98EB-95BA-344C-9554-7396187E4B5E}" type="pres">
      <dgm:prSet presAssocID="{C82547D8-4326-4BDC-81E9-AEBD1FD22930}" presName="node" presStyleLbl="node1" presStyleIdx="0" presStyleCnt="2">
        <dgm:presLayoutVars>
          <dgm:bulletEnabled val="1"/>
        </dgm:presLayoutVars>
      </dgm:prSet>
      <dgm:spPr/>
    </dgm:pt>
    <dgm:pt modelId="{BB923106-10F1-2B46-9FF9-1543DFB2C80B}" type="pres">
      <dgm:prSet presAssocID="{8C980B99-BE80-4840-BAE9-8E74268EE7C6}" presName="sibTrans" presStyleLbl="sibTrans2D1" presStyleIdx="0" presStyleCnt="1"/>
      <dgm:spPr/>
    </dgm:pt>
    <dgm:pt modelId="{2CF7342A-6AA3-2643-B970-216196368C94}" type="pres">
      <dgm:prSet presAssocID="{8C980B99-BE80-4840-BAE9-8E74268EE7C6}" presName="connectorText" presStyleLbl="sibTrans2D1" presStyleIdx="0" presStyleCnt="1"/>
      <dgm:spPr/>
    </dgm:pt>
    <dgm:pt modelId="{606F0B77-811B-654D-A058-70A1CA72AC9B}" type="pres">
      <dgm:prSet presAssocID="{E4FDC808-0881-4E0A-A99C-160C26B94FFD}" presName="node" presStyleLbl="node1" presStyleIdx="1" presStyleCnt="2">
        <dgm:presLayoutVars>
          <dgm:bulletEnabled val="1"/>
        </dgm:presLayoutVars>
      </dgm:prSet>
      <dgm:spPr/>
    </dgm:pt>
  </dgm:ptLst>
  <dgm:cxnLst>
    <dgm:cxn modelId="{C7A1DC4B-ABD5-0A48-A41D-966E54D250BF}" type="presOf" srcId="{8C980B99-BE80-4840-BAE9-8E74268EE7C6}" destId="{BB923106-10F1-2B46-9FF9-1543DFB2C80B}" srcOrd="0" destOrd="0" presId="urn:microsoft.com/office/officeart/2005/8/layout/process1"/>
    <dgm:cxn modelId="{C2368357-83A7-8849-9AFC-EB54C12572DE}" type="presOf" srcId="{8C980B99-BE80-4840-BAE9-8E74268EE7C6}" destId="{2CF7342A-6AA3-2643-B970-216196368C94}" srcOrd="1" destOrd="0" presId="urn:microsoft.com/office/officeart/2005/8/layout/process1"/>
    <dgm:cxn modelId="{2F0DB659-8E78-E748-9C5C-E881F27F6538}" type="presOf" srcId="{E8FCCEBB-E162-4D71-A62C-9406B040FC37}" destId="{DFBBCE17-4397-A74C-AB0E-2894F8C027C3}" srcOrd="0" destOrd="0" presId="urn:microsoft.com/office/officeart/2005/8/layout/process1"/>
    <dgm:cxn modelId="{439915A0-3A72-4E96-9A40-E822B5810436}" srcId="{E8FCCEBB-E162-4D71-A62C-9406B040FC37}" destId="{C82547D8-4326-4BDC-81E9-AEBD1FD22930}" srcOrd="0" destOrd="0" parTransId="{E4204960-29D8-4EBD-BBA1-BD954B4DAD2D}" sibTransId="{8C980B99-BE80-4840-BAE9-8E74268EE7C6}"/>
    <dgm:cxn modelId="{E77418A5-DBBE-594E-98E6-8D7E3F170370}" type="presOf" srcId="{C82547D8-4326-4BDC-81E9-AEBD1FD22930}" destId="{74CF98EB-95BA-344C-9554-7396187E4B5E}" srcOrd="0" destOrd="0" presId="urn:microsoft.com/office/officeart/2005/8/layout/process1"/>
    <dgm:cxn modelId="{0976A0B7-259F-8841-AF29-CBC0308E27DC}" type="presOf" srcId="{E4FDC808-0881-4E0A-A99C-160C26B94FFD}" destId="{606F0B77-811B-654D-A058-70A1CA72AC9B}" srcOrd="0" destOrd="0" presId="urn:microsoft.com/office/officeart/2005/8/layout/process1"/>
    <dgm:cxn modelId="{199E63E0-1ED1-44EB-B350-5F4287D7837C}" srcId="{E8FCCEBB-E162-4D71-A62C-9406B040FC37}" destId="{E4FDC808-0881-4E0A-A99C-160C26B94FFD}" srcOrd="1" destOrd="0" parTransId="{BCA76F76-9135-4162-9F97-C98D3DAA1CB2}" sibTransId="{163BBEC4-C69D-4792-9317-BDC5CF98A5A1}"/>
    <dgm:cxn modelId="{55A30063-67FE-B04A-89E5-B92A198710B0}" type="presParOf" srcId="{DFBBCE17-4397-A74C-AB0E-2894F8C027C3}" destId="{74CF98EB-95BA-344C-9554-7396187E4B5E}" srcOrd="0" destOrd="0" presId="urn:microsoft.com/office/officeart/2005/8/layout/process1"/>
    <dgm:cxn modelId="{69267CD9-B2ED-D848-8444-C12F58DF2C33}" type="presParOf" srcId="{DFBBCE17-4397-A74C-AB0E-2894F8C027C3}" destId="{BB923106-10F1-2B46-9FF9-1543DFB2C80B}" srcOrd="1" destOrd="0" presId="urn:microsoft.com/office/officeart/2005/8/layout/process1"/>
    <dgm:cxn modelId="{1C555AAC-7FD1-A04A-A87D-9C84E8D62069}" type="presParOf" srcId="{BB923106-10F1-2B46-9FF9-1543DFB2C80B}" destId="{2CF7342A-6AA3-2643-B970-216196368C94}" srcOrd="0" destOrd="0" presId="urn:microsoft.com/office/officeart/2005/8/layout/process1"/>
    <dgm:cxn modelId="{A1499F7D-354E-8E45-947D-394574088845}" type="presParOf" srcId="{DFBBCE17-4397-A74C-AB0E-2894F8C027C3}" destId="{606F0B77-811B-654D-A058-70A1CA72AC9B}"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21F6C-ACCD-4358-B70A-755322FCBF40}">
      <dsp:nvSpPr>
        <dsp:cNvPr id="0" name=""/>
        <dsp:cNvSpPr/>
      </dsp:nvSpPr>
      <dsp:spPr>
        <a:xfrm>
          <a:off x="3489" y="1436083"/>
          <a:ext cx="1228123" cy="12281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4BC4B-E47B-42B5-ADFB-F471AE4F241F}">
      <dsp:nvSpPr>
        <dsp:cNvPr id="0" name=""/>
        <dsp:cNvSpPr/>
      </dsp:nvSpPr>
      <dsp:spPr>
        <a:xfrm>
          <a:off x="261395" y="1693989"/>
          <a:ext cx="712311" cy="7123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D94504-1716-4A08-99A6-B4B1EEE99F69}">
      <dsp:nvSpPr>
        <dsp:cNvPr id="0" name=""/>
        <dsp:cNvSpPr/>
      </dsp:nvSpPr>
      <dsp:spPr>
        <a:xfrm>
          <a:off x="1494783" y="1436083"/>
          <a:ext cx="2894863" cy="1228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Belbin’s model explains that people take different roles in a team based on how they behave and how they like to work. The model includes nine roles: Coordinator, Implementer, Completer Finisher, </a:t>
          </a:r>
          <a:r>
            <a:rPr lang="en-US" sz="1100" kern="1200" dirty="0" err="1"/>
            <a:t>Teamworker</a:t>
          </a:r>
          <a:r>
            <a:rPr lang="en-US" sz="1100" kern="1200" dirty="0"/>
            <a:t>, Shaper, Plant, Monitor Evaluator, Resource Investigator and Specialist. Each role shows how a person contributes to the group and what type of support they bring to teamwork.</a:t>
          </a:r>
        </a:p>
      </dsp:txBody>
      <dsp:txXfrm>
        <a:off x="1494783" y="1436083"/>
        <a:ext cx="2894863" cy="1228123"/>
      </dsp:txXfrm>
    </dsp:sp>
    <dsp:sp modelId="{9D66F064-1476-4EA4-A4CD-94F58F72BE17}">
      <dsp:nvSpPr>
        <dsp:cNvPr id="0" name=""/>
        <dsp:cNvSpPr/>
      </dsp:nvSpPr>
      <dsp:spPr>
        <a:xfrm>
          <a:off x="4894054" y="1436083"/>
          <a:ext cx="1228123" cy="12281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33DD4E-6505-4374-A050-6046489CDCE1}">
      <dsp:nvSpPr>
        <dsp:cNvPr id="0" name=""/>
        <dsp:cNvSpPr/>
      </dsp:nvSpPr>
      <dsp:spPr>
        <a:xfrm>
          <a:off x="5151960" y="1693989"/>
          <a:ext cx="712311" cy="7123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1AB0A0-B083-4125-BDDA-E47E16CDA51C}">
      <dsp:nvSpPr>
        <dsp:cNvPr id="0" name=""/>
        <dsp:cNvSpPr/>
      </dsp:nvSpPr>
      <dsp:spPr>
        <a:xfrm>
          <a:off x="6385347" y="1436083"/>
          <a:ext cx="2894863" cy="1228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This presentation focuses on five of these roles because they appear often in group work and show clear differences in </a:t>
          </a:r>
          <a:r>
            <a:rPr lang="en-US" sz="1100" kern="1200" dirty="0" err="1"/>
            <a:t>behaviour</a:t>
          </a:r>
          <a:r>
            <a:rPr lang="en-US" sz="1100" kern="1200" dirty="0"/>
            <a:t>. The roles </a:t>
          </a:r>
          <a:r>
            <a:rPr lang="en-US" sz="1100" kern="1200" dirty="0" err="1"/>
            <a:t>analysed</a:t>
          </a:r>
          <a:r>
            <a:rPr lang="en-US" sz="1100" kern="1200" dirty="0"/>
            <a:t> are Coordinator, Implementer, Completer Finisher, </a:t>
          </a:r>
          <a:r>
            <a:rPr lang="en-US" sz="1100" kern="1200" dirty="0" err="1"/>
            <a:t>Teamworker</a:t>
          </a:r>
          <a:r>
            <a:rPr lang="en-US" sz="1100" kern="1200" dirty="0"/>
            <a:t> and Shaper. These roles were chosen because they represent important parts of teamwork, such as </a:t>
          </a:r>
          <a:r>
            <a:rPr lang="en-US" sz="1100" kern="1200" dirty="0" err="1"/>
            <a:t>organisation</a:t>
          </a:r>
          <a:r>
            <a:rPr lang="en-US" sz="1100" kern="1200" dirty="0"/>
            <a:t>, action, quality checking, group support and motivation. Understanding these five roles helps explain how a team works and how different strengths can be combined.</a:t>
          </a:r>
        </a:p>
      </dsp:txBody>
      <dsp:txXfrm>
        <a:off x="6385347" y="1436083"/>
        <a:ext cx="2894863" cy="1228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F98EB-95BA-344C-9554-7396187E4B5E}">
      <dsp:nvSpPr>
        <dsp:cNvPr id="0" name=""/>
        <dsp:cNvSpPr/>
      </dsp:nvSpPr>
      <dsp:spPr>
        <a:xfrm>
          <a:off x="1741" y="43765"/>
          <a:ext cx="3713298" cy="3690090"/>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Each role helps the team in a different way. The Coordinator </a:t>
          </a:r>
          <a:r>
            <a:rPr lang="en-US" sz="1700" kern="1200" dirty="0" err="1"/>
            <a:t>organises</a:t>
          </a:r>
          <a:r>
            <a:rPr lang="en-US" sz="1700" kern="1200" dirty="0"/>
            <a:t> the group, but can try to control too much. The Implementer gets things done, but struggles with change. The Completer Finisher improves quality, but slows down because they check every detail. The </a:t>
          </a:r>
          <a:r>
            <a:rPr lang="en-US" sz="1700" kern="1200" dirty="0" err="1"/>
            <a:t>Teamworker</a:t>
          </a:r>
          <a:r>
            <a:rPr lang="en-US" sz="1700" kern="1200" dirty="0"/>
            <a:t> keeps peace in the group, but avoids hard conversations. The Shaper pushes progress, but creates tension.</a:t>
          </a:r>
        </a:p>
      </dsp:txBody>
      <dsp:txXfrm>
        <a:off x="109820" y="151844"/>
        <a:ext cx="3497140" cy="3473932"/>
      </dsp:txXfrm>
    </dsp:sp>
    <dsp:sp modelId="{BB923106-10F1-2B46-9FF9-1543DFB2C80B}">
      <dsp:nvSpPr>
        <dsp:cNvPr id="0" name=""/>
        <dsp:cNvSpPr/>
      </dsp:nvSpPr>
      <dsp:spPr>
        <a:xfrm>
          <a:off x="4086370" y="1428361"/>
          <a:ext cx="787219" cy="920898"/>
        </a:xfrm>
        <a:prstGeom prst="rightArrow">
          <a:avLst>
            <a:gd name="adj1" fmla="val 60000"/>
            <a:gd name="adj2" fmla="val 50000"/>
          </a:avLst>
        </a:prstGeom>
        <a:gradFill rotWithShape="0">
          <a:gsLst>
            <a:gs pos="0">
              <a:schemeClr val="accent6">
                <a:tint val="60000"/>
                <a:hueOff val="0"/>
                <a:satOff val="0"/>
                <a:lumOff val="0"/>
                <a:alphaOff val="0"/>
                <a:tint val="96000"/>
                <a:lumMod val="104000"/>
              </a:schemeClr>
            </a:gs>
            <a:gs pos="100000">
              <a:schemeClr val="accent6">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086370" y="1612541"/>
        <a:ext cx="551053" cy="552538"/>
      </dsp:txXfrm>
    </dsp:sp>
    <dsp:sp modelId="{606F0B77-811B-654D-A058-70A1CA72AC9B}">
      <dsp:nvSpPr>
        <dsp:cNvPr id="0" name=""/>
        <dsp:cNvSpPr/>
      </dsp:nvSpPr>
      <dsp:spPr>
        <a:xfrm>
          <a:off x="5200359" y="43765"/>
          <a:ext cx="3713298" cy="3690090"/>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 team of five students shares tasks based on their strengths. One plans, one researches, one writes, one checks details and one creates the slides. They communicate often and solve problems together. They finish on time and the result looks clear and </a:t>
          </a:r>
          <a:r>
            <a:rPr lang="en-US" sz="1700" kern="1200" dirty="0" err="1"/>
            <a:t>organised</a:t>
          </a:r>
          <a:r>
            <a:rPr lang="en-US" sz="1700" kern="1200" dirty="0"/>
            <a:t> because everyone contributes and the tasks are balanced.</a:t>
          </a:r>
        </a:p>
      </dsp:txBody>
      <dsp:txXfrm>
        <a:off x="5308438" y="151844"/>
        <a:ext cx="3497140" cy="34739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A17C29-1501-2944-8222-CBAD1CB0B811}"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E2F92-C185-7241-AA17-D0FC39A08B59}" type="slidenum">
              <a:rPr lang="en-US" smtClean="0"/>
              <a:t>‹#›</a:t>
            </a:fld>
            <a:endParaRPr lang="en-US"/>
          </a:p>
        </p:txBody>
      </p:sp>
    </p:spTree>
    <p:extLst>
      <p:ext uri="{BB962C8B-B14F-4D97-AF65-F5344CB8AC3E}">
        <p14:creationId xmlns:p14="http://schemas.microsoft.com/office/powerpoint/2010/main" val="3361761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1E2F92-C185-7241-AA17-D0FC39A08B59}" type="slidenum">
              <a:rPr lang="en-US" smtClean="0"/>
              <a:t>1</a:t>
            </a:fld>
            <a:endParaRPr lang="en-US"/>
          </a:p>
        </p:txBody>
      </p:sp>
    </p:spTree>
    <p:extLst>
      <p:ext uri="{BB962C8B-B14F-4D97-AF65-F5344CB8AC3E}">
        <p14:creationId xmlns:p14="http://schemas.microsoft.com/office/powerpoint/2010/main" val="1296778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11/25/25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together-helping%E2%80%8B-each-other-winning-2643652/"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7" Type="http://schemas.openxmlformats.org/officeDocument/2006/relationships/hyperlink" Target="https://researchportal.hw.ac.uk/en/publications/a-revised-model-of-team-roles-and-some-research-findings"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hyperlink" Target="https://www.mdpi.com/2673-8104/3/3/36" TargetMode="External"/><Relationship Id="rId5" Type="http://schemas.openxmlformats.org/officeDocument/2006/relationships/hyperlink" Target="https://www.researchgate.net/publication/4771221_Belbin%27s_Team_Role_Model_Development_Validity_and_Applications_for_Team_Building" TargetMode="External"/><Relationship Id="rId4" Type="http://schemas.openxmlformats.org/officeDocument/2006/relationships/hyperlink" Target="https://www.sciencedirect.com/science/article/pii/S1749772821000452"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useBgFill="1">
        <p:nvSpPr>
          <p:cNvPr id="41" name="Rectangle 40">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02205876-BC40-A84F-8D11-29277E0AF58C}"/>
              </a:ext>
            </a:extLst>
          </p:cNvPr>
          <p:cNvPicPr>
            <a:picLocks noChangeAspect="1"/>
          </p:cNvPicPr>
          <p:nvPr/>
        </p:nvPicPr>
        <p:blipFill>
          <a:blip r:embed="rId3">
            <a:alphaModFix amt="35000"/>
          </a:blip>
          <a:srcRect l="22222" r="1" b="1"/>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B0B3BDAE-AC66-BCFC-9FC3-86389656F730}"/>
              </a:ext>
            </a:extLst>
          </p:cNvPr>
          <p:cNvSpPr>
            <a:spLocks noGrp="1"/>
          </p:cNvSpPr>
          <p:nvPr>
            <p:ph type="ctrTitle"/>
          </p:nvPr>
        </p:nvSpPr>
        <p:spPr>
          <a:xfrm>
            <a:off x="557600" y="1628688"/>
            <a:ext cx="8925067" cy="1636638"/>
          </a:xfrm>
        </p:spPr>
        <p:txBody>
          <a:bodyPr vert="horz" lIns="91440" tIns="45720" rIns="91440" bIns="45720" rtlCol="0" anchor="t">
            <a:noAutofit/>
          </a:bodyPr>
          <a:lstStyle/>
          <a:p>
            <a:pPr>
              <a:lnSpc>
                <a:spcPct val="90000"/>
              </a:lnSpc>
            </a:pPr>
            <a:r>
              <a:rPr lang="en-US" sz="3600" b="1" dirty="0">
                <a:solidFill>
                  <a:srgbClr val="FFFFFF"/>
                </a:solidFill>
              </a:rPr>
              <a:t>BMSW4009</a:t>
            </a:r>
            <a:br>
              <a:rPr lang="en-US" sz="3600" b="1" dirty="0">
                <a:solidFill>
                  <a:srgbClr val="FFFFFF"/>
                </a:solidFill>
              </a:rPr>
            </a:br>
            <a:r>
              <a:rPr lang="en-US" sz="3600" b="1" dirty="0">
                <a:solidFill>
                  <a:srgbClr val="FFFFFF"/>
                </a:solidFill>
              </a:rPr>
              <a:t>Effective Teamwork and</a:t>
            </a:r>
            <a:br>
              <a:rPr lang="en-US" sz="3600" b="1" dirty="0">
                <a:solidFill>
                  <a:srgbClr val="FFFFFF"/>
                </a:solidFill>
              </a:rPr>
            </a:br>
            <a:r>
              <a:rPr lang="en-US" sz="3600" b="1" dirty="0">
                <a:solidFill>
                  <a:srgbClr val="FFFFFF"/>
                </a:solidFill>
              </a:rPr>
              <a:t>Communication</a:t>
            </a:r>
          </a:p>
        </p:txBody>
      </p:sp>
      <p:sp>
        <p:nvSpPr>
          <p:cNvPr id="3" name="Subtitle 2">
            <a:extLst>
              <a:ext uri="{FF2B5EF4-FFF2-40B4-BE49-F238E27FC236}">
                <a16:creationId xmlns:a16="http://schemas.microsoft.com/office/drawing/2014/main" id="{EB964500-633B-307B-FF29-7955874A42BF}"/>
              </a:ext>
            </a:extLst>
          </p:cNvPr>
          <p:cNvSpPr>
            <a:spLocks noGrp="1"/>
          </p:cNvSpPr>
          <p:nvPr>
            <p:ph type="subTitle" idx="1"/>
          </p:nvPr>
        </p:nvSpPr>
        <p:spPr>
          <a:xfrm>
            <a:off x="797454" y="4645633"/>
            <a:ext cx="8366655" cy="2209476"/>
          </a:xfrm>
        </p:spPr>
        <p:txBody>
          <a:bodyPr vert="horz" lIns="91440" tIns="45720" rIns="91440" bIns="45720" rtlCol="0">
            <a:normAutofit/>
          </a:bodyPr>
          <a:lstStyle/>
          <a:p>
            <a:pPr>
              <a:buClr>
                <a:srgbClr val="BF866C"/>
              </a:buClr>
              <a:buFont typeface="Wingdings 3" charset="2"/>
              <a:buChar char=""/>
            </a:pPr>
            <a:r>
              <a:rPr lang="en-US" dirty="0">
                <a:solidFill>
                  <a:schemeClr val="tx1">
                    <a:lumMod val="75000"/>
                    <a:lumOff val="25000"/>
                  </a:schemeClr>
                </a:solidFill>
              </a:rPr>
              <a:t>Name: Gabriela Hostiuc</a:t>
            </a:r>
          </a:p>
          <a:p>
            <a:pPr>
              <a:buClr>
                <a:srgbClr val="BF866C"/>
              </a:buClr>
              <a:buFont typeface="Wingdings 3" charset="2"/>
              <a:buChar char=""/>
            </a:pPr>
            <a:r>
              <a:rPr lang="en-US" dirty="0">
                <a:solidFill>
                  <a:schemeClr val="tx1">
                    <a:lumMod val="75000"/>
                    <a:lumOff val="25000"/>
                  </a:schemeClr>
                </a:solidFill>
              </a:rPr>
              <a:t>Student ID: 2431424</a:t>
            </a:r>
          </a:p>
          <a:p>
            <a:pPr>
              <a:buClr>
                <a:srgbClr val="BF866C"/>
              </a:buClr>
              <a:buFont typeface="Wingdings 3" charset="2"/>
              <a:buChar char=""/>
            </a:pPr>
            <a:r>
              <a:rPr lang="en-US" dirty="0">
                <a:solidFill>
                  <a:schemeClr val="tx1">
                    <a:lumMod val="75000"/>
                    <a:lumOff val="25000"/>
                  </a:schemeClr>
                </a:solidFill>
              </a:rPr>
              <a:t>Date: 01/12/2025</a:t>
            </a:r>
          </a:p>
          <a:p>
            <a:pPr>
              <a:buClr>
                <a:srgbClr val="BF866C"/>
              </a:buClr>
              <a:buFont typeface="Wingdings 3" charset="2"/>
              <a:buChar char=""/>
            </a:pPr>
            <a:r>
              <a:rPr lang="en-US" dirty="0">
                <a:solidFill>
                  <a:schemeClr val="tx1">
                    <a:lumMod val="75000"/>
                    <a:lumOff val="25000"/>
                  </a:schemeClr>
                </a:solidFill>
              </a:rPr>
              <a:t>Team role composition analysis (strengths, weaknesses, and challenges)</a:t>
            </a:r>
          </a:p>
        </p:txBody>
      </p:sp>
    </p:spTree>
    <p:extLst>
      <p:ext uri="{BB962C8B-B14F-4D97-AF65-F5344CB8AC3E}">
        <p14:creationId xmlns:p14="http://schemas.microsoft.com/office/powerpoint/2010/main" val="9530735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ulti-colored paper-craft art">
            <a:extLst>
              <a:ext uri="{FF2B5EF4-FFF2-40B4-BE49-F238E27FC236}">
                <a16:creationId xmlns:a16="http://schemas.microsoft.com/office/drawing/2014/main" id="{D3517C37-B381-AAC9-2BC2-4D834E57AD81}"/>
              </a:ext>
            </a:extLst>
          </p:cNvPr>
          <p:cNvPicPr>
            <a:picLocks noChangeAspect="1"/>
          </p:cNvPicPr>
          <p:nvPr/>
        </p:nvPicPr>
        <p:blipFill>
          <a:blip r:embed="rId2">
            <a:alphaModFix amt="35000"/>
          </a:blip>
          <a:srcRect t="11018" b="4712"/>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5EA58A72-F338-450B-7759-99273C2E4229}"/>
              </a:ext>
            </a:extLst>
          </p:cNvPr>
          <p:cNvSpPr>
            <a:spLocks noGrp="1"/>
          </p:cNvSpPr>
          <p:nvPr>
            <p:ph type="title"/>
          </p:nvPr>
        </p:nvSpPr>
        <p:spPr>
          <a:xfrm>
            <a:off x="2592925" y="624110"/>
            <a:ext cx="8911687" cy="1280890"/>
          </a:xfrm>
        </p:spPr>
        <p:txBody>
          <a:bodyPr>
            <a:normAutofit/>
          </a:bodyPr>
          <a:lstStyle/>
          <a:p>
            <a:r>
              <a:rPr lang="en-US" b="1" dirty="0">
                <a:solidFill>
                  <a:srgbClr val="FFFFFF"/>
                </a:solidFill>
              </a:rPr>
              <a:t>Team role composition analysis</a:t>
            </a:r>
            <a:br>
              <a:rPr lang="en-US" b="1" dirty="0">
                <a:solidFill>
                  <a:srgbClr val="FFFFFF"/>
                </a:solidFill>
              </a:rPr>
            </a:br>
            <a:r>
              <a:rPr lang="en-US" b="1" dirty="0">
                <a:solidFill>
                  <a:srgbClr val="FFFFFF"/>
                </a:solidFill>
              </a:rPr>
              <a:t>       -presentation overview-</a:t>
            </a:r>
          </a:p>
        </p:txBody>
      </p:sp>
      <p:sp>
        <p:nvSpPr>
          <p:cNvPr id="3" name="Content Placeholder 2">
            <a:extLst>
              <a:ext uri="{FF2B5EF4-FFF2-40B4-BE49-F238E27FC236}">
                <a16:creationId xmlns:a16="http://schemas.microsoft.com/office/drawing/2014/main" id="{E40A58EF-7255-2FA8-5342-8D9DB7682452}"/>
              </a:ext>
            </a:extLst>
          </p:cNvPr>
          <p:cNvSpPr>
            <a:spLocks noGrp="1"/>
          </p:cNvSpPr>
          <p:nvPr>
            <p:ph idx="1"/>
          </p:nvPr>
        </p:nvSpPr>
        <p:spPr>
          <a:xfrm>
            <a:off x="2589212" y="2133600"/>
            <a:ext cx="8915400" cy="3777622"/>
          </a:xfrm>
        </p:spPr>
        <p:txBody>
          <a:bodyPr>
            <a:normAutofit/>
          </a:bodyPr>
          <a:lstStyle/>
          <a:p>
            <a:pPr>
              <a:buClr>
                <a:srgbClr val="FCFC3E"/>
              </a:buClr>
            </a:pPr>
            <a:r>
              <a:rPr lang="en-US" dirty="0"/>
              <a:t>1. Introduction </a:t>
            </a:r>
          </a:p>
          <a:p>
            <a:pPr>
              <a:buClr>
                <a:srgbClr val="FCFC3E"/>
              </a:buClr>
            </a:pPr>
            <a:r>
              <a:rPr lang="en-US" dirty="0"/>
              <a:t>2. Belbin’s Team Roles and Key Roles </a:t>
            </a:r>
            <a:r>
              <a:rPr lang="en-US" dirty="0" err="1"/>
              <a:t>Analysed</a:t>
            </a:r>
            <a:endParaRPr lang="en-US" dirty="0"/>
          </a:p>
          <a:p>
            <a:pPr>
              <a:buClr>
                <a:srgbClr val="FCFC3E"/>
              </a:buClr>
            </a:pPr>
            <a:r>
              <a:rPr lang="en-US" dirty="0"/>
              <a:t>3. Strengths, weaknesses, and challenges</a:t>
            </a:r>
          </a:p>
          <a:p>
            <a:pPr>
              <a:buClr>
                <a:srgbClr val="FCFC3E"/>
              </a:buClr>
            </a:pPr>
            <a:r>
              <a:rPr lang="en-US" dirty="0"/>
              <a:t>4. Role Composition Impact</a:t>
            </a:r>
          </a:p>
          <a:p>
            <a:pPr>
              <a:buClr>
                <a:srgbClr val="FCFC3E"/>
              </a:buClr>
            </a:pPr>
            <a:r>
              <a:rPr lang="en-US" dirty="0"/>
              <a:t>5. Practical Examples</a:t>
            </a:r>
          </a:p>
          <a:p>
            <a:pPr>
              <a:buClr>
                <a:srgbClr val="FCFC3E"/>
              </a:buClr>
            </a:pPr>
            <a:r>
              <a:rPr lang="en-US" dirty="0"/>
              <a:t>6. Conclusion. </a:t>
            </a:r>
          </a:p>
          <a:p>
            <a:pPr>
              <a:buClr>
                <a:srgbClr val="FCFC3E"/>
              </a:buClr>
            </a:pPr>
            <a:r>
              <a:rPr lang="en-US" dirty="0"/>
              <a:t>7. References</a:t>
            </a:r>
          </a:p>
          <a:p>
            <a:pPr>
              <a:buClr>
                <a:srgbClr val="FCFC3E"/>
              </a:buClr>
            </a:pPr>
            <a:r>
              <a:rPr lang="en-US" dirty="0"/>
              <a:t>8. AI Statement</a:t>
            </a:r>
          </a:p>
          <a:p>
            <a:pPr>
              <a:buClr>
                <a:srgbClr val="FCFC3E"/>
              </a:buClr>
            </a:pPr>
            <a:endParaRPr lang="en-US" dirty="0"/>
          </a:p>
        </p:txBody>
      </p:sp>
    </p:spTree>
    <p:extLst>
      <p:ext uri="{BB962C8B-B14F-4D97-AF65-F5344CB8AC3E}">
        <p14:creationId xmlns:p14="http://schemas.microsoft.com/office/powerpoint/2010/main" val="26808375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ilhouette of people climbing a mountain&#10;&#10;AI-generated content may be incorrect.">
            <a:extLst>
              <a:ext uri="{FF2B5EF4-FFF2-40B4-BE49-F238E27FC236}">
                <a16:creationId xmlns:a16="http://schemas.microsoft.com/office/drawing/2014/main" id="{DC1BBBF5-623F-0C4B-192E-694AC7C8B9E5}"/>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rcRect t="32876" b="10874"/>
          <a:stretch>
            <a:fillRect/>
          </a:stretch>
        </p:blipFill>
        <p:spPr>
          <a:xfrm>
            <a:off x="-7237" y="0"/>
            <a:ext cx="12192000" cy="6858000"/>
          </a:xfrm>
          <a:prstGeom prst="rect">
            <a:avLst/>
          </a:prstGeom>
        </p:spPr>
      </p:pic>
      <p:sp>
        <p:nvSpPr>
          <p:cNvPr id="2" name="Title 1">
            <a:extLst>
              <a:ext uri="{FF2B5EF4-FFF2-40B4-BE49-F238E27FC236}">
                <a16:creationId xmlns:a16="http://schemas.microsoft.com/office/drawing/2014/main" id="{B72DCD4C-3883-33D2-3FCC-1C0CE9824EF0}"/>
              </a:ext>
            </a:extLst>
          </p:cNvPr>
          <p:cNvSpPr>
            <a:spLocks noGrp="1"/>
          </p:cNvSpPr>
          <p:nvPr>
            <p:ph type="title"/>
          </p:nvPr>
        </p:nvSpPr>
        <p:spPr>
          <a:xfrm>
            <a:off x="4421725" y="686567"/>
            <a:ext cx="8911687" cy="1280890"/>
          </a:xfrm>
        </p:spPr>
        <p:txBody>
          <a:bodyPr>
            <a:normAutofit/>
          </a:bodyPr>
          <a:lstStyle/>
          <a:p>
            <a:r>
              <a:rPr lang="en-US" b="1" dirty="0">
                <a:solidFill>
                  <a:srgbClr val="FFFFFF"/>
                </a:solidFill>
              </a:rPr>
              <a:t>Introduction</a:t>
            </a:r>
          </a:p>
        </p:txBody>
      </p:sp>
      <p:sp>
        <p:nvSpPr>
          <p:cNvPr id="3" name="Content Placeholder 2">
            <a:extLst>
              <a:ext uri="{FF2B5EF4-FFF2-40B4-BE49-F238E27FC236}">
                <a16:creationId xmlns:a16="http://schemas.microsoft.com/office/drawing/2014/main" id="{8F44D750-A4A9-546A-94A4-B5D6DC719D41}"/>
              </a:ext>
            </a:extLst>
          </p:cNvPr>
          <p:cNvSpPr>
            <a:spLocks noGrp="1"/>
          </p:cNvSpPr>
          <p:nvPr>
            <p:ph idx="1"/>
          </p:nvPr>
        </p:nvSpPr>
        <p:spPr>
          <a:xfrm>
            <a:off x="1861079" y="2393811"/>
            <a:ext cx="8915400" cy="3777622"/>
          </a:xfrm>
        </p:spPr>
        <p:txBody>
          <a:bodyPr>
            <a:normAutofit/>
          </a:bodyPr>
          <a:lstStyle/>
          <a:p>
            <a:pPr>
              <a:buClr>
                <a:srgbClr val="95FEED"/>
              </a:buClr>
              <a:buNone/>
            </a:pPr>
            <a:r>
              <a:rPr lang="en-US" dirty="0"/>
              <a:t>          This presentation shows how team roles are shared and how this shapes teamwork. Team role composition explains who takes each task and how each person helps the group. When roles are clear the team communicates better and finishes work more easily. Using Belbin’s Team Roles the presentation highlights why a balanced mix makes the team stronger and more effective.</a:t>
            </a:r>
          </a:p>
          <a:p>
            <a:pPr>
              <a:buClr>
                <a:srgbClr val="95FEED"/>
              </a:buClr>
              <a:buNone/>
            </a:pPr>
            <a:endParaRPr lang="en-US" dirty="0"/>
          </a:p>
        </p:txBody>
      </p:sp>
    </p:spTree>
    <p:extLst>
      <p:ext uri="{BB962C8B-B14F-4D97-AF65-F5344CB8AC3E}">
        <p14:creationId xmlns:p14="http://schemas.microsoft.com/office/powerpoint/2010/main" val="829945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rdcover books">
            <a:extLst>
              <a:ext uri="{FF2B5EF4-FFF2-40B4-BE49-F238E27FC236}">
                <a16:creationId xmlns:a16="http://schemas.microsoft.com/office/drawing/2014/main" id="{D117EA00-0CBA-5E86-205B-4D7A53260BE6}"/>
              </a:ext>
            </a:extLst>
          </p:cNvPr>
          <p:cNvPicPr>
            <a:picLocks noChangeAspect="1"/>
          </p:cNvPicPr>
          <p:nvPr/>
        </p:nvPicPr>
        <p:blipFill>
          <a:blip r:embed="rId2">
            <a:alphaModFix amt="35000"/>
          </a:blip>
          <a:srcRect t="9584" b="6146"/>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72D8327E-0328-C0FA-1B03-2FC5E9B48A78}"/>
              </a:ext>
            </a:extLst>
          </p:cNvPr>
          <p:cNvSpPr>
            <a:spLocks noGrp="1"/>
          </p:cNvSpPr>
          <p:nvPr>
            <p:ph type="title"/>
          </p:nvPr>
        </p:nvSpPr>
        <p:spPr>
          <a:xfrm>
            <a:off x="2307175" y="621305"/>
            <a:ext cx="8911687" cy="1280890"/>
          </a:xfrm>
        </p:spPr>
        <p:txBody>
          <a:bodyPr>
            <a:normAutofit/>
          </a:bodyPr>
          <a:lstStyle/>
          <a:p>
            <a:r>
              <a:rPr lang="en-US" b="1" dirty="0">
                <a:solidFill>
                  <a:srgbClr val="FFFFFF"/>
                </a:solidFill>
              </a:rPr>
              <a:t>Belbin’s Team Roles and Key Roles </a:t>
            </a:r>
            <a:r>
              <a:rPr lang="en-US" b="1" dirty="0" err="1">
                <a:solidFill>
                  <a:srgbClr val="FFFFFF"/>
                </a:solidFill>
              </a:rPr>
              <a:t>Analysed</a:t>
            </a:r>
            <a:endParaRPr lang="en-US" b="1" dirty="0">
              <a:solidFill>
                <a:srgbClr val="FFFFFF"/>
              </a:solidFill>
            </a:endParaRPr>
          </a:p>
        </p:txBody>
      </p:sp>
      <p:graphicFrame>
        <p:nvGraphicFramePr>
          <p:cNvPr id="5" name="Content Placeholder 2">
            <a:extLst>
              <a:ext uri="{FF2B5EF4-FFF2-40B4-BE49-F238E27FC236}">
                <a16:creationId xmlns:a16="http://schemas.microsoft.com/office/drawing/2014/main" id="{6B2D9A60-572B-B326-E749-41D94D20006A}"/>
              </a:ext>
            </a:extLst>
          </p:cNvPr>
          <p:cNvGraphicFramePr>
            <a:graphicFrameLocks noGrp="1"/>
          </p:cNvGraphicFramePr>
          <p:nvPr>
            <p:ph idx="1"/>
            <p:extLst>
              <p:ext uri="{D42A27DB-BD31-4B8C-83A1-F6EECF244321}">
                <p14:modId xmlns:p14="http://schemas.microsoft.com/office/powerpoint/2010/main" val="1478931486"/>
              </p:ext>
            </p:extLst>
          </p:nvPr>
        </p:nvGraphicFramePr>
        <p:xfrm>
          <a:off x="1454149" y="1905000"/>
          <a:ext cx="9283701" cy="4100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7854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Yellow books">
            <a:extLst>
              <a:ext uri="{FF2B5EF4-FFF2-40B4-BE49-F238E27FC236}">
                <a16:creationId xmlns:a16="http://schemas.microsoft.com/office/drawing/2014/main" id="{0B1FFB9F-2622-A8EB-E740-10CECEB7B8DB}"/>
              </a:ext>
            </a:extLst>
          </p:cNvPr>
          <p:cNvPicPr>
            <a:picLocks noChangeAspect="1"/>
          </p:cNvPicPr>
          <p:nvPr/>
        </p:nvPicPr>
        <p:blipFill>
          <a:blip r:embed="rId2">
            <a:alphaModFix amt="35000"/>
          </a:blip>
          <a:srcRect t="4572" b="15071"/>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17F7CA94-C0A6-9A5B-F273-32796477C451}"/>
              </a:ext>
            </a:extLst>
          </p:cNvPr>
          <p:cNvSpPr>
            <a:spLocks noGrp="1"/>
          </p:cNvSpPr>
          <p:nvPr>
            <p:ph type="title"/>
          </p:nvPr>
        </p:nvSpPr>
        <p:spPr>
          <a:xfrm>
            <a:off x="1642013" y="534933"/>
            <a:ext cx="8911687" cy="1280890"/>
          </a:xfrm>
        </p:spPr>
        <p:txBody>
          <a:bodyPr>
            <a:normAutofit/>
          </a:bodyPr>
          <a:lstStyle/>
          <a:p>
            <a:r>
              <a:rPr lang="en-US" b="1" dirty="0">
                <a:solidFill>
                  <a:srgbClr val="FFFFFF"/>
                </a:solidFill>
              </a:rPr>
              <a:t>Strengths, Weaknesses and Challenges</a:t>
            </a:r>
            <a:br>
              <a:rPr lang="en-US" b="1" dirty="0">
                <a:solidFill>
                  <a:srgbClr val="FFFFFF"/>
                </a:solidFill>
              </a:rPr>
            </a:br>
            <a:endParaRPr lang="en-US" dirty="0">
              <a:solidFill>
                <a:srgbClr val="FFFFFF"/>
              </a:solidFill>
            </a:endParaRPr>
          </a:p>
        </p:txBody>
      </p:sp>
      <p:graphicFrame>
        <p:nvGraphicFramePr>
          <p:cNvPr id="5" name="Content Placeholder 2">
            <a:extLst>
              <a:ext uri="{FF2B5EF4-FFF2-40B4-BE49-F238E27FC236}">
                <a16:creationId xmlns:a16="http://schemas.microsoft.com/office/drawing/2014/main" id="{283822C6-3EBE-129D-3F5C-E167EE827C41}"/>
              </a:ext>
            </a:extLst>
          </p:cNvPr>
          <p:cNvGraphicFramePr>
            <a:graphicFrameLocks noGrp="1"/>
          </p:cNvGraphicFramePr>
          <p:nvPr>
            <p:ph idx="1"/>
            <p:extLst>
              <p:ext uri="{D42A27DB-BD31-4B8C-83A1-F6EECF244321}">
                <p14:modId xmlns:p14="http://schemas.microsoft.com/office/powerpoint/2010/main" val="484994658"/>
              </p:ext>
            </p:extLst>
          </p:nvPr>
        </p:nvGraphicFramePr>
        <p:xfrm>
          <a:off x="1638300" y="19050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1842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eople at the meeting desk">
            <a:extLst>
              <a:ext uri="{FF2B5EF4-FFF2-40B4-BE49-F238E27FC236}">
                <a16:creationId xmlns:a16="http://schemas.microsoft.com/office/drawing/2014/main" id="{30F258A9-597B-2D4F-6580-0AAAD1981E85}"/>
              </a:ext>
            </a:extLst>
          </p:cNvPr>
          <p:cNvPicPr>
            <a:picLocks noChangeAspect="1"/>
          </p:cNvPicPr>
          <p:nvPr/>
        </p:nvPicPr>
        <p:blipFill>
          <a:blip r:embed="rId2"/>
          <a:srcRect l="14236" r="23638"/>
          <a:stretch>
            <a:fillRect/>
          </a:stretch>
        </p:blipFill>
        <p:spPr>
          <a:xfrm>
            <a:off x="-7620" y="10"/>
            <a:ext cx="7574440" cy="6857990"/>
          </a:xfrm>
          <a:prstGeom prst="rect">
            <a:avLst/>
          </a:prstGeom>
        </p:spPr>
      </p:pic>
      <p:sp>
        <p:nvSpPr>
          <p:cNvPr id="48"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724F98-653B-AAEC-98AF-44BF399764EB}"/>
              </a:ext>
            </a:extLst>
          </p:cNvPr>
          <p:cNvSpPr>
            <a:spLocks noGrp="1"/>
          </p:cNvSpPr>
          <p:nvPr>
            <p:ph type="title"/>
          </p:nvPr>
        </p:nvSpPr>
        <p:spPr>
          <a:xfrm>
            <a:off x="541867" y="787400"/>
            <a:ext cx="7145866" cy="778933"/>
          </a:xfrm>
        </p:spPr>
        <p:txBody>
          <a:bodyPr anchor="ctr">
            <a:normAutofit/>
          </a:bodyPr>
          <a:lstStyle/>
          <a:p>
            <a:r>
              <a:rPr lang="en-US" sz="3200" b="1">
                <a:solidFill>
                  <a:srgbClr val="FEFFFF"/>
                </a:solidFill>
              </a:rPr>
              <a:t>Role Composition Impact</a:t>
            </a:r>
          </a:p>
        </p:txBody>
      </p:sp>
      <p:sp>
        <p:nvSpPr>
          <p:cNvPr id="3" name="Content Placeholder 2">
            <a:extLst>
              <a:ext uri="{FF2B5EF4-FFF2-40B4-BE49-F238E27FC236}">
                <a16:creationId xmlns:a16="http://schemas.microsoft.com/office/drawing/2014/main" id="{7CFD84E7-E8A3-E961-0DF3-AD0890C9654C}"/>
              </a:ext>
            </a:extLst>
          </p:cNvPr>
          <p:cNvSpPr>
            <a:spLocks noGrp="1"/>
          </p:cNvSpPr>
          <p:nvPr>
            <p:ph idx="1"/>
          </p:nvPr>
        </p:nvSpPr>
        <p:spPr>
          <a:xfrm>
            <a:off x="7779518" y="2778694"/>
            <a:ext cx="4207404" cy="2994790"/>
          </a:xfrm>
        </p:spPr>
        <p:txBody>
          <a:bodyPr>
            <a:noAutofit/>
          </a:bodyPr>
          <a:lstStyle/>
          <a:p>
            <a:pPr>
              <a:lnSpc>
                <a:spcPct val="90000"/>
              </a:lnSpc>
            </a:pPr>
            <a:r>
              <a:rPr lang="en-US" sz="1600" dirty="0"/>
              <a:t>A balanced mix of roles helps the team work better. You get clearer communication, fair task sharing and faster results. Different roles bring </a:t>
            </a:r>
            <a:r>
              <a:rPr lang="en-US" sz="1600" dirty="0" err="1"/>
              <a:t>organisation</a:t>
            </a:r>
            <a:r>
              <a:rPr lang="en-US" sz="1600" dirty="0"/>
              <a:t>, new ideas, careful checking and motivation. If the roles are not balanced the team can face conflict, weak planning and lower quality. The way the roles are distributed affects teamwork, performance and the final outcome.</a:t>
            </a:r>
            <a:endParaRPr lang="en-US" sz="1600" dirty="0">
              <a:solidFill>
                <a:schemeClr val="tx1">
                  <a:lumMod val="95000"/>
                  <a:lumOff val="5000"/>
                </a:schemeClr>
              </a:solidFill>
            </a:endParaRPr>
          </a:p>
        </p:txBody>
      </p:sp>
      <p:pic>
        <p:nvPicPr>
          <p:cNvPr id="6" name="Graphic 5" descr="Remote work with solid fill">
            <a:extLst>
              <a:ext uri="{FF2B5EF4-FFF2-40B4-BE49-F238E27FC236}">
                <a16:creationId xmlns:a16="http://schemas.microsoft.com/office/drawing/2014/main" id="{6011E34B-DB24-912C-14C6-E021379872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9155" y="332140"/>
            <a:ext cx="1198312" cy="1198312"/>
          </a:xfrm>
          <a:prstGeom prst="rect">
            <a:avLst/>
          </a:prstGeom>
        </p:spPr>
      </p:pic>
    </p:spTree>
    <p:extLst>
      <p:ext uri="{BB962C8B-B14F-4D97-AF65-F5344CB8AC3E}">
        <p14:creationId xmlns:p14="http://schemas.microsoft.com/office/powerpoint/2010/main" val="2406799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5" descr="Neat empty education desk">
            <a:extLst>
              <a:ext uri="{FF2B5EF4-FFF2-40B4-BE49-F238E27FC236}">
                <a16:creationId xmlns:a16="http://schemas.microsoft.com/office/drawing/2014/main" id="{9E1C2256-26A8-149E-048E-9904E7899544}"/>
              </a:ext>
            </a:extLst>
          </p:cNvPr>
          <p:cNvPicPr>
            <a:picLocks noChangeAspect="1"/>
          </p:cNvPicPr>
          <p:nvPr/>
        </p:nvPicPr>
        <p:blipFill>
          <a:blip r:embed="rId2">
            <a:alphaModFix amt="35000"/>
          </a:blip>
          <a:srcRect l="21127" r="19598" b="-1"/>
          <a:stretch>
            <a:fillRect/>
          </a:stretch>
        </p:blipFill>
        <p:spPr>
          <a:xfrm>
            <a:off x="-8825" y="10"/>
            <a:ext cx="6089904" cy="6857990"/>
          </a:xfrm>
          <a:prstGeom prst="rect">
            <a:avLst/>
          </a:prstGeom>
        </p:spPr>
      </p:pic>
      <p:pic>
        <p:nvPicPr>
          <p:cNvPr id="5" name="Picture 4">
            <a:extLst>
              <a:ext uri="{FF2B5EF4-FFF2-40B4-BE49-F238E27FC236}">
                <a16:creationId xmlns:a16="http://schemas.microsoft.com/office/drawing/2014/main" id="{D5808595-9D56-AD7B-0647-65BC349DBEA2}"/>
              </a:ext>
            </a:extLst>
          </p:cNvPr>
          <p:cNvPicPr>
            <a:picLocks noChangeAspect="1"/>
          </p:cNvPicPr>
          <p:nvPr/>
        </p:nvPicPr>
        <p:blipFill>
          <a:blip r:embed="rId3">
            <a:alphaModFix amt="35000"/>
          </a:blip>
          <a:srcRect l="27052" r="22826"/>
          <a:stretch>
            <a:fillRect/>
          </a:stretch>
        </p:blipFill>
        <p:spPr>
          <a:xfrm>
            <a:off x="6081079" y="10"/>
            <a:ext cx="6110921" cy="6857990"/>
          </a:xfrm>
          <a:prstGeom prst="rect">
            <a:avLst/>
          </a:prstGeom>
        </p:spPr>
      </p:pic>
      <p:sp>
        <p:nvSpPr>
          <p:cNvPr id="2" name="Title 1">
            <a:extLst>
              <a:ext uri="{FF2B5EF4-FFF2-40B4-BE49-F238E27FC236}">
                <a16:creationId xmlns:a16="http://schemas.microsoft.com/office/drawing/2014/main" id="{E21D3810-71AE-2426-8F88-C56C6FA18951}"/>
              </a:ext>
            </a:extLst>
          </p:cNvPr>
          <p:cNvSpPr>
            <a:spLocks noGrp="1"/>
          </p:cNvSpPr>
          <p:nvPr>
            <p:ph type="title"/>
          </p:nvPr>
        </p:nvSpPr>
        <p:spPr>
          <a:xfrm>
            <a:off x="1249900" y="524098"/>
            <a:ext cx="8911687" cy="1280890"/>
          </a:xfrm>
        </p:spPr>
        <p:txBody>
          <a:bodyPr>
            <a:normAutofit/>
          </a:bodyPr>
          <a:lstStyle/>
          <a:p>
            <a:r>
              <a:rPr lang="en-US" b="1" dirty="0">
                <a:solidFill>
                  <a:srgbClr val="FFFFFF"/>
                </a:solidFill>
              </a:rPr>
              <a:t>Practical Examples</a:t>
            </a:r>
          </a:p>
        </p:txBody>
      </p:sp>
      <p:sp>
        <p:nvSpPr>
          <p:cNvPr id="3" name="Content Placeholder 2">
            <a:extLst>
              <a:ext uri="{FF2B5EF4-FFF2-40B4-BE49-F238E27FC236}">
                <a16:creationId xmlns:a16="http://schemas.microsoft.com/office/drawing/2014/main" id="{7E015BF5-E36E-3B03-15B0-B2D6F3DCBD76}"/>
              </a:ext>
            </a:extLst>
          </p:cNvPr>
          <p:cNvSpPr>
            <a:spLocks noGrp="1"/>
          </p:cNvSpPr>
          <p:nvPr>
            <p:ph idx="1"/>
          </p:nvPr>
        </p:nvSpPr>
        <p:spPr>
          <a:xfrm>
            <a:off x="1760537" y="2033588"/>
            <a:ext cx="8915400" cy="3777622"/>
          </a:xfrm>
        </p:spPr>
        <p:txBody>
          <a:bodyPr>
            <a:normAutofit/>
          </a:bodyPr>
          <a:lstStyle/>
          <a:p>
            <a:pPr>
              <a:lnSpc>
                <a:spcPct val="90000"/>
              </a:lnSpc>
              <a:buClr>
                <a:srgbClr val="BA5B43"/>
              </a:buClr>
              <a:buNone/>
            </a:pPr>
            <a:r>
              <a:rPr lang="en-US" sz="1500" b="1" dirty="0"/>
              <a:t>Good teamwork example</a:t>
            </a:r>
          </a:p>
          <a:p>
            <a:pPr>
              <a:lnSpc>
                <a:spcPct val="90000"/>
              </a:lnSpc>
              <a:buClr>
                <a:srgbClr val="BA5B43"/>
              </a:buClr>
              <a:buNone/>
            </a:pPr>
            <a:r>
              <a:rPr lang="en-US" sz="1600" dirty="0"/>
              <a:t>Five students work on a project and choose tasks based on their strengths. One creates the plan, another researches, one writes the content, one checks the details and one designs the slides. They communicate often and solve problems by talking calmly and finding a solution together. They finish on time and the final work looks </a:t>
            </a:r>
            <a:r>
              <a:rPr lang="en-US" sz="1600" dirty="0" err="1"/>
              <a:t>organised</a:t>
            </a:r>
            <a:r>
              <a:rPr lang="en-US" sz="1600" dirty="0"/>
              <a:t> because everyone contributes and the tasks are well balanced.</a:t>
            </a:r>
          </a:p>
          <a:p>
            <a:pPr>
              <a:lnSpc>
                <a:spcPct val="90000"/>
              </a:lnSpc>
              <a:buClr>
                <a:srgbClr val="BA5B43"/>
              </a:buClr>
              <a:buNone/>
            </a:pPr>
            <a:r>
              <a:rPr lang="en-US" sz="1500" b="1" dirty="0"/>
              <a:t>Bad teamwork example</a:t>
            </a:r>
          </a:p>
          <a:p>
            <a:pPr>
              <a:lnSpc>
                <a:spcPct val="90000"/>
              </a:lnSpc>
              <a:buClr>
                <a:srgbClr val="BA5B43"/>
              </a:buClr>
            </a:pPr>
            <a:r>
              <a:rPr lang="en-US" sz="1600" dirty="0"/>
              <a:t>Another group works on the same project but they do not choose roles. Nobody knows what to do and two members end up doing almost everything. The others stay confused or uninvolved. They barely communicate and avoid problems instead of fixing them. They work late, make mistakes and argue about responsibility. The final result looks rushed because there is no </a:t>
            </a:r>
            <a:r>
              <a:rPr lang="en-US" sz="1600" dirty="0" err="1"/>
              <a:t>organisation</a:t>
            </a:r>
            <a:r>
              <a:rPr lang="en-US" sz="1600" dirty="0"/>
              <a:t>, no communication and the tasks are not shared fairly.</a:t>
            </a:r>
          </a:p>
          <a:p>
            <a:pPr>
              <a:lnSpc>
                <a:spcPct val="90000"/>
              </a:lnSpc>
              <a:buClr>
                <a:srgbClr val="BA5B43"/>
              </a:buClr>
            </a:pPr>
            <a:endParaRPr lang="en-US" sz="1500" dirty="0"/>
          </a:p>
        </p:txBody>
      </p:sp>
    </p:spTree>
    <p:extLst>
      <p:ext uri="{BB962C8B-B14F-4D97-AF65-F5344CB8AC3E}">
        <p14:creationId xmlns:p14="http://schemas.microsoft.com/office/powerpoint/2010/main" val="319458612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aised fists">
            <a:extLst>
              <a:ext uri="{FF2B5EF4-FFF2-40B4-BE49-F238E27FC236}">
                <a16:creationId xmlns:a16="http://schemas.microsoft.com/office/drawing/2014/main" id="{D93B61F4-603B-CEEA-A090-DF6DDFBB536F}"/>
              </a:ext>
            </a:extLst>
          </p:cNvPr>
          <p:cNvPicPr>
            <a:picLocks noChangeAspect="1"/>
          </p:cNvPicPr>
          <p:nvPr/>
        </p:nvPicPr>
        <p:blipFill>
          <a:blip r:embed="rId2">
            <a:alphaModFix amt="35000"/>
          </a:blip>
          <a:srcRect t="9773" b="5957"/>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A4C4ECE6-E41B-C040-F225-FDD96C688139}"/>
              </a:ext>
            </a:extLst>
          </p:cNvPr>
          <p:cNvSpPr>
            <a:spLocks noGrp="1"/>
          </p:cNvSpPr>
          <p:nvPr>
            <p:ph type="title"/>
          </p:nvPr>
        </p:nvSpPr>
        <p:spPr>
          <a:xfrm>
            <a:off x="2592925" y="624110"/>
            <a:ext cx="8911687" cy="1280890"/>
          </a:xfrm>
        </p:spPr>
        <p:txBody>
          <a:bodyPr>
            <a:normAutofit/>
          </a:bodyPr>
          <a:lstStyle/>
          <a:p>
            <a:r>
              <a:rPr lang="en-US" b="1">
                <a:solidFill>
                  <a:srgbClr val="FFFFFF"/>
                </a:solidFill>
              </a:rPr>
              <a:t>Conclusion</a:t>
            </a:r>
          </a:p>
        </p:txBody>
      </p:sp>
      <p:sp>
        <p:nvSpPr>
          <p:cNvPr id="3" name="Content Placeholder 2">
            <a:extLst>
              <a:ext uri="{FF2B5EF4-FFF2-40B4-BE49-F238E27FC236}">
                <a16:creationId xmlns:a16="http://schemas.microsoft.com/office/drawing/2014/main" id="{BF81D533-7C38-61EC-6B46-56EE8E9800DF}"/>
              </a:ext>
            </a:extLst>
          </p:cNvPr>
          <p:cNvSpPr>
            <a:spLocks noGrp="1"/>
          </p:cNvSpPr>
          <p:nvPr>
            <p:ph idx="1"/>
          </p:nvPr>
        </p:nvSpPr>
        <p:spPr>
          <a:xfrm>
            <a:off x="1954212" y="2273300"/>
            <a:ext cx="8915400" cy="3777622"/>
          </a:xfrm>
        </p:spPr>
        <p:txBody>
          <a:bodyPr>
            <a:normAutofit/>
          </a:bodyPr>
          <a:lstStyle/>
          <a:p>
            <a:r>
              <a:rPr lang="en-US" dirty="0"/>
              <a:t>This presentation showed how team role composition affects the way a group works. Belbin’s Team Roles helped explain how different </a:t>
            </a:r>
            <a:r>
              <a:rPr lang="en-US" dirty="0" err="1"/>
              <a:t>behaviours</a:t>
            </a:r>
            <a:r>
              <a:rPr lang="en-US" dirty="0"/>
              <a:t> support </a:t>
            </a:r>
            <a:r>
              <a:rPr lang="en-US" dirty="0" err="1"/>
              <a:t>organisation</a:t>
            </a:r>
            <a:r>
              <a:rPr lang="en-US" dirty="0"/>
              <a:t>, action, quality and motivation. The analysis also showed that every role has limits that create problems when the team is not balanced. The examples proved that teamwork improves when the roles match well and becomes weak when important roles are missing. Understanding how roles fit together helps the team work better, communicate clearly and reach stronger results.</a:t>
            </a:r>
          </a:p>
          <a:p>
            <a:endParaRPr lang="en-US" dirty="0"/>
          </a:p>
        </p:txBody>
      </p:sp>
    </p:spTree>
    <p:extLst>
      <p:ext uri="{BB962C8B-B14F-4D97-AF65-F5344CB8AC3E}">
        <p14:creationId xmlns:p14="http://schemas.microsoft.com/office/powerpoint/2010/main" val="285991430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99D4BED0-4A92-08B4-347B-5F4AE5D104DF}"/>
              </a:ext>
            </a:extLst>
          </p:cNvPr>
          <p:cNvPicPr>
            <a:picLocks noChangeAspect="1"/>
          </p:cNvPicPr>
          <p:nvPr/>
        </p:nvPicPr>
        <p:blipFill>
          <a:blip r:embed="rId2">
            <a:alphaModFix amt="35000"/>
          </a:blip>
          <a:srcRect t="4338" b="11393"/>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7C5EEF8C-DF70-1A8A-57E4-D602F0F98E85}"/>
              </a:ext>
            </a:extLst>
          </p:cNvPr>
          <p:cNvSpPr>
            <a:spLocks noGrp="1"/>
          </p:cNvSpPr>
          <p:nvPr>
            <p:ph type="title"/>
          </p:nvPr>
        </p:nvSpPr>
        <p:spPr>
          <a:xfrm>
            <a:off x="2592925" y="624110"/>
            <a:ext cx="8911687" cy="1280890"/>
          </a:xfrm>
        </p:spPr>
        <p:txBody>
          <a:bodyPr>
            <a:normAutofit/>
          </a:bodyPr>
          <a:lstStyle/>
          <a:p>
            <a:r>
              <a:rPr lang="en-US" b="1">
                <a:solidFill>
                  <a:srgbClr val="FFFFFF"/>
                </a:solidFill>
              </a:rPr>
              <a:t>References</a:t>
            </a:r>
          </a:p>
        </p:txBody>
      </p:sp>
      <p:sp>
        <p:nvSpPr>
          <p:cNvPr id="3" name="Content Placeholder 2">
            <a:extLst>
              <a:ext uri="{FF2B5EF4-FFF2-40B4-BE49-F238E27FC236}">
                <a16:creationId xmlns:a16="http://schemas.microsoft.com/office/drawing/2014/main" id="{556AE1DA-C0D6-BAAF-01C1-F1A848D5A192}"/>
              </a:ext>
            </a:extLst>
          </p:cNvPr>
          <p:cNvSpPr>
            <a:spLocks noGrp="1"/>
          </p:cNvSpPr>
          <p:nvPr>
            <p:ph idx="1"/>
          </p:nvPr>
        </p:nvSpPr>
        <p:spPr>
          <a:xfrm>
            <a:off x="2589212" y="2133600"/>
            <a:ext cx="8915400" cy="3777622"/>
          </a:xfrm>
        </p:spPr>
        <p:txBody>
          <a:bodyPr>
            <a:normAutofit/>
          </a:bodyPr>
          <a:lstStyle/>
          <a:p>
            <a:pPr>
              <a:lnSpc>
                <a:spcPct val="90000"/>
              </a:lnSpc>
              <a:buClr>
                <a:srgbClr val="A6895F"/>
              </a:buClr>
              <a:buNone/>
            </a:pPr>
            <a:r>
              <a:rPr lang="en-US" sz="1300" b="1"/>
              <a:t>References (Harvard Style – Cardiff University)</a:t>
            </a:r>
          </a:p>
          <a:p>
            <a:pPr>
              <a:lnSpc>
                <a:spcPct val="90000"/>
              </a:lnSpc>
              <a:buClr>
                <a:srgbClr val="A6895F"/>
              </a:buClr>
              <a:buNone/>
            </a:pPr>
            <a:r>
              <a:rPr lang="en-US" sz="1300"/>
              <a:t>1. Belbin, R.M. (2023) </a:t>
            </a:r>
            <a:r>
              <a:rPr lang="en-US" sz="1300" i="1"/>
              <a:t>Belbin Team Roles</a:t>
            </a:r>
            <a:r>
              <a:rPr lang="en-US" sz="1300"/>
              <a:t>. Available at: </a:t>
            </a:r>
            <a:r>
              <a:rPr lang="en-US" sz="1300">
                <a:hlinkClick r:id="rId3"/>
              </a:rPr>
              <a:t>https://www.belbin.com/about/belbin-team-roles</a:t>
            </a:r>
            <a:endParaRPr lang="en-US" sz="1300"/>
          </a:p>
          <a:p>
            <a:pPr>
              <a:lnSpc>
                <a:spcPct val="90000"/>
              </a:lnSpc>
              <a:buClr>
                <a:srgbClr val="A6895F"/>
              </a:buClr>
              <a:buNone/>
            </a:pPr>
            <a:r>
              <a:rPr lang="en-US" sz="1300"/>
              <a:t>2. </a:t>
            </a:r>
            <a:r>
              <a:rPr lang="en-US" sz="1300" err="1"/>
              <a:t>Árnazabal</a:t>
            </a:r>
            <a:r>
              <a:rPr lang="en-US" sz="1300"/>
              <a:t>, A., Ortiz, A., Martínez, Y. and García, M. (2022) ‘Team formation on the basis of Belbin’s roles to enhance teamwork skills’, </a:t>
            </a:r>
            <a:r>
              <a:rPr lang="en-US" sz="1300" i="1"/>
              <a:t>Computers in Human Behavior Reports</a:t>
            </a:r>
            <a:r>
              <a:rPr lang="en-US" sz="1300"/>
              <a:t>, 5. Available at: </a:t>
            </a:r>
            <a:r>
              <a:rPr lang="en-US" sz="1300">
                <a:hlinkClick r:id="rId4"/>
              </a:rPr>
              <a:t>https://www.sciencedirect.com/science/article/pii/S1749772821000452</a:t>
            </a:r>
            <a:endParaRPr lang="en-US" sz="1300"/>
          </a:p>
          <a:p>
            <a:pPr>
              <a:lnSpc>
                <a:spcPct val="90000"/>
              </a:lnSpc>
              <a:buClr>
                <a:srgbClr val="A6895F"/>
              </a:buClr>
              <a:buNone/>
            </a:pPr>
            <a:r>
              <a:rPr lang="en-US" sz="1300"/>
              <a:t>3. </a:t>
            </a:r>
            <a:r>
              <a:rPr lang="en-US" sz="1300" err="1"/>
              <a:t>Aritzeta</a:t>
            </a:r>
            <a:r>
              <a:rPr lang="en-US" sz="1300"/>
              <a:t>, A., Swailes, S. and Senior, B. (2007) ‘Belbin’s Team Role Model: Development, validity and applications for team building’, </a:t>
            </a:r>
            <a:r>
              <a:rPr lang="en-US" sz="1300" i="1"/>
              <a:t>Team Performance Management</a:t>
            </a:r>
            <a:r>
              <a:rPr lang="en-US" sz="1300"/>
              <a:t>, 13(3/4), pp. 122–136. Available at: </a:t>
            </a:r>
            <a:r>
              <a:rPr lang="en-US" sz="1300">
                <a:hlinkClick r:id="rId5"/>
              </a:rPr>
              <a:t>https://www.researchgate.net/publication/4771221_Belbin%27s_Team_Role_Model_Development_Validity_and_Applications_for_Team_Building</a:t>
            </a:r>
            <a:r>
              <a:rPr lang="en-US" sz="1300"/>
              <a:t> </a:t>
            </a:r>
          </a:p>
          <a:p>
            <a:pPr>
              <a:lnSpc>
                <a:spcPct val="90000"/>
              </a:lnSpc>
              <a:buClr>
                <a:srgbClr val="A6895F"/>
              </a:buClr>
              <a:buNone/>
            </a:pPr>
            <a:r>
              <a:rPr lang="en-US" sz="1300"/>
              <a:t>4. Adamis, D., </a:t>
            </a:r>
            <a:r>
              <a:rPr lang="en-US" sz="1300" err="1"/>
              <a:t>Krompa</a:t>
            </a:r>
            <a:r>
              <a:rPr lang="en-US" sz="1300"/>
              <a:t>, G.M., Rauf, A., Mulligan, O. and O’Mahony, E. (2023) ‘Belbin’s team role balance and team effectiveness in community mental health teams’, </a:t>
            </a:r>
            <a:r>
              <a:rPr lang="en-US" sz="1300" i="1"/>
              <a:t>Merits</a:t>
            </a:r>
            <a:r>
              <a:rPr lang="en-US" sz="1300"/>
              <a:t>, 3(3), pp. 1–15. Available at: </a:t>
            </a:r>
            <a:r>
              <a:rPr lang="en-US" sz="1300">
                <a:hlinkClick r:id="rId6"/>
              </a:rPr>
              <a:t>https://www.mdpi.com/2673-8104/3/3/36</a:t>
            </a:r>
            <a:r>
              <a:rPr lang="en-US" sz="1300"/>
              <a:t> </a:t>
            </a:r>
          </a:p>
          <a:p>
            <a:pPr>
              <a:lnSpc>
                <a:spcPct val="90000"/>
              </a:lnSpc>
              <a:buClr>
                <a:srgbClr val="A6895F"/>
              </a:buClr>
              <a:buNone/>
            </a:pPr>
            <a:r>
              <a:rPr lang="en-US" sz="1300"/>
              <a:t>5. Manning, T., Parker, R. and Pogson, G. (2006) ‘A revised model of team roles and some research findings’, </a:t>
            </a:r>
            <a:r>
              <a:rPr lang="en-US" sz="1300" i="1"/>
              <a:t>Industrial and Commercial Training</a:t>
            </a:r>
            <a:r>
              <a:rPr lang="en-US" sz="1300"/>
              <a:t>, 38(6), pp. 287–296. Available at: </a:t>
            </a:r>
            <a:r>
              <a:rPr lang="en-US" sz="1300">
                <a:hlinkClick r:id="rId7"/>
              </a:rPr>
              <a:t>https://researchportal.hw.ac.uk/en/publications/a-revised-model-of-team-roles-and-some-research-findings</a:t>
            </a:r>
            <a:r>
              <a:rPr lang="en-US" sz="1300"/>
              <a:t> .</a:t>
            </a:r>
          </a:p>
          <a:p>
            <a:pPr marL="0" indent="0">
              <a:lnSpc>
                <a:spcPct val="90000"/>
              </a:lnSpc>
              <a:buClr>
                <a:srgbClr val="A6895F"/>
              </a:buClr>
              <a:buNone/>
            </a:pPr>
            <a:endParaRPr lang="en-US" sz="1300"/>
          </a:p>
        </p:txBody>
      </p:sp>
    </p:spTree>
    <p:extLst>
      <p:ext uri="{BB962C8B-B14F-4D97-AF65-F5344CB8AC3E}">
        <p14:creationId xmlns:p14="http://schemas.microsoft.com/office/powerpoint/2010/main" val="58557761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face graphic">
            <a:extLst>
              <a:ext uri="{FF2B5EF4-FFF2-40B4-BE49-F238E27FC236}">
                <a16:creationId xmlns:a16="http://schemas.microsoft.com/office/drawing/2014/main" id="{E5D504E3-D514-DF61-356A-AD49B57E3875}"/>
              </a:ext>
            </a:extLst>
          </p:cNvPr>
          <p:cNvPicPr>
            <a:picLocks noChangeAspect="1"/>
          </p:cNvPicPr>
          <p:nvPr/>
        </p:nvPicPr>
        <p:blipFill>
          <a:blip r:embed="rId2">
            <a:alphaModFix amt="35000"/>
          </a:blip>
          <a:srcRect b="10000"/>
          <a:stretch>
            <a:fillRect/>
          </a:stretch>
        </p:blipFill>
        <p:spPr>
          <a:xfrm>
            <a:off x="-121119" y="202937"/>
            <a:ext cx="12192000" cy="6858000"/>
          </a:xfrm>
          <a:prstGeom prst="rect">
            <a:avLst/>
          </a:prstGeom>
        </p:spPr>
      </p:pic>
      <p:sp>
        <p:nvSpPr>
          <p:cNvPr id="2" name="Title 1">
            <a:extLst>
              <a:ext uri="{FF2B5EF4-FFF2-40B4-BE49-F238E27FC236}">
                <a16:creationId xmlns:a16="http://schemas.microsoft.com/office/drawing/2014/main" id="{0663267D-B27D-C709-2B86-72805DC7B30C}"/>
              </a:ext>
            </a:extLst>
          </p:cNvPr>
          <p:cNvSpPr>
            <a:spLocks noGrp="1"/>
          </p:cNvSpPr>
          <p:nvPr>
            <p:ph type="title"/>
          </p:nvPr>
        </p:nvSpPr>
        <p:spPr>
          <a:xfrm>
            <a:off x="2095620" y="352674"/>
            <a:ext cx="8911687" cy="1280890"/>
          </a:xfrm>
        </p:spPr>
        <p:txBody>
          <a:bodyPr>
            <a:normAutofit/>
          </a:bodyPr>
          <a:lstStyle/>
          <a:p>
            <a:r>
              <a:rPr lang="en-US" b="1" dirty="0">
                <a:solidFill>
                  <a:srgbClr val="FFFFFF"/>
                </a:solidFill>
              </a:rPr>
              <a:t>AI Acknowledgement Statement</a:t>
            </a:r>
          </a:p>
        </p:txBody>
      </p:sp>
      <p:sp>
        <p:nvSpPr>
          <p:cNvPr id="3" name="Content Placeholder 2">
            <a:extLst>
              <a:ext uri="{FF2B5EF4-FFF2-40B4-BE49-F238E27FC236}">
                <a16:creationId xmlns:a16="http://schemas.microsoft.com/office/drawing/2014/main" id="{085A261B-34BE-36B4-A952-E153DF73B79E}"/>
              </a:ext>
            </a:extLst>
          </p:cNvPr>
          <p:cNvSpPr>
            <a:spLocks noGrp="1"/>
          </p:cNvSpPr>
          <p:nvPr>
            <p:ph idx="1"/>
          </p:nvPr>
        </p:nvSpPr>
        <p:spPr>
          <a:xfrm>
            <a:off x="1835233" y="3064190"/>
            <a:ext cx="8915400" cy="3777622"/>
          </a:xfrm>
        </p:spPr>
        <p:txBody>
          <a:bodyPr>
            <a:normAutofit/>
          </a:bodyPr>
          <a:lstStyle/>
          <a:p>
            <a:pPr>
              <a:buClr>
                <a:srgbClr val="E7B46E"/>
              </a:buClr>
            </a:pPr>
            <a:r>
              <a:rPr lang="en-US" dirty="0"/>
              <a:t>I confirm that I did not use any AI tools or AI-generated content in the development of this presentation. All ideas, analysis, explanations and written sections are entirely my own work. The research, interpretation of information and final structure were completed independently, without support from artificial intelligence. I take full responsibility for the originality and accuracy of this presentation.</a:t>
            </a:r>
          </a:p>
        </p:txBody>
      </p:sp>
    </p:spTree>
    <p:extLst>
      <p:ext uri="{BB962C8B-B14F-4D97-AF65-F5344CB8AC3E}">
        <p14:creationId xmlns:p14="http://schemas.microsoft.com/office/powerpoint/2010/main" val="113505356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1229</TotalTime>
  <Words>1131</Words>
  <Application>Microsoft Macintosh PowerPoint</Application>
  <PresentationFormat>Widescreen</PresentationFormat>
  <Paragraphs>41</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Wingdings 3</vt:lpstr>
      <vt:lpstr>Wisp</vt:lpstr>
      <vt:lpstr>BMSW4009 Effective Teamwork and Communication</vt:lpstr>
      <vt:lpstr>Team role composition analysis        -presentation overview-</vt:lpstr>
      <vt:lpstr>Introduction</vt:lpstr>
      <vt:lpstr>Belbin’s Team Roles and Key Roles Analysed</vt:lpstr>
      <vt:lpstr>Strengths, Weaknesses and Challenges </vt:lpstr>
      <vt:lpstr>Role Composition Impact</vt:lpstr>
      <vt:lpstr>Practical Examples</vt:lpstr>
      <vt:lpstr>Conclusion</vt:lpstr>
      <vt:lpstr>References</vt:lpstr>
      <vt:lpstr>AI Acknowledgement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Iuliana Hostiuc (2431424)</dc:creator>
  <cp:lastModifiedBy>Gabriela Iuliana Hostiuc (2431424)</cp:lastModifiedBy>
  <cp:revision>5</cp:revision>
  <dcterms:created xsi:type="dcterms:W3CDTF">2025-11-24T23:47:32Z</dcterms:created>
  <dcterms:modified xsi:type="dcterms:W3CDTF">2025-11-25T20:20:52Z</dcterms:modified>
</cp:coreProperties>
</file>