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1.xml" ContentType="application/vnd.openxmlformats-officedocument.presentationml.tags+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5"/>
  </p:notesMasterIdLst>
  <p:sldIdLst>
    <p:sldId id="256" r:id="rId2"/>
    <p:sldId id="467" r:id="rId3"/>
    <p:sldId id="728" r:id="rId4"/>
    <p:sldId id="262" r:id="rId5"/>
    <p:sldId id="268" r:id="rId6"/>
    <p:sldId id="606" r:id="rId7"/>
    <p:sldId id="298" r:id="rId8"/>
    <p:sldId id="285" r:id="rId9"/>
    <p:sldId id="449" r:id="rId10"/>
    <p:sldId id="276" r:id="rId11"/>
    <p:sldId id="279" r:id="rId12"/>
    <p:sldId id="461" r:id="rId13"/>
    <p:sldId id="592" r:id="rId14"/>
    <p:sldId id="595" r:id="rId15"/>
    <p:sldId id="593" r:id="rId16"/>
    <p:sldId id="594" r:id="rId17"/>
    <p:sldId id="756" r:id="rId18"/>
    <p:sldId id="578" r:id="rId19"/>
    <p:sldId id="597" r:id="rId20"/>
    <p:sldId id="323" r:id="rId21"/>
    <p:sldId id="294" r:id="rId22"/>
    <p:sldId id="580" r:id="rId23"/>
    <p:sldId id="372" r:id="rId24"/>
    <p:sldId id="272" r:id="rId25"/>
    <p:sldId id="320" r:id="rId26"/>
    <p:sldId id="624" r:id="rId27"/>
    <p:sldId id="599" r:id="rId28"/>
    <p:sldId id="436" r:id="rId29"/>
    <p:sldId id="284" r:id="rId30"/>
    <p:sldId id="582" r:id="rId31"/>
    <p:sldId id="583" r:id="rId32"/>
    <p:sldId id="587" r:id="rId33"/>
    <p:sldId id="638" r:id="rId34"/>
    <p:sldId id="750" r:id="rId35"/>
    <p:sldId id="722" r:id="rId36"/>
    <p:sldId id="527" r:id="rId37"/>
    <p:sldId id="533" r:id="rId38"/>
    <p:sldId id="552" r:id="rId39"/>
    <p:sldId id="553" r:id="rId40"/>
    <p:sldId id="726" r:id="rId41"/>
    <p:sldId id="699" r:id="rId42"/>
    <p:sldId id="556" r:id="rId43"/>
    <p:sldId id="755" r:id="rId44"/>
    <p:sldId id="438" r:id="rId45"/>
    <p:sldId id="390" r:id="rId46"/>
    <p:sldId id="260" r:id="rId47"/>
    <p:sldId id="751" r:id="rId48"/>
    <p:sldId id="265" r:id="rId49"/>
    <p:sldId id="259" r:id="rId50"/>
    <p:sldId id="746" r:id="rId51"/>
    <p:sldId id="269" r:id="rId52"/>
    <p:sldId id="271" r:id="rId53"/>
    <p:sldId id="273" r:id="rId54"/>
    <p:sldId id="257" r:id="rId55"/>
    <p:sldId id="414" r:id="rId56"/>
    <p:sldId id="421" r:id="rId57"/>
    <p:sldId id="423" r:id="rId58"/>
    <p:sldId id="753" r:id="rId59"/>
    <p:sldId id="749" r:id="rId60"/>
    <p:sldId id="748" r:id="rId61"/>
    <p:sldId id="744" r:id="rId62"/>
    <p:sldId id="384" r:id="rId63"/>
    <p:sldId id="754"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pcwkjAiQzbMR05R6mhIZA==" hashData="pWT3fe0VyBxbuQ/yLvZeVcn/Z4LnWqSNfL7ySohMFyEmD/cW6gOnR/3zL+7KFogUdmupl133QoZul591BpO3l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66010" autoAdjust="0"/>
  </p:normalViewPr>
  <p:slideViewPr>
    <p:cSldViewPr snapToGrid="0">
      <p:cViewPr varScale="1">
        <p:scale>
          <a:sx n="74" d="100"/>
          <a:sy n="74" d="100"/>
        </p:scale>
        <p:origin x="119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6F7B29CC-9B5E-4310-B07A-9CC4B4E701AA}"/>
    <pc:docChg chg="custSel addSld delSld modSld sldOrd">
      <pc:chgData name="Sadie France" userId="b7d6a976-0449-421d-8e4f-ccb524b7ca6e" providerId="ADAL" clId="{6F7B29CC-9B5E-4310-B07A-9CC4B4E701AA}" dt="2024-12-05T10:03:21.810" v="610"/>
      <pc:docMkLst>
        <pc:docMk/>
      </pc:docMkLst>
      <pc:sldChg chg="modSp mod">
        <pc:chgData name="Sadie France" userId="b7d6a976-0449-421d-8e4f-ccb524b7ca6e" providerId="ADAL" clId="{6F7B29CC-9B5E-4310-B07A-9CC4B4E701AA}" dt="2024-12-05T09:44:54.173" v="529" actId="2711"/>
        <pc:sldMkLst>
          <pc:docMk/>
          <pc:sldMk cId="1423208447" sldId="257"/>
        </pc:sldMkLst>
        <pc:spChg chg="mod">
          <ac:chgData name="Sadie France" userId="b7d6a976-0449-421d-8e4f-ccb524b7ca6e" providerId="ADAL" clId="{6F7B29CC-9B5E-4310-B07A-9CC4B4E701AA}" dt="2024-12-05T09:44:54.173" v="529" actId="2711"/>
          <ac:spMkLst>
            <pc:docMk/>
            <pc:sldMk cId="1423208447" sldId="257"/>
            <ac:spMk id="3" creationId="{174C1D4C-4CBB-02AB-58F1-8E9D5F1EC5B7}"/>
          </ac:spMkLst>
        </pc:spChg>
      </pc:sldChg>
      <pc:sldChg chg="modSp add mod">
        <pc:chgData name="Sadie France" userId="b7d6a976-0449-421d-8e4f-ccb524b7ca6e" providerId="ADAL" clId="{6F7B29CC-9B5E-4310-B07A-9CC4B4E701AA}" dt="2024-12-05T09:43:25.645" v="522" actId="27636"/>
        <pc:sldMkLst>
          <pc:docMk/>
          <pc:sldMk cId="1734713401" sldId="259"/>
        </pc:sldMkLst>
        <pc:spChg chg="mod">
          <ac:chgData name="Sadie France" userId="b7d6a976-0449-421d-8e4f-ccb524b7ca6e" providerId="ADAL" clId="{6F7B29CC-9B5E-4310-B07A-9CC4B4E701AA}" dt="2024-12-05T09:43:25.645" v="522" actId="27636"/>
          <ac:spMkLst>
            <pc:docMk/>
            <pc:sldMk cId="1734713401" sldId="259"/>
            <ac:spMk id="3" creationId="{290D4831-2B0E-C871-3202-F668D2EDA677}"/>
          </ac:spMkLst>
        </pc:spChg>
      </pc:sldChg>
      <pc:sldChg chg="del">
        <pc:chgData name="Sadie France" userId="b7d6a976-0449-421d-8e4f-ccb524b7ca6e" providerId="ADAL" clId="{6F7B29CC-9B5E-4310-B07A-9CC4B4E701AA}" dt="2024-12-05T09:42:55.389" v="520" actId="47"/>
        <pc:sldMkLst>
          <pc:docMk/>
          <pc:sldMk cId="1778978744" sldId="261"/>
        </pc:sldMkLst>
      </pc:sldChg>
      <pc:sldChg chg="add">
        <pc:chgData name="Sadie France" userId="b7d6a976-0449-421d-8e4f-ccb524b7ca6e" providerId="ADAL" clId="{6F7B29CC-9B5E-4310-B07A-9CC4B4E701AA}" dt="2024-12-05T09:29:52.685" v="0"/>
        <pc:sldMkLst>
          <pc:docMk/>
          <pc:sldMk cId="41125824" sldId="272"/>
        </pc:sldMkLst>
      </pc:sldChg>
      <pc:sldChg chg="del">
        <pc:chgData name="Sadie France" userId="b7d6a976-0449-421d-8e4f-ccb524b7ca6e" providerId="ADAL" clId="{6F7B29CC-9B5E-4310-B07A-9CC4B4E701AA}" dt="2024-12-05T10:01:12.240" v="557" actId="47"/>
        <pc:sldMkLst>
          <pc:docMk/>
          <pc:sldMk cId="3293536211" sldId="290"/>
        </pc:sldMkLst>
      </pc:sldChg>
      <pc:sldChg chg="del">
        <pc:chgData name="Sadie France" userId="b7d6a976-0449-421d-8e4f-ccb524b7ca6e" providerId="ADAL" clId="{6F7B29CC-9B5E-4310-B07A-9CC4B4E701AA}" dt="2024-12-05T09:59:13.804" v="535" actId="47"/>
        <pc:sldMkLst>
          <pc:docMk/>
          <pc:sldMk cId="1365886412" sldId="296"/>
        </pc:sldMkLst>
      </pc:sldChg>
      <pc:sldChg chg="del">
        <pc:chgData name="Sadie France" userId="b7d6a976-0449-421d-8e4f-ccb524b7ca6e" providerId="ADAL" clId="{6F7B29CC-9B5E-4310-B07A-9CC4B4E701AA}" dt="2024-12-05T09:59:23.695" v="538" actId="47"/>
        <pc:sldMkLst>
          <pc:docMk/>
          <pc:sldMk cId="2723994536" sldId="301"/>
        </pc:sldMkLst>
      </pc:sldChg>
      <pc:sldChg chg="add">
        <pc:chgData name="Sadie France" userId="b7d6a976-0449-421d-8e4f-ccb524b7ca6e" providerId="ADAL" clId="{6F7B29CC-9B5E-4310-B07A-9CC4B4E701AA}" dt="2024-12-05T09:30:36.104" v="2"/>
        <pc:sldMkLst>
          <pc:docMk/>
          <pc:sldMk cId="2312741011" sldId="320"/>
        </pc:sldMkLst>
      </pc:sldChg>
      <pc:sldChg chg="delSp mod">
        <pc:chgData name="Sadie France" userId="b7d6a976-0449-421d-8e4f-ccb524b7ca6e" providerId="ADAL" clId="{6F7B29CC-9B5E-4310-B07A-9CC4B4E701AA}" dt="2024-12-05T09:58:04.667" v="531" actId="478"/>
        <pc:sldMkLst>
          <pc:docMk/>
          <pc:sldMk cId="813759559" sldId="599"/>
        </pc:sldMkLst>
        <pc:spChg chg="del">
          <ac:chgData name="Sadie France" userId="b7d6a976-0449-421d-8e4f-ccb524b7ca6e" providerId="ADAL" clId="{6F7B29CC-9B5E-4310-B07A-9CC4B4E701AA}" dt="2024-12-05T09:58:04.667" v="531" actId="478"/>
          <ac:spMkLst>
            <pc:docMk/>
            <pc:sldMk cId="813759559" sldId="599"/>
            <ac:spMk id="3" creationId="{3CDA15DC-3D58-284A-AADE-7F5EDFF4FE44}"/>
          </ac:spMkLst>
        </pc:spChg>
      </pc:sldChg>
      <pc:sldChg chg="delSp add setBg delDesignElem">
        <pc:chgData name="Sadie France" userId="b7d6a976-0449-421d-8e4f-ccb524b7ca6e" providerId="ADAL" clId="{6F7B29CC-9B5E-4310-B07A-9CC4B4E701AA}" dt="2024-12-05T09:30:36.104" v="2"/>
        <pc:sldMkLst>
          <pc:docMk/>
          <pc:sldMk cId="1001536385" sldId="624"/>
        </pc:sldMkLst>
        <pc:spChg chg="del">
          <ac:chgData name="Sadie France" userId="b7d6a976-0449-421d-8e4f-ccb524b7ca6e" providerId="ADAL" clId="{6F7B29CC-9B5E-4310-B07A-9CC4B4E701AA}" dt="2024-12-05T09:30:36.104" v="2"/>
          <ac:spMkLst>
            <pc:docMk/>
            <pc:sldMk cId="1001536385" sldId="624"/>
            <ac:spMk id="15" creationId="{96646FC9-C66D-4EC7-8310-0DD4ACC49C6C}"/>
          </ac:spMkLst>
        </pc:spChg>
        <pc:spChg chg="del">
          <ac:chgData name="Sadie France" userId="b7d6a976-0449-421d-8e4f-ccb524b7ca6e" providerId="ADAL" clId="{6F7B29CC-9B5E-4310-B07A-9CC4B4E701AA}" dt="2024-12-05T09:30:36.104" v="2"/>
          <ac:spMkLst>
            <pc:docMk/>
            <pc:sldMk cId="1001536385" sldId="624"/>
            <ac:spMk id="17" creationId="{A3473CF9-37EB-43E7-89EF-D2D1C53D1DAC}"/>
          </ac:spMkLst>
        </pc:spChg>
        <pc:spChg chg="del">
          <ac:chgData name="Sadie France" userId="b7d6a976-0449-421d-8e4f-ccb524b7ca6e" providerId="ADAL" clId="{6F7B29CC-9B5E-4310-B07A-9CC4B4E701AA}" dt="2024-12-05T09:30:36.104" v="2"/>
          <ac:spMkLst>
            <pc:docMk/>
            <pc:sldMk cId="1001536385" sldId="624"/>
            <ac:spMk id="19" creationId="{586B4EF9-43BA-4655-A6FF-1D8E21574C95}"/>
          </ac:spMkLst>
        </pc:spChg>
      </pc:sldChg>
      <pc:sldChg chg="del mod modShow">
        <pc:chgData name="Sadie France" userId="b7d6a976-0449-421d-8e4f-ccb524b7ca6e" providerId="ADAL" clId="{6F7B29CC-9B5E-4310-B07A-9CC4B4E701AA}" dt="2024-12-05T09:59:17.551" v="537" actId="47"/>
        <pc:sldMkLst>
          <pc:docMk/>
          <pc:sldMk cId="1993295446" sldId="723"/>
        </pc:sldMkLst>
      </pc:sldChg>
      <pc:sldChg chg="del">
        <pc:chgData name="Sadie France" userId="b7d6a976-0449-421d-8e4f-ccb524b7ca6e" providerId="ADAL" clId="{6F7B29CC-9B5E-4310-B07A-9CC4B4E701AA}" dt="2024-12-05T09:59:15.203" v="536" actId="47"/>
        <pc:sldMkLst>
          <pc:docMk/>
          <pc:sldMk cId="1844512522" sldId="733"/>
        </pc:sldMkLst>
      </pc:sldChg>
      <pc:sldChg chg="del mod modShow">
        <pc:chgData name="Sadie France" userId="b7d6a976-0449-421d-8e4f-ccb524b7ca6e" providerId="ADAL" clId="{6F7B29CC-9B5E-4310-B07A-9CC4B4E701AA}" dt="2024-12-05T09:59:09.988" v="534" actId="47"/>
        <pc:sldMkLst>
          <pc:docMk/>
          <pc:sldMk cId="2541200921" sldId="745"/>
        </pc:sldMkLst>
      </pc:sldChg>
      <pc:sldChg chg="add">
        <pc:chgData name="Sadie France" userId="b7d6a976-0449-421d-8e4f-ccb524b7ca6e" providerId="ADAL" clId="{6F7B29CC-9B5E-4310-B07A-9CC4B4E701AA}" dt="2024-12-05T10:03:21.810" v="610"/>
        <pc:sldMkLst>
          <pc:docMk/>
          <pc:sldMk cId="931727050" sldId="750"/>
        </pc:sldMkLst>
      </pc:sldChg>
      <pc:sldChg chg="addSp modSp new del mod ord">
        <pc:chgData name="Sadie France" userId="b7d6a976-0449-421d-8e4f-ccb524b7ca6e" providerId="ADAL" clId="{6F7B29CC-9B5E-4310-B07A-9CC4B4E701AA}" dt="2024-12-05T10:03:16.483" v="609" actId="2696"/>
        <pc:sldMkLst>
          <pc:docMk/>
          <pc:sldMk cId="3570474046" sldId="750"/>
        </pc:sldMkLst>
        <pc:spChg chg="mod">
          <ac:chgData name="Sadie France" userId="b7d6a976-0449-421d-8e4f-ccb524b7ca6e" providerId="ADAL" clId="{6F7B29CC-9B5E-4310-B07A-9CC4B4E701AA}" dt="2024-12-05T09:35:33.400" v="470" actId="14100"/>
          <ac:spMkLst>
            <pc:docMk/>
            <pc:sldMk cId="3570474046" sldId="750"/>
            <ac:spMk id="2" creationId="{BF37F9FA-9BF0-2313-E01E-5729A78C7DBF}"/>
          </ac:spMkLst>
        </pc:spChg>
        <pc:spChg chg="mod">
          <ac:chgData name="Sadie France" userId="b7d6a976-0449-421d-8e4f-ccb524b7ca6e" providerId="ADAL" clId="{6F7B29CC-9B5E-4310-B07A-9CC4B4E701AA}" dt="2024-12-05T09:35:18.182" v="461" actId="1076"/>
          <ac:spMkLst>
            <pc:docMk/>
            <pc:sldMk cId="3570474046" sldId="750"/>
            <ac:spMk id="3" creationId="{25DD3539-F51A-2AD2-555D-CDB0B9101166}"/>
          </ac:spMkLst>
        </pc:spChg>
        <pc:picChg chg="add mod">
          <ac:chgData name="Sadie France" userId="b7d6a976-0449-421d-8e4f-ccb524b7ca6e" providerId="ADAL" clId="{6F7B29CC-9B5E-4310-B07A-9CC4B4E701AA}" dt="2024-12-05T09:35:18.182" v="461" actId="1076"/>
          <ac:picMkLst>
            <pc:docMk/>
            <pc:sldMk cId="3570474046" sldId="750"/>
            <ac:picMk id="1026" creationId="{16582D4F-EF9E-FF66-E219-79E90DC4063A}"/>
          </ac:picMkLst>
        </pc:picChg>
        <pc:picChg chg="add mod">
          <ac:chgData name="Sadie France" userId="b7d6a976-0449-421d-8e4f-ccb524b7ca6e" providerId="ADAL" clId="{6F7B29CC-9B5E-4310-B07A-9CC4B4E701AA}" dt="2024-12-05T09:35:33.400" v="470" actId="14100"/>
          <ac:picMkLst>
            <pc:docMk/>
            <pc:sldMk cId="3570474046" sldId="750"/>
            <ac:picMk id="1028" creationId="{6B37E85E-F586-9BB1-1E04-F230C929EFF8}"/>
          </ac:picMkLst>
        </pc:picChg>
      </pc:sldChg>
      <pc:sldChg chg="modSp add mod">
        <pc:chgData name="Sadie France" userId="b7d6a976-0449-421d-8e4f-ccb524b7ca6e" providerId="ADAL" clId="{6F7B29CC-9B5E-4310-B07A-9CC4B4E701AA}" dt="2024-12-05T09:42:52.637" v="519" actId="20577"/>
        <pc:sldMkLst>
          <pc:docMk/>
          <pc:sldMk cId="2293764387" sldId="751"/>
        </pc:sldMkLst>
        <pc:spChg chg="mod">
          <ac:chgData name="Sadie France" userId="b7d6a976-0449-421d-8e4f-ccb524b7ca6e" providerId="ADAL" clId="{6F7B29CC-9B5E-4310-B07A-9CC4B4E701AA}" dt="2024-12-05T09:42:16.104" v="472" actId="27636"/>
          <ac:spMkLst>
            <pc:docMk/>
            <pc:sldMk cId="2293764387" sldId="751"/>
            <ac:spMk id="2" creationId="{3B73D041-D132-DE3E-B8E0-6895686747B1}"/>
          </ac:spMkLst>
        </pc:spChg>
        <pc:spChg chg="mod">
          <ac:chgData name="Sadie France" userId="b7d6a976-0449-421d-8e4f-ccb524b7ca6e" providerId="ADAL" clId="{6F7B29CC-9B5E-4310-B07A-9CC4B4E701AA}" dt="2024-12-05T09:42:52.637" v="519" actId="20577"/>
          <ac:spMkLst>
            <pc:docMk/>
            <pc:sldMk cId="2293764387" sldId="751"/>
            <ac:spMk id="3" creationId="{B60EC53B-67C0-460F-3A18-D041FD4DD005}"/>
          </ac:spMkLst>
        </pc:spChg>
      </pc:sldChg>
      <pc:sldChg chg="modSp add del mod">
        <pc:chgData name="Sadie France" userId="b7d6a976-0449-421d-8e4f-ccb524b7ca6e" providerId="ADAL" clId="{6F7B29CC-9B5E-4310-B07A-9CC4B4E701AA}" dt="2024-12-05T09:44:58.781" v="530" actId="2696"/>
        <pc:sldMkLst>
          <pc:docMk/>
          <pc:sldMk cId="1209056695" sldId="752"/>
        </pc:sldMkLst>
        <pc:spChg chg="mod">
          <ac:chgData name="Sadie France" userId="b7d6a976-0449-421d-8e4f-ccb524b7ca6e" providerId="ADAL" clId="{6F7B29CC-9B5E-4310-B07A-9CC4B4E701AA}" dt="2024-12-05T09:44:18.046" v="524" actId="27636"/>
          <ac:spMkLst>
            <pc:docMk/>
            <pc:sldMk cId="1209056695" sldId="752"/>
            <ac:spMk id="2" creationId="{090A2ECC-2041-01E4-9B57-467A7D1DD004}"/>
          </ac:spMkLst>
        </pc:spChg>
        <pc:spChg chg="mod">
          <ac:chgData name="Sadie France" userId="b7d6a976-0449-421d-8e4f-ccb524b7ca6e" providerId="ADAL" clId="{6F7B29CC-9B5E-4310-B07A-9CC4B4E701AA}" dt="2024-12-05T09:44:28.603" v="525" actId="2711"/>
          <ac:spMkLst>
            <pc:docMk/>
            <pc:sldMk cId="1209056695" sldId="752"/>
            <ac:spMk id="3" creationId="{FA498942-22D1-5A90-75AE-47371AC45DCF}"/>
          </ac:spMkLst>
        </pc:spChg>
      </pc:sldChg>
      <pc:sldChg chg="new del">
        <pc:chgData name="Sadie France" userId="b7d6a976-0449-421d-8e4f-ccb524b7ca6e" providerId="ADAL" clId="{6F7B29CC-9B5E-4310-B07A-9CC4B4E701AA}" dt="2024-12-05T10:00:31.841" v="553" actId="47"/>
        <pc:sldMkLst>
          <pc:docMk/>
          <pc:sldMk cId="2102168586" sldId="752"/>
        </pc:sldMkLst>
      </pc:sldChg>
      <pc:sldChg chg="addSp delSp modSp new mod">
        <pc:chgData name="Sadie France" userId="b7d6a976-0449-421d-8e4f-ccb524b7ca6e" providerId="ADAL" clId="{6F7B29CC-9B5E-4310-B07A-9CC4B4E701AA}" dt="2024-12-05T10:00:59.359" v="556" actId="1076"/>
        <pc:sldMkLst>
          <pc:docMk/>
          <pc:sldMk cId="3472465429" sldId="753"/>
        </pc:sldMkLst>
        <pc:spChg chg="mod">
          <ac:chgData name="Sadie France" userId="b7d6a976-0449-421d-8e4f-ccb524b7ca6e" providerId="ADAL" clId="{6F7B29CC-9B5E-4310-B07A-9CC4B4E701AA}" dt="2024-12-05T10:00:29.780" v="552" actId="20577"/>
          <ac:spMkLst>
            <pc:docMk/>
            <pc:sldMk cId="3472465429" sldId="753"/>
            <ac:spMk id="2" creationId="{91BA3A7C-3318-16C2-ECFE-BDB5B9FF7570}"/>
          </ac:spMkLst>
        </pc:spChg>
        <pc:spChg chg="del">
          <ac:chgData name="Sadie France" userId="b7d6a976-0449-421d-8e4f-ccb524b7ca6e" providerId="ADAL" clId="{6F7B29CC-9B5E-4310-B07A-9CC4B4E701AA}" dt="2024-12-05T10:00:54.325" v="554"/>
          <ac:spMkLst>
            <pc:docMk/>
            <pc:sldMk cId="3472465429" sldId="753"/>
            <ac:spMk id="3" creationId="{12B0D1E1-72BF-25A1-1E71-98DD8C72B6AD}"/>
          </ac:spMkLst>
        </pc:spChg>
        <pc:picChg chg="add mod">
          <ac:chgData name="Sadie France" userId="b7d6a976-0449-421d-8e4f-ccb524b7ca6e" providerId="ADAL" clId="{6F7B29CC-9B5E-4310-B07A-9CC4B4E701AA}" dt="2024-12-05T10:00:59.359" v="556" actId="1076"/>
          <ac:picMkLst>
            <pc:docMk/>
            <pc:sldMk cId="3472465429" sldId="753"/>
            <ac:picMk id="2050" creationId="{67D2A0CE-9B3E-A319-B864-FA5C95253D8F}"/>
          </ac:picMkLst>
        </pc:picChg>
      </pc:sldChg>
      <pc:sldChg chg="modSp new mod">
        <pc:chgData name="Sadie France" userId="b7d6a976-0449-421d-8e4f-ccb524b7ca6e" providerId="ADAL" clId="{6F7B29CC-9B5E-4310-B07A-9CC4B4E701AA}" dt="2024-12-05T10:01:21.088" v="568" actId="20577"/>
        <pc:sldMkLst>
          <pc:docMk/>
          <pc:sldMk cId="3736632793" sldId="754"/>
        </pc:sldMkLst>
        <pc:spChg chg="mod">
          <ac:chgData name="Sadie France" userId="b7d6a976-0449-421d-8e4f-ccb524b7ca6e" providerId="ADAL" clId="{6F7B29CC-9B5E-4310-B07A-9CC4B4E701AA}" dt="2024-12-05T10:01:21.088" v="568" actId="20577"/>
          <ac:spMkLst>
            <pc:docMk/>
            <pc:sldMk cId="3736632793" sldId="754"/>
            <ac:spMk id="2" creationId="{27892AF2-BA40-F718-E836-D54A7650B45C}"/>
          </ac:spMkLst>
        </pc:spChg>
      </pc:sldChg>
      <pc:sldChg chg="addSp delSp modSp new mod">
        <pc:chgData name="Sadie France" userId="b7d6a976-0449-421d-8e4f-ccb524b7ca6e" providerId="ADAL" clId="{6F7B29CC-9B5E-4310-B07A-9CC4B4E701AA}" dt="2024-12-05T10:02:06.783" v="590" actId="14100"/>
        <pc:sldMkLst>
          <pc:docMk/>
          <pc:sldMk cId="3472515809" sldId="755"/>
        </pc:sldMkLst>
        <pc:spChg chg="mod">
          <ac:chgData name="Sadie France" userId="b7d6a976-0449-421d-8e4f-ccb524b7ca6e" providerId="ADAL" clId="{6F7B29CC-9B5E-4310-B07A-9CC4B4E701AA}" dt="2024-12-05T10:01:38.733" v="588" actId="20577"/>
          <ac:spMkLst>
            <pc:docMk/>
            <pc:sldMk cId="3472515809" sldId="755"/>
            <ac:spMk id="2" creationId="{2B581A32-38BB-1039-2FE6-724744983CEF}"/>
          </ac:spMkLst>
        </pc:spChg>
        <pc:spChg chg="del">
          <ac:chgData name="Sadie France" userId="b7d6a976-0449-421d-8e4f-ccb524b7ca6e" providerId="ADAL" clId="{6F7B29CC-9B5E-4310-B07A-9CC4B4E701AA}" dt="2024-12-05T10:02:03.495" v="589"/>
          <ac:spMkLst>
            <pc:docMk/>
            <pc:sldMk cId="3472515809" sldId="755"/>
            <ac:spMk id="3" creationId="{F8DA7547-5EF3-6C4B-F0FE-3514E3DCC155}"/>
          </ac:spMkLst>
        </pc:spChg>
        <pc:picChg chg="add mod">
          <ac:chgData name="Sadie France" userId="b7d6a976-0449-421d-8e4f-ccb524b7ca6e" providerId="ADAL" clId="{6F7B29CC-9B5E-4310-B07A-9CC4B4E701AA}" dt="2024-12-05T10:02:06.783" v="590" actId="14100"/>
          <ac:picMkLst>
            <pc:docMk/>
            <pc:sldMk cId="3472515809" sldId="755"/>
            <ac:picMk id="3074" creationId="{E020F34D-F1F3-49F4-9C53-C59FADAB2116}"/>
          </ac:picMkLst>
        </pc:picChg>
      </pc:sldChg>
      <pc:sldChg chg="addSp delSp modSp new mod">
        <pc:chgData name="Sadie France" userId="b7d6a976-0449-421d-8e4f-ccb524b7ca6e" providerId="ADAL" clId="{6F7B29CC-9B5E-4310-B07A-9CC4B4E701AA}" dt="2024-12-05T10:02:56.207" v="606" actId="1076"/>
        <pc:sldMkLst>
          <pc:docMk/>
          <pc:sldMk cId="512389231" sldId="756"/>
        </pc:sldMkLst>
        <pc:spChg chg="mod">
          <ac:chgData name="Sadie France" userId="b7d6a976-0449-421d-8e4f-ccb524b7ca6e" providerId="ADAL" clId="{6F7B29CC-9B5E-4310-B07A-9CC4B4E701AA}" dt="2024-12-05T10:02:39.581" v="603" actId="20577"/>
          <ac:spMkLst>
            <pc:docMk/>
            <pc:sldMk cId="512389231" sldId="756"/>
            <ac:spMk id="2" creationId="{A51AA819-6148-BBFB-7A32-FE1AD403F69E}"/>
          </ac:spMkLst>
        </pc:spChg>
        <pc:spChg chg="del">
          <ac:chgData name="Sadie France" userId="b7d6a976-0449-421d-8e4f-ccb524b7ca6e" providerId="ADAL" clId="{6F7B29CC-9B5E-4310-B07A-9CC4B4E701AA}" dt="2024-12-05T10:02:52.564" v="604"/>
          <ac:spMkLst>
            <pc:docMk/>
            <pc:sldMk cId="512389231" sldId="756"/>
            <ac:spMk id="3" creationId="{7AE796C8-E443-D19C-5D33-E4E9EC75543A}"/>
          </ac:spMkLst>
        </pc:spChg>
        <pc:picChg chg="add mod">
          <ac:chgData name="Sadie France" userId="b7d6a976-0449-421d-8e4f-ccb524b7ca6e" providerId="ADAL" clId="{6F7B29CC-9B5E-4310-B07A-9CC4B4E701AA}" dt="2024-12-05T10:02:56.207" v="606" actId="1076"/>
          <ac:picMkLst>
            <pc:docMk/>
            <pc:sldMk cId="512389231" sldId="756"/>
            <ac:picMk id="4098" creationId="{FC02559C-0952-10D7-FF53-E99471AED14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D590084C-2EF5-5A48-8B09-A8A56A40DD8A}" type="presOf" srcId="{57292EEF-48EF-496E-BD78-0EA853FAE164}" destId="{FA342497-336A-F447-A3B9-27FD20687706}" srcOrd="0" destOrd="0" presId="urn:microsoft.com/office/officeart/2008/layout/LinedList"/>
    <dgm:cxn modelId="{5056F56C-1F52-44F8-A405-A60F26643A5D}" srcId="{8F9E19B7-0927-42FE-92CF-4C62300D5C98}" destId="{929E7228-8DDE-4CB0-B1DC-7F11D3A8BF04}" srcOrd="2" destOrd="0" parTransId="{C3454E51-3836-4022-97BC-D23B63C5164B}" sibTransId="{B21FAAA4-CEE2-41B5-9A2B-120D88781E73}"/>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574A870-2B73-4F8C-9399-141E12BEA1C9}" srcId="{827840F3-2802-4A47-8E52-3056301BC5D7}" destId="{9CC189E3-D828-48AE-8D5C-330D508DCDD7}" srcOrd="3" destOrd="0" parTransId="{6141A0A0-7283-4E05-9DF0-ABA04AABC9E7}" sibTransId="{2BA3712E-5F9D-4E39-BAF6-D6FC8D10E035}"/>
    <dgm:cxn modelId="{33514F59-57D3-4FB5-9E39-910ACC103A6A}" srcId="{827840F3-2802-4A47-8E52-3056301BC5D7}" destId="{E5F8132A-093D-4721-9204-D01628C75626}" srcOrd="0" destOrd="0" parTransId="{A520D06F-9DE3-4BC9-9FAE-82B0B1953FC1}" sibTransId="{0F89AAD1-C8F9-40F8-B96D-C2E50B36D7AD}"/>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r>
            <a:rPr lang="en-US"/>
            <a:t>Section 1 – Theft </a:t>
          </a:r>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r>
            <a:rPr lang="en-US"/>
            <a:t>Section 8 – Robbery </a:t>
          </a:r>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r>
            <a:rPr lang="en-US"/>
            <a:t>Section 10.- Aggravated Burglary  </a:t>
          </a:r>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dirty="0"/>
            <a:t>Direction</a:t>
          </a:r>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9D3185C-C673-4F84-B288-D3B90C22C8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CD9BC6A-7060-4AB3-B3B8-B79D147FD58D}">
      <dgm:prSet/>
      <dgm:spPr/>
      <dgm:t>
        <a:bodyPr/>
        <a:lstStyle/>
        <a:p>
          <a:r>
            <a:rPr lang="en-GB"/>
            <a:t>Provides many insights into what is happening and why. </a:t>
          </a:r>
          <a:endParaRPr lang="en-US"/>
        </a:p>
      </dgm:t>
    </dgm:pt>
    <dgm:pt modelId="{0129938D-C4CA-48C7-A6BA-C420E297A46A}" type="parTrans" cxnId="{8E1932DA-6C67-4A1D-993F-4AC20C783A80}">
      <dgm:prSet/>
      <dgm:spPr/>
      <dgm:t>
        <a:bodyPr/>
        <a:lstStyle/>
        <a:p>
          <a:endParaRPr lang="en-US"/>
        </a:p>
      </dgm:t>
    </dgm:pt>
    <dgm:pt modelId="{18949E90-789B-41CF-8765-52365BBA6BDD}" type="sibTrans" cxnId="{8E1932DA-6C67-4A1D-993F-4AC20C783A80}">
      <dgm:prSet/>
      <dgm:spPr/>
      <dgm:t>
        <a:bodyPr/>
        <a:lstStyle/>
        <a:p>
          <a:endParaRPr lang="en-US"/>
        </a:p>
      </dgm:t>
    </dgm:pt>
    <dgm:pt modelId="{1BD883B1-C14C-4A8D-9E4B-FF794350DD5D}">
      <dgm:prSet/>
      <dgm:spPr/>
      <dgm:t>
        <a:bodyPr/>
        <a:lstStyle/>
        <a:p>
          <a:r>
            <a:rPr lang="en-GB"/>
            <a:t>It clarifies and details the following:</a:t>
          </a:r>
          <a:endParaRPr lang="en-US"/>
        </a:p>
      </dgm:t>
    </dgm:pt>
    <dgm:pt modelId="{FA87956C-C9DB-4869-AB9C-EDAC5FCE4315}" type="parTrans" cxnId="{C3168EDF-2281-4E7D-9CEA-457316777E1F}">
      <dgm:prSet/>
      <dgm:spPr/>
      <dgm:t>
        <a:bodyPr/>
        <a:lstStyle/>
        <a:p>
          <a:endParaRPr lang="en-US"/>
        </a:p>
      </dgm:t>
    </dgm:pt>
    <dgm:pt modelId="{072536C2-33C1-4393-B7EB-75574CFB9EB0}" type="sibTrans" cxnId="{C3168EDF-2281-4E7D-9CEA-457316777E1F}">
      <dgm:prSet/>
      <dgm:spPr/>
      <dgm:t>
        <a:bodyPr/>
        <a:lstStyle/>
        <a:p>
          <a:endParaRPr lang="en-US"/>
        </a:p>
      </dgm:t>
    </dgm:pt>
    <dgm:pt modelId="{C52647EA-D290-4298-BC83-EE9158B33055}">
      <dgm:prSet/>
      <dgm:spPr/>
      <dgm:t>
        <a:bodyPr/>
        <a:lstStyle/>
        <a:p>
          <a:r>
            <a:rPr lang="en-GB"/>
            <a:t>What has happened</a:t>
          </a:r>
          <a:endParaRPr lang="en-US"/>
        </a:p>
      </dgm:t>
    </dgm:pt>
    <dgm:pt modelId="{54264E4C-56EC-4CD7-AB94-6C400083919B}" type="parTrans" cxnId="{DCCBAFB5-C362-495E-80A5-D4261FBA7D60}">
      <dgm:prSet/>
      <dgm:spPr/>
      <dgm:t>
        <a:bodyPr/>
        <a:lstStyle/>
        <a:p>
          <a:endParaRPr lang="en-US"/>
        </a:p>
      </dgm:t>
    </dgm:pt>
    <dgm:pt modelId="{67C651CF-FE79-4573-B307-F3A0BE64F174}" type="sibTrans" cxnId="{DCCBAFB5-C362-495E-80A5-D4261FBA7D60}">
      <dgm:prSet/>
      <dgm:spPr/>
      <dgm:t>
        <a:bodyPr/>
        <a:lstStyle/>
        <a:p>
          <a:endParaRPr lang="en-US"/>
        </a:p>
      </dgm:t>
    </dgm:pt>
    <dgm:pt modelId="{BF1AF1C1-BED1-4F2A-9C1E-8261510A3485}">
      <dgm:prSet/>
      <dgm:spPr/>
      <dgm:t>
        <a:bodyPr/>
        <a:lstStyle/>
        <a:p>
          <a:r>
            <a:rPr lang="en-GB"/>
            <a:t>Why this is important </a:t>
          </a:r>
          <a:endParaRPr lang="en-US"/>
        </a:p>
      </dgm:t>
    </dgm:pt>
    <dgm:pt modelId="{DA49F27F-2B22-4833-A906-15269642E657}" type="parTrans" cxnId="{6003700D-C49B-488E-8034-6AFF53B296BE}">
      <dgm:prSet/>
      <dgm:spPr/>
      <dgm:t>
        <a:bodyPr/>
        <a:lstStyle/>
        <a:p>
          <a:endParaRPr lang="en-US"/>
        </a:p>
      </dgm:t>
    </dgm:pt>
    <dgm:pt modelId="{6AFAC466-BF66-4ED5-A262-13DB0739C1D8}" type="sibTrans" cxnId="{6003700D-C49B-488E-8034-6AFF53B296BE}">
      <dgm:prSet/>
      <dgm:spPr/>
      <dgm:t>
        <a:bodyPr/>
        <a:lstStyle/>
        <a:p>
          <a:endParaRPr lang="en-US"/>
        </a:p>
      </dgm:t>
    </dgm:pt>
    <dgm:pt modelId="{F08783D4-7BDE-48F5-948F-AA93965FB08D}">
      <dgm:prSet/>
      <dgm:spPr/>
      <dgm:t>
        <a:bodyPr/>
        <a:lstStyle/>
        <a:p>
          <a:r>
            <a:rPr lang="en-GB"/>
            <a:t>Context around the bigger picture </a:t>
          </a:r>
          <a:endParaRPr lang="en-US"/>
        </a:p>
      </dgm:t>
    </dgm:pt>
    <dgm:pt modelId="{7E674210-5E7C-4A15-90DF-F14B4614B5B9}" type="parTrans" cxnId="{FE7E836E-25AD-494C-9EFA-010C72A25E7D}">
      <dgm:prSet/>
      <dgm:spPr/>
      <dgm:t>
        <a:bodyPr/>
        <a:lstStyle/>
        <a:p>
          <a:endParaRPr lang="en-US"/>
        </a:p>
      </dgm:t>
    </dgm:pt>
    <dgm:pt modelId="{7C05C5CD-CA84-47B9-B9C9-05D2195D2C29}" type="sibTrans" cxnId="{FE7E836E-25AD-494C-9EFA-010C72A25E7D}">
      <dgm:prSet/>
      <dgm:spPr/>
      <dgm:t>
        <a:bodyPr/>
        <a:lstStyle/>
        <a:p>
          <a:endParaRPr lang="en-US"/>
        </a:p>
      </dgm:t>
    </dgm:pt>
    <dgm:pt modelId="{4FFFCE88-014D-4CE6-AA2F-9FDA9F108B6A}">
      <dgm:prSet/>
      <dgm:spPr/>
      <dgm:t>
        <a:bodyPr/>
        <a:lstStyle/>
        <a:p>
          <a:r>
            <a:rPr lang="en-GB"/>
            <a:t>What could happen next</a:t>
          </a:r>
          <a:endParaRPr lang="en-US"/>
        </a:p>
      </dgm:t>
    </dgm:pt>
    <dgm:pt modelId="{90784696-1F47-47DF-BA70-88DD48A9CF4E}" type="parTrans" cxnId="{B695DD10-D1EC-44AD-BE7E-A6DED390741C}">
      <dgm:prSet/>
      <dgm:spPr/>
      <dgm:t>
        <a:bodyPr/>
        <a:lstStyle/>
        <a:p>
          <a:endParaRPr lang="en-US"/>
        </a:p>
      </dgm:t>
    </dgm:pt>
    <dgm:pt modelId="{CED6AEC3-5152-4EC1-8EF7-DA28337E977D}" type="sibTrans" cxnId="{B695DD10-D1EC-44AD-BE7E-A6DED390741C}">
      <dgm:prSet/>
      <dgm:spPr/>
      <dgm:t>
        <a:bodyPr/>
        <a:lstStyle/>
        <a:p>
          <a:endParaRPr lang="en-US"/>
        </a:p>
      </dgm:t>
    </dgm:pt>
    <dgm:pt modelId="{DEF2CD52-2E27-4DCF-A5B8-AB26A878F206}" type="pres">
      <dgm:prSet presAssocID="{99D3185C-C673-4F84-B288-D3B90C22C858}" presName="linear" presStyleCnt="0">
        <dgm:presLayoutVars>
          <dgm:animLvl val="lvl"/>
          <dgm:resizeHandles val="exact"/>
        </dgm:presLayoutVars>
      </dgm:prSet>
      <dgm:spPr/>
    </dgm:pt>
    <dgm:pt modelId="{10F30A9A-9623-4DCF-9EA5-073FD42CBDB2}" type="pres">
      <dgm:prSet presAssocID="{2CD9BC6A-7060-4AB3-B3B8-B79D147FD58D}" presName="parentText" presStyleLbl="node1" presStyleIdx="0" presStyleCnt="6">
        <dgm:presLayoutVars>
          <dgm:chMax val="0"/>
          <dgm:bulletEnabled val="1"/>
        </dgm:presLayoutVars>
      </dgm:prSet>
      <dgm:spPr/>
    </dgm:pt>
    <dgm:pt modelId="{29A1783D-440C-4F02-A4F5-84BC618CFA44}" type="pres">
      <dgm:prSet presAssocID="{18949E90-789B-41CF-8765-52365BBA6BDD}" presName="spacer" presStyleCnt="0"/>
      <dgm:spPr/>
    </dgm:pt>
    <dgm:pt modelId="{F4120AB6-2C18-4ECA-BFA6-95DDE90747E7}" type="pres">
      <dgm:prSet presAssocID="{1BD883B1-C14C-4A8D-9E4B-FF794350DD5D}" presName="parentText" presStyleLbl="node1" presStyleIdx="1" presStyleCnt="6">
        <dgm:presLayoutVars>
          <dgm:chMax val="0"/>
          <dgm:bulletEnabled val="1"/>
        </dgm:presLayoutVars>
      </dgm:prSet>
      <dgm:spPr/>
    </dgm:pt>
    <dgm:pt modelId="{DB7DEDEF-1732-402E-BAAF-C99D96B5C490}" type="pres">
      <dgm:prSet presAssocID="{072536C2-33C1-4393-B7EB-75574CFB9EB0}" presName="spacer" presStyleCnt="0"/>
      <dgm:spPr/>
    </dgm:pt>
    <dgm:pt modelId="{1317D0CF-BF8F-4B2C-9285-A6CD7323865E}" type="pres">
      <dgm:prSet presAssocID="{C52647EA-D290-4298-BC83-EE9158B33055}" presName="parentText" presStyleLbl="node1" presStyleIdx="2" presStyleCnt="6">
        <dgm:presLayoutVars>
          <dgm:chMax val="0"/>
          <dgm:bulletEnabled val="1"/>
        </dgm:presLayoutVars>
      </dgm:prSet>
      <dgm:spPr/>
    </dgm:pt>
    <dgm:pt modelId="{1EB4D347-E18C-44B8-A1E1-3E73DAF08D2E}" type="pres">
      <dgm:prSet presAssocID="{67C651CF-FE79-4573-B307-F3A0BE64F174}" presName="spacer" presStyleCnt="0"/>
      <dgm:spPr/>
    </dgm:pt>
    <dgm:pt modelId="{C8F6EFBA-3DC2-41D6-BABD-9B3DE46E1296}" type="pres">
      <dgm:prSet presAssocID="{BF1AF1C1-BED1-4F2A-9C1E-8261510A3485}" presName="parentText" presStyleLbl="node1" presStyleIdx="3" presStyleCnt="6">
        <dgm:presLayoutVars>
          <dgm:chMax val="0"/>
          <dgm:bulletEnabled val="1"/>
        </dgm:presLayoutVars>
      </dgm:prSet>
      <dgm:spPr/>
    </dgm:pt>
    <dgm:pt modelId="{5A0A5337-E0DE-40F8-BC9B-AA4088CA6C2C}" type="pres">
      <dgm:prSet presAssocID="{6AFAC466-BF66-4ED5-A262-13DB0739C1D8}" presName="spacer" presStyleCnt="0"/>
      <dgm:spPr/>
    </dgm:pt>
    <dgm:pt modelId="{72ECA19B-4F68-44EC-89A8-A4374686A89F}" type="pres">
      <dgm:prSet presAssocID="{F08783D4-7BDE-48F5-948F-AA93965FB08D}" presName="parentText" presStyleLbl="node1" presStyleIdx="4" presStyleCnt="6">
        <dgm:presLayoutVars>
          <dgm:chMax val="0"/>
          <dgm:bulletEnabled val="1"/>
        </dgm:presLayoutVars>
      </dgm:prSet>
      <dgm:spPr/>
    </dgm:pt>
    <dgm:pt modelId="{C8A67F5E-8715-40BE-911B-8FF230CD923F}" type="pres">
      <dgm:prSet presAssocID="{7C05C5CD-CA84-47B9-B9C9-05D2195D2C29}" presName="spacer" presStyleCnt="0"/>
      <dgm:spPr/>
    </dgm:pt>
    <dgm:pt modelId="{391524BF-3DA4-4B15-8701-1E22DB5C6CF7}" type="pres">
      <dgm:prSet presAssocID="{4FFFCE88-014D-4CE6-AA2F-9FDA9F108B6A}" presName="parentText" presStyleLbl="node1" presStyleIdx="5" presStyleCnt="6">
        <dgm:presLayoutVars>
          <dgm:chMax val="0"/>
          <dgm:bulletEnabled val="1"/>
        </dgm:presLayoutVars>
      </dgm:prSet>
      <dgm:spPr/>
    </dgm:pt>
  </dgm:ptLst>
  <dgm:cxnLst>
    <dgm:cxn modelId="{6003700D-C49B-488E-8034-6AFF53B296BE}" srcId="{99D3185C-C673-4F84-B288-D3B90C22C858}" destId="{BF1AF1C1-BED1-4F2A-9C1E-8261510A3485}" srcOrd="3" destOrd="0" parTransId="{DA49F27F-2B22-4833-A906-15269642E657}" sibTransId="{6AFAC466-BF66-4ED5-A262-13DB0739C1D8}"/>
    <dgm:cxn modelId="{B695DD10-D1EC-44AD-BE7E-A6DED390741C}" srcId="{99D3185C-C673-4F84-B288-D3B90C22C858}" destId="{4FFFCE88-014D-4CE6-AA2F-9FDA9F108B6A}" srcOrd="5" destOrd="0" parTransId="{90784696-1F47-47DF-BA70-88DD48A9CF4E}" sibTransId="{CED6AEC3-5152-4EC1-8EF7-DA28337E977D}"/>
    <dgm:cxn modelId="{B23D4D1F-CBC4-43C1-992F-612FA98A1A55}" type="presOf" srcId="{99D3185C-C673-4F84-B288-D3B90C22C858}" destId="{DEF2CD52-2E27-4DCF-A5B8-AB26A878F206}" srcOrd="0" destOrd="0" presId="urn:microsoft.com/office/officeart/2005/8/layout/vList2"/>
    <dgm:cxn modelId="{EDDD3930-7CCC-4A12-A30D-F95DE3945F89}" type="presOf" srcId="{BF1AF1C1-BED1-4F2A-9C1E-8261510A3485}" destId="{C8F6EFBA-3DC2-41D6-BABD-9B3DE46E1296}" srcOrd="0" destOrd="0" presId="urn:microsoft.com/office/officeart/2005/8/layout/vList2"/>
    <dgm:cxn modelId="{B6F6D13F-4EEE-45E7-9D4D-4E42815E6340}" type="presOf" srcId="{4FFFCE88-014D-4CE6-AA2F-9FDA9F108B6A}" destId="{391524BF-3DA4-4B15-8701-1E22DB5C6CF7}" srcOrd="0" destOrd="0" presId="urn:microsoft.com/office/officeart/2005/8/layout/vList2"/>
    <dgm:cxn modelId="{A2D4896B-3E1A-41FC-B6E5-69B76DE49B58}" type="presOf" srcId="{1BD883B1-C14C-4A8D-9E4B-FF794350DD5D}" destId="{F4120AB6-2C18-4ECA-BFA6-95DDE90747E7}" srcOrd="0" destOrd="0" presId="urn:microsoft.com/office/officeart/2005/8/layout/vList2"/>
    <dgm:cxn modelId="{FE7E836E-25AD-494C-9EFA-010C72A25E7D}" srcId="{99D3185C-C673-4F84-B288-D3B90C22C858}" destId="{F08783D4-7BDE-48F5-948F-AA93965FB08D}" srcOrd="4" destOrd="0" parTransId="{7E674210-5E7C-4A15-90DF-F14B4614B5B9}" sibTransId="{7C05C5CD-CA84-47B9-B9C9-05D2195D2C29}"/>
    <dgm:cxn modelId="{DCCBAFB5-C362-495E-80A5-D4261FBA7D60}" srcId="{99D3185C-C673-4F84-B288-D3B90C22C858}" destId="{C52647EA-D290-4298-BC83-EE9158B33055}" srcOrd="2" destOrd="0" parTransId="{54264E4C-56EC-4CD7-AB94-6C400083919B}" sibTransId="{67C651CF-FE79-4573-B307-F3A0BE64F174}"/>
    <dgm:cxn modelId="{E280B8BA-F36E-4E1A-A11C-73C1AFE0782B}" type="presOf" srcId="{2CD9BC6A-7060-4AB3-B3B8-B79D147FD58D}" destId="{10F30A9A-9623-4DCF-9EA5-073FD42CBDB2}" srcOrd="0" destOrd="0" presId="urn:microsoft.com/office/officeart/2005/8/layout/vList2"/>
    <dgm:cxn modelId="{7F7C96CF-6167-4E9F-BBAE-1BD3B009665A}" type="presOf" srcId="{C52647EA-D290-4298-BC83-EE9158B33055}" destId="{1317D0CF-BF8F-4B2C-9285-A6CD7323865E}" srcOrd="0" destOrd="0" presId="urn:microsoft.com/office/officeart/2005/8/layout/vList2"/>
    <dgm:cxn modelId="{8E1932DA-6C67-4A1D-993F-4AC20C783A80}" srcId="{99D3185C-C673-4F84-B288-D3B90C22C858}" destId="{2CD9BC6A-7060-4AB3-B3B8-B79D147FD58D}" srcOrd="0" destOrd="0" parTransId="{0129938D-C4CA-48C7-A6BA-C420E297A46A}" sibTransId="{18949E90-789B-41CF-8765-52365BBA6BDD}"/>
    <dgm:cxn modelId="{C3168EDF-2281-4E7D-9CEA-457316777E1F}" srcId="{99D3185C-C673-4F84-B288-D3B90C22C858}" destId="{1BD883B1-C14C-4A8D-9E4B-FF794350DD5D}" srcOrd="1" destOrd="0" parTransId="{FA87956C-C9DB-4869-AB9C-EDAC5FCE4315}" sibTransId="{072536C2-33C1-4393-B7EB-75574CFB9EB0}"/>
    <dgm:cxn modelId="{91C41DFB-5CC6-43F9-BC52-D8FC3085AC96}" type="presOf" srcId="{F08783D4-7BDE-48F5-948F-AA93965FB08D}" destId="{72ECA19B-4F68-44EC-89A8-A4374686A89F}" srcOrd="0" destOrd="0" presId="urn:microsoft.com/office/officeart/2005/8/layout/vList2"/>
    <dgm:cxn modelId="{302BB1E1-3948-4681-9ADC-143B6D158DDE}" type="presParOf" srcId="{DEF2CD52-2E27-4DCF-A5B8-AB26A878F206}" destId="{10F30A9A-9623-4DCF-9EA5-073FD42CBDB2}" srcOrd="0" destOrd="0" presId="urn:microsoft.com/office/officeart/2005/8/layout/vList2"/>
    <dgm:cxn modelId="{22FDF917-2600-420D-AD97-E79DDA62936E}" type="presParOf" srcId="{DEF2CD52-2E27-4DCF-A5B8-AB26A878F206}" destId="{29A1783D-440C-4F02-A4F5-84BC618CFA44}" srcOrd="1" destOrd="0" presId="urn:microsoft.com/office/officeart/2005/8/layout/vList2"/>
    <dgm:cxn modelId="{45B156A1-07FB-4AB9-997D-7D536EB3E089}" type="presParOf" srcId="{DEF2CD52-2E27-4DCF-A5B8-AB26A878F206}" destId="{F4120AB6-2C18-4ECA-BFA6-95DDE90747E7}" srcOrd="2" destOrd="0" presId="urn:microsoft.com/office/officeart/2005/8/layout/vList2"/>
    <dgm:cxn modelId="{6299B976-8128-40E2-B9FF-74F75E3F5620}" type="presParOf" srcId="{DEF2CD52-2E27-4DCF-A5B8-AB26A878F206}" destId="{DB7DEDEF-1732-402E-BAAF-C99D96B5C490}" srcOrd="3" destOrd="0" presId="urn:microsoft.com/office/officeart/2005/8/layout/vList2"/>
    <dgm:cxn modelId="{48100136-2BD9-4D7E-A03F-918094D5BA7B}" type="presParOf" srcId="{DEF2CD52-2E27-4DCF-A5B8-AB26A878F206}" destId="{1317D0CF-BF8F-4B2C-9285-A6CD7323865E}" srcOrd="4" destOrd="0" presId="urn:microsoft.com/office/officeart/2005/8/layout/vList2"/>
    <dgm:cxn modelId="{1CAF638B-E82B-4113-A424-2E49318AC108}" type="presParOf" srcId="{DEF2CD52-2E27-4DCF-A5B8-AB26A878F206}" destId="{1EB4D347-E18C-44B8-A1E1-3E73DAF08D2E}" srcOrd="5" destOrd="0" presId="urn:microsoft.com/office/officeart/2005/8/layout/vList2"/>
    <dgm:cxn modelId="{C061E268-9A73-44B6-9DF0-FD3DC2C589DC}" type="presParOf" srcId="{DEF2CD52-2E27-4DCF-A5B8-AB26A878F206}" destId="{C8F6EFBA-3DC2-41D6-BABD-9B3DE46E1296}" srcOrd="6" destOrd="0" presId="urn:microsoft.com/office/officeart/2005/8/layout/vList2"/>
    <dgm:cxn modelId="{9472193B-91A8-4761-94F5-FBB1C33BC8F9}" type="presParOf" srcId="{DEF2CD52-2E27-4DCF-A5B8-AB26A878F206}" destId="{5A0A5337-E0DE-40F8-BC9B-AA4088CA6C2C}" srcOrd="7" destOrd="0" presId="urn:microsoft.com/office/officeart/2005/8/layout/vList2"/>
    <dgm:cxn modelId="{815E00EF-51BF-4E4D-9D64-CE4C23E8EB7A}" type="presParOf" srcId="{DEF2CD52-2E27-4DCF-A5B8-AB26A878F206}" destId="{72ECA19B-4F68-44EC-89A8-A4374686A89F}" srcOrd="8" destOrd="0" presId="urn:microsoft.com/office/officeart/2005/8/layout/vList2"/>
    <dgm:cxn modelId="{6A73AFA9-E83E-4643-B0CA-597BB13FC95A}" type="presParOf" srcId="{DEF2CD52-2E27-4DCF-A5B8-AB26A878F206}" destId="{C8A67F5E-8715-40BE-911B-8FF230CD923F}" srcOrd="9" destOrd="0" presId="urn:microsoft.com/office/officeart/2005/8/layout/vList2"/>
    <dgm:cxn modelId="{D38E23CC-AD44-4DBC-9BC5-1A0B11FB18E5}" type="presParOf" srcId="{DEF2CD52-2E27-4DCF-A5B8-AB26A878F206}" destId="{391524BF-3DA4-4B15-8701-1E22DB5C6CF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89C9910-8F41-4C82-9527-C4557CAC70A6}" type="doc">
      <dgm:prSet loTypeId="urn:microsoft.com/office/officeart/2005/8/layout/pyramid2" loCatId="list" qsTypeId="urn:microsoft.com/office/officeart/2005/8/quickstyle/simple1" qsCatId="simple" csTypeId="urn:microsoft.com/office/officeart/2005/8/colors/colorful4" csCatId="colorful" phldr="1"/>
      <dgm:spPr/>
    </dgm:pt>
    <dgm:pt modelId="{EFAF4385-97D2-4BAA-AEE8-1DE7237D1721}">
      <dgm:prSet phldrT="[Text]" custT="1"/>
      <dgm:spPr/>
      <dgm:t>
        <a:bodyPr/>
        <a:lstStyle/>
        <a:p>
          <a:r>
            <a:rPr lang="en-US" sz="2400" dirty="0"/>
            <a:t>Welfare</a:t>
          </a:r>
        </a:p>
      </dgm:t>
    </dgm:pt>
    <dgm:pt modelId="{C5F50BC2-6131-4AB7-8EDB-536F5B2D0370}" type="parTrans" cxnId="{B2F934AD-CBC4-4AA4-B71E-77DF40FB6E31}">
      <dgm:prSet/>
      <dgm:spPr/>
      <dgm:t>
        <a:bodyPr/>
        <a:lstStyle/>
        <a:p>
          <a:endParaRPr lang="en-US"/>
        </a:p>
      </dgm:t>
    </dgm:pt>
    <dgm:pt modelId="{B5BD52D9-5FA4-4A73-802A-422E339391E6}" type="sibTrans" cxnId="{B2F934AD-CBC4-4AA4-B71E-77DF40FB6E31}">
      <dgm:prSet/>
      <dgm:spPr/>
      <dgm:t>
        <a:bodyPr/>
        <a:lstStyle/>
        <a:p>
          <a:endParaRPr lang="en-US"/>
        </a:p>
      </dgm:t>
    </dgm:pt>
    <dgm:pt modelId="{62CDC569-9A90-4A24-A95C-3B71A6535809}">
      <dgm:prSet phldrT="[Text]" custT="1"/>
      <dgm:spPr/>
      <dgm:t>
        <a:bodyPr/>
        <a:lstStyle/>
        <a:p>
          <a:r>
            <a:rPr lang="en-US" sz="2400" dirty="0"/>
            <a:t>Security</a:t>
          </a:r>
        </a:p>
      </dgm:t>
    </dgm:pt>
    <dgm:pt modelId="{94BFE359-3AF3-4EB2-9FBA-875BC749C67B}" type="parTrans" cxnId="{933A4CA4-8EBA-4815-B944-EA9B35AEF00F}">
      <dgm:prSet/>
      <dgm:spPr/>
      <dgm:t>
        <a:bodyPr/>
        <a:lstStyle/>
        <a:p>
          <a:endParaRPr lang="en-US"/>
        </a:p>
      </dgm:t>
    </dgm:pt>
    <dgm:pt modelId="{F436436E-00D8-4721-AD15-10698EFD1150}" type="sibTrans" cxnId="{933A4CA4-8EBA-4815-B944-EA9B35AEF00F}">
      <dgm:prSet/>
      <dgm:spPr/>
      <dgm:t>
        <a:bodyPr/>
        <a:lstStyle/>
        <a:p>
          <a:endParaRPr lang="en-US"/>
        </a:p>
      </dgm:t>
    </dgm:pt>
    <dgm:pt modelId="{B751B345-3739-4FE0-8C75-3A1C6FBC52B4}">
      <dgm:prSet phldrT="[Text]" custT="1"/>
      <dgm:spPr/>
      <dgm:t>
        <a:bodyPr/>
        <a:lstStyle/>
        <a:p>
          <a:r>
            <a:rPr lang="en-US" sz="2400" dirty="0"/>
            <a:t>Legal Rights</a:t>
          </a:r>
        </a:p>
      </dgm:t>
    </dgm:pt>
    <dgm:pt modelId="{CF8C755F-1BD0-4FFE-96B5-2ACFB798FD16}" type="parTrans" cxnId="{06967223-D8A7-486A-9307-8FDBB5A92A5E}">
      <dgm:prSet/>
      <dgm:spPr/>
      <dgm:t>
        <a:bodyPr/>
        <a:lstStyle/>
        <a:p>
          <a:endParaRPr lang="en-US"/>
        </a:p>
      </dgm:t>
    </dgm:pt>
    <dgm:pt modelId="{7B000FA2-61BA-41FF-AFFC-8599102A8529}" type="sibTrans" cxnId="{06967223-D8A7-486A-9307-8FDBB5A92A5E}">
      <dgm:prSet/>
      <dgm:spPr/>
      <dgm:t>
        <a:bodyPr/>
        <a:lstStyle/>
        <a:p>
          <a:endParaRPr lang="en-US"/>
        </a:p>
      </dgm:t>
    </dgm:pt>
    <dgm:pt modelId="{6FCA0882-2E73-43AE-A788-A0959DB99661}" type="pres">
      <dgm:prSet presAssocID="{589C9910-8F41-4C82-9527-C4557CAC70A6}" presName="compositeShape" presStyleCnt="0">
        <dgm:presLayoutVars>
          <dgm:dir/>
          <dgm:resizeHandles/>
        </dgm:presLayoutVars>
      </dgm:prSet>
      <dgm:spPr/>
    </dgm:pt>
    <dgm:pt modelId="{BEA46419-7D2A-4D1B-B40D-DD93BD609828}" type="pres">
      <dgm:prSet presAssocID="{589C9910-8F41-4C82-9527-C4557CAC70A6}" presName="pyramid" presStyleLbl="node1" presStyleIdx="0" presStyleCnt="1"/>
      <dgm:spPr/>
    </dgm:pt>
    <dgm:pt modelId="{56830D93-A2AF-4560-A8F2-2374394C365D}" type="pres">
      <dgm:prSet presAssocID="{589C9910-8F41-4C82-9527-C4557CAC70A6}" presName="theList" presStyleCnt="0"/>
      <dgm:spPr/>
    </dgm:pt>
    <dgm:pt modelId="{79D9BCD6-5371-40CD-AFA4-251209D1B1AB}" type="pres">
      <dgm:prSet presAssocID="{EFAF4385-97D2-4BAA-AEE8-1DE7237D1721}" presName="aNode" presStyleLbl="fgAcc1" presStyleIdx="0" presStyleCnt="3">
        <dgm:presLayoutVars>
          <dgm:bulletEnabled val="1"/>
        </dgm:presLayoutVars>
      </dgm:prSet>
      <dgm:spPr/>
    </dgm:pt>
    <dgm:pt modelId="{22FCF455-CB50-47E0-A982-2AF3BB4A6087}" type="pres">
      <dgm:prSet presAssocID="{EFAF4385-97D2-4BAA-AEE8-1DE7237D1721}" presName="aSpace" presStyleCnt="0"/>
      <dgm:spPr/>
    </dgm:pt>
    <dgm:pt modelId="{AB473F68-8082-4F7C-A95B-D74E7178134A}" type="pres">
      <dgm:prSet presAssocID="{62CDC569-9A90-4A24-A95C-3B71A6535809}" presName="aNode" presStyleLbl="fgAcc1" presStyleIdx="1" presStyleCnt="3">
        <dgm:presLayoutVars>
          <dgm:bulletEnabled val="1"/>
        </dgm:presLayoutVars>
      </dgm:prSet>
      <dgm:spPr/>
    </dgm:pt>
    <dgm:pt modelId="{D70D094A-1780-472B-95E5-6EF6CC8628CC}" type="pres">
      <dgm:prSet presAssocID="{62CDC569-9A90-4A24-A95C-3B71A6535809}" presName="aSpace" presStyleCnt="0"/>
      <dgm:spPr/>
    </dgm:pt>
    <dgm:pt modelId="{DA58AB57-E191-4D90-B77C-9BABB7B6887D}" type="pres">
      <dgm:prSet presAssocID="{B751B345-3739-4FE0-8C75-3A1C6FBC52B4}" presName="aNode" presStyleLbl="fgAcc1" presStyleIdx="2" presStyleCnt="3">
        <dgm:presLayoutVars>
          <dgm:bulletEnabled val="1"/>
        </dgm:presLayoutVars>
      </dgm:prSet>
      <dgm:spPr/>
    </dgm:pt>
    <dgm:pt modelId="{AE18E3C6-241D-4D3E-81E9-A8314535DCBA}" type="pres">
      <dgm:prSet presAssocID="{B751B345-3739-4FE0-8C75-3A1C6FBC52B4}" presName="aSpace" presStyleCnt="0"/>
      <dgm:spPr/>
    </dgm:pt>
  </dgm:ptLst>
  <dgm:cxnLst>
    <dgm:cxn modelId="{3C02AA11-3573-4DE2-928D-BB940A24BCE3}" type="presOf" srcId="{EFAF4385-97D2-4BAA-AEE8-1DE7237D1721}" destId="{79D9BCD6-5371-40CD-AFA4-251209D1B1AB}" srcOrd="0" destOrd="0" presId="urn:microsoft.com/office/officeart/2005/8/layout/pyramid2"/>
    <dgm:cxn modelId="{06967223-D8A7-486A-9307-8FDBB5A92A5E}" srcId="{589C9910-8F41-4C82-9527-C4557CAC70A6}" destId="{B751B345-3739-4FE0-8C75-3A1C6FBC52B4}" srcOrd="2" destOrd="0" parTransId="{CF8C755F-1BD0-4FFE-96B5-2ACFB798FD16}" sibTransId="{7B000FA2-61BA-41FF-AFFC-8599102A8529}"/>
    <dgm:cxn modelId="{719D8225-8EA0-4FAF-A6D8-46A1676AF4EE}" type="presOf" srcId="{589C9910-8F41-4C82-9527-C4557CAC70A6}" destId="{6FCA0882-2E73-43AE-A788-A0959DB99661}" srcOrd="0" destOrd="0" presId="urn:microsoft.com/office/officeart/2005/8/layout/pyramid2"/>
    <dgm:cxn modelId="{933A4CA4-8EBA-4815-B944-EA9B35AEF00F}" srcId="{589C9910-8F41-4C82-9527-C4557CAC70A6}" destId="{62CDC569-9A90-4A24-A95C-3B71A6535809}" srcOrd="1" destOrd="0" parTransId="{94BFE359-3AF3-4EB2-9FBA-875BC749C67B}" sibTransId="{F436436E-00D8-4721-AD15-10698EFD1150}"/>
    <dgm:cxn modelId="{22B487A6-7FC2-4E59-9711-695325710907}" type="presOf" srcId="{62CDC569-9A90-4A24-A95C-3B71A6535809}" destId="{AB473F68-8082-4F7C-A95B-D74E7178134A}" srcOrd="0" destOrd="0" presId="urn:microsoft.com/office/officeart/2005/8/layout/pyramid2"/>
    <dgm:cxn modelId="{B2F934AD-CBC4-4AA4-B71E-77DF40FB6E31}" srcId="{589C9910-8F41-4C82-9527-C4557CAC70A6}" destId="{EFAF4385-97D2-4BAA-AEE8-1DE7237D1721}" srcOrd="0" destOrd="0" parTransId="{C5F50BC2-6131-4AB7-8EDB-536F5B2D0370}" sibTransId="{B5BD52D9-5FA4-4A73-802A-422E339391E6}"/>
    <dgm:cxn modelId="{4F87FDDF-EB28-4FCD-A712-59FA87AD138D}" type="presOf" srcId="{B751B345-3739-4FE0-8C75-3A1C6FBC52B4}" destId="{DA58AB57-E191-4D90-B77C-9BABB7B6887D}" srcOrd="0" destOrd="0" presId="urn:microsoft.com/office/officeart/2005/8/layout/pyramid2"/>
    <dgm:cxn modelId="{5869F5C6-6888-4C16-A9F0-D171C1DE361E}" type="presParOf" srcId="{6FCA0882-2E73-43AE-A788-A0959DB99661}" destId="{BEA46419-7D2A-4D1B-B40D-DD93BD609828}" srcOrd="0" destOrd="0" presId="urn:microsoft.com/office/officeart/2005/8/layout/pyramid2"/>
    <dgm:cxn modelId="{056457B4-9B2A-4A80-BE2F-DED7926F0B60}" type="presParOf" srcId="{6FCA0882-2E73-43AE-A788-A0959DB99661}" destId="{56830D93-A2AF-4560-A8F2-2374394C365D}" srcOrd="1" destOrd="0" presId="urn:microsoft.com/office/officeart/2005/8/layout/pyramid2"/>
    <dgm:cxn modelId="{03682E7B-31D9-4102-80FB-D5CE591E48FB}" type="presParOf" srcId="{56830D93-A2AF-4560-A8F2-2374394C365D}" destId="{79D9BCD6-5371-40CD-AFA4-251209D1B1AB}" srcOrd="0" destOrd="0" presId="urn:microsoft.com/office/officeart/2005/8/layout/pyramid2"/>
    <dgm:cxn modelId="{F3C0EA6D-2CA3-4657-9C23-056A00347CC3}" type="presParOf" srcId="{56830D93-A2AF-4560-A8F2-2374394C365D}" destId="{22FCF455-CB50-47E0-A982-2AF3BB4A6087}" srcOrd="1" destOrd="0" presId="urn:microsoft.com/office/officeart/2005/8/layout/pyramid2"/>
    <dgm:cxn modelId="{5F61AA8B-9094-44F9-A27A-88357F67863C}" type="presParOf" srcId="{56830D93-A2AF-4560-A8F2-2374394C365D}" destId="{AB473F68-8082-4F7C-A95B-D74E7178134A}" srcOrd="2" destOrd="0" presId="urn:microsoft.com/office/officeart/2005/8/layout/pyramid2"/>
    <dgm:cxn modelId="{75F3A1F5-3D21-41C3-8725-53896EE6C93B}" type="presParOf" srcId="{56830D93-A2AF-4560-A8F2-2374394C365D}" destId="{D70D094A-1780-472B-95E5-6EF6CC8628CC}" srcOrd="3" destOrd="0" presId="urn:microsoft.com/office/officeart/2005/8/layout/pyramid2"/>
    <dgm:cxn modelId="{D8D4128E-2A83-47AE-A4EF-0CE6D11D5183}" type="presParOf" srcId="{56830D93-A2AF-4560-A8F2-2374394C365D}" destId="{DA58AB57-E191-4D90-B77C-9BABB7B6887D}" srcOrd="4" destOrd="0" presId="urn:microsoft.com/office/officeart/2005/8/layout/pyramid2"/>
    <dgm:cxn modelId="{270D93C4-2E54-4587-8A2D-DDCDEC3979DB}" type="presParOf" srcId="{56830D93-A2AF-4560-A8F2-2374394C365D}" destId="{AE18E3C6-241D-4D3E-81E9-A8314535DCB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C573726-E6BF-4FCA-B1F5-174031F6F0E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DB0C4C2-F45A-4564-B65C-FC6A33BE041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AA’s are called to the police station as an important safeguard, providing independent support to detainee’s who are:</a:t>
          </a:r>
        </a:p>
      </dgm:t>
    </dgm:pt>
    <dgm:pt modelId="{4832D5F4-9F5B-4737-B494-8C3314FC3650}" type="parTrans" cxnId="{D72CF3EB-152F-46C7-B856-BEF9A2EAAAAA}">
      <dgm:prSet/>
      <dgm:spPr/>
      <dgm:t>
        <a:bodyPr/>
        <a:lstStyle/>
        <a:p>
          <a:endParaRPr lang="en-US"/>
        </a:p>
      </dgm:t>
    </dgm:pt>
    <dgm:pt modelId="{8E1DF05D-AE8A-47FF-BBEF-26BEBDB18C61}" type="sibTrans" cxnId="{D72CF3EB-152F-46C7-B856-BEF9A2EAAAAA}">
      <dgm:prSet/>
      <dgm:spPr/>
      <dgm:t>
        <a:bodyPr/>
        <a:lstStyle/>
        <a:p>
          <a:endParaRPr lang="en-US"/>
        </a:p>
      </dgm:t>
    </dgm:pt>
    <dgm:pt modelId="{8FE17A39-08FE-4A80-AF87-F0BEDC0A2F4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Aged 18 or under or</a:t>
          </a:r>
        </a:p>
      </dgm:t>
    </dgm:pt>
    <dgm:pt modelId="{FEA9E8C4-67A7-4712-AA0C-3767246E6470}" type="parTrans" cxnId="{D0F99049-EFCD-41F5-A87F-0B8AA3E71B9C}">
      <dgm:prSet/>
      <dgm:spPr/>
      <dgm:t>
        <a:bodyPr/>
        <a:lstStyle/>
        <a:p>
          <a:endParaRPr lang="en-US"/>
        </a:p>
      </dgm:t>
    </dgm:pt>
    <dgm:pt modelId="{C284AA9B-3F3A-4503-AD2E-F1AF5286B541}" type="sibTrans" cxnId="{D0F99049-EFCD-41F5-A87F-0B8AA3E71B9C}">
      <dgm:prSet/>
      <dgm:spPr/>
      <dgm:t>
        <a:bodyPr/>
        <a:lstStyle/>
        <a:p>
          <a:endParaRPr lang="en-US"/>
        </a:p>
      </dgm:t>
    </dgm:pt>
    <dgm:pt modelId="{CEBDA387-C6B5-4E91-872D-CA1D574E8A47}">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Maybe mentally disordered /vulnerable</a:t>
          </a:r>
        </a:p>
      </dgm:t>
    </dgm:pt>
    <dgm:pt modelId="{F47593D7-9DA8-4E85-948B-A878FB4E9DF6}" type="parTrans" cxnId="{97A65ED3-3DF4-4DDF-93FD-33AB5A86CA90}">
      <dgm:prSet/>
      <dgm:spPr/>
      <dgm:t>
        <a:bodyPr/>
        <a:lstStyle/>
        <a:p>
          <a:endParaRPr lang="en-US"/>
        </a:p>
      </dgm:t>
    </dgm:pt>
    <dgm:pt modelId="{1FCFEDAE-3B8B-4BC4-9C1F-1C8D3851EF28}" type="sibTrans" cxnId="{97A65ED3-3DF4-4DDF-93FD-33AB5A86CA90}">
      <dgm:prSet/>
      <dgm:spPr/>
      <dgm:t>
        <a:bodyPr/>
        <a:lstStyle/>
        <a:p>
          <a:endParaRPr lang="en-US"/>
        </a:p>
      </dgm:t>
    </dgm:pt>
    <dgm:pt modelId="{89801180-ABF5-40B3-8201-8761DE444AE4}" type="pres">
      <dgm:prSet presAssocID="{AC573726-E6BF-4FCA-B1F5-174031F6F0EB}" presName="Name0" presStyleCnt="0">
        <dgm:presLayoutVars>
          <dgm:dir/>
          <dgm:animLvl val="lvl"/>
          <dgm:resizeHandles val="exact"/>
        </dgm:presLayoutVars>
      </dgm:prSet>
      <dgm:spPr/>
    </dgm:pt>
    <dgm:pt modelId="{E673A95D-DD5E-4BDC-8575-A50C6D411A09}" type="pres">
      <dgm:prSet presAssocID="{9DB0C4C2-F45A-4564-B65C-FC6A33BE041A}" presName="boxAndChildren" presStyleCnt="0"/>
      <dgm:spPr/>
    </dgm:pt>
    <dgm:pt modelId="{68AEEDA8-7F4A-4EE9-839F-4B972A1D97A9}" type="pres">
      <dgm:prSet presAssocID="{9DB0C4C2-F45A-4564-B65C-FC6A33BE041A}" presName="parentTextBox" presStyleLbl="node1" presStyleIdx="0" presStyleCnt="1"/>
      <dgm:spPr/>
    </dgm:pt>
    <dgm:pt modelId="{2B366A3F-7ECA-4CE8-BAE7-59D965D9A55A}" type="pres">
      <dgm:prSet presAssocID="{9DB0C4C2-F45A-4564-B65C-FC6A33BE041A}" presName="entireBox" presStyleLbl="node1" presStyleIdx="0" presStyleCnt="1"/>
      <dgm:spPr/>
    </dgm:pt>
    <dgm:pt modelId="{B585BA98-685B-4B04-9E11-6ED22E2DCEEF}" type="pres">
      <dgm:prSet presAssocID="{9DB0C4C2-F45A-4564-B65C-FC6A33BE041A}" presName="descendantBox" presStyleCnt="0"/>
      <dgm:spPr/>
    </dgm:pt>
    <dgm:pt modelId="{6F14771E-845B-4596-946A-FF081D075A32}" type="pres">
      <dgm:prSet presAssocID="{8FE17A39-08FE-4A80-AF87-F0BEDC0A2F4D}" presName="childTextBox" presStyleLbl="fgAccFollowNode1" presStyleIdx="0" presStyleCnt="2">
        <dgm:presLayoutVars>
          <dgm:bulletEnabled val="1"/>
        </dgm:presLayoutVars>
      </dgm:prSet>
      <dgm:spPr/>
    </dgm:pt>
    <dgm:pt modelId="{B1EB0DD4-C138-4067-A875-E3B477B84400}" type="pres">
      <dgm:prSet presAssocID="{CEBDA387-C6B5-4E91-872D-CA1D574E8A47}" presName="childTextBox" presStyleLbl="fgAccFollowNode1" presStyleIdx="1" presStyleCnt="2">
        <dgm:presLayoutVars>
          <dgm:bulletEnabled val="1"/>
        </dgm:presLayoutVars>
      </dgm:prSet>
      <dgm:spPr/>
    </dgm:pt>
  </dgm:ptLst>
  <dgm:cxnLst>
    <dgm:cxn modelId="{6CAF0B22-08AF-4048-B887-5B9B33180FBF}" type="presOf" srcId="{CEBDA387-C6B5-4E91-872D-CA1D574E8A47}" destId="{B1EB0DD4-C138-4067-A875-E3B477B84400}" srcOrd="0" destOrd="0" presId="urn:microsoft.com/office/officeart/2005/8/layout/process4"/>
    <dgm:cxn modelId="{ADB79125-C1A0-4D6D-9E18-78A7495259A4}" type="presOf" srcId="{AC573726-E6BF-4FCA-B1F5-174031F6F0EB}" destId="{89801180-ABF5-40B3-8201-8761DE444AE4}" srcOrd="0" destOrd="0" presId="urn:microsoft.com/office/officeart/2005/8/layout/process4"/>
    <dgm:cxn modelId="{33E62969-7949-44DD-A1F4-F11FB9DD2638}" type="presOf" srcId="{9DB0C4C2-F45A-4564-B65C-FC6A33BE041A}" destId="{68AEEDA8-7F4A-4EE9-839F-4B972A1D97A9}" srcOrd="0" destOrd="0" presId="urn:microsoft.com/office/officeart/2005/8/layout/process4"/>
    <dgm:cxn modelId="{D0F99049-EFCD-41F5-A87F-0B8AA3E71B9C}" srcId="{9DB0C4C2-F45A-4564-B65C-FC6A33BE041A}" destId="{8FE17A39-08FE-4A80-AF87-F0BEDC0A2F4D}" srcOrd="0" destOrd="0" parTransId="{FEA9E8C4-67A7-4712-AA0C-3767246E6470}" sibTransId="{C284AA9B-3F3A-4503-AD2E-F1AF5286B541}"/>
    <dgm:cxn modelId="{916E048A-C6D0-4E2A-B900-71252C0D6E45}" type="presOf" srcId="{8FE17A39-08FE-4A80-AF87-F0BEDC0A2F4D}" destId="{6F14771E-845B-4596-946A-FF081D075A32}" srcOrd="0" destOrd="0" presId="urn:microsoft.com/office/officeart/2005/8/layout/process4"/>
    <dgm:cxn modelId="{C55A4E99-AFD8-42C0-98BB-4CABE0143D82}" type="presOf" srcId="{9DB0C4C2-F45A-4564-B65C-FC6A33BE041A}" destId="{2B366A3F-7ECA-4CE8-BAE7-59D965D9A55A}" srcOrd="1" destOrd="0" presId="urn:microsoft.com/office/officeart/2005/8/layout/process4"/>
    <dgm:cxn modelId="{97A65ED3-3DF4-4DDF-93FD-33AB5A86CA90}" srcId="{9DB0C4C2-F45A-4564-B65C-FC6A33BE041A}" destId="{CEBDA387-C6B5-4E91-872D-CA1D574E8A47}" srcOrd="1" destOrd="0" parTransId="{F47593D7-9DA8-4E85-948B-A878FB4E9DF6}" sibTransId="{1FCFEDAE-3B8B-4BC4-9C1F-1C8D3851EF28}"/>
    <dgm:cxn modelId="{D72CF3EB-152F-46C7-B856-BEF9A2EAAAAA}" srcId="{AC573726-E6BF-4FCA-B1F5-174031F6F0EB}" destId="{9DB0C4C2-F45A-4564-B65C-FC6A33BE041A}" srcOrd="0" destOrd="0" parTransId="{4832D5F4-9F5B-4737-B494-8C3314FC3650}" sibTransId="{8E1DF05D-AE8A-47FF-BBEF-26BEBDB18C61}"/>
    <dgm:cxn modelId="{DCF5910F-EEBB-4C12-ABB3-66895BC0EE6A}" type="presParOf" srcId="{89801180-ABF5-40B3-8201-8761DE444AE4}" destId="{E673A95D-DD5E-4BDC-8575-A50C6D411A09}" srcOrd="0" destOrd="0" presId="urn:microsoft.com/office/officeart/2005/8/layout/process4"/>
    <dgm:cxn modelId="{9D6CAE9B-7A43-4575-BF95-46F444A68F4A}" type="presParOf" srcId="{E673A95D-DD5E-4BDC-8575-A50C6D411A09}" destId="{68AEEDA8-7F4A-4EE9-839F-4B972A1D97A9}" srcOrd="0" destOrd="0" presId="urn:microsoft.com/office/officeart/2005/8/layout/process4"/>
    <dgm:cxn modelId="{CA4BCB1D-BEC8-40A0-A86F-9D23247372EB}" type="presParOf" srcId="{E673A95D-DD5E-4BDC-8575-A50C6D411A09}" destId="{2B366A3F-7ECA-4CE8-BAE7-59D965D9A55A}" srcOrd="1" destOrd="0" presId="urn:microsoft.com/office/officeart/2005/8/layout/process4"/>
    <dgm:cxn modelId="{6A21B40A-FFA0-433A-B8E0-A217E9D4A72E}" type="presParOf" srcId="{E673A95D-DD5E-4BDC-8575-A50C6D411A09}" destId="{B585BA98-685B-4B04-9E11-6ED22E2DCEEF}" srcOrd="2" destOrd="0" presId="urn:microsoft.com/office/officeart/2005/8/layout/process4"/>
    <dgm:cxn modelId="{E22F7964-1262-4EBE-B245-7E889DB311F9}" type="presParOf" srcId="{B585BA98-685B-4B04-9E11-6ED22E2DCEEF}" destId="{6F14771E-845B-4596-946A-FF081D075A32}" srcOrd="0" destOrd="0" presId="urn:microsoft.com/office/officeart/2005/8/layout/process4"/>
    <dgm:cxn modelId="{5F55FD3E-098D-4084-94EF-7AF9647105AB}" type="presParOf" srcId="{B585BA98-685B-4B04-9E11-6ED22E2DCEEF}" destId="{B1EB0DD4-C138-4067-A875-E3B477B84400}"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AAB6FC1-7DE4-4E26-BE7A-EEC1F2967C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AFA390-4A7C-4DD5-90F7-F30BBC7C3B7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Support, advise &amp; assist the detainee</a:t>
          </a:r>
        </a:p>
      </dgm:t>
    </dgm:pt>
    <dgm:pt modelId="{3E1099B3-4319-4F09-ABB2-3A73AFFBFD91}" type="parTrans" cxnId="{DA63EA78-D0AF-43B8-82C1-92A47D28D3EA}">
      <dgm:prSet/>
      <dgm:spPr/>
      <dgm:t>
        <a:bodyPr/>
        <a:lstStyle/>
        <a:p>
          <a:endParaRPr lang="en-US"/>
        </a:p>
      </dgm:t>
    </dgm:pt>
    <dgm:pt modelId="{289C5667-0028-45C4-B7F3-22E9826CCEA9}" type="sibTrans" cxnId="{DA63EA78-D0AF-43B8-82C1-92A47D28D3EA}">
      <dgm:prSet/>
      <dgm:spPr/>
      <dgm:t>
        <a:bodyPr/>
        <a:lstStyle/>
        <a:p>
          <a:endParaRPr lang="en-US"/>
        </a:p>
      </dgm:t>
    </dgm:pt>
    <dgm:pt modelId="{076A3825-AF43-4AC3-9F50-97E7700461A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Ensure that the police act fairly &amp; respect the rights of the detainee</a:t>
          </a:r>
        </a:p>
      </dgm:t>
    </dgm:pt>
    <dgm:pt modelId="{C2E9813A-05F2-4D12-9713-BD0E93C2E127}" type="parTrans" cxnId="{C75E27FF-CBB0-4955-A570-6C6E20FF54BE}">
      <dgm:prSet/>
      <dgm:spPr/>
      <dgm:t>
        <a:bodyPr/>
        <a:lstStyle/>
        <a:p>
          <a:endParaRPr lang="en-US"/>
        </a:p>
      </dgm:t>
    </dgm:pt>
    <dgm:pt modelId="{30A3D3FE-3935-4E8F-85D2-92F1DF60FD90}" type="sibTrans" cxnId="{C75E27FF-CBB0-4955-A570-6C6E20FF54BE}">
      <dgm:prSet/>
      <dgm:spPr/>
      <dgm:t>
        <a:bodyPr/>
        <a:lstStyle/>
        <a:p>
          <a:endParaRPr lang="en-US"/>
        </a:p>
      </dgm:t>
    </dgm:pt>
    <dgm:pt modelId="{69694AD3-C84D-4EA8-AC6C-22136F2DE0DE}">
      <dgm:prSet phldrT="[Text]" custT="1"/>
      <dgm:spPr>
        <a:solidFill>
          <a:schemeClr val="accent2">
            <a:lumMod val="60000"/>
            <a:lumOff val="40000"/>
          </a:schemeClr>
        </a:solidFill>
        <a:ln>
          <a:solidFill>
            <a:schemeClr val="tx1"/>
          </a:solidFill>
        </a:ln>
      </dgm:spPr>
      <dgm:t>
        <a:bodyPr/>
        <a:lstStyle/>
        <a:p>
          <a:r>
            <a:rPr lang="en-US" sz="2100" dirty="0">
              <a:solidFill>
                <a:schemeClr val="tx1"/>
              </a:solidFill>
            </a:rPr>
            <a:t>Help communication between the detainee, the police &amp; others</a:t>
          </a:r>
        </a:p>
      </dgm:t>
    </dgm:pt>
    <dgm:pt modelId="{60940251-B15B-4813-ABBF-1E76C5A8957E}" type="parTrans" cxnId="{92DEB365-415C-49C0-A3B1-1544970046F3}">
      <dgm:prSet/>
      <dgm:spPr/>
      <dgm:t>
        <a:bodyPr/>
        <a:lstStyle/>
        <a:p>
          <a:endParaRPr lang="en-US"/>
        </a:p>
      </dgm:t>
    </dgm:pt>
    <dgm:pt modelId="{E8E6F656-1EC7-4765-9459-B2A77FAFEAAE}" type="sibTrans" cxnId="{92DEB365-415C-49C0-A3B1-1544970046F3}">
      <dgm:prSet/>
      <dgm:spPr/>
      <dgm:t>
        <a:bodyPr/>
        <a:lstStyle/>
        <a:p>
          <a:endParaRPr lang="en-US"/>
        </a:p>
      </dgm:t>
    </dgm:pt>
    <dgm:pt modelId="{3921E41B-42C4-4C61-85AD-F6D9515DB27F}" type="pres">
      <dgm:prSet presAssocID="{7AAB6FC1-7DE4-4E26-BE7A-EEC1F2967CA7}" presName="diagram" presStyleCnt="0">
        <dgm:presLayoutVars>
          <dgm:dir/>
          <dgm:resizeHandles val="exact"/>
        </dgm:presLayoutVars>
      </dgm:prSet>
      <dgm:spPr/>
    </dgm:pt>
    <dgm:pt modelId="{70BAD974-F84C-467F-A0E9-A4C57C3E3AD5}" type="pres">
      <dgm:prSet presAssocID="{B2AFA390-4A7C-4DD5-90F7-F30BBC7C3B73}" presName="node" presStyleLbl="node1" presStyleIdx="0" presStyleCnt="3" custScaleX="196555" custLinFactX="-44209" custLinFactNeighborX="-100000" custLinFactNeighborY="-5">
        <dgm:presLayoutVars>
          <dgm:bulletEnabled val="1"/>
        </dgm:presLayoutVars>
      </dgm:prSet>
      <dgm:spPr/>
    </dgm:pt>
    <dgm:pt modelId="{37B27740-ABA2-4916-91C0-293374C03E67}" type="pres">
      <dgm:prSet presAssocID="{289C5667-0028-45C4-B7F3-22E9826CCEA9}" presName="sibTrans" presStyleCnt="0"/>
      <dgm:spPr/>
    </dgm:pt>
    <dgm:pt modelId="{C30842D1-64DC-4C5D-857F-DA6AF2C71C68}" type="pres">
      <dgm:prSet presAssocID="{076A3825-AF43-4AC3-9F50-97E7700461AB}" presName="node" presStyleLbl="node1" presStyleIdx="1" presStyleCnt="3" custScaleX="330484" custLinFactNeighborX="2247" custLinFactNeighborY="6">
        <dgm:presLayoutVars>
          <dgm:bulletEnabled val="1"/>
        </dgm:presLayoutVars>
      </dgm:prSet>
      <dgm:spPr/>
    </dgm:pt>
    <dgm:pt modelId="{AFC7CD1D-F882-4060-9CBF-F47CEE996D00}" type="pres">
      <dgm:prSet presAssocID="{30A3D3FE-3935-4E8F-85D2-92F1DF60FD90}" presName="sibTrans" presStyleCnt="0"/>
      <dgm:spPr/>
    </dgm:pt>
    <dgm:pt modelId="{FF58745D-26F6-46B7-A804-4ACB4D1CA653}" type="pres">
      <dgm:prSet presAssocID="{69694AD3-C84D-4EA8-AC6C-22136F2DE0DE}" presName="node" presStyleLbl="node1" presStyleIdx="2" presStyleCnt="3" custScaleX="203801" custLinFactX="20174" custLinFactNeighborX="100000" custLinFactNeighborY="-3364">
        <dgm:presLayoutVars>
          <dgm:bulletEnabled val="1"/>
        </dgm:presLayoutVars>
      </dgm:prSet>
      <dgm:spPr/>
    </dgm:pt>
  </dgm:ptLst>
  <dgm:cxnLst>
    <dgm:cxn modelId="{92DEB365-415C-49C0-A3B1-1544970046F3}" srcId="{7AAB6FC1-7DE4-4E26-BE7A-EEC1F2967CA7}" destId="{69694AD3-C84D-4EA8-AC6C-22136F2DE0DE}" srcOrd="2" destOrd="0" parTransId="{60940251-B15B-4813-ABBF-1E76C5A8957E}" sibTransId="{E8E6F656-1EC7-4765-9459-B2A77FAFEAAE}"/>
    <dgm:cxn modelId="{77146178-FFF7-4DED-AAC0-DA008619D53E}" type="presOf" srcId="{69694AD3-C84D-4EA8-AC6C-22136F2DE0DE}" destId="{FF58745D-26F6-46B7-A804-4ACB4D1CA653}" srcOrd="0" destOrd="0" presId="urn:microsoft.com/office/officeart/2005/8/layout/default"/>
    <dgm:cxn modelId="{DA63EA78-D0AF-43B8-82C1-92A47D28D3EA}" srcId="{7AAB6FC1-7DE4-4E26-BE7A-EEC1F2967CA7}" destId="{B2AFA390-4A7C-4DD5-90F7-F30BBC7C3B73}" srcOrd="0" destOrd="0" parTransId="{3E1099B3-4319-4F09-ABB2-3A73AFFBFD91}" sibTransId="{289C5667-0028-45C4-B7F3-22E9826CCEA9}"/>
    <dgm:cxn modelId="{9E3D0C7D-49F2-458C-87EA-00F3E418DB40}" type="presOf" srcId="{7AAB6FC1-7DE4-4E26-BE7A-EEC1F2967CA7}" destId="{3921E41B-42C4-4C61-85AD-F6D9515DB27F}" srcOrd="0" destOrd="0" presId="urn:microsoft.com/office/officeart/2005/8/layout/default"/>
    <dgm:cxn modelId="{43399C82-5887-4B3E-8BF8-A1E280136DC3}" type="presOf" srcId="{B2AFA390-4A7C-4DD5-90F7-F30BBC7C3B73}" destId="{70BAD974-F84C-467F-A0E9-A4C57C3E3AD5}" srcOrd="0" destOrd="0" presId="urn:microsoft.com/office/officeart/2005/8/layout/default"/>
    <dgm:cxn modelId="{535B51E0-0030-4534-AE1A-B2F69CCADAD8}" type="presOf" srcId="{076A3825-AF43-4AC3-9F50-97E7700461AB}" destId="{C30842D1-64DC-4C5D-857F-DA6AF2C71C68}" srcOrd="0" destOrd="0" presId="urn:microsoft.com/office/officeart/2005/8/layout/default"/>
    <dgm:cxn modelId="{C75E27FF-CBB0-4955-A570-6C6E20FF54BE}" srcId="{7AAB6FC1-7DE4-4E26-BE7A-EEC1F2967CA7}" destId="{076A3825-AF43-4AC3-9F50-97E7700461AB}" srcOrd="1" destOrd="0" parTransId="{C2E9813A-05F2-4D12-9713-BD0E93C2E127}" sibTransId="{30A3D3FE-3935-4E8F-85D2-92F1DF60FD90}"/>
    <dgm:cxn modelId="{5D579533-FE93-4342-8417-8E1DB1023E93}" type="presParOf" srcId="{3921E41B-42C4-4C61-85AD-F6D9515DB27F}" destId="{70BAD974-F84C-467F-A0E9-A4C57C3E3AD5}" srcOrd="0" destOrd="0" presId="urn:microsoft.com/office/officeart/2005/8/layout/default"/>
    <dgm:cxn modelId="{6EDDDCCB-1BA8-4A50-984B-E1CF8F88065B}" type="presParOf" srcId="{3921E41B-42C4-4C61-85AD-F6D9515DB27F}" destId="{37B27740-ABA2-4916-91C0-293374C03E67}" srcOrd="1" destOrd="0" presId="urn:microsoft.com/office/officeart/2005/8/layout/default"/>
    <dgm:cxn modelId="{EBDD7B3E-12EB-4157-AD77-EE09C1AA3C6F}" type="presParOf" srcId="{3921E41B-42C4-4C61-85AD-F6D9515DB27F}" destId="{C30842D1-64DC-4C5D-857F-DA6AF2C71C68}" srcOrd="2" destOrd="0" presId="urn:microsoft.com/office/officeart/2005/8/layout/default"/>
    <dgm:cxn modelId="{FA405049-340D-42FE-B4CE-2012E754DF81}" type="presParOf" srcId="{3921E41B-42C4-4C61-85AD-F6D9515DB27F}" destId="{AFC7CD1D-F882-4060-9CBF-F47CEE996D00}" srcOrd="3" destOrd="0" presId="urn:microsoft.com/office/officeart/2005/8/layout/default"/>
    <dgm:cxn modelId="{B742AF02-CF2D-4F94-AB33-FB9D35E82E49}" type="presParOf" srcId="{3921E41B-42C4-4C61-85AD-F6D9515DB27F}" destId="{FF58745D-26F6-46B7-A804-4ACB4D1CA653}" srcOrd="4"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a:t>
          </a:r>
          <a:r>
            <a:rPr lang="en-GB" sz="1800" b="0" i="0" kern="1200"/>
            <a:t>rimes that the police believe may be committed, for example, when premises or individuals are kept under observation for a period of time, with a view to the possible institution of criminal proceedings</a:t>
          </a:r>
          <a:endParaRPr lang="en-US" sz="18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a:t>
          </a:r>
          <a:r>
            <a:rPr lang="en-GB" sz="1800" b="0" i="0" kern="1200"/>
            <a:t>dentifying whether a crime has </a:t>
          </a:r>
          <a:r>
            <a:rPr lang="en-GB" sz="1800" b="0" i="1" kern="1200"/>
            <a:t>actually</a:t>
          </a:r>
          <a:r>
            <a:rPr lang="en-GB" sz="1800" b="0" i="0" kern="1200"/>
            <a:t> been committed, with a view to commencing criminal proceedings</a:t>
          </a:r>
          <a:endParaRPr lang="en-US" sz="18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a:t>
          </a:r>
          <a:r>
            <a:rPr lang="en-GB" sz="1800" b="0" i="0" kern="1200" dirty="0"/>
            <a:t>rimes that have been committed</a:t>
          </a:r>
          <a:endParaRPr lang="en-US" sz="1800" kern="1200" dirty="0"/>
        </a:p>
      </dsp:txBody>
      <dsp:txXfrm rot="10800000">
        <a:off x="0" y="728"/>
        <a:ext cx="6713552" cy="10170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 – Theft </a:t>
          </a:r>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8 – Robbery </a:t>
          </a:r>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10.- Aggravated Burglary  </a:t>
          </a:r>
        </a:p>
      </dsp:txBody>
      <dsp:txXfrm>
        <a:off x="368821" y="3198110"/>
        <a:ext cx="4633198" cy="61267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Direction</a:t>
          </a:r>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30A9A-9623-4DCF-9EA5-073FD42CBDB2}">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Provides many insights into what is happening and why. </a:t>
          </a:r>
          <a:endParaRPr lang="en-US" sz="2700" kern="1200"/>
        </a:p>
      </dsp:txBody>
      <dsp:txXfrm>
        <a:off x="31613" y="70097"/>
        <a:ext cx="10452374" cy="584369"/>
      </dsp:txXfrm>
    </dsp:sp>
    <dsp:sp modelId="{F4120AB6-2C18-4ECA-BFA6-95DDE90747E7}">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It clarifies and details the following:</a:t>
          </a:r>
          <a:endParaRPr lang="en-US" sz="2700" kern="1200"/>
        </a:p>
      </dsp:txBody>
      <dsp:txXfrm>
        <a:off x="31613" y="795452"/>
        <a:ext cx="10452374" cy="584369"/>
      </dsp:txXfrm>
    </dsp:sp>
    <dsp:sp modelId="{1317D0CF-BF8F-4B2C-9285-A6CD7323865E}">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has happened</a:t>
          </a:r>
          <a:endParaRPr lang="en-US" sz="2700" kern="1200"/>
        </a:p>
      </dsp:txBody>
      <dsp:txXfrm>
        <a:off x="31613" y="1520807"/>
        <a:ext cx="10452374" cy="584369"/>
      </dsp:txXfrm>
    </dsp:sp>
    <dsp:sp modelId="{C8F6EFBA-3DC2-41D6-BABD-9B3DE46E129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Why this is important </a:t>
          </a:r>
          <a:endParaRPr lang="en-US" sz="2700" kern="1200"/>
        </a:p>
      </dsp:txBody>
      <dsp:txXfrm>
        <a:off x="31613" y="2246162"/>
        <a:ext cx="10452374" cy="584369"/>
      </dsp:txXfrm>
    </dsp:sp>
    <dsp:sp modelId="{72ECA19B-4F68-44EC-89A8-A4374686A89F}">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Context around the bigger picture </a:t>
          </a:r>
          <a:endParaRPr lang="en-US" sz="2700" kern="1200"/>
        </a:p>
      </dsp:txBody>
      <dsp:txXfrm>
        <a:off x="31613" y="2971517"/>
        <a:ext cx="10452374" cy="584369"/>
      </dsp:txXfrm>
    </dsp:sp>
    <dsp:sp modelId="{391524BF-3DA4-4B15-8701-1E22DB5C6CF7}">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could happen next</a:t>
          </a:r>
          <a:endParaRPr lang="en-US" sz="2700" kern="1200"/>
        </a:p>
      </dsp:txBody>
      <dsp:txXfrm>
        <a:off x="31613" y="3696872"/>
        <a:ext cx="10452374" cy="58436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46419-7D2A-4D1B-B40D-DD93BD609828}">
      <dsp:nvSpPr>
        <dsp:cNvPr id="0" name=""/>
        <dsp:cNvSpPr/>
      </dsp:nvSpPr>
      <dsp:spPr>
        <a:xfrm>
          <a:off x="841350" y="0"/>
          <a:ext cx="3879227" cy="3879227"/>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9BCD6-5371-40CD-AFA4-251209D1B1AB}">
      <dsp:nvSpPr>
        <dsp:cNvPr id="0" name=""/>
        <dsp:cNvSpPr/>
      </dsp:nvSpPr>
      <dsp:spPr>
        <a:xfrm>
          <a:off x="2780963" y="390006"/>
          <a:ext cx="2521497" cy="91828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Welfare</a:t>
          </a:r>
        </a:p>
      </dsp:txBody>
      <dsp:txXfrm>
        <a:off x="2825790" y="434833"/>
        <a:ext cx="2431843" cy="828631"/>
      </dsp:txXfrm>
    </dsp:sp>
    <dsp:sp modelId="{AB473F68-8082-4F7C-A95B-D74E7178134A}">
      <dsp:nvSpPr>
        <dsp:cNvPr id="0" name=""/>
        <dsp:cNvSpPr/>
      </dsp:nvSpPr>
      <dsp:spPr>
        <a:xfrm>
          <a:off x="2780963" y="1423077"/>
          <a:ext cx="2521497" cy="91828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Security</a:t>
          </a:r>
        </a:p>
      </dsp:txBody>
      <dsp:txXfrm>
        <a:off x="2825790" y="1467904"/>
        <a:ext cx="2431843" cy="828631"/>
      </dsp:txXfrm>
    </dsp:sp>
    <dsp:sp modelId="{DA58AB57-E191-4D90-B77C-9BABB7B6887D}">
      <dsp:nvSpPr>
        <dsp:cNvPr id="0" name=""/>
        <dsp:cNvSpPr/>
      </dsp:nvSpPr>
      <dsp:spPr>
        <a:xfrm>
          <a:off x="2780963" y="2456149"/>
          <a:ext cx="2521497" cy="91828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Legal Rights</a:t>
          </a:r>
        </a:p>
      </dsp:txBody>
      <dsp:txXfrm>
        <a:off x="2825790" y="2500976"/>
        <a:ext cx="2431843" cy="82863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66A3F-7ECA-4CE8-BAE7-59D965D9A55A}">
      <dsp:nvSpPr>
        <dsp:cNvPr id="0" name=""/>
        <dsp:cNvSpPr/>
      </dsp:nvSpPr>
      <dsp:spPr>
        <a:xfrm>
          <a:off x="0" y="865"/>
          <a:ext cx="7783283" cy="176987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AA’s are called to the police station as an important safeguard, providing independent support to detainee’s who are:</a:t>
          </a:r>
        </a:p>
      </dsp:txBody>
      <dsp:txXfrm>
        <a:off x="0" y="865"/>
        <a:ext cx="7783283" cy="955735"/>
      </dsp:txXfrm>
    </dsp:sp>
    <dsp:sp modelId="{6F14771E-845B-4596-946A-FF081D075A32}">
      <dsp:nvSpPr>
        <dsp:cNvPr id="0" name=""/>
        <dsp:cNvSpPr/>
      </dsp:nvSpPr>
      <dsp:spPr>
        <a:xfrm>
          <a:off x="0"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Aged 18 or under or</a:t>
          </a:r>
        </a:p>
      </dsp:txBody>
      <dsp:txXfrm>
        <a:off x="0" y="921202"/>
        <a:ext cx="3891641" cy="814144"/>
      </dsp:txXfrm>
    </dsp:sp>
    <dsp:sp modelId="{B1EB0DD4-C138-4067-A875-E3B477B84400}">
      <dsp:nvSpPr>
        <dsp:cNvPr id="0" name=""/>
        <dsp:cNvSpPr/>
      </dsp:nvSpPr>
      <dsp:spPr>
        <a:xfrm>
          <a:off x="3891641"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Maybe mentally disordered /vulnerable</a:t>
          </a:r>
        </a:p>
      </dsp:txBody>
      <dsp:txXfrm>
        <a:off x="3891641" y="921202"/>
        <a:ext cx="3891641" cy="81414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D974-F84C-467F-A0E9-A4C57C3E3AD5}">
      <dsp:nvSpPr>
        <dsp:cNvPr id="0" name=""/>
        <dsp:cNvSpPr/>
      </dsp:nvSpPr>
      <dsp:spPr>
        <a:xfrm>
          <a:off x="0" y="95975"/>
          <a:ext cx="3021834"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advise &amp; assist the detainee</a:t>
          </a:r>
        </a:p>
      </dsp:txBody>
      <dsp:txXfrm>
        <a:off x="0" y="95975"/>
        <a:ext cx="3021834" cy="922439"/>
      </dsp:txXfrm>
    </dsp:sp>
    <dsp:sp modelId="{C30842D1-64DC-4C5D-857F-DA6AF2C71C68}">
      <dsp:nvSpPr>
        <dsp:cNvPr id="0" name=""/>
        <dsp:cNvSpPr/>
      </dsp:nvSpPr>
      <dsp:spPr>
        <a:xfrm>
          <a:off x="3215651" y="96076"/>
          <a:ext cx="5080856"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Ensure that the police act fairly &amp; respect the rights of the detainee</a:t>
          </a:r>
        </a:p>
      </dsp:txBody>
      <dsp:txXfrm>
        <a:off x="3215651" y="96076"/>
        <a:ext cx="5080856" cy="922439"/>
      </dsp:txXfrm>
    </dsp:sp>
    <dsp:sp modelId="{FF58745D-26F6-46B7-A804-4ACB4D1CA653}">
      <dsp:nvSpPr>
        <dsp:cNvPr id="0" name=""/>
        <dsp:cNvSpPr/>
      </dsp:nvSpPr>
      <dsp:spPr>
        <a:xfrm>
          <a:off x="8421234" y="64990"/>
          <a:ext cx="3133233"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Help communication between the detainee, the police &amp; others</a:t>
          </a:r>
        </a:p>
      </dsp:txBody>
      <dsp:txXfrm>
        <a:off x="8421234" y="64990"/>
        <a:ext cx="3133233" cy="92243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AFC5-D788-F548-B7A8-230633FF0381}" type="datetimeFigureOut">
              <a:rPr lang="en-US" smtClean="0"/>
              <a:t>12/5/2024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5948-B7B8-0842-90A3-F811E52E8546}" type="slidenum">
              <a:rPr lang="en-US" smtClean="0"/>
              <a:t>‹#›</a:t>
            </a:fld>
            <a:endParaRPr lang="en-US"/>
          </a:p>
        </p:txBody>
      </p:sp>
    </p:spTree>
    <p:extLst>
      <p:ext uri="{BB962C8B-B14F-4D97-AF65-F5344CB8AC3E}">
        <p14:creationId xmlns:p14="http://schemas.microsoft.com/office/powerpoint/2010/main" val="8020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5948-B7B8-0842-90A3-F811E52E8546}" type="slidenum">
              <a:rPr lang="en-US" smtClean="0"/>
              <a:t>1</a:t>
            </a:fld>
            <a:endParaRPr lang="en-US"/>
          </a:p>
        </p:txBody>
      </p:sp>
    </p:spTree>
    <p:extLst>
      <p:ext uri="{BB962C8B-B14F-4D97-AF65-F5344CB8AC3E}">
        <p14:creationId xmlns:p14="http://schemas.microsoft.com/office/powerpoint/2010/main" val="30385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7</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8</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12</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18</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19</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22</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29</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30</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31</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32</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33</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38</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42</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232C5E-B112-44CE-98D4-0F31255CA8E2}"/>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E562F68-0AD1-5D20-4625-E0DA41189DC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DFD6020D-51D1-48C8-0EBC-5FD9CDEAF43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217D140-41DF-481E-805A-34A9109EB63B}" type="slidenum">
              <a:t>55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9C02A-3064-FD23-E70E-384EB2DD7081}"/>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33A3058-DCC0-275F-EA89-D1DE1C9767D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9DD021FE-745D-57D7-A3C0-9ED151F58F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6773C6-F130-48C6-8838-05E3A7AD6B2C}" type="slidenum">
              <a:t>56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7F3CA1-6FD8-C2D0-FBED-3AAB8A7E10BA}"/>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632DAAE-CFB8-B67F-1633-E4F1A8C4DE1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dirty="0"/>
          </a:p>
        </p:txBody>
      </p:sp>
      <p:sp>
        <p:nvSpPr>
          <p:cNvPr id="4" name="Slide Number Placeholder 3">
            <a:extLst>
              <a:ext uri="{FF2B5EF4-FFF2-40B4-BE49-F238E27FC236}">
                <a16:creationId xmlns:a16="http://schemas.microsoft.com/office/drawing/2014/main" id="{024DB863-E093-520A-B703-58F71665659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4D47067-BBF8-470D-9716-718EC950BBCB}" type="slidenum">
              <a:t>57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ea typeface="ＭＳ Ｐゴシック" panose="020B0600070205080204" pitchFamily="34" charset="-128"/>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60</a:t>
            </a:fld>
            <a:endParaRPr lang="en-GB"/>
          </a:p>
        </p:txBody>
      </p:sp>
    </p:spTree>
    <p:extLst>
      <p:ext uri="{BB962C8B-B14F-4D97-AF65-F5344CB8AC3E}">
        <p14:creationId xmlns:p14="http://schemas.microsoft.com/office/powerpoint/2010/main" val="4094688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711-6F02-55B3-CDFF-3F49168A14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C1E519-DBB9-E6F5-3C07-827FABD774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B3830F-8B5A-C47A-E2B4-A59D72062817}"/>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5" name="Footer Placeholder 4">
            <a:extLst>
              <a:ext uri="{FF2B5EF4-FFF2-40B4-BE49-F238E27FC236}">
                <a16:creationId xmlns:a16="http://schemas.microsoft.com/office/drawing/2014/main" id="{B0B7004F-B8CA-3297-2732-33E13C243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7270-D9C7-31E8-33D1-896C96F478B1}"/>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09623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1A3F-D011-7B53-A99E-908CB107B2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1529F8-E2B7-2C1B-268D-595380AB1D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0B1459-089B-23E4-6CB6-22D4B7D7A263}"/>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5" name="Footer Placeholder 4">
            <a:extLst>
              <a:ext uri="{FF2B5EF4-FFF2-40B4-BE49-F238E27FC236}">
                <a16:creationId xmlns:a16="http://schemas.microsoft.com/office/drawing/2014/main" id="{532403E9-3FE0-AEAA-86E3-4FA317B4A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7CB6E-6152-04FF-E859-B361D4B7D84D}"/>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8534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8090-A4CE-823F-3A40-6420236C41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07FEBB-C137-7D5C-0A25-FD9CCCA18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7F0CE9-0E8B-2DD9-201A-2C8F9880B622}"/>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5" name="Footer Placeholder 4">
            <a:extLst>
              <a:ext uri="{FF2B5EF4-FFF2-40B4-BE49-F238E27FC236}">
                <a16:creationId xmlns:a16="http://schemas.microsoft.com/office/drawing/2014/main" id="{4F1E1D55-F536-028A-EE7E-5F0DD8215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E6EB2-3E83-8D52-3F1D-7CF6AD8DEAC4}"/>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6744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74A6-64B3-82FA-4418-C05D55F29F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EED94-6709-1BEF-A3BB-79E659CEE3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F5A5E8-7602-3418-FEF3-BB2191F11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D92670-AB37-FB18-2480-FBF3344694EF}"/>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6" name="Footer Placeholder 5">
            <a:extLst>
              <a:ext uri="{FF2B5EF4-FFF2-40B4-BE49-F238E27FC236}">
                <a16:creationId xmlns:a16="http://schemas.microsoft.com/office/drawing/2014/main" id="{EB9C3443-7FBC-B5C2-8FE3-0FDFC0EB4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A36930-2FD5-CAF7-AE82-D091EA5DEC62}"/>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68149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71AA-0F1D-CB88-D4CF-E6C53E9BF2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8B0BCB-C88F-48F2-E9B0-5E06EEF7F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3E64D-8402-9F36-4478-1A02A291C1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3E12F-6E59-2A4A-F8D8-482AFBF77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FE07C5-9A03-E263-5C98-63C48E1DF8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B9453-59E1-DA23-1B53-65B78303CB94}"/>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8" name="Footer Placeholder 7">
            <a:extLst>
              <a:ext uri="{FF2B5EF4-FFF2-40B4-BE49-F238E27FC236}">
                <a16:creationId xmlns:a16="http://schemas.microsoft.com/office/drawing/2014/main" id="{82FE4306-708F-08EE-BC08-EE4993247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84D752-CEB0-DD1E-5BD9-C78E4AE289D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92155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276E-5F29-1CB6-D4F0-848CB5D72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B93F603-EB69-5A7E-A051-6CC05FF1FDD3}"/>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4" name="Footer Placeholder 3">
            <a:extLst>
              <a:ext uri="{FF2B5EF4-FFF2-40B4-BE49-F238E27FC236}">
                <a16:creationId xmlns:a16="http://schemas.microsoft.com/office/drawing/2014/main" id="{6F7B8F77-4C88-BECA-EC66-1D066E9A0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924F63-1237-3C85-6C28-6D24AE2303B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3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19041-5E5B-08D5-73FD-89DD5BD068C9}"/>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3" name="Footer Placeholder 2">
            <a:extLst>
              <a:ext uri="{FF2B5EF4-FFF2-40B4-BE49-F238E27FC236}">
                <a16:creationId xmlns:a16="http://schemas.microsoft.com/office/drawing/2014/main" id="{F6A1A0C3-A7D2-E066-73C8-48D2395A40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F9E2B-0E5E-2255-EA39-55FC2CD2575B}"/>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1920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2D3-54A7-AEAF-1C97-61875C6F48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F83DB0-68B1-52C2-DF23-4B75D0AD1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2843630-EB74-1CC8-C1AC-D5781272F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1904EA-4711-2A7F-8206-97E73691F80E}"/>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6" name="Footer Placeholder 5">
            <a:extLst>
              <a:ext uri="{FF2B5EF4-FFF2-40B4-BE49-F238E27FC236}">
                <a16:creationId xmlns:a16="http://schemas.microsoft.com/office/drawing/2014/main" id="{53363E9D-BF71-CD1A-7958-AA1235AAE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7F080-F414-EFC0-926D-27E9D4C9237C}"/>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6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ACE7-5957-4911-6BBF-63630F93A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5639C5-5ADA-28C2-9F4A-17BE55EF7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EDEA-2890-3AB3-9501-D7B3E2E46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A7726-7DC2-838E-7FA4-94464557CA56}"/>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6" name="Footer Placeholder 5">
            <a:extLst>
              <a:ext uri="{FF2B5EF4-FFF2-40B4-BE49-F238E27FC236}">
                <a16:creationId xmlns:a16="http://schemas.microsoft.com/office/drawing/2014/main" id="{7A631BE2-1573-D782-712B-00AB59A59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565079-DDA4-C59C-821C-D96BB6C7E23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9153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6D9-A19E-C994-BC8F-8935C0A9D1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53A57-A380-F7B7-1741-56F71A3EB9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D54D2C-CEDB-4E51-7E43-F3FAA8D2349F}"/>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5" name="Footer Placeholder 4">
            <a:extLst>
              <a:ext uri="{FF2B5EF4-FFF2-40B4-BE49-F238E27FC236}">
                <a16:creationId xmlns:a16="http://schemas.microsoft.com/office/drawing/2014/main" id="{3938BAEE-DBCF-FD27-17F2-2BE586A32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864F3-B787-88EC-E83D-D61F0C16AC9A}"/>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4464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657429-809B-2E01-C6F8-6BA4E75B12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0D93D-844E-65FD-5DD1-4E69A010F3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9A8D1-74EA-83F0-DF2A-15D3CEB8399F}"/>
              </a:ext>
            </a:extLst>
          </p:cNvPr>
          <p:cNvSpPr>
            <a:spLocks noGrp="1"/>
          </p:cNvSpPr>
          <p:nvPr>
            <p:ph type="dt" sz="half" idx="10"/>
          </p:nvPr>
        </p:nvSpPr>
        <p:spPr/>
        <p:txBody>
          <a:bodyPr/>
          <a:lstStyle/>
          <a:p>
            <a:fld id="{88EA1CAB-439C-C54F-8065-0DF82AA14F7C}" type="datetimeFigureOut">
              <a:rPr lang="en-US" smtClean="0"/>
              <a:t>12/5/2024</a:t>
            </a:fld>
            <a:endParaRPr lang="en-US"/>
          </a:p>
        </p:txBody>
      </p:sp>
      <p:sp>
        <p:nvSpPr>
          <p:cNvPr id="5" name="Footer Placeholder 4">
            <a:extLst>
              <a:ext uri="{FF2B5EF4-FFF2-40B4-BE49-F238E27FC236}">
                <a16:creationId xmlns:a16="http://schemas.microsoft.com/office/drawing/2014/main" id="{E09282BB-6EE3-0A66-EEF8-14C28279A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3249B-8ABF-D11C-8965-C851083B453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23876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24835-DA15-A7D9-7CCD-F52E8E81F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26FB76-720D-0734-3043-44DFFC546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FCA929-4CAA-4C2C-87F7-B954996E1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A1CAB-439C-C54F-8065-0DF82AA14F7C}" type="datetimeFigureOut">
              <a:rPr lang="en-US" smtClean="0"/>
              <a:t>12/5/2024</a:t>
            </a:fld>
            <a:endParaRPr lang="en-US"/>
          </a:p>
        </p:txBody>
      </p:sp>
      <p:sp>
        <p:nvSpPr>
          <p:cNvPr id="5" name="Footer Placeholder 4">
            <a:extLst>
              <a:ext uri="{FF2B5EF4-FFF2-40B4-BE49-F238E27FC236}">
                <a16:creationId xmlns:a16="http://schemas.microsoft.com/office/drawing/2014/main" id="{BE228CB8-A777-D73A-6721-5E25B649C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7B240-1182-D13A-DCA1-ED7E99E90E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E2B90-2E94-5244-96C6-754276B71765}" type="slidenum">
              <a:rPr lang="en-US" smtClean="0"/>
              <a:t>‹#›</a:t>
            </a:fld>
            <a:endParaRPr lang="en-US"/>
          </a:p>
        </p:txBody>
      </p:sp>
    </p:spTree>
    <p:extLst>
      <p:ext uri="{BB962C8B-B14F-4D97-AF65-F5344CB8AC3E}">
        <p14:creationId xmlns:p14="http://schemas.microsoft.com/office/powerpoint/2010/main" val="281376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45.jpeg"/></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46.jpeg"/><Relationship Id="rId7" Type="http://schemas.openxmlformats.org/officeDocument/2006/relationships/diagramQuickStyle" Target="../diagrams/quickStyle7.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47.jpeg"/><Relationship Id="rId9" Type="http://schemas.microsoft.com/office/2007/relationships/diagramDrawing" Target="../diagrams/drawing7.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8.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2.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50.png"/><Relationship Id="rId7" Type="http://schemas.openxmlformats.org/officeDocument/2006/relationships/diagramColors" Target="../diagrams/colors10.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51.jpeg"/></Relationships>
</file>

<file path=ppt/slides/_rels/slide4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www.legislation.gov.uk/ukpga/2010/15/contents" TargetMode="Externa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6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8" Type="http://schemas.openxmlformats.org/officeDocument/2006/relationships/diagramColors" Target="../diagrams/colors15.xml"/><Relationship Id="rId13" Type="http://schemas.openxmlformats.org/officeDocument/2006/relationships/diagramColors" Target="../diagrams/colors16.xml"/><Relationship Id="rId3" Type="http://schemas.openxmlformats.org/officeDocument/2006/relationships/image" Target="../media/image59.emf"/><Relationship Id="rId7" Type="http://schemas.openxmlformats.org/officeDocument/2006/relationships/diagramQuickStyle" Target="../diagrams/quickStyle15.xml"/><Relationship Id="rId12" Type="http://schemas.openxmlformats.org/officeDocument/2006/relationships/diagramQuickStyle" Target="../diagrams/quickStyle16.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Layout" Target="../diagrams/layout15.xml"/><Relationship Id="rId11" Type="http://schemas.openxmlformats.org/officeDocument/2006/relationships/diagramLayout" Target="../diagrams/layout16.xml"/><Relationship Id="rId5" Type="http://schemas.openxmlformats.org/officeDocument/2006/relationships/diagramData" Target="../diagrams/data15.xml"/><Relationship Id="rId10" Type="http://schemas.openxmlformats.org/officeDocument/2006/relationships/diagramData" Target="../diagrams/data16.xml"/><Relationship Id="rId4" Type="http://schemas.openxmlformats.org/officeDocument/2006/relationships/image" Target="../media/image60.emf"/><Relationship Id="rId9" Type="http://schemas.microsoft.com/office/2007/relationships/diagramDrawing" Target="../diagrams/drawing15.xml"/><Relationship Id="rId14" Type="http://schemas.microsoft.com/office/2007/relationships/diagramDrawing" Target="../diagrams/drawing1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1113810" y="2960716"/>
            <a:ext cx="4036334" cy="2387600"/>
          </a:xfrm>
        </p:spPr>
        <p:txBody>
          <a:bodyPr anchor="t">
            <a:normAutofit/>
          </a:bodyPr>
          <a:lstStyle/>
          <a:p>
            <a:pPr algn="l"/>
            <a:r>
              <a:rPr lang="en-US" sz="5400" dirty="0"/>
              <a:t>BMCP6003 Conducting Investigations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1113809" y="953037"/>
            <a:ext cx="4036333" cy="1709849"/>
          </a:xfrm>
        </p:spPr>
        <p:txBody>
          <a:bodyPr anchor="b">
            <a:normAutofit/>
          </a:bodyPr>
          <a:lstStyle/>
          <a:p>
            <a:pPr algn="l"/>
            <a:r>
              <a:rPr lang="en-US" sz="2000"/>
              <a:t>Workshop: Recap and Revise </a:t>
            </a: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5922492" y="1209739"/>
            <a:ext cx="5536001" cy="4379769"/>
          </a:xfrm>
          <a:prstGeom prst="rect">
            <a:avLst/>
          </a:prstGeom>
        </p:spPr>
      </p:pic>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630936" y="640080"/>
            <a:ext cx="4818888" cy="1481328"/>
          </a:xfrm>
        </p:spPr>
        <p:txBody>
          <a:bodyPr anchor="b">
            <a:normAutofit/>
          </a:bodyPr>
          <a:lstStyle/>
          <a:p>
            <a:r>
              <a:rPr lang="en-US" sz="5400"/>
              <a:t>EXAM DETAILS </a:t>
            </a:r>
          </a:p>
        </p:txBody>
      </p:sp>
      <p:sp>
        <p:nvSpPr>
          <p:cNvPr id="105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D6EEA3-83E5-E9EC-8F8D-CAE52DAF9191}"/>
              </a:ext>
            </a:extLst>
          </p:cNvPr>
          <p:cNvSpPr>
            <a:spLocks noGrp="1"/>
          </p:cNvSpPr>
          <p:nvPr>
            <p:ph idx="1"/>
          </p:nvPr>
        </p:nvSpPr>
        <p:spPr>
          <a:xfrm>
            <a:off x="630936" y="2660904"/>
            <a:ext cx="4818888" cy="3547872"/>
          </a:xfrm>
        </p:spPr>
        <p:txBody>
          <a:bodyPr anchor="t">
            <a:normAutofit/>
          </a:bodyPr>
          <a:lstStyle/>
          <a:p>
            <a:pPr rtl="0" fontAlgn="base"/>
            <a:r>
              <a:rPr lang="en-GB" sz="2000" dirty="0">
                <a:latin typeface="Arial" panose="020B0604020202020204" pitchFamily="34" charset="0"/>
              </a:rPr>
              <a:t>TBC- Please keep an eye on your student email!!</a:t>
            </a:r>
            <a:endParaRPr lang="en-GB" sz="2000" i="0" dirty="0">
              <a:effectLst/>
              <a:latin typeface="Arial" panose="020B0604020202020204" pitchFamily="34" charset="0"/>
            </a:endParaRPr>
          </a:p>
          <a:p>
            <a:endParaRPr lang="en-US" sz="2000" dirty="0"/>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87" r="18929"/>
          <a:stretch/>
        </p:blipFill>
        <p:spPr bwMode="auto">
          <a:xfrm>
            <a:off x="6145441" y="640080"/>
            <a:ext cx="5366181"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433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E91D1CA-B23A-9230-DA73-9ADFD43E2886}"/>
              </a:ext>
            </a:extLst>
          </p:cNvPr>
          <p:cNvSpPr>
            <a:spLocks noGrp="1"/>
          </p:cNvSpPr>
          <p:nvPr>
            <p:ph idx="1"/>
          </p:nvPr>
        </p:nvSpPr>
        <p:spPr>
          <a:xfrm>
            <a:off x="350836" y="2312014"/>
            <a:ext cx="5188985" cy="4351338"/>
          </a:xfrm>
        </p:spPr>
        <p:txBody>
          <a:bodyPr/>
          <a:lstStyle/>
          <a:p>
            <a:pPr marL="0" indent="0" algn="ctr">
              <a:buNone/>
            </a:pPr>
            <a:endParaRPr lang="en-GB" dirty="0"/>
          </a:p>
          <a:p>
            <a:pPr marL="0" indent="0" algn="ctr">
              <a:buNone/>
            </a:pPr>
            <a:r>
              <a:rPr lang="en-US" dirty="0"/>
              <a:t>Short Answer Questions </a:t>
            </a:r>
          </a:p>
          <a:p>
            <a:pPr marL="0" indent="0" algn="ctr">
              <a:buNone/>
            </a:pPr>
            <a:r>
              <a:rPr lang="en-US" dirty="0"/>
              <a:t>25 Questions</a:t>
            </a:r>
          </a:p>
          <a:p>
            <a:pPr marL="0" indent="0" algn="ctr">
              <a:buNone/>
            </a:pPr>
            <a:r>
              <a:rPr lang="en-US" dirty="0"/>
              <a:t>Total of 118 marks</a:t>
            </a:r>
          </a:p>
        </p:txBody>
      </p:sp>
      <p:sp>
        <p:nvSpPr>
          <p:cNvPr id="7" name="Title 6">
            <a:extLst>
              <a:ext uri="{FF2B5EF4-FFF2-40B4-BE49-F238E27FC236}">
                <a16:creationId xmlns:a16="http://schemas.microsoft.com/office/drawing/2014/main" id="{78DB52B6-E59D-D225-220C-850F0FFACA6B}"/>
              </a:ext>
            </a:extLst>
          </p:cNvPr>
          <p:cNvSpPr>
            <a:spLocks noGrp="1"/>
          </p:cNvSpPr>
          <p:nvPr>
            <p:ph type="title"/>
          </p:nvPr>
        </p:nvSpPr>
        <p:spPr>
          <a:xfrm>
            <a:off x="1517059" y="622256"/>
            <a:ext cx="10515600" cy="1325563"/>
          </a:xfrm>
        </p:spPr>
        <p:txBody>
          <a:bodyPr/>
          <a:lstStyle/>
          <a:p>
            <a:r>
              <a:rPr lang="en-US" dirty="0"/>
              <a:t>Exam Style</a:t>
            </a:r>
          </a:p>
        </p:txBody>
      </p:sp>
    </p:spTree>
    <p:extLst>
      <p:ext uri="{BB962C8B-B14F-4D97-AF65-F5344CB8AC3E}">
        <p14:creationId xmlns:p14="http://schemas.microsoft.com/office/powerpoint/2010/main" val="954090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A03D3-CADA-7FE2-793A-EFEE5DCF97A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Key Topics: </a:t>
            </a:r>
          </a:p>
        </p:txBody>
      </p:sp>
      <p:sp>
        <p:nvSpPr>
          <p:cNvPr id="207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36,272 Revise Images, Stock Photos &amp; Vectors | Shutterstock">
            <a:extLst>
              <a:ext uri="{FF2B5EF4-FFF2-40B4-BE49-F238E27FC236}">
                <a16:creationId xmlns:a16="http://schemas.microsoft.com/office/drawing/2014/main" id="{52D3DDFC-7AD2-CADB-0857-036F811121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075059"/>
            <a:ext cx="7214616" cy="4680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484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2220607"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3117273" y="1503219"/>
            <a:ext cx="8233479" cy="4673744"/>
          </a:xfrm>
        </p:spPr>
        <p:txBody>
          <a:bodyPr anchor="ctr">
            <a:normAutofit fontScale="85000" lnSpcReduction="20000"/>
          </a:bodyPr>
          <a:lstStyle/>
          <a:p>
            <a:pPr marL="0" indent="0">
              <a:buNone/>
            </a:pPr>
            <a:r>
              <a:rPr lang="en-GB" sz="2400" dirty="0"/>
              <a:t>There are 16 basic rights in the Human Rights Act 1998 – all taken from the European Convention on Human Rights </a:t>
            </a:r>
          </a:p>
          <a:p>
            <a:pPr marL="0" indent="0">
              <a:buNone/>
            </a:pPr>
            <a:endParaRPr lang="en-GB" sz="2400" dirty="0"/>
          </a:p>
          <a:p>
            <a:pPr marL="0" indent="0">
              <a:buNone/>
            </a:pPr>
            <a:r>
              <a:rPr lang="en-GB" sz="2400" b="1" u="sng" dirty="0"/>
              <a:t>They can be grouped into three broad types: </a:t>
            </a:r>
          </a:p>
          <a:p>
            <a:pPr marL="0" indent="0">
              <a:buNone/>
            </a:pPr>
            <a:endParaRPr lang="en-GB" sz="2400" dirty="0"/>
          </a:p>
          <a:p>
            <a:pPr marL="0" indent="0">
              <a:buNone/>
            </a:pPr>
            <a:r>
              <a:rPr lang="en-GB" sz="2400" b="1" u="sng" dirty="0"/>
              <a:t>Absolute rights </a:t>
            </a:r>
            <a:r>
              <a:rPr lang="en-GB" sz="2400" dirty="0"/>
              <a:t>– such as the right to protection from torture and inhuman and degrading treatment (Article 3). The state can never withhold or take away these rights. </a:t>
            </a:r>
          </a:p>
          <a:p>
            <a:pPr marL="0" indent="0">
              <a:buNone/>
            </a:pPr>
            <a:endParaRPr lang="en-GB" sz="2400" dirty="0"/>
          </a:p>
          <a:p>
            <a:pPr marL="0" indent="0">
              <a:buNone/>
            </a:pPr>
            <a:r>
              <a:rPr lang="en-GB" sz="2400" b="1" u="sng" dirty="0"/>
              <a:t>Limited rights </a:t>
            </a:r>
            <a:r>
              <a:rPr lang="en-GB" sz="2400" dirty="0"/>
              <a:t>– such as the right to liberty (Article 5). These rights may be limited under explicit and finite circumstances. </a:t>
            </a:r>
          </a:p>
          <a:p>
            <a:pPr marL="0" indent="0">
              <a:buNone/>
            </a:pPr>
            <a:endParaRPr lang="en-GB" sz="2400" dirty="0"/>
          </a:p>
          <a:p>
            <a:pPr marL="0" indent="0">
              <a:buNone/>
            </a:pPr>
            <a:r>
              <a:rPr lang="en-GB" sz="2400" b="1" u="sng" dirty="0"/>
              <a:t>Qualified rights </a:t>
            </a:r>
            <a:r>
              <a:rPr lang="en-GB" sz="2400" dirty="0"/>
              <a:t>– rights which require a balance between the rights of the individual and the needs of the wider community or state interest. These include: the right to respect for private and family life (Article 8) </a:t>
            </a:r>
          </a:p>
          <a:p>
            <a:endParaRPr lang="en-GB" sz="1200" dirty="0"/>
          </a:p>
        </p:txBody>
      </p:sp>
    </p:spTree>
    <p:extLst>
      <p:ext uri="{BB962C8B-B14F-4D97-AF65-F5344CB8AC3E}">
        <p14:creationId xmlns:p14="http://schemas.microsoft.com/office/powerpoint/2010/main" val="2057228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4547937" y="-5"/>
            <a:ext cx="7644062" cy="3681406"/>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280737" y="1829812"/>
            <a:ext cx="5395912" cy="2387600"/>
          </a:xfrm>
        </p:spPr>
        <p:txBody>
          <a:bodyPr vert="horz" lIns="91440" tIns="45720" rIns="91440" bIns="45720" rtlCol="0" anchor="b">
            <a:normAutofit/>
          </a:bodyPr>
          <a:lstStyle/>
          <a:p>
            <a:r>
              <a:rPr lang="en-US" sz="5000" kern="1200" dirty="0">
                <a:solidFill>
                  <a:schemeClr val="tx1">
                    <a:lumMod val="50000"/>
                    <a:lumOff val="50000"/>
                  </a:schemeClr>
                </a:solidFill>
                <a:latin typeface="+mj-lt"/>
                <a:ea typeface="+mj-ea"/>
                <a:cs typeface="+mj-cs"/>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A819-6148-BBFB-7A32-FE1AD403F69E}"/>
              </a:ext>
            </a:extLst>
          </p:cNvPr>
          <p:cNvSpPr>
            <a:spLocks noGrp="1"/>
          </p:cNvSpPr>
          <p:nvPr>
            <p:ph type="title"/>
          </p:nvPr>
        </p:nvSpPr>
        <p:spPr/>
        <p:txBody>
          <a:bodyPr/>
          <a:lstStyle/>
          <a:p>
            <a:r>
              <a:rPr lang="en-GB" dirty="0"/>
              <a:t>Crime scenes</a:t>
            </a:r>
          </a:p>
        </p:txBody>
      </p:sp>
      <p:pic>
        <p:nvPicPr>
          <p:cNvPr id="4098" name="Picture 2" descr="Crime Scene Investigator (CSI ...">
            <a:extLst>
              <a:ext uri="{FF2B5EF4-FFF2-40B4-BE49-F238E27FC236}">
                <a16:creationId xmlns:a16="http://schemas.microsoft.com/office/drawing/2014/main" id="{FC02559C-0952-10D7-FF53-E99471AED1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4722" y="2150198"/>
            <a:ext cx="4198848" cy="279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2389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793662" y="386930"/>
            <a:ext cx="10066122" cy="1298448"/>
          </a:xfrm>
        </p:spPr>
        <p:txBody>
          <a:bodyPr anchor="b">
            <a:normAutofit/>
          </a:bodyPr>
          <a:lstStyle/>
          <a:p>
            <a:r>
              <a:rPr lang="en-US" sz="4800"/>
              <a:t>Identifying Scenes… </a:t>
            </a:r>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fontScale="85000" lnSpcReduction="10000"/>
          </a:bodyPr>
          <a:lstStyle/>
          <a:p>
            <a:pPr marL="0" indent="0">
              <a:buNone/>
            </a:pPr>
            <a:r>
              <a:rPr lang="en-GB" sz="1300" dirty="0">
                <a:solidFill>
                  <a:srgbClr val="040C28"/>
                </a:solidFill>
                <a:ea typeface="+mn-lt"/>
                <a:cs typeface="+mn-lt"/>
              </a:rPr>
              <a:t>"</a:t>
            </a:r>
            <a:r>
              <a:rPr lang="en-GB" sz="2000" u="sng" dirty="0">
                <a:solidFill>
                  <a:srgbClr val="040C28"/>
                </a:solidFill>
                <a:ea typeface="+mn-lt"/>
                <a:cs typeface="+mn-lt"/>
              </a:rPr>
              <a:t>any physical scene, anywhere, that may provide potential evidence to an investigator"</a:t>
            </a:r>
            <a:endParaRPr lang="en-GB" sz="2000" u="sng">
              <a:solidFill>
                <a:srgbClr val="474747"/>
              </a:solidFill>
              <a:ea typeface="Calibri"/>
              <a:cs typeface="Calibri"/>
            </a:endParaRPr>
          </a:p>
          <a:p>
            <a:pPr marL="0" indent="0">
              <a:buNone/>
            </a:pPr>
            <a:r>
              <a:rPr lang="en-GB" sz="2000" dirty="0"/>
              <a:t>Examples: </a:t>
            </a:r>
            <a:endParaRPr lang="en-GB" dirty="0"/>
          </a:p>
          <a:p>
            <a:pPr marL="0" indent="0">
              <a:buNone/>
            </a:pPr>
            <a:endParaRPr lang="en-GB" sz="2000" dirty="0"/>
          </a:p>
          <a:p>
            <a:r>
              <a:rPr lang="en-GB" sz="2000" dirty="0"/>
              <a:t>Victims, witnesses &amp; suspects</a:t>
            </a:r>
            <a:endParaRPr lang="en-GB" sz="2000" dirty="0">
              <a:ea typeface="Calibri" panose="020F0502020204030204"/>
              <a:cs typeface="Calibri" panose="020F0502020204030204"/>
            </a:endParaRPr>
          </a:p>
          <a:p>
            <a:r>
              <a:rPr lang="en-GB" sz="2000" dirty="0"/>
              <a:t>Routes to and from the scene</a:t>
            </a:r>
            <a:endParaRPr lang="en-GB" sz="2000" dirty="0">
              <a:ea typeface="Calibri" panose="020F0502020204030204"/>
              <a:cs typeface="Calibri" panose="020F0502020204030204"/>
            </a:endParaRPr>
          </a:p>
          <a:p>
            <a:r>
              <a:rPr lang="en-GB" sz="2000" dirty="0"/>
              <a:t>Weapons </a:t>
            </a:r>
            <a:endParaRPr lang="en-GB" sz="2000" dirty="0">
              <a:ea typeface="Calibri" panose="020F0502020204030204"/>
              <a:cs typeface="Calibri" panose="020F0502020204030204"/>
            </a:endParaRPr>
          </a:p>
          <a:p>
            <a:r>
              <a:rPr lang="en-GB" sz="2000" dirty="0"/>
              <a:t>Suspect’s home address or other premises associated with the suspect or the commission of the offence</a:t>
            </a:r>
            <a:endParaRPr lang="en-GB" sz="2000" dirty="0">
              <a:ea typeface="Calibri" panose="020F0502020204030204"/>
              <a:cs typeface="Calibri" panose="020F0502020204030204"/>
            </a:endParaRPr>
          </a:p>
          <a:p>
            <a:r>
              <a:rPr lang="en-GB" sz="2000" dirty="0"/>
              <a:t>Vehicles </a:t>
            </a:r>
            <a:endParaRPr lang="en-GB" sz="2000" dirty="0">
              <a:ea typeface="Calibri" panose="020F0502020204030204"/>
              <a:cs typeface="Calibri" panose="020F0502020204030204"/>
            </a:endParaRPr>
          </a:p>
          <a:p>
            <a:r>
              <a:rPr lang="en-GB" sz="2000" dirty="0"/>
              <a:t>Deposition or dump sites</a:t>
            </a:r>
            <a:endParaRPr lang="en-US" sz="2000" dirty="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48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F37AAD1-03FE-69B7-CFD7-9286488E4CA4}"/>
              </a:ext>
            </a:extLst>
          </p:cNvPr>
          <p:cNvSpPr txBox="1"/>
          <p:nvPr/>
        </p:nvSpPr>
        <p:spPr>
          <a:xfrm>
            <a:off x="9762185" y="5635675"/>
            <a:ext cx="2550017" cy="1200329"/>
          </a:xfrm>
          <a:prstGeom prst="rect">
            <a:avLst/>
          </a:prstGeom>
          <a:noFill/>
        </p:spPr>
        <p:txBody>
          <a:bodyPr wrap="square" rtlCol="0">
            <a:spAutoFit/>
          </a:bodyPr>
          <a:lstStyle/>
          <a:p>
            <a:r>
              <a:rPr lang="en-GB" dirty="0">
                <a:highlight>
                  <a:srgbClr val="FFFF00"/>
                </a:highlight>
              </a:rPr>
              <a:t>PURPOSE- To provide integrity of the scene. To log who has entered and left the scene</a:t>
            </a:r>
          </a:p>
        </p:txBody>
      </p:sp>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412339"/>
            <a:ext cx="6100548" cy="3416320"/>
          </a:xfrm>
          <a:prstGeom prst="rect">
            <a:avLst/>
          </a:prstGeom>
          <a:noFill/>
        </p:spPr>
        <p:txBody>
          <a:bodyPr wrap="square" lIns="91440" tIns="45720" rIns="91440" bIns="45720" anchor="t">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a:cs typeface="Arial"/>
              </a:rPr>
              <a:t>N</a:t>
            </a:r>
            <a:r>
              <a:rPr lang="en-GB" dirty="0">
                <a:solidFill>
                  <a:srgbClr val="333333"/>
                </a:solidFill>
                <a:latin typeface="Arial"/>
                <a:cs typeface="Arial"/>
              </a:rPr>
              <a:t>ormally caused by objects / substances coming into contact with one another, leaving a minute sample on  contact surfaces. </a:t>
            </a:r>
            <a:endParaRPr lang="en-GB" b="0" i="0" dirty="0">
              <a:solidFill>
                <a:srgbClr val="333333"/>
              </a:solidFill>
              <a:effectLst/>
              <a:latin typeface="Arial"/>
              <a:cs typeface="Arial"/>
            </a:endParaRPr>
          </a:p>
          <a:p>
            <a:pPr algn="l"/>
            <a:endParaRPr lang="en-GB" dirty="0">
              <a:solidFill>
                <a:srgbClr val="333333"/>
              </a:solidFill>
              <a:latin typeface="Arial" panose="020B0604020202020204" pitchFamily="34" charset="0"/>
            </a:endParaRPr>
          </a:p>
          <a:p>
            <a:r>
              <a:rPr lang="en-GB" dirty="0">
                <a:solidFill>
                  <a:srgbClr val="333333"/>
                </a:solidFill>
                <a:latin typeface="Arial"/>
                <a:cs typeface="Arial"/>
              </a:rPr>
              <a:t>Can you think of some examples?</a:t>
            </a:r>
            <a:endParaRPr lang="en-GB" b="0" i="0" dirty="0">
              <a:solidFill>
                <a:srgbClr val="333333"/>
              </a:solidFill>
              <a:effectLst/>
              <a:latin typeface="Arial"/>
              <a:cs typeface="Arial"/>
            </a:endParaRP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endParaRPr lang="en-GB" b="0" i="0" dirty="0">
              <a:solidFill>
                <a:srgbClr val="333333"/>
              </a:solidFill>
              <a:effectLst/>
              <a:latin typeface="Arial" panose="020B0604020202020204" pitchFamily="34" charset="0"/>
              <a:cs typeface="Arial"/>
            </a:endParaRP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F1F2CBA-ECBA-54DD-9712-4279272AC05F}"/>
              </a:ext>
            </a:extLst>
          </p:cNvPr>
          <p:cNvSpPr txBox="1"/>
          <p:nvPr/>
        </p:nvSpPr>
        <p:spPr>
          <a:xfrm>
            <a:off x="392427" y="5014887"/>
            <a:ext cx="265267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a:solidFill>
                  <a:srgbClr val="333333"/>
                </a:solidFill>
                <a:latin typeface="Arial"/>
                <a:cs typeface="Arial"/>
              </a:rPr>
              <a:t>Finger-marks</a:t>
            </a:r>
            <a:endParaRPr lang="en-GB">
              <a:latin typeface="Arial"/>
              <a:cs typeface="Arial"/>
            </a:endParaRPr>
          </a:p>
          <a:p>
            <a:pPr marL="285750" indent="-285750">
              <a:buFont typeface="Arial,Sans-Serif"/>
              <a:buChar char="•"/>
            </a:pPr>
            <a:r>
              <a:rPr lang="en-GB" dirty="0">
                <a:solidFill>
                  <a:srgbClr val="333333"/>
                </a:solidFill>
                <a:latin typeface="Arial"/>
                <a:cs typeface="Arial"/>
              </a:rPr>
              <a:t>DNA</a:t>
            </a:r>
            <a:endParaRPr lang="en-US" dirty="0">
              <a:latin typeface="Arial"/>
              <a:cs typeface="Arial"/>
            </a:endParaRPr>
          </a:p>
          <a:p>
            <a:pPr marL="285750" indent="-285750">
              <a:buFont typeface="Arial,Sans-Serif"/>
              <a:buChar char="•"/>
            </a:pPr>
            <a:r>
              <a:rPr lang="en-GB">
                <a:solidFill>
                  <a:srgbClr val="333333"/>
                </a:solidFill>
                <a:latin typeface="Arial"/>
                <a:cs typeface="Arial"/>
              </a:rPr>
              <a:t>Fibres</a:t>
            </a:r>
            <a:endParaRPr lang="en-US">
              <a:latin typeface="Arial"/>
              <a:cs typeface="Arial"/>
            </a:endParaRPr>
          </a:p>
          <a:p>
            <a:pPr marL="285750" indent="-285750">
              <a:buFont typeface="Arial,Sans-Serif"/>
              <a:buChar char="•"/>
            </a:pPr>
            <a:r>
              <a:rPr lang="en-GB" dirty="0">
                <a:solidFill>
                  <a:srgbClr val="333333"/>
                </a:solidFill>
                <a:latin typeface="Arial"/>
                <a:cs typeface="Arial"/>
              </a:rPr>
              <a:t>Footwear marks</a:t>
            </a:r>
            <a:endParaRPr lang="en-US" dirty="0"/>
          </a:p>
        </p:txBody>
      </p:sp>
    </p:spTree>
    <p:extLst>
      <p:ext uri="{BB962C8B-B14F-4D97-AF65-F5344CB8AC3E}">
        <p14:creationId xmlns:p14="http://schemas.microsoft.com/office/powerpoint/2010/main" val="231274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15705-2E90-D1DF-A389-4D3D3BDCEDEF}"/>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dirty="0" err="1">
                <a:cs typeface="Calibri Light"/>
              </a:rPr>
              <a:t>Locards</a:t>
            </a:r>
            <a:r>
              <a:rPr lang="en-US" sz="4000" dirty="0">
                <a:cs typeface="Calibri Light"/>
              </a:rPr>
              <a:t> Exchange theory</a:t>
            </a:r>
            <a:endParaRPr lang="en-US" sz="4000" dirty="0"/>
          </a:p>
        </p:txBody>
      </p:sp>
      <p:pic>
        <p:nvPicPr>
          <p:cNvPr id="4" name="Content Placeholder 3" descr="how to fix a scrape on a white car : r/fixit">
            <a:extLst>
              <a:ext uri="{FF2B5EF4-FFF2-40B4-BE49-F238E27FC236}">
                <a16:creationId xmlns:a16="http://schemas.microsoft.com/office/drawing/2014/main" id="{D16AE118-0667-D009-A600-2AD069C63B83}"/>
              </a:ext>
            </a:extLst>
          </p:cNvPr>
          <p:cNvPicPr>
            <a:picLocks noGrp="1" noChangeAspect="1"/>
          </p:cNvPicPr>
          <p:nvPr>
            <p:ph idx="1"/>
          </p:nvPr>
        </p:nvPicPr>
        <p:blipFill>
          <a:blip r:embed="rId2"/>
          <a:srcRect b="49787"/>
          <a:stretch/>
        </p:blipFill>
        <p:spPr>
          <a:xfrm>
            <a:off x="385572" y="2312004"/>
            <a:ext cx="5596128" cy="3751472"/>
          </a:xfrm>
          <a:prstGeom prst="rect">
            <a:avLst/>
          </a:prstGeom>
        </p:spPr>
      </p:pic>
      <p:pic>
        <p:nvPicPr>
          <p:cNvPr id="6" name="Picture 5" descr="White scuffing repair on black plastic trim | Toyota RAV4 Forums">
            <a:extLst>
              <a:ext uri="{FF2B5EF4-FFF2-40B4-BE49-F238E27FC236}">
                <a16:creationId xmlns:a16="http://schemas.microsoft.com/office/drawing/2014/main" id="{6E402D1B-0D5D-9C5A-951F-951110048180}"/>
              </a:ext>
            </a:extLst>
          </p:cNvPr>
          <p:cNvPicPr>
            <a:picLocks noChangeAspect="1"/>
          </p:cNvPicPr>
          <p:nvPr/>
        </p:nvPicPr>
        <p:blipFill>
          <a:blip r:embed="rId3"/>
          <a:stretch>
            <a:fillRect/>
          </a:stretch>
        </p:blipFill>
        <p:spPr>
          <a:xfrm>
            <a:off x="6902190" y="2139484"/>
            <a:ext cx="4212351" cy="4096512"/>
          </a:xfrm>
          <a:prstGeom prst="rect">
            <a:avLst/>
          </a:prstGeom>
        </p:spPr>
      </p:pic>
    </p:spTree>
    <p:extLst>
      <p:ext uri="{BB962C8B-B14F-4D97-AF65-F5344CB8AC3E}">
        <p14:creationId xmlns:p14="http://schemas.microsoft.com/office/powerpoint/2010/main" val="1001536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 S24 PACE, Code G</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F9FA-9BF0-2313-E01E-5729A78C7DBF}"/>
              </a:ext>
            </a:extLst>
          </p:cNvPr>
          <p:cNvSpPr>
            <a:spLocks noGrp="1"/>
          </p:cNvSpPr>
          <p:nvPr>
            <p:ph type="title"/>
          </p:nvPr>
        </p:nvSpPr>
        <p:spPr/>
        <p:txBody>
          <a:bodyPr/>
          <a:lstStyle/>
          <a:p>
            <a:r>
              <a:rPr lang="en-GB" dirty="0"/>
              <a:t>Mandatory Sampling</a:t>
            </a:r>
          </a:p>
        </p:txBody>
      </p:sp>
      <p:sp>
        <p:nvSpPr>
          <p:cNvPr id="3" name="Content Placeholder 2">
            <a:extLst>
              <a:ext uri="{FF2B5EF4-FFF2-40B4-BE49-F238E27FC236}">
                <a16:creationId xmlns:a16="http://schemas.microsoft.com/office/drawing/2014/main" id="{25DD3539-F51A-2AD2-555D-CDB0B9101166}"/>
              </a:ext>
            </a:extLst>
          </p:cNvPr>
          <p:cNvSpPr>
            <a:spLocks noGrp="1"/>
          </p:cNvSpPr>
          <p:nvPr>
            <p:ph idx="1"/>
          </p:nvPr>
        </p:nvSpPr>
        <p:spPr/>
        <p:txBody>
          <a:bodyPr/>
          <a:lstStyle/>
          <a:p>
            <a:pPr marL="0" indent="0">
              <a:buNone/>
            </a:pPr>
            <a:r>
              <a:rPr lang="en-GB" b="1" dirty="0"/>
              <a:t>Upon delivery to a custody area, all arrested persons are subjected to mandatory sampling where their fingerprints, DNA, and a photograph are taken. The purpose of such is:-</a:t>
            </a:r>
          </a:p>
          <a:p>
            <a:r>
              <a:rPr lang="en-GB" dirty="0"/>
              <a:t>Prove or Disprove his/her involvement</a:t>
            </a:r>
          </a:p>
          <a:p>
            <a:r>
              <a:rPr lang="en-GB" dirty="0"/>
              <a:t>Corroborate or refute statements</a:t>
            </a:r>
          </a:p>
          <a:p>
            <a:r>
              <a:rPr lang="en-GB" dirty="0"/>
              <a:t>Show link between the offender, victim and the scene</a:t>
            </a:r>
          </a:p>
          <a:p>
            <a:r>
              <a:rPr lang="en-GB" dirty="0"/>
              <a:t>Establish drug, toxin or alcohol levels</a:t>
            </a:r>
          </a:p>
          <a:p>
            <a:r>
              <a:rPr lang="en-GB" dirty="0"/>
              <a:t>Provide a reference sample for direct comparison or elimination </a:t>
            </a:r>
          </a:p>
        </p:txBody>
      </p:sp>
    </p:spTree>
    <p:extLst>
      <p:ext uri="{BB962C8B-B14F-4D97-AF65-F5344CB8AC3E}">
        <p14:creationId xmlns:p14="http://schemas.microsoft.com/office/powerpoint/2010/main" val="9317270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1A32-38BB-1039-2FE6-724744983CEF}"/>
              </a:ext>
            </a:extLst>
          </p:cNvPr>
          <p:cNvSpPr>
            <a:spLocks noGrp="1"/>
          </p:cNvSpPr>
          <p:nvPr>
            <p:ph type="title"/>
          </p:nvPr>
        </p:nvSpPr>
        <p:spPr/>
        <p:txBody>
          <a:bodyPr/>
          <a:lstStyle/>
          <a:p>
            <a:r>
              <a:rPr lang="en-GB" dirty="0"/>
              <a:t>Information</a:t>
            </a:r>
          </a:p>
        </p:txBody>
      </p:sp>
      <p:pic>
        <p:nvPicPr>
          <p:cNvPr id="3074" name="Picture 2" descr="The Audit and Inspection Information ...">
            <a:extLst>
              <a:ext uri="{FF2B5EF4-FFF2-40B4-BE49-F238E27FC236}">
                <a16:creationId xmlns:a16="http://schemas.microsoft.com/office/drawing/2014/main" id="{E020F34D-F1F3-49F4-9C53-C59FADAB21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86390" y="2366401"/>
            <a:ext cx="3581198" cy="2535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5158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Light bulb on yellow background with sketched light beams and cord">
            <a:extLst>
              <a:ext uri="{FF2B5EF4-FFF2-40B4-BE49-F238E27FC236}">
                <a16:creationId xmlns:a16="http://schemas.microsoft.com/office/drawing/2014/main" id="{95D701DF-1701-1D69-64E2-B93EDC3B71A5}"/>
              </a:ext>
            </a:extLst>
          </p:cNvPr>
          <p:cNvPicPr>
            <a:picLocks noChangeAspect="1"/>
          </p:cNvPicPr>
          <p:nvPr/>
        </p:nvPicPr>
        <p:blipFill rotWithShape="1">
          <a:blip r:embed="rId2"/>
          <a:srcRect l="36970" r="-1" b="-1"/>
          <a:stretch/>
        </p:blipFill>
        <p:spPr>
          <a:xfrm>
            <a:off x="20" y="1804072"/>
            <a:ext cx="4458058" cy="4349801"/>
          </a:xfrm>
          <a:prstGeom prst="rect">
            <a:avLst/>
          </a:prstGeom>
        </p:spPr>
      </p:pic>
      <p:sp>
        <p:nvSpPr>
          <p:cNvPr id="2" name="Title 1">
            <a:extLst>
              <a:ext uri="{FF2B5EF4-FFF2-40B4-BE49-F238E27FC236}">
                <a16:creationId xmlns:a16="http://schemas.microsoft.com/office/drawing/2014/main" id="{6B70F9BE-A9E1-3DBB-10EC-F3685414FA1C}"/>
              </a:ext>
            </a:extLst>
          </p:cNvPr>
          <p:cNvSpPr>
            <a:spLocks noGrp="1"/>
          </p:cNvSpPr>
          <p:nvPr>
            <p:ph type="title"/>
          </p:nvPr>
        </p:nvSpPr>
        <p:spPr>
          <a:xfrm>
            <a:off x="4794634" y="332450"/>
            <a:ext cx="6754447" cy="1471622"/>
          </a:xfrm>
        </p:spPr>
        <p:txBody>
          <a:bodyPr anchor="b">
            <a:normAutofit/>
          </a:bodyPr>
          <a:lstStyle/>
          <a:p>
            <a:r>
              <a:rPr lang="en-GB" sz="4400" dirty="0"/>
              <a:t>Direction</a:t>
            </a:r>
            <a:br>
              <a:rPr lang="en-GB" sz="4400" dirty="0"/>
            </a:br>
            <a:endParaRPr lang="en-US" dirty="0"/>
          </a:p>
        </p:txBody>
      </p:sp>
      <p:sp>
        <p:nvSpPr>
          <p:cNvPr id="3" name="Content Placeholder 2">
            <a:extLst>
              <a:ext uri="{FF2B5EF4-FFF2-40B4-BE49-F238E27FC236}">
                <a16:creationId xmlns:a16="http://schemas.microsoft.com/office/drawing/2014/main" id="{4A661A80-8041-9430-9184-E9F52E7FDE3B}"/>
              </a:ext>
            </a:extLst>
          </p:cNvPr>
          <p:cNvSpPr>
            <a:spLocks noGrp="1"/>
          </p:cNvSpPr>
          <p:nvPr>
            <p:ph idx="1"/>
          </p:nvPr>
        </p:nvSpPr>
        <p:spPr>
          <a:xfrm>
            <a:off x="4794637" y="1940001"/>
            <a:ext cx="6754446" cy="3834594"/>
          </a:xfrm>
        </p:spPr>
        <p:txBody>
          <a:bodyPr anchor="t">
            <a:normAutofit fontScale="92500" lnSpcReduction="10000"/>
          </a:bodyPr>
          <a:lstStyle/>
          <a:p>
            <a:pPr latinLnBrk="0"/>
            <a:r>
              <a:rPr lang="en-GB" sz="3600" i="0" u="none" strike="noStrike" dirty="0">
                <a:effectLst/>
                <a:latin typeface="Regola"/>
              </a:rPr>
              <a:t>D</a:t>
            </a:r>
            <a:r>
              <a:rPr lang="en-GB" sz="3600" b="0" i="0" u="none" strike="noStrike" dirty="0">
                <a:effectLst/>
                <a:latin typeface="Regola"/>
              </a:rPr>
              <a:t>etermines the intelligence requirements and to plan the collection efforts – creating a clear focus and list of priorities for the intelligence team and ensuring that all information gathered is geared towards a clear purpose.</a:t>
            </a:r>
          </a:p>
          <a:p>
            <a:br>
              <a:rPr lang="en-GB" dirty="0"/>
            </a:br>
            <a:endParaRPr lang="en-US" dirty="0"/>
          </a:p>
        </p:txBody>
      </p:sp>
    </p:spTree>
    <p:extLst>
      <p:ext uri="{BB962C8B-B14F-4D97-AF65-F5344CB8AC3E}">
        <p14:creationId xmlns:p14="http://schemas.microsoft.com/office/powerpoint/2010/main" val="1572155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D041-D132-DE3E-B8E0-6895686747B1}"/>
              </a:ext>
            </a:extLst>
          </p:cNvPr>
          <p:cNvSpPr>
            <a:spLocks noGrp="1"/>
          </p:cNvSpPr>
          <p:nvPr>
            <p:ph type="title"/>
          </p:nvPr>
        </p:nvSpPr>
        <p:spPr/>
        <p:txBody>
          <a:bodyPr>
            <a:normAutofit/>
          </a:bodyPr>
          <a:lstStyle/>
          <a:p>
            <a:r>
              <a:rPr lang="en-GB" dirty="0"/>
              <a:t>Direction</a:t>
            </a:r>
          </a:p>
        </p:txBody>
      </p:sp>
      <p:sp>
        <p:nvSpPr>
          <p:cNvPr id="3" name="Content Placeholder 2">
            <a:extLst>
              <a:ext uri="{FF2B5EF4-FFF2-40B4-BE49-F238E27FC236}">
                <a16:creationId xmlns:a16="http://schemas.microsoft.com/office/drawing/2014/main" id="{B60EC53B-67C0-460F-3A18-D041FD4DD005}"/>
              </a:ext>
            </a:extLst>
          </p:cNvPr>
          <p:cNvSpPr>
            <a:spLocks noGrp="1"/>
          </p:cNvSpPr>
          <p:nvPr>
            <p:ph idx="1"/>
          </p:nvPr>
        </p:nvSpPr>
        <p:spPr/>
        <p:txBody>
          <a:bodyPr>
            <a:normAutofit/>
          </a:bodyPr>
          <a:lstStyle/>
          <a:p>
            <a:r>
              <a:rPr lang="en-GB" sz="2000" dirty="0"/>
              <a:t>This involves identifying information requirements, assigning priorities to those requirements and allocating collection capabilities, systems and assets to those requirements as per the Ministry of Defence, 2011.</a:t>
            </a:r>
          </a:p>
          <a:p>
            <a:r>
              <a:rPr lang="en-GB" sz="2000" dirty="0"/>
              <a:t>What do you know?</a:t>
            </a:r>
          </a:p>
          <a:p>
            <a:r>
              <a:rPr lang="en-GB" sz="2000" dirty="0"/>
              <a:t>What will you do?</a:t>
            </a:r>
          </a:p>
          <a:p>
            <a:r>
              <a:rPr lang="en-GB" sz="2000" dirty="0"/>
              <a:t>How?</a:t>
            </a:r>
          </a:p>
          <a:p>
            <a:endParaRPr lang="en-GB" sz="2000" dirty="0"/>
          </a:p>
        </p:txBody>
      </p:sp>
    </p:spTree>
    <p:extLst>
      <p:ext uri="{BB962C8B-B14F-4D97-AF65-F5344CB8AC3E}">
        <p14:creationId xmlns:p14="http://schemas.microsoft.com/office/powerpoint/2010/main" val="22937643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93A1E-C539-5326-740F-0C7C7DF636D5}"/>
              </a:ext>
            </a:extLst>
          </p:cNvPr>
          <p:cNvSpPr>
            <a:spLocks noGrp="1"/>
          </p:cNvSpPr>
          <p:nvPr>
            <p:ph type="title"/>
          </p:nvPr>
        </p:nvSpPr>
        <p:spPr/>
        <p:txBody>
          <a:bodyPr/>
          <a:lstStyle/>
          <a:p>
            <a:r>
              <a:rPr lang="en-GB" dirty="0"/>
              <a:t>Collection</a:t>
            </a:r>
          </a:p>
        </p:txBody>
      </p:sp>
      <p:sp>
        <p:nvSpPr>
          <p:cNvPr id="3" name="Content Placeholder 2">
            <a:extLst>
              <a:ext uri="{FF2B5EF4-FFF2-40B4-BE49-F238E27FC236}">
                <a16:creationId xmlns:a16="http://schemas.microsoft.com/office/drawing/2014/main" id="{61A9FBE7-9489-EC14-22A8-EBC553BBC7BE}"/>
              </a:ext>
            </a:extLst>
          </p:cNvPr>
          <p:cNvSpPr>
            <a:spLocks noGrp="1"/>
          </p:cNvSpPr>
          <p:nvPr>
            <p:ph idx="1"/>
          </p:nvPr>
        </p:nvSpPr>
        <p:spPr/>
        <p:txBody>
          <a:bodyPr>
            <a:normAutofit/>
          </a:bodyPr>
          <a:lstStyle/>
          <a:p>
            <a:r>
              <a:rPr lang="en-GB" dirty="0"/>
              <a:t>Is the gathering of the raw information needed to produce finished intelligence.</a:t>
            </a:r>
          </a:p>
          <a:p>
            <a:r>
              <a:rPr lang="en-GB" dirty="0"/>
              <a:t>There are many sources of information including open sources such as foreign broadcasts, newspapers, periodicals, and books.</a:t>
            </a:r>
          </a:p>
          <a:p>
            <a:r>
              <a:rPr lang="en-GB" dirty="0"/>
              <a:t>It is essential that information is collected, recorded and evaluated in a consistent manner across organisational and force boundaries.</a:t>
            </a:r>
          </a:p>
          <a:p>
            <a:r>
              <a:rPr lang="en-GB" dirty="0"/>
              <a:t>Information is collected in one of three ways: routine collection, tasked information, volunteered information </a:t>
            </a:r>
          </a:p>
          <a:p>
            <a:endParaRPr lang="en-GB" b="1" dirty="0"/>
          </a:p>
          <a:p>
            <a:endParaRPr lang="en-GB" dirty="0"/>
          </a:p>
        </p:txBody>
      </p:sp>
    </p:spTree>
    <p:extLst>
      <p:ext uri="{BB962C8B-B14F-4D97-AF65-F5344CB8AC3E}">
        <p14:creationId xmlns:p14="http://schemas.microsoft.com/office/powerpoint/2010/main" val="29887408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0D4831-2B0E-C871-3202-F668D2EDA677}"/>
              </a:ext>
            </a:extLst>
          </p:cNvPr>
          <p:cNvSpPr>
            <a:spLocks noGrp="1"/>
          </p:cNvSpPr>
          <p:nvPr>
            <p:ph idx="1"/>
          </p:nvPr>
        </p:nvSpPr>
        <p:spPr>
          <a:xfrm>
            <a:off x="838201" y="500334"/>
            <a:ext cx="5062268" cy="5676631"/>
          </a:xfrm>
        </p:spPr>
        <p:txBody>
          <a:bodyPr>
            <a:normAutofit lnSpcReduction="10000"/>
          </a:bodyPr>
          <a:lstStyle/>
          <a:p>
            <a:pPr marL="152396" indent="0">
              <a:buNone/>
            </a:pPr>
            <a:r>
              <a:rPr lang="en-GB" sz="1800" b="1" u="sng" dirty="0"/>
              <a:t>COLLECTION</a:t>
            </a:r>
          </a:p>
          <a:p>
            <a:r>
              <a:rPr lang="en-GB" sz="1800" dirty="0"/>
              <a:t>The police collect information required for: </a:t>
            </a:r>
          </a:p>
          <a:p>
            <a:r>
              <a:rPr lang="en-GB" sz="1800" dirty="0"/>
              <a:t>Recording</a:t>
            </a:r>
          </a:p>
          <a:p>
            <a:r>
              <a:rPr lang="en-GB" sz="1800" dirty="0"/>
              <a:t>Evaluation</a:t>
            </a:r>
          </a:p>
          <a:p>
            <a:r>
              <a:rPr lang="en-GB" sz="1800" dirty="0"/>
              <a:t>sharing and retention of information </a:t>
            </a:r>
          </a:p>
          <a:p>
            <a:r>
              <a:rPr lang="en-GB" sz="1800" dirty="0"/>
              <a:t>protecting life and property</a:t>
            </a:r>
          </a:p>
          <a:p>
            <a:r>
              <a:rPr lang="en-GB" sz="1800" dirty="0"/>
              <a:t>preserving order, preventing the commission of offences</a:t>
            </a:r>
          </a:p>
          <a:p>
            <a:r>
              <a:rPr lang="en-GB" sz="1800" dirty="0"/>
              <a:t>bringing offenders to justice</a:t>
            </a:r>
          </a:p>
          <a:p>
            <a:r>
              <a:rPr lang="en-GB" sz="1800" dirty="0"/>
              <a:t>any duty or responsibility arising from common or statute law. </a:t>
            </a:r>
          </a:p>
          <a:p>
            <a:endParaRPr lang="en-GB" sz="1800" dirty="0"/>
          </a:p>
          <a:p>
            <a:endParaRPr lang="en-GB" sz="1800" dirty="0"/>
          </a:p>
          <a:p>
            <a:pPr marL="0" indent="0">
              <a:buNone/>
            </a:pPr>
            <a:r>
              <a:rPr lang="en-GB" sz="1800" dirty="0"/>
              <a:t>Information is collected in one of 3 ways: </a:t>
            </a:r>
          </a:p>
          <a:p>
            <a:pPr>
              <a:buFontTx/>
              <a:buChar char="-"/>
            </a:pPr>
            <a:r>
              <a:rPr lang="en-GB" sz="1800" dirty="0"/>
              <a:t>Routine collection </a:t>
            </a:r>
          </a:p>
          <a:p>
            <a:pPr>
              <a:buFontTx/>
              <a:buChar char="-"/>
            </a:pPr>
            <a:r>
              <a:rPr lang="en-GB" sz="1800" dirty="0"/>
              <a:t>Tasked information </a:t>
            </a:r>
          </a:p>
          <a:p>
            <a:pPr>
              <a:buFontTx/>
              <a:buChar char="-"/>
            </a:pPr>
            <a:r>
              <a:rPr lang="en-GB" sz="1800" dirty="0"/>
              <a:t>Volunteered information </a:t>
            </a:r>
          </a:p>
        </p:txBody>
      </p:sp>
      <p:sp>
        <p:nvSpPr>
          <p:cNvPr id="5" name="Content Placeholder 2">
            <a:extLst>
              <a:ext uri="{FF2B5EF4-FFF2-40B4-BE49-F238E27FC236}">
                <a16:creationId xmlns:a16="http://schemas.microsoft.com/office/drawing/2014/main" id="{5CB7625A-F8A1-B284-F3BA-9E012AA556B8}"/>
              </a:ext>
            </a:extLst>
          </p:cNvPr>
          <p:cNvSpPr txBox="1">
            <a:spLocks/>
          </p:cNvSpPr>
          <p:nvPr/>
        </p:nvSpPr>
        <p:spPr>
          <a:xfrm>
            <a:off x="6528759" y="500333"/>
            <a:ext cx="5062268" cy="56766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Tasked information </a:t>
            </a:r>
          </a:p>
          <a:p>
            <a:pPr>
              <a:buFontTx/>
              <a:buChar char="-"/>
            </a:pPr>
            <a:r>
              <a:rPr lang="en-GB" sz="1800" dirty="0"/>
              <a:t>Information concerned with the suspects or victims.</a:t>
            </a:r>
          </a:p>
          <a:p>
            <a:pPr>
              <a:buFontTx/>
              <a:buChar char="-"/>
            </a:pPr>
            <a:r>
              <a:rPr lang="en-GB" sz="1800" dirty="0"/>
              <a:t>Can be accessed from databases, CCTV, CHIS or ANPR. </a:t>
            </a:r>
          </a:p>
          <a:p>
            <a:pPr>
              <a:buFontTx/>
              <a:buChar char="-"/>
            </a:pPr>
            <a:endParaRPr lang="en-GB" sz="1800" dirty="0"/>
          </a:p>
          <a:p>
            <a:pPr marL="0" indent="0">
              <a:buNone/>
            </a:pPr>
            <a:r>
              <a:rPr lang="en-GB" sz="1800" dirty="0"/>
              <a:t>Intelligence collection plans </a:t>
            </a:r>
          </a:p>
          <a:p>
            <a:pPr>
              <a:buFontTx/>
              <a:buChar char="-"/>
            </a:pPr>
            <a:r>
              <a:rPr lang="en-GB" sz="1800" dirty="0"/>
              <a:t>Provide a structure for the collection of information </a:t>
            </a:r>
          </a:p>
          <a:p>
            <a:pPr>
              <a:buFontTx/>
              <a:buChar char="-"/>
            </a:pPr>
            <a:r>
              <a:rPr lang="en-GB" sz="1800" dirty="0"/>
              <a:t>Can be collected from community intelligence, forensic intelligence product, communications data or CHIS.</a:t>
            </a:r>
          </a:p>
          <a:p>
            <a:pPr marL="0" indent="0">
              <a:buNone/>
            </a:pPr>
            <a:endParaRPr lang="en-GB" sz="1800" dirty="0"/>
          </a:p>
          <a:p>
            <a:pPr marL="0" indent="0">
              <a:buNone/>
            </a:pPr>
            <a:r>
              <a:rPr lang="en-GB" sz="1800" dirty="0"/>
              <a:t>Open sources – widely available </a:t>
            </a:r>
          </a:p>
          <a:p>
            <a:pPr marL="0" indent="0">
              <a:buNone/>
            </a:pPr>
            <a:r>
              <a:rPr lang="en-GB" sz="1800" dirty="0"/>
              <a:t>Closed sources – restricted access, e.g. police crime recording systems.</a:t>
            </a:r>
          </a:p>
        </p:txBody>
      </p:sp>
    </p:spTree>
    <p:extLst>
      <p:ext uri="{BB962C8B-B14F-4D97-AF65-F5344CB8AC3E}">
        <p14:creationId xmlns:p14="http://schemas.microsoft.com/office/powerpoint/2010/main" val="17347134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F72C-36CB-77BB-44B3-9901FF3AB363}"/>
              </a:ext>
            </a:extLst>
          </p:cNvPr>
          <p:cNvSpPr>
            <a:spLocks noGrp="1"/>
          </p:cNvSpPr>
          <p:nvPr>
            <p:ph type="title"/>
          </p:nvPr>
        </p:nvSpPr>
        <p:spPr>
          <a:xfrm>
            <a:off x="1171074" y="1396686"/>
            <a:ext cx="3240506" cy="4064628"/>
          </a:xfrm>
        </p:spPr>
        <p:txBody>
          <a:bodyPr>
            <a:normAutofit/>
          </a:bodyPr>
          <a:lstStyle/>
          <a:p>
            <a:r>
              <a:rPr lang="en-US" dirty="0"/>
              <a:t>Evaluation</a:t>
            </a:r>
          </a:p>
        </p:txBody>
      </p:sp>
      <p:sp>
        <p:nvSpPr>
          <p:cNvPr id="3" name="Content Placeholder 2">
            <a:extLst>
              <a:ext uri="{FF2B5EF4-FFF2-40B4-BE49-F238E27FC236}">
                <a16:creationId xmlns:a16="http://schemas.microsoft.com/office/drawing/2014/main" id="{41CEE0C1-54C8-BF30-72D1-541E51D21554}"/>
              </a:ext>
            </a:extLst>
          </p:cNvPr>
          <p:cNvSpPr>
            <a:spLocks noGrp="1"/>
          </p:cNvSpPr>
          <p:nvPr>
            <p:ph idx="1"/>
          </p:nvPr>
        </p:nvSpPr>
        <p:spPr>
          <a:xfrm>
            <a:off x="5370153" y="1526033"/>
            <a:ext cx="5536397" cy="3935281"/>
          </a:xfrm>
        </p:spPr>
        <p:txBody>
          <a:bodyPr>
            <a:normAutofit/>
          </a:bodyPr>
          <a:lstStyle/>
          <a:p>
            <a:pPr marL="0" indent="0">
              <a:buNone/>
            </a:pPr>
            <a:r>
              <a:rPr lang="en-GB" sz="2400" b="0" i="0" u="none" strike="noStrike" dirty="0">
                <a:effectLst/>
                <a:highlight>
                  <a:srgbClr val="FFFFFF"/>
                </a:highlight>
                <a:latin typeface="Lato" panose="020F0502020204030203" pitchFamily="34" charset="0"/>
              </a:rPr>
              <a:t>Having completed the collection plan from phase 2, the evaluation phase consists of then obtaining a measure of confidence in the data that you have collected. </a:t>
            </a:r>
          </a:p>
          <a:p>
            <a:pPr marL="0" indent="0">
              <a:buNone/>
            </a:pPr>
            <a:r>
              <a:rPr lang="en-GB" sz="2400" dirty="0">
                <a:highlight>
                  <a:srgbClr val="FFFFFF"/>
                </a:highlight>
                <a:latin typeface="Lato" panose="020F0502020204030203" pitchFamily="34" charset="0"/>
              </a:rPr>
              <a:t>It</a:t>
            </a:r>
            <a:r>
              <a:rPr lang="en-GB" sz="2400" b="0" i="0" u="none" strike="noStrike" dirty="0">
                <a:effectLst/>
                <a:highlight>
                  <a:srgbClr val="FFFFFF"/>
                </a:highlight>
                <a:latin typeface="Lato" panose="020F0502020204030203" pitchFamily="34" charset="0"/>
              </a:rPr>
              <a:t> requires analysing how reliable, truthful and valid you consider the source (person or system providing the information) to be, and how the reliable the information being provided by that source is.</a:t>
            </a:r>
            <a:endParaRPr lang="en-US" sz="2400" dirty="0"/>
          </a:p>
        </p:txBody>
      </p:sp>
    </p:spTree>
    <p:extLst>
      <p:ext uri="{BB962C8B-B14F-4D97-AF65-F5344CB8AC3E}">
        <p14:creationId xmlns:p14="http://schemas.microsoft.com/office/powerpoint/2010/main" val="14104221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A76F-9407-03F7-033E-462B2AC7F1CC}"/>
              </a:ext>
            </a:extLst>
          </p:cNvPr>
          <p:cNvSpPr>
            <a:spLocks noGrp="1"/>
          </p:cNvSpPr>
          <p:nvPr>
            <p:ph type="title"/>
          </p:nvPr>
        </p:nvSpPr>
        <p:spPr>
          <a:xfrm>
            <a:off x="1389278" y="1233241"/>
            <a:ext cx="3240506" cy="4064628"/>
          </a:xfrm>
        </p:spPr>
        <p:txBody>
          <a:bodyPr>
            <a:normAutofit/>
          </a:bodyPr>
          <a:lstStyle/>
          <a:p>
            <a:r>
              <a:rPr lang="en-GB" sz="3400" b="0" i="0" u="none" strike="noStrike" dirty="0">
                <a:effectLst/>
                <a:latin typeface="Lato" panose="020F0502020204030203" pitchFamily="34" charset="0"/>
              </a:rPr>
              <a:t>There are three significant stages to go through during the evaluation phase:</a:t>
            </a:r>
            <a:br>
              <a:rPr lang="en-GB" sz="3400" b="0" i="0" u="none" strike="noStrike" dirty="0">
                <a:effectLst/>
                <a:latin typeface="Lato" panose="020F0502020204030203" pitchFamily="34" charset="0"/>
              </a:rPr>
            </a:br>
            <a:endParaRPr lang="en-US" sz="3400" dirty="0"/>
          </a:p>
        </p:txBody>
      </p:sp>
      <p:sp>
        <p:nvSpPr>
          <p:cNvPr id="3" name="Content Placeholder 2">
            <a:extLst>
              <a:ext uri="{FF2B5EF4-FFF2-40B4-BE49-F238E27FC236}">
                <a16:creationId xmlns:a16="http://schemas.microsoft.com/office/drawing/2014/main" id="{63364D4C-304B-DD01-72F5-5E00E755DA60}"/>
              </a:ext>
            </a:extLst>
          </p:cNvPr>
          <p:cNvSpPr>
            <a:spLocks noGrp="1"/>
          </p:cNvSpPr>
          <p:nvPr>
            <p:ph idx="1"/>
          </p:nvPr>
        </p:nvSpPr>
        <p:spPr>
          <a:xfrm>
            <a:off x="6096000" y="820880"/>
            <a:ext cx="5257799" cy="4889350"/>
          </a:xfrm>
        </p:spPr>
        <p:txBody>
          <a:bodyPr anchor="t">
            <a:normAutofit/>
          </a:bodyPr>
          <a:lstStyle/>
          <a:p>
            <a:pPr marL="0" indent="0" fontAlgn="base">
              <a:buNone/>
            </a:pPr>
            <a:r>
              <a:rPr lang="en-GB" sz="2400" b="0" i="0" u="none" strike="noStrike">
                <a:effectLst/>
                <a:latin typeface="Lato" panose="020F0502020204030203" pitchFamily="34" charset="0"/>
              </a:rPr>
              <a:t>1. </a:t>
            </a:r>
            <a:r>
              <a:rPr lang="en-GB" sz="2400" b="1" i="0" u="none" strike="noStrike">
                <a:effectLst/>
                <a:latin typeface="Lato" panose="020F0502020204030203" pitchFamily="34" charset="0"/>
              </a:rPr>
              <a:t>Source Evaluation –</a:t>
            </a:r>
            <a:r>
              <a:rPr lang="en-GB" sz="2400" b="0" i="0" u="none" strike="noStrike">
                <a:effectLst/>
                <a:latin typeface="Lato" panose="020F0502020204030203" pitchFamily="34" charset="0"/>
              </a:rPr>
              <a:t> you need to evaluate the source to see whether they are reliable</a:t>
            </a:r>
          </a:p>
          <a:p>
            <a:pPr marL="0" indent="0" fontAlgn="base">
              <a:buNone/>
            </a:pPr>
            <a:br>
              <a:rPr lang="en-GB" sz="2400" b="0" i="0" u="none" strike="noStrike">
                <a:effectLst/>
                <a:latin typeface="Lato" panose="020F0502020204030203" pitchFamily="34" charset="0"/>
              </a:rPr>
            </a:br>
            <a:r>
              <a:rPr lang="en-GB" sz="2400" b="0" i="0" u="none" strike="noStrike">
                <a:effectLst/>
                <a:latin typeface="Lato" panose="020F0502020204030203" pitchFamily="34" charset="0"/>
              </a:rPr>
              <a:t>2. </a:t>
            </a:r>
            <a:r>
              <a:rPr lang="en-GB" sz="2400" b="1" i="0" u="none" strike="noStrike">
                <a:effectLst/>
                <a:latin typeface="Lato" panose="020F0502020204030203" pitchFamily="34" charset="0"/>
              </a:rPr>
              <a:t>Information Evaluation</a:t>
            </a:r>
            <a:r>
              <a:rPr lang="en-GB" sz="2400" b="0" i="0" u="none" strike="noStrike">
                <a:effectLst/>
                <a:latin typeface="Lato" panose="020F0502020204030203" pitchFamily="34" charset="0"/>
              </a:rPr>
              <a:t> – you need to then evaluate the information provided by the source, using a grading matrix</a:t>
            </a:r>
          </a:p>
          <a:p>
            <a:pPr marL="0" indent="0" fontAlgn="base">
              <a:buNone/>
            </a:pPr>
            <a:br>
              <a:rPr lang="en-GB" sz="2400" b="0" i="0" u="none" strike="noStrike">
                <a:effectLst/>
                <a:latin typeface="Lato" panose="020F0502020204030203" pitchFamily="34" charset="0"/>
              </a:rPr>
            </a:br>
            <a:r>
              <a:rPr lang="en-GB" sz="2400" b="0" i="0" u="none" strike="noStrike">
                <a:effectLst/>
                <a:latin typeface="Lato" panose="020F0502020204030203" pitchFamily="34" charset="0"/>
              </a:rPr>
              <a:t>3. </a:t>
            </a:r>
            <a:r>
              <a:rPr lang="en-GB" sz="2400" b="1" i="0" u="none" strike="noStrike">
                <a:effectLst/>
                <a:latin typeface="Lato" panose="020F0502020204030203" pitchFamily="34" charset="0"/>
              </a:rPr>
              <a:t>Data Dissemination</a:t>
            </a:r>
            <a:r>
              <a:rPr lang="en-GB" sz="2400" b="0" i="0" u="none" strike="noStrike">
                <a:effectLst/>
                <a:latin typeface="Lato" panose="020F0502020204030203" pitchFamily="34" charset="0"/>
              </a:rPr>
              <a:t> – you need to consider the handling and sharing of the data once the previous two steps have been taken</a:t>
            </a:r>
          </a:p>
          <a:p>
            <a:pPr marL="0" indent="0" fontAlgn="base">
              <a:buNone/>
            </a:pPr>
            <a:endParaRPr lang="en-GB" sz="2400" b="0" i="0" u="none" strike="noStrike">
              <a:effectLst/>
              <a:latin typeface="Lato" panose="020F0502020204030203" pitchFamily="34" charset="0"/>
            </a:endParaRPr>
          </a:p>
          <a:p>
            <a:pPr marL="0" indent="0">
              <a:buNone/>
            </a:pPr>
            <a:endParaRPr lang="en-US" sz="2400"/>
          </a:p>
        </p:txBody>
      </p:sp>
    </p:spTree>
    <p:extLst>
      <p:ext uri="{BB962C8B-B14F-4D97-AF65-F5344CB8AC3E}">
        <p14:creationId xmlns:p14="http://schemas.microsoft.com/office/powerpoint/2010/main" val="29113158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E6A90-781B-FABE-5AAE-8F1200B87A32}"/>
              </a:ext>
            </a:extLst>
          </p:cNvPr>
          <p:cNvSpPr>
            <a:spLocks noGrp="1"/>
          </p:cNvSpPr>
          <p:nvPr>
            <p:ph type="title"/>
          </p:nvPr>
        </p:nvSpPr>
        <p:spPr>
          <a:xfrm>
            <a:off x="876692" y="741391"/>
            <a:ext cx="5479719" cy="1616203"/>
          </a:xfrm>
        </p:spPr>
        <p:txBody>
          <a:bodyPr anchor="b">
            <a:normAutofit/>
          </a:bodyPr>
          <a:lstStyle/>
          <a:p>
            <a:r>
              <a:rPr lang="en-GB" sz="3200" dirty="0"/>
              <a:t>Analysis</a:t>
            </a:r>
          </a:p>
        </p:txBody>
      </p:sp>
      <p:sp>
        <p:nvSpPr>
          <p:cNvPr id="12" name="Content Placeholder 2">
            <a:extLst>
              <a:ext uri="{FF2B5EF4-FFF2-40B4-BE49-F238E27FC236}">
                <a16:creationId xmlns:a16="http://schemas.microsoft.com/office/drawing/2014/main" id="{AF42AF4C-9998-C006-1F5E-86D31091EF8D}"/>
              </a:ext>
            </a:extLst>
          </p:cNvPr>
          <p:cNvSpPr>
            <a:spLocks noGrp="1"/>
          </p:cNvSpPr>
          <p:nvPr>
            <p:ph idx="1"/>
          </p:nvPr>
        </p:nvSpPr>
        <p:spPr>
          <a:xfrm>
            <a:off x="876692" y="2533476"/>
            <a:ext cx="5479719" cy="3447832"/>
          </a:xfrm>
        </p:spPr>
        <p:txBody>
          <a:bodyPr vert="horz" lIns="91440" tIns="45720" rIns="91440" bIns="45720" rtlCol="0" anchor="t">
            <a:normAutofit/>
          </a:bodyPr>
          <a:lstStyle/>
          <a:p>
            <a:r>
              <a:rPr lang="en-GB" sz="2000" dirty="0"/>
              <a:t>To identify patterns or inconsistencies within information.</a:t>
            </a:r>
            <a:endParaRPr lang="en-US" sz="2000" dirty="0"/>
          </a:p>
          <a:p>
            <a:r>
              <a:rPr lang="en-GB" sz="2000" dirty="0"/>
              <a:t>This identification enables the analyst to draw inferences from the inconsistencies or patterns.</a:t>
            </a:r>
          </a:p>
          <a:p>
            <a:r>
              <a:rPr lang="en-GB" sz="2000" dirty="0"/>
              <a:t>Allows for operational decisions to be made. This might include:</a:t>
            </a:r>
          </a:p>
          <a:p>
            <a:r>
              <a:rPr lang="en-GB" sz="2000" dirty="0"/>
              <a:t>1. enforcement activity.</a:t>
            </a:r>
          </a:p>
          <a:p>
            <a:r>
              <a:rPr lang="en-GB" sz="2000" dirty="0"/>
              <a:t>2. additional information gathering.</a:t>
            </a:r>
          </a:p>
          <a:p>
            <a:r>
              <a:rPr lang="en-GB" sz="2000" dirty="0"/>
              <a:t>3. a crime and disorder reduction strategy.</a:t>
            </a:r>
          </a:p>
        </p:txBody>
      </p:sp>
      <p:pic>
        <p:nvPicPr>
          <p:cNvPr id="13" name="Picture 12" descr="Graph on document with pen">
            <a:extLst>
              <a:ext uri="{FF2B5EF4-FFF2-40B4-BE49-F238E27FC236}">
                <a16:creationId xmlns:a16="http://schemas.microsoft.com/office/drawing/2014/main" id="{739D3A76-72E0-25B8-E7DF-DC206E84EFE8}"/>
              </a:ext>
            </a:extLst>
          </p:cNvPr>
          <p:cNvPicPr>
            <a:picLocks noChangeAspect="1"/>
          </p:cNvPicPr>
          <p:nvPr/>
        </p:nvPicPr>
        <p:blipFill rotWithShape="1">
          <a:blip r:embed="rId2"/>
          <a:srcRect l="33111" r="19060" b="-3"/>
          <a:stretch/>
        </p:blipFill>
        <p:spPr>
          <a:xfrm>
            <a:off x="7270812" y="10"/>
            <a:ext cx="4921187" cy="6857990"/>
          </a:xfrm>
          <a:prstGeom prst="rect">
            <a:avLst/>
          </a:prstGeom>
        </p:spPr>
      </p:pic>
    </p:spTree>
    <p:extLst>
      <p:ext uri="{BB962C8B-B14F-4D97-AF65-F5344CB8AC3E}">
        <p14:creationId xmlns:p14="http://schemas.microsoft.com/office/powerpoint/2010/main" val="38598042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E1640-1697-617E-8628-A9AFD08B3018}"/>
              </a:ext>
            </a:extLst>
          </p:cNvPr>
          <p:cNvSpPr>
            <a:spLocks noGrp="1"/>
          </p:cNvSpPr>
          <p:nvPr>
            <p:ph type="title"/>
          </p:nvPr>
        </p:nvSpPr>
        <p:spPr/>
        <p:txBody>
          <a:bodyPr/>
          <a:lstStyle/>
          <a:p>
            <a:r>
              <a:rPr lang="en-GB" dirty="0"/>
              <a:t>What Does Analysis Provide?</a:t>
            </a:r>
          </a:p>
        </p:txBody>
      </p:sp>
      <p:graphicFrame>
        <p:nvGraphicFramePr>
          <p:cNvPr id="5" name="Content Placeholder 2">
            <a:extLst>
              <a:ext uri="{FF2B5EF4-FFF2-40B4-BE49-F238E27FC236}">
                <a16:creationId xmlns:a16="http://schemas.microsoft.com/office/drawing/2014/main" id="{C98FA117-F6CA-5400-A597-AD1D7D491E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1273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D98F5-F2C5-C4C6-2DE6-433A997CEB7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4C1D4C-4CBB-02AB-58F1-8E9D5F1EC5B7}"/>
              </a:ext>
            </a:extLst>
          </p:cNvPr>
          <p:cNvSpPr>
            <a:spLocks noGrp="1"/>
          </p:cNvSpPr>
          <p:nvPr>
            <p:ph idx="1"/>
          </p:nvPr>
        </p:nvSpPr>
        <p:spPr>
          <a:xfrm>
            <a:off x="464457" y="384629"/>
            <a:ext cx="11408229" cy="6306457"/>
          </a:xfrm>
        </p:spPr>
        <p:txBody>
          <a:bodyPr>
            <a:normAutofit fontScale="77500" lnSpcReduction="20000"/>
          </a:bodyPr>
          <a:lstStyle/>
          <a:p>
            <a:pPr marL="0" indent="0" algn="ctr">
              <a:buNone/>
            </a:pPr>
            <a:r>
              <a:rPr lang="en-GB" sz="5700" b="1" u="sng" dirty="0">
                <a:latin typeface="+mj-lt"/>
              </a:rPr>
              <a:t>Dissemination</a:t>
            </a:r>
          </a:p>
          <a:p>
            <a:pPr marL="0" indent="0" algn="ctr">
              <a:buNone/>
            </a:pPr>
            <a:endParaRPr lang="en-US" sz="5700" b="1" i="0" u="sng" dirty="0">
              <a:solidFill>
                <a:schemeClr val="tx1"/>
              </a:solidFill>
              <a:effectLst/>
              <a:latin typeface="+mj-lt"/>
            </a:endParaRPr>
          </a:p>
          <a:p>
            <a:pPr algn="l"/>
            <a:r>
              <a:rPr lang="en-US" i="0" dirty="0">
                <a:solidFill>
                  <a:schemeClr val="tx1"/>
                </a:solidFill>
                <a:effectLst/>
                <a:latin typeface="+mj-lt"/>
              </a:rPr>
              <a:t>The sharing of intelligence to enhance investigations.</a:t>
            </a:r>
          </a:p>
          <a:p>
            <a:pPr algn="l"/>
            <a:r>
              <a:rPr lang="en-US" i="0" dirty="0">
                <a:solidFill>
                  <a:schemeClr val="tx1"/>
                </a:solidFill>
                <a:effectLst/>
                <a:latin typeface="+mj-lt"/>
              </a:rPr>
              <a:t>Intelligence sharing should be proportionate and done following principles of the </a:t>
            </a:r>
            <a:r>
              <a:rPr lang="en-US" dirty="0">
                <a:solidFill>
                  <a:schemeClr val="tx1"/>
                </a:solidFill>
                <a:latin typeface="+mj-lt"/>
              </a:rPr>
              <a:t>Human Rights Act 1998</a:t>
            </a:r>
            <a:endParaRPr lang="en-US" i="0" dirty="0">
              <a:solidFill>
                <a:schemeClr val="tx1"/>
              </a:solidFill>
              <a:effectLst/>
              <a:latin typeface="+mj-lt"/>
            </a:endParaRPr>
          </a:p>
          <a:p>
            <a:pPr algn="l"/>
            <a:r>
              <a:rPr lang="en-US" i="0" dirty="0">
                <a:solidFill>
                  <a:schemeClr val="tx1"/>
                </a:solidFill>
                <a:effectLst/>
                <a:latin typeface="+mj-lt"/>
              </a:rPr>
              <a:t>Protocols should be in place for disseminating confidential intelligence or sensitive intelligence.</a:t>
            </a:r>
          </a:p>
          <a:p>
            <a:r>
              <a:rPr lang="en-GB" sz="2800" dirty="0">
                <a:latin typeface="+mj-lt"/>
                <a:cs typeface="Arial"/>
              </a:rPr>
              <a:t>The final stage of  the intelligence cycle is when finished intelligence is shared with policymakers, military leaders, and other senior government leaders who can use it to make decisions. Government intelligence services like MI6 can use the finished intelligence to assess threats against national security and any requests for further information can restart the Intelligence Cycle. </a:t>
            </a:r>
          </a:p>
          <a:p>
            <a:r>
              <a:rPr lang="en-GB" sz="2800" dirty="0">
                <a:latin typeface="+mj-lt"/>
                <a:cs typeface="Arial"/>
              </a:rPr>
              <a:t>Anyone who receives finished intelligence can make decisions or take action based on the intelligence that has been provided </a:t>
            </a:r>
          </a:p>
          <a:p>
            <a:r>
              <a:rPr lang="en-GB" sz="2800" dirty="0">
                <a:latin typeface="+mj-lt"/>
                <a:cs typeface="Arial"/>
              </a:rPr>
              <a:t>Feedback is also requested in order to evaluate the effectiveness of the  provided intelligence. </a:t>
            </a:r>
          </a:p>
          <a:p>
            <a:r>
              <a:rPr lang="en-GB" sz="2800" dirty="0">
                <a:latin typeface="+mj-lt"/>
                <a:cs typeface="Arial"/>
              </a:rPr>
              <a:t>Sometimes the decisions made or the actions taken based off of the received intelligence can generate further intelligence requirements. This then initiates a new intelligence production cycle</a:t>
            </a:r>
            <a:endParaRPr lang="en-US" i="0" dirty="0">
              <a:solidFill>
                <a:schemeClr val="tx1"/>
              </a:solidFill>
              <a:effectLst/>
              <a:latin typeface="+mj-lt"/>
            </a:endParaRPr>
          </a:p>
        </p:txBody>
      </p:sp>
    </p:spTree>
    <p:extLst>
      <p:ext uri="{BB962C8B-B14F-4D97-AF65-F5344CB8AC3E}">
        <p14:creationId xmlns:p14="http://schemas.microsoft.com/office/powerpoint/2010/main" val="14232084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83710843-04E8-E4E6-6C79-7D4E833DD64F}"/>
              </a:ext>
            </a:extLst>
          </p:cNvPr>
          <p:cNvSpPr txBox="1"/>
          <p:nvPr/>
        </p:nvSpPr>
        <p:spPr>
          <a:xfrm>
            <a:off x="2063553" y="332658"/>
            <a:ext cx="8064898" cy="646334"/>
          </a:xfrm>
          <a:prstGeom prst="rect">
            <a:avLst/>
          </a:prstGeom>
          <a:solidFill>
            <a:srgbClr val="002060"/>
          </a:solid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MOPI Guidance</a:t>
            </a:r>
          </a:p>
        </p:txBody>
      </p:sp>
      <p:grpSp>
        <p:nvGrpSpPr>
          <p:cNvPr id="3" name="Diagram 1">
            <a:extLst>
              <a:ext uri="{FF2B5EF4-FFF2-40B4-BE49-F238E27FC236}">
                <a16:creationId xmlns:a16="http://schemas.microsoft.com/office/drawing/2014/main" id="{6FFEFC1D-A138-7216-A2C2-8D7BA39B3732}"/>
              </a:ext>
            </a:extLst>
          </p:cNvPr>
          <p:cNvGrpSpPr/>
          <p:nvPr/>
        </p:nvGrpSpPr>
        <p:grpSpPr>
          <a:xfrm>
            <a:off x="1913080" y="1277992"/>
            <a:ext cx="8365845" cy="5002115"/>
            <a:chOff x="1913080" y="1277992"/>
            <a:chExt cx="8365845" cy="5002115"/>
          </a:xfrm>
        </p:grpSpPr>
        <p:sp>
          <p:nvSpPr>
            <p:cNvPr id="4" name="Free-form: Shape 3">
              <a:extLst>
                <a:ext uri="{FF2B5EF4-FFF2-40B4-BE49-F238E27FC236}">
                  <a16:creationId xmlns:a16="http://schemas.microsoft.com/office/drawing/2014/main" id="{44A689E0-89D2-D996-2BB8-E93578FE3C1B}"/>
                </a:ext>
              </a:extLst>
            </p:cNvPr>
            <p:cNvSpPr/>
            <p:nvPr/>
          </p:nvSpPr>
          <p:spPr>
            <a:xfrm>
              <a:off x="1913080" y="1277992"/>
              <a:ext cx="8365845" cy="1249920"/>
            </a:xfrm>
            <a:custGeom>
              <a:avLst/>
              <a:gdLst>
                <a:gd name="f0" fmla="val 10800000"/>
                <a:gd name="f1" fmla="val 5400000"/>
                <a:gd name="f2" fmla="val 180"/>
                <a:gd name="f3" fmla="val w"/>
                <a:gd name="f4" fmla="val h"/>
                <a:gd name="f5" fmla="val 0"/>
                <a:gd name="f6" fmla="val 8365845"/>
                <a:gd name="f7" fmla="val 1249917"/>
                <a:gd name="f8" fmla="val 124992"/>
                <a:gd name="f9" fmla="val 55961"/>
                <a:gd name="f10" fmla="val 8240853"/>
                <a:gd name="f11" fmla="val 8309884"/>
                <a:gd name="f12" fmla="val 1124925"/>
                <a:gd name="f13" fmla="val 1193956"/>
                <a:gd name="f14" fmla="+- 0 0 -90"/>
                <a:gd name="f15" fmla="*/ f3 1 8365845"/>
                <a:gd name="f16" fmla="*/ f4 1 1249917"/>
                <a:gd name="f17" fmla="+- f7 0 f5"/>
                <a:gd name="f18" fmla="+- f6 0 f5"/>
                <a:gd name="f19" fmla="*/ f14 f0 1"/>
                <a:gd name="f20" fmla="*/ f18 1 8365845"/>
                <a:gd name="f21" fmla="*/ f17 1 1249917"/>
                <a:gd name="f22" fmla="*/ 0 f18 1"/>
                <a:gd name="f23" fmla="*/ 124992 f17 1"/>
                <a:gd name="f24" fmla="*/ 124992 f18 1"/>
                <a:gd name="f25" fmla="*/ 0 f17 1"/>
                <a:gd name="f26" fmla="*/ 8240853 f18 1"/>
                <a:gd name="f27" fmla="*/ 8365845 f18 1"/>
                <a:gd name="f28" fmla="*/ 1124925 f17 1"/>
                <a:gd name="f29" fmla="*/ 1249917 f17 1"/>
                <a:gd name="f30" fmla="*/ f19 1 f2"/>
                <a:gd name="f31" fmla="*/ f22 1 8365845"/>
                <a:gd name="f32" fmla="*/ f23 1 1249917"/>
                <a:gd name="f33" fmla="*/ f24 1 8365845"/>
                <a:gd name="f34" fmla="*/ f25 1 1249917"/>
                <a:gd name="f35" fmla="*/ f26 1 8365845"/>
                <a:gd name="f36" fmla="*/ f27 1 8365845"/>
                <a:gd name="f37" fmla="*/ f28 1 1249917"/>
                <a:gd name="f38" fmla="*/ f29 1 124991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8365845" h="124991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3D67B1"/>
            </a:solidFill>
            <a:ln w="12701" cap="flat">
              <a:solidFill>
                <a:srgbClr val="FFFFFF"/>
              </a:solidFill>
              <a:prstDash val="solid"/>
              <a:miter/>
            </a:ln>
          </p:spPr>
          <p:txBody>
            <a:bodyPr vert="horz" wrap="square" lIns="128052" tIns="128052" rIns="128052" bIns="128052"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The Code of Practice on the Management of Police Information states:</a:t>
              </a:r>
            </a:p>
          </p:txBody>
        </p:sp>
        <p:sp>
          <p:nvSpPr>
            <p:cNvPr id="5" name="Free-form: Shape 4">
              <a:extLst>
                <a:ext uri="{FF2B5EF4-FFF2-40B4-BE49-F238E27FC236}">
                  <a16:creationId xmlns:a16="http://schemas.microsoft.com/office/drawing/2014/main" id="{27CE1173-C862-9981-E116-72B9375FAB32}"/>
                </a:ext>
              </a:extLst>
            </p:cNvPr>
            <p:cNvSpPr/>
            <p:nvPr/>
          </p:nvSpPr>
          <p:spPr>
            <a:xfrm>
              <a:off x="5814770" y="2606332"/>
              <a:ext cx="562465" cy="470550"/>
            </a:xfrm>
            <a:custGeom>
              <a:avLst/>
              <a:gdLst>
                <a:gd name="f0" fmla="val 10800000"/>
                <a:gd name="f1" fmla="val 5400000"/>
                <a:gd name="f2" fmla="val 180"/>
                <a:gd name="f3" fmla="val w"/>
                <a:gd name="f4" fmla="val h"/>
                <a:gd name="f5" fmla="val 0"/>
                <a:gd name="f6" fmla="val 470551"/>
                <a:gd name="f7" fmla="val 562462"/>
                <a:gd name="f8" fmla="val 376441"/>
                <a:gd name="f9" fmla="val 1"/>
                <a:gd name="f10" fmla="val 281232"/>
                <a:gd name="f11" fmla="val 235276"/>
                <a:gd name="f12" fmla="val 562461"/>
                <a:gd name="f13" fmla="val 94110"/>
                <a:gd name="f14" fmla="+- 0 0 -90"/>
                <a:gd name="f15" fmla="*/ f3 1 470551"/>
                <a:gd name="f16" fmla="*/ f4 1 562462"/>
                <a:gd name="f17" fmla="+- f7 0 f5"/>
                <a:gd name="f18" fmla="+- f6 0 f5"/>
                <a:gd name="f19" fmla="*/ f14 f0 1"/>
                <a:gd name="f20" fmla="*/ f18 1 470551"/>
                <a:gd name="f21" fmla="*/ f17 1 562462"/>
                <a:gd name="f22" fmla="*/ 0 f18 1"/>
                <a:gd name="f23" fmla="*/ 112492 f17 1"/>
                <a:gd name="f24" fmla="*/ 235276 f18 1"/>
                <a:gd name="f25" fmla="*/ 0 f17 1"/>
                <a:gd name="f26" fmla="*/ 470551 f18 1"/>
                <a:gd name="f27" fmla="*/ 281231 f17 1"/>
                <a:gd name="f28" fmla="*/ 562462 f17 1"/>
                <a:gd name="f29" fmla="*/ 449970 f17 1"/>
                <a:gd name="f30" fmla="*/ f19 1 f2"/>
                <a:gd name="f31" fmla="*/ f22 1 470551"/>
                <a:gd name="f32" fmla="*/ f23 1 562462"/>
                <a:gd name="f33" fmla="*/ f24 1 470551"/>
                <a:gd name="f34" fmla="*/ f25 1 562462"/>
                <a:gd name="f35" fmla="*/ f26 1 470551"/>
                <a:gd name="f36" fmla="*/ f27 1 562462"/>
                <a:gd name="f37" fmla="*/ f28 1 562462"/>
                <a:gd name="f38" fmla="*/ f29 1 56246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6 1"/>
                <a:gd name="f63" fmla="*/ f51 f16 1"/>
              </a:gdLst>
              <a:ahLst/>
              <a:cxnLst>
                <a:cxn ang="3cd4">
                  <a:pos x="hc" y="t"/>
                </a:cxn>
                <a:cxn ang="0">
                  <a:pos x="r" y="vc"/>
                </a:cxn>
                <a:cxn ang="cd4">
                  <a:pos x="hc" y="b"/>
                </a:cxn>
                <a:cxn ang="cd2">
                  <a:pos x="l" y="vc"/>
                </a:cxn>
                <a:cxn ang="f43">
                  <a:pos x="f56" y="f57"/>
                </a:cxn>
                <a:cxn ang="f43">
                  <a:pos x="f58" y="f57"/>
                </a:cxn>
                <a:cxn ang="f43">
                  <a:pos x="f58" y="f59"/>
                </a:cxn>
                <a:cxn ang="f43">
                  <a:pos x="f60" y="f61"/>
                </a:cxn>
                <a:cxn ang="f43">
                  <a:pos x="f58" y="f62"/>
                </a:cxn>
                <a:cxn ang="f43">
                  <a:pos x="f58" y="f63"/>
                </a:cxn>
                <a:cxn ang="f43">
                  <a:pos x="f56" y="f63"/>
                </a:cxn>
                <a:cxn ang="f43">
                  <a:pos x="f56" y="f57"/>
                </a:cxn>
              </a:cxnLst>
              <a:rect l="f52" t="f55" r="f53" b="f54"/>
              <a:pathLst>
                <a:path w="470551" h="562462">
                  <a:moveTo>
                    <a:pt x="f8" y="f9"/>
                  </a:moveTo>
                  <a:lnTo>
                    <a:pt x="f8" y="f10"/>
                  </a:lnTo>
                  <a:lnTo>
                    <a:pt x="f6" y="f10"/>
                  </a:lnTo>
                  <a:lnTo>
                    <a:pt x="f11" y="f12"/>
                  </a:lnTo>
                  <a:lnTo>
                    <a:pt x="f5" y="f10"/>
                  </a:lnTo>
                  <a:lnTo>
                    <a:pt x="f13" y="f10"/>
                  </a:lnTo>
                  <a:lnTo>
                    <a:pt x="f13" y="f9"/>
                  </a:lnTo>
                  <a:lnTo>
                    <a:pt x="f8" y="f9"/>
                  </a:lnTo>
                  <a:close/>
                </a:path>
              </a:pathLst>
            </a:custGeom>
            <a:solidFill>
              <a:srgbClr val="406DBB"/>
            </a:solidFill>
            <a:ln cap="flat">
              <a:noFill/>
              <a:prstDash val="solid"/>
            </a:ln>
          </p:spPr>
          <p:txBody>
            <a:bodyPr vert="horz" wrap="square" lIns="112489" tIns="0" rIns="112489" bIns="141165"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FFFFFF"/>
                </a:solidFill>
                <a:uFillTx/>
                <a:latin typeface="Calibri"/>
              </a:endParaRPr>
            </a:p>
          </p:txBody>
        </p:sp>
        <p:sp>
          <p:nvSpPr>
            <p:cNvPr id="6" name="Free-form: Shape 5">
              <a:extLst>
                <a:ext uri="{FF2B5EF4-FFF2-40B4-BE49-F238E27FC236}">
                  <a16:creationId xmlns:a16="http://schemas.microsoft.com/office/drawing/2014/main" id="{CDBA9B1B-1898-CE70-18E3-F9BD54EEAB93}"/>
                </a:ext>
              </a:extLst>
            </p:cNvPr>
            <p:cNvSpPr/>
            <p:nvPr/>
          </p:nvSpPr>
          <p:spPr>
            <a:xfrm>
              <a:off x="3596161" y="3155310"/>
              <a:ext cx="4999664" cy="1249920"/>
            </a:xfrm>
            <a:custGeom>
              <a:avLst/>
              <a:gdLst>
                <a:gd name="f0" fmla="val 10800000"/>
                <a:gd name="f1" fmla="val 5400000"/>
                <a:gd name="f2" fmla="val 180"/>
                <a:gd name="f3" fmla="val w"/>
                <a:gd name="f4" fmla="val h"/>
                <a:gd name="f5" fmla="val 0"/>
                <a:gd name="f6" fmla="val 4999668"/>
                <a:gd name="f7" fmla="val 1249917"/>
                <a:gd name="f8" fmla="val 124992"/>
                <a:gd name="f9" fmla="val 55961"/>
                <a:gd name="f10" fmla="val 4874676"/>
                <a:gd name="f11" fmla="val 4943707"/>
                <a:gd name="f12" fmla="val 1124925"/>
                <a:gd name="f13" fmla="val 1193956"/>
                <a:gd name="f14" fmla="+- 0 0 -90"/>
                <a:gd name="f15" fmla="*/ f3 1 4999668"/>
                <a:gd name="f16" fmla="*/ f4 1 1249917"/>
                <a:gd name="f17" fmla="+- f7 0 f5"/>
                <a:gd name="f18" fmla="+- f6 0 f5"/>
                <a:gd name="f19" fmla="*/ f14 f0 1"/>
                <a:gd name="f20" fmla="*/ f18 1 4999668"/>
                <a:gd name="f21" fmla="*/ f17 1 1249917"/>
                <a:gd name="f22" fmla="*/ 0 f18 1"/>
                <a:gd name="f23" fmla="*/ 124992 f17 1"/>
                <a:gd name="f24" fmla="*/ 124992 f18 1"/>
                <a:gd name="f25" fmla="*/ 0 f17 1"/>
                <a:gd name="f26" fmla="*/ 4874676 f18 1"/>
                <a:gd name="f27" fmla="*/ 4999668 f18 1"/>
                <a:gd name="f28" fmla="*/ 1124925 f17 1"/>
                <a:gd name="f29" fmla="*/ 1249917 f17 1"/>
                <a:gd name="f30" fmla="*/ f19 1 f2"/>
                <a:gd name="f31" fmla="*/ f22 1 4999668"/>
                <a:gd name="f32" fmla="*/ f23 1 1249917"/>
                <a:gd name="f33" fmla="*/ f24 1 4999668"/>
                <a:gd name="f34" fmla="*/ f25 1 1249917"/>
                <a:gd name="f35" fmla="*/ f26 1 4999668"/>
                <a:gd name="f36" fmla="*/ f27 1 4999668"/>
                <a:gd name="f37" fmla="*/ f28 1 1249917"/>
                <a:gd name="f38" fmla="*/ f29 1 124991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4999668" h="124991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6A87C8"/>
            </a:solidFill>
            <a:ln w="12701" cap="flat">
              <a:solidFill>
                <a:srgbClr val="FFFFFF"/>
              </a:solidFill>
              <a:prstDash val="solid"/>
              <a:miter/>
            </a:ln>
          </p:spPr>
          <p:txBody>
            <a:bodyPr vert="horz" wrap="square" lIns="128052" tIns="128052" rIns="128052" bIns="128052"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Information gathered by the police must be :-</a:t>
              </a:r>
            </a:p>
          </p:txBody>
        </p:sp>
        <p:sp>
          <p:nvSpPr>
            <p:cNvPr id="7" name="Free-form: Shape 6">
              <a:extLst>
                <a:ext uri="{FF2B5EF4-FFF2-40B4-BE49-F238E27FC236}">
                  <a16:creationId xmlns:a16="http://schemas.microsoft.com/office/drawing/2014/main" id="{7E7EC567-7DCA-3CD3-BC59-E0945A20EFBC}"/>
                </a:ext>
              </a:extLst>
            </p:cNvPr>
            <p:cNvSpPr/>
            <p:nvPr/>
          </p:nvSpPr>
          <p:spPr>
            <a:xfrm>
              <a:off x="5814770" y="4483348"/>
              <a:ext cx="562465" cy="468721"/>
            </a:xfrm>
            <a:custGeom>
              <a:avLst/>
              <a:gdLst>
                <a:gd name="f0" fmla="val 10800000"/>
                <a:gd name="f1" fmla="val 5400000"/>
                <a:gd name="f2" fmla="val 180"/>
                <a:gd name="f3" fmla="val w"/>
                <a:gd name="f4" fmla="val h"/>
                <a:gd name="f5" fmla="val 0"/>
                <a:gd name="f6" fmla="val 468718"/>
                <a:gd name="f7" fmla="val 562462"/>
                <a:gd name="f8" fmla="val 374975"/>
                <a:gd name="f9" fmla="val 1"/>
                <a:gd name="f10" fmla="val 281231"/>
                <a:gd name="f11" fmla="val 234359"/>
                <a:gd name="f12" fmla="val 562461"/>
                <a:gd name="f13" fmla="val 93743"/>
                <a:gd name="f14" fmla="+- 0 0 -90"/>
                <a:gd name="f15" fmla="*/ f3 1 468718"/>
                <a:gd name="f16" fmla="*/ f4 1 562462"/>
                <a:gd name="f17" fmla="+- f7 0 f5"/>
                <a:gd name="f18" fmla="+- f6 0 f5"/>
                <a:gd name="f19" fmla="*/ f14 f0 1"/>
                <a:gd name="f20" fmla="*/ f18 1 468718"/>
                <a:gd name="f21" fmla="*/ f17 1 562462"/>
                <a:gd name="f22" fmla="*/ 0 f18 1"/>
                <a:gd name="f23" fmla="*/ 112492 f17 1"/>
                <a:gd name="f24" fmla="*/ 234359 f18 1"/>
                <a:gd name="f25" fmla="*/ 0 f17 1"/>
                <a:gd name="f26" fmla="*/ 468718 f18 1"/>
                <a:gd name="f27" fmla="*/ 281231 f17 1"/>
                <a:gd name="f28" fmla="*/ 562462 f17 1"/>
                <a:gd name="f29" fmla="*/ 449970 f17 1"/>
                <a:gd name="f30" fmla="*/ f19 1 f2"/>
                <a:gd name="f31" fmla="*/ f22 1 468718"/>
                <a:gd name="f32" fmla="*/ f23 1 562462"/>
                <a:gd name="f33" fmla="*/ f24 1 468718"/>
                <a:gd name="f34" fmla="*/ f25 1 562462"/>
                <a:gd name="f35" fmla="*/ f26 1 468718"/>
                <a:gd name="f36" fmla="*/ f27 1 562462"/>
                <a:gd name="f37" fmla="*/ f28 1 562462"/>
                <a:gd name="f38" fmla="*/ f29 1 56246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6 1"/>
                <a:gd name="f63" fmla="*/ f51 f16 1"/>
              </a:gdLst>
              <a:ahLst/>
              <a:cxnLst>
                <a:cxn ang="3cd4">
                  <a:pos x="hc" y="t"/>
                </a:cxn>
                <a:cxn ang="0">
                  <a:pos x="r" y="vc"/>
                </a:cxn>
                <a:cxn ang="cd4">
                  <a:pos x="hc" y="b"/>
                </a:cxn>
                <a:cxn ang="cd2">
                  <a:pos x="l" y="vc"/>
                </a:cxn>
                <a:cxn ang="f43">
                  <a:pos x="f56" y="f57"/>
                </a:cxn>
                <a:cxn ang="f43">
                  <a:pos x="f58" y="f57"/>
                </a:cxn>
                <a:cxn ang="f43">
                  <a:pos x="f58" y="f59"/>
                </a:cxn>
                <a:cxn ang="f43">
                  <a:pos x="f60" y="f61"/>
                </a:cxn>
                <a:cxn ang="f43">
                  <a:pos x="f58" y="f62"/>
                </a:cxn>
                <a:cxn ang="f43">
                  <a:pos x="f58" y="f63"/>
                </a:cxn>
                <a:cxn ang="f43">
                  <a:pos x="f56" y="f63"/>
                </a:cxn>
                <a:cxn ang="f43">
                  <a:pos x="f56" y="f57"/>
                </a:cxn>
              </a:cxnLst>
              <a:rect l="f52" t="f55" r="f53" b="f54"/>
              <a:pathLst>
                <a:path w="468718" h="562462">
                  <a:moveTo>
                    <a:pt x="f8" y="f9"/>
                  </a:moveTo>
                  <a:lnTo>
                    <a:pt x="f8" y="f10"/>
                  </a:lnTo>
                  <a:lnTo>
                    <a:pt x="f6" y="f10"/>
                  </a:lnTo>
                  <a:lnTo>
                    <a:pt x="f11" y="f12"/>
                  </a:lnTo>
                  <a:lnTo>
                    <a:pt x="f5" y="f10"/>
                  </a:lnTo>
                  <a:lnTo>
                    <a:pt x="f13" y="f10"/>
                  </a:lnTo>
                  <a:lnTo>
                    <a:pt x="f13" y="f9"/>
                  </a:lnTo>
                  <a:lnTo>
                    <a:pt x="f8" y="f9"/>
                  </a:lnTo>
                  <a:close/>
                </a:path>
              </a:pathLst>
            </a:custGeom>
            <a:solidFill>
              <a:srgbClr val="9EADD8"/>
            </a:solidFill>
            <a:ln cap="flat">
              <a:noFill/>
              <a:prstDash val="solid"/>
            </a:ln>
          </p:spPr>
          <p:txBody>
            <a:bodyPr vert="horz" wrap="square" lIns="112489" tIns="0" rIns="112489" bIns="140616"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FFFFFF"/>
                </a:solidFill>
                <a:uFillTx/>
                <a:latin typeface="Calibri"/>
              </a:endParaRPr>
            </a:p>
          </p:txBody>
        </p:sp>
        <p:sp>
          <p:nvSpPr>
            <p:cNvPr id="8" name="Free-form: Shape 7">
              <a:extLst>
                <a:ext uri="{FF2B5EF4-FFF2-40B4-BE49-F238E27FC236}">
                  <a16:creationId xmlns:a16="http://schemas.microsoft.com/office/drawing/2014/main" id="{E1059CBB-15FB-9AEF-4DB3-01172EC17425}"/>
                </a:ext>
              </a:extLst>
            </p:cNvPr>
            <p:cNvSpPr/>
            <p:nvPr/>
          </p:nvSpPr>
          <p:spPr>
            <a:xfrm>
              <a:off x="3222693" y="5030187"/>
              <a:ext cx="5746619" cy="1249920"/>
            </a:xfrm>
            <a:custGeom>
              <a:avLst/>
              <a:gdLst>
                <a:gd name="f0" fmla="val 10800000"/>
                <a:gd name="f1" fmla="val 5400000"/>
                <a:gd name="f2" fmla="val 180"/>
                <a:gd name="f3" fmla="val w"/>
                <a:gd name="f4" fmla="val h"/>
                <a:gd name="f5" fmla="val 0"/>
                <a:gd name="f6" fmla="val 5746619"/>
                <a:gd name="f7" fmla="val 1249917"/>
                <a:gd name="f8" fmla="val 124992"/>
                <a:gd name="f9" fmla="val 55961"/>
                <a:gd name="f10" fmla="val 5621627"/>
                <a:gd name="f11" fmla="val 5690658"/>
                <a:gd name="f12" fmla="val 1124925"/>
                <a:gd name="f13" fmla="val 1193956"/>
                <a:gd name="f14" fmla="+- 0 0 -90"/>
                <a:gd name="f15" fmla="*/ f3 1 5746619"/>
                <a:gd name="f16" fmla="*/ f4 1 1249917"/>
                <a:gd name="f17" fmla="+- f7 0 f5"/>
                <a:gd name="f18" fmla="+- f6 0 f5"/>
                <a:gd name="f19" fmla="*/ f14 f0 1"/>
                <a:gd name="f20" fmla="*/ f18 1 5746619"/>
                <a:gd name="f21" fmla="*/ f17 1 1249917"/>
                <a:gd name="f22" fmla="*/ 0 f18 1"/>
                <a:gd name="f23" fmla="*/ 124992 f17 1"/>
                <a:gd name="f24" fmla="*/ 124992 f18 1"/>
                <a:gd name="f25" fmla="*/ 0 f17 1"/>
                <a:gd name="f26" fmla="*/ 5621627 f18 1"/>
                <a:gd name="f27" fmla="*/ 5746619 f18 1"/>
                <a:gd name="f28" fmla="*/ 1124925 f17 1"/>
                <a:gd name="f29" fmla="*/ 1249917 f17 1"/>
                <a:gd name="f30" fmla="*/ f19 1 f2"/>
                <a:gd name="f31" fmla="*/ f22 1 5746619"/>
                <a:gd name="f32" fmla="*/ f23 1 1249917"/>
                <a:gd name="f33" fmla="*/ f24 1 5746619"/>
                <a:gd name="f34" fmla="*/ f25 1 1249917"/>
                <a:gd name="f35" fmla="*/ f26 1 5746619"/>
                <a:gd name="f36" fmla="*/ f27 1 5746619"/>
                <a:gd name="f37" fmla="*/ f28 1 1249917"/>
                <a:gd name="f38" fmla="*/ f29 1 124991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746619" h="124991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EADD8"/>
            </a:solidFill>
            <a:ln w="12701" cap="flat">
              <a:solidFill>
                <a:srgbClr val="FFFFFF"/>
              </a:solidFill>
              <a:prstDash val="solid"/>
              <a:miter/>
            </a:ln>
          </p:spPr>
          <p:txBody>
            <a:bodyPr vert="horz" wrap="square" lIns="128052" tIns="128052" rIns="128052" bIns="128052"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For a policing purpose </a:t>
              </a:r>
            </a:p>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And</a:t>
              </a:r>
            </a:p>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Managed lawfully</a:t>
              </a:r>
            </a:p>
          </p:txBody>
        </p:sp>
      </p:grpSp>
    </p:spTree>
  </p:cSld>
  <p:clrMapOvr>
    <a:masterClrMapping/>
  </p:clrMapOvr>
  <p:transition spd="med">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C7B5D29D-3D3B-942A-7167-EA58CF17E391}"/>
              </a:ext>
            </a:extLst>
          </p:cNvPr>
          <p:cNvSpPr txBox="1"/>
          <p:nvPr/>
        </p:nvSpPr>
        <p:spPr>
          <a:xfrm>
            <a:off x="1981203" y="332658"/>
            <a:ext cx="8229600" cy="646334"/>
          </a:xfrm>
          <a:prstGeom prst="rect">
            <a:avLst/>
          </a:prstGeom>
          <a:solidFill>
            <a:srgbClr val="70AD47">
              <a:alpha val="46385"/>
            </a:srgbClr>
          </a:solid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Police National Database (PND</a:t>
            </a:r>
            <a:r>
              <a:rPr lang="en-GB" sz="3200" b="1" i="0" u="none" strike="noStrike" kern="1200" cap="none" spc="0" baseline="0">
                <a:solidFill>
                  <a:srgbClr val="FFFFFF"/>
                </a:solidFill>
                <a:uFillTx/>
                <a:latin typeface="Arial" pitchFamily="34"/>
              </a:rPr>
              <a:t>)</a:t>
            </a:r>
          </a:p>
        </p:txBody>
      </p:sp>
      <p:pic>
        <p:nvPicPr>
          <p:cNvPr id="3" name="Picture 2" descr="Remove innocent people from Police National Database | OBV">
            <a:extLst>
              <a:ext uri="{FF2B5EF4-FFF2-40B4-BE49-F238E27FC236}">
                <a16:creationId xmlns:a16="http://schemas.microsoft.com/office/drawing/2014/main" id="{4D679288-C5E3-F05D-79F2-529FFC4A74E1}"/>
              </a:ext>
            </a:extLst>
          </p:cNvPr>
          <p:cNvPicPr>
            <a:picLocks noChangeAspect="1"/>
          </p:cNvPicPr>
          <p:nvPr/>
        </p:nvPicPr>
        <p:blipFill>
          <a:blip r:embed="rId3"/>
          <a:srcRect/>
          <a:stretch>
            <a:fillRect/>
          </a:stretch>
        </p:blipFill>
        <p:spPr>
          <a:xfrm>
            <a:off x="7344232" y="2116625"/>
            <a:ext cx="3479804" cy="2286000"/>
          </a:xfrm>
          <a:prstGeom prst="rect">
            <a:avLst/>
          </a:prstGeom>
          <a:noFill/>
          <a:ln cap="flat">
            <a:noFill/>
          </a:ln>
        </p:spPr>
      </p:pic>
      <p:sp>
        <p:nvSpPr>
          <p:cNvPr id="4" name="TextBox 5">
            <a:extLst>
              <a:ext uri="{FF2B5EF4-FFF2-40B4-BE49-F238E27FC236}">
                <a16:creationId xmlns:a16="http://schemas.microsoft.com/office/drawing/2014/main" id="{A593DEB6-1388-2567-DE48-35665B4F9BBC}"/>
              </a:ext>
            </a:extLst>
          </p:cNvPr>
          <p:cNvSpPr txBox="1"/>
          <p:nvPr/>
        </p:nvSpPr>
        <p:spPr>
          <a:xfrm>
            <a:off x="457200" y="4654680"/>
            <a:ext cx="6384468"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Information from 3x5x2 may be entered on PND</a:t>
            </a:r>
          </a:p>
        </p:txBody>
      </p:sp>
      <p:sp>
        <p:nvSpPr>
          <p:cNvPr id="5" name="TextBox 7">
            <a:extLst>
              <a:ext uri="{FF2B5EF4-FFF2-40B4-BE49-F238E27FC236}">
                <a16:creationId xmlns:a16="http://schemas.microsoft.com/office/drawing/2014/main" id="{B37FC44E-8988-4EC5-9992-A8682743BC5F}"/>
              </a:ext>
            </a:extLst>
          </p:cNvPr>
          <p:cNvSpPr txBox="1"/>
          <p:nvPr/>
        </p:nvSpPr>
        <p:spPr>
          <a:xfrm>
            <a:off x="457200" y="3429000"/>
            <a:ext cx="763360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Updated in “near real time”</a:t>
            </a:r>
          </a:p>
        </p:txBody>
      </p:sp>
      <p:sp>
        <p:nvSpPr>
          <p:cNvPr id="6" name="TextBox 9">
            <a:extLst>
              <a:ext uri="{FF2B5EF4-FFF2-40B4-BE49-F238E27FC236}">
                <a16:creationId xmlns:a16="http://schemas.microsoft.com/office/drawing/2014/main" id="{F1466687-3CDD-8493-B1D1-A2902AAD01AC}"/>
              </a:ext>
            </a:extLst>
          </p:cNvPr>
          <p:cNvSpPr txBox="1"/>
          <p:nvPr/>
        </p:nvSpPr>
        <p:spPr>
          <a:xfrm>
            <a:off x="457200" y="1837258"/>
            <a:ext cx="6237515"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Allows the Police Service to share, access &amp; search local force information on a national basis</a:t>
            </a:r>
          </a:p>
        </p:txBody>
      </p:sp>
    </p:spTree>
  </p:cSld>
  <p:clrMapOvr>
    <a:masterClrMapping/>
  </p:clrMapOvr>
  <p:transition spd="med">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EEF6ACB2-B6D8-6909-F702-FD3E2DF769C4}"/>
              </a:ext>
            </a:extLst>
          </p:cNvPr>
          <p:cNvSpPr txBox="1"/>
          <p:nvPr/>
        </p:nvSpPr>
        <p:spPr>
          <a:xfrm>
            <a:off x="0" y="332658"/>
            <a:ext cx="8568952" cy="646334"/>
          </a:xfrm>
          <a:prstGeom prst="rect">
            <a:avLst/>
          </a:prstGeom>
          <a:solidFill>
            <a:srgbClr val="00B05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PND Benefits</a:t>
            </a:r>
          </a:p>
        </p:txBody>
      </p:sp>
      <p:grpSp>
        <p:nvGrpSpPr>
          <p:cNvPr id="3" name="Diagram 1">
            <a:extLst>
              <a:ext uri="{FF2B5EF4-FFF2-40B4-BE49-F238E27FC236}">
                <a16:creationId xmlns:a16="http://schemas.microsoft.com/office/drawing/2014/main" id="{20398055-20B4-FDA2-F0EB-3CBBA5FDA131}"/>
              </a:ext>
            </a:extLst>
          </p:cNvPr>
          <p:cNvGrpSpPr/>
          <p:nvPr/>
        </p:nvGrpSpPr>
        <p:grpSpPr>
          <a:xfrm>
            <a:off x="403378" y="2155432"/>
            <a:ext cx="8344146" cy="3513325"/>
            <a:chOff x="403378" y="2155432"/>
            <a:chExt cx="8344146" cy="3513325"/>
          </a:xfrm>
        </p:grpSpPr>
        <p:sp>
          <p:nvSpPr>
            <p:cNvPr id="4" name="Free-form: Shape 3">
              <a:extLst>
                <a:ext uri="{FF2B5EF4-FFF2-40B4-BE49-F238E27FC236}">
                  <a16:creationId xmlns:a16="http://schemas.microsoft.com/office/drawing/2014/main" id="{E4A5EA0F-B5F7-EF23-ACEC-EA5F8F7E0E05}"/>
                </a:ext>
              </a:extLst>
            </p:cNvPr>
            <p:cNvSpPr/>
            <p:nvPr/>
          </p:nvSpPr>
          <p:spPr>
            <a:xfrm>
              <a:off x="403378" y="2155432"/>
              <a:ext cx="2195831" cy="1317494"/>
            </a:xfrm>
            <a:custGeom>
              <a:avLst/>
              <a:gdLst>
                <a:gd name="f0" fmla="val 10800000"/>
                <a:gd name="f1" fmla="val 5400000"/>
                <a:gd name="f2" fmla="val 180"/>
                <a:gd name="f3" fmla="val w"/>
                <a:gd name="f4" fmla="val h"/>
                <a:gd name="f5" fmla="val 0"/>
                <a:gd name="f6" fmla="val 2195829"/>
                <a:gd name="f7" fmla="val 1317497"/>
                <a:gd name="f8" fmla="val 131750"/>
                <a:gd name="f9" fmla="val 58986"/>
                <a:gd name="f10" fmla="val 2064079"/>
                <a:gd name="f11" fmla="val 2136843"/>
                <a:gd name="f12" fmla="val 1185747"/>
                <a:gd name="f13" fmla="val 1258511"/>
                <a:gd name="f14" fmla="+- 0 0 -90"/>
                <a:gd name="f15" fmla="*/ f3 1 2195829"/>
                <a:gd name="f16" fmla="*/ f4 1 1317497"/>
                <a:gd name="f17" fmla="+- f7 0 f5"/>
                <a:gd name="f18" fmla="+- f6 0 f5"/>
                <a:gd name="f19" fmla="*/ f14 f0 1"/>
                <a:gd name="f20" fmla="*/ f18 1 2195829"/>
                <a:gd name="f21" fmla="*/ f17 1 1317497"/>
                <a:gd name="f22" fmla="*/ 0 f18 1"/>
                <a:gd name="f23" fmla="*/ 131750 f17 1"/>
                <a:gd name="f24" fmla="*/ 131750 f18 1"/>
                <a:gd name="f25" fmla="*/ 0 f17 1"/>
                <a:gd name="f26" fmla="*/ 2064079 f18 1"/>
                <a:gd name="f27" fmla="*/ 2195829 f18 1"/>
                <a:gd name="f28" fmla="*/ 1185747 f17 1"/>
                <a:gd name="f29" fmla="*/ 1317497 f17 1"/>
                <a:gd name="f30" fmla="*/ f19 1 f2"/>
                <a:gd name="f31" fmla="*/ f22 1 2195829"/>
                <a:gd name="f32" fmla="*/ f23 1 1317497"/>
                <a:gd name="f33" fmla="*/ f24 1 2195829"/>
                <a:gd name="f34" fmla="*/ f25 1 1317497"/>
                <a:gd name="f35" fmla="*/ f26 1 2195829"/>
                <a:gd name="f36" fmla="*/ f27 1 2195829"/>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95829"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5B9BD5"/>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Calibri"/>
                </a:rPr>
                <a:t>Identify new lines of enquiry</a:t>
              </a:r>
            </a:p>
          </p:txBody>
        </p:sp>
        <p:sp>
          <p:nvSpPr>
            <p:cNvPr id="6" name="Free-form: Shape 5">
              <a:extLst>
                <a:ext uri="{FF2B5EF4-FFF2-40B4-BE49-F238E27FC236}">
                  <a16:creationId xmlns:a16="http://schemas.microsoft.com/office/drawing/2014/main" id="{5880275C-5080-ED4F-B563-DF3252611D6A}"/>
                </a:ext>
              </a:extLst>
            </p:cNvPr>
            <p:cNvSpPr/>
            <p:nvPr/>
          </p:nvSpPr>
          <p:spPr>
            <a:xfrm>
              <a:off x="3477545" y="2155432"/>
              <a:ext cx="2195831" cy="1317494"/>
            </a:xfrm>
            <a:custGeom>
              <a:avLst/>
              <a:gdLst>
                <a:gd name="f0" fmla="val 10800000"/>
                <a:gd name="f1" fmla="val 5400000"/>
                <a:gd name="f2" fmla="val 180"/>
                <a:gd name="f3" fmla="val w"/>
                <a:gd name="f4" fmla="val h"/>
                <a:gd name="f5" fmla="val 0"/>
                <a:gd name="f6" fmla="val 2195829"/>
                <a:gd name="f7" fmla="val 1317497"/>
                <a:gd name="f8" fmla="val 131750"/>
                <a:gd name="f9" fmla="val 58986"/>
                <a:gd name="f10" fmla="val 2064079"/>
                <a:gd name="f11" fmla="val 2136843"/>
                <a:gd name="f12" fmla="val 1185747"/>
                <a:gd name="f13" fmla="val 1258511"/>
                <a:gd name="f14" fmla="+- 0 0 -90"/>
                <a:gd name="f15" fmla="*/ f3 1 2195829"/>
                <a:gd name="f16" fmla="*/ f4 1 1317497"/>
                <a:gd name="f17" fmla="+- f7 0 f5"/>
                <a:gd name="f18" fmla="+- f6 0 f5"/>
                <a:gd name="f19" fmla="*/ f14 f0 1"/>
                <a:gd name="f20" fmla="*/ f18 1 2195829"/>
                <a:gd name="f21" fmla="*/ f17 1 1317497"/>
                <a:gd name="f22" fmla="*/ 0 f18 1"/>
                <a:gd name="f23" fmla="*/ 131750 f17 1"/>
                <a:gd name="f24" fmla="*/ 131750 f18 1"/>
                <a:gd name="f25" fmla="*/ 0 f17 1"/>
                <a:gd name="f26" fmla="*/ 2064079 f18 1"/>
                <a:gd name="f27" fmla="*/ 2195829 f18 1"/>
                <a:gd name="f28" fmla="*/ 1185747 f17 1"/>
                <a:gd name="f29" fmla="*/ 1317497 f17 1"/>
                <a:gd name="f30" fmla="*/ f19 1 f2"/>
                <a:gd name="f31" fmla="*/ f22 1 2195829"/>
                <a:gd name="f32" fmla="*/ f23 1 1317497"/>
                <a:gd name="f33" fmla="*/ f24 1 2195829"/>
                <a:gd name="f34" fmla="*/ f25 1 1317497"/>
                <a:gd name="f35" fmla="*/ f26 1 2195829"/>
                <a:gd name="f36" fmla="*/ f27 1 2195829"/>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95829"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54CCCD"/>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Identify new patterns in crime</a:t>
              </a:r>
            </a:p>
          </p:txBody>
        </p:sp>
        <p:sp>
          <p:nvSpPr>
            <p:cNvPr id="7" name="Free-form: Shape 9">
              <a:extLst>
                <a:ext uri="{FF2B5EF4-FFF2-40B4-BE49-F238E27FC236}">
                  <a16:creationId xmlns:a16="http://schemas.microsoft.com/office/drawing/2014/main" id="{4F7CEF29-F305-F3E0-F886-14BCC4CC49F9}"/>
                </a:ext>
              </a:extLst>
            </p:cNvPr>
            <p:cNvSpPr/>
            <p:nvPr/>
          </p:nvSpPr>
          <p:spPr>
            <a:xfrm>
              <a:off x="5255541" y="4351263"/>
              <a:ext cx="3491983" cy="1317494"/>
            </a:xfrm>
            <a:custGeom>
              <a:avLst/>
              <a:gdLst>
                <a:gd name="f0" fmla="val 10800000"/>
                <a:gd name="f1" fmla="val 5400000"/>
                <a:gd name="f2" fmla="val 180"/>
                <a:gd name="f3" fmla="val w"/>
                <a:gd name="f4" fmla="val h"/>
                <a:gd name="f5" fmla="val 0"/>
                <a:gd name="f6" fmla="val 3491983"/>
                <a:gd name="f7" fmla="val 1317497"/>
                <a:gd name="f8" fmla="val 131750"/>
                <a:gd name="f9" fmla="val 58986"/>
                <a:gd name="f10" fmla="val 3360233"/>
                <a:gd name="f11" fmla="val 3432997"/>
                <a:gd name="f12" fmla="val 1185747"/>
                <a:gd name="f13" fmla="val 1258511"/>
                <a:gd name="f14" fmla="+- 0 0 -90"/>
                <a:gd name="f15" fmla="*/ f3 1 3491983"/>
                <a:gd name="f16" fmla="*/ f4 1 1317497"/>
                <a:gd name="f17" fmla="+- f7 0 f5"/>
                <a:gd name="f18" fmla="+- f6 0 f5"/>
                <a:gd name="f19" fmla="*/ f14 f0 1"/>
                <a:gd name="f20" fmla="*/ f18 1 3491983"/>
                <a:gd name="f21" fmla="*/ f17 1 1317497"/>
                <a:gd name="f22" fmla="*/ 0 f18 1"/>
                <a:gd name="f23" fmla="*/ 131750 f17 1"/>
                <a:gd name="f24" fmla="*/ 131750 f18 1"/>
                <a:gd name="f25" fmla="*/ 0 f17 1"/>
                <a:gd name="f26" fmla="*/ 3360233 f18 1"/>
                <a:gd name="f27" fmla="*/ 3491983 f18 1"/>
                <a:gd name="f28" fmla="*/ 1185747 f17 1"/>
                <a:gd name="f29" fmla="*/ 1317497 f17 1"/>
                <a:gd name="f30" fmla="*/ f19 1 f2"/>
                <a:gd name="f31" fmla="*/ f22 1 3491983"/>
                <a:gd name="f32" fmla="*/ f23 1 1317497"/>
                <a:gd name="f33" fmla="*/ f24 1 3491983"/>
                <a:gd name="f34" fmla="*/ f25 1 1317497"/>
                <a:gd name="f35" fmla="*/ f26 1 3491983"/>
                <a:gd name="f36" fmla="*/ f27 1 3491983"/>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491983"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8BB4F"/>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Make much better risk-assessments &amp; improving decision making</a:t>
              </a:r>
            </a:p>
          </p:txBody>
        </p:sp>
        <p:sp>
          <p:nvSpPr>
            <p:cNvPr id="9" name="Free-form: Shape 11">
              <a:extLst>
                <a:ext uri="{FF2B5EF4-FFF2-40B4-BE49-F238E27FC236}">
                  <a16:creationId xmlns:a16="http://schemas.microsoft.com/office/drawing/2014/main" id="{059EF7F6-B5CF-1C33-F496-74D34569DA8B}"/>
                </a:ext>
              </a:extLst>
            </p:cNvPr>
            <p:cNvSpPr/>
            <p:nvPr/>
          </p:nvSpPr>
          <p:spPr>
            <a:xfrm>
              <a:off x="1342878" y="4351263"/>
              <a:ext cx="3034326" cy="1317494"/>
            </a:xfrm>
            <a:custGeom>
              <a:avLst/>
              <a:gdLst>
                <a:gd name="f0" fmla="val 10800000"/>
                <a:gd name="f1" fmla="val 5400000"/>
                <a:gd name="f2" fmla="val 180"/>
                <a:gd name="f3" fmla="val w"/>
                <a:gd name="f4" fmla="val h"/>
                <a:gd name="f5" fmla="val 0"/>
                <a:gd name="f6" fmla="val 3034328"/>
                <a:gd name="f7" fmla="val 1317497"/>
                <a:gd name="f8" fmla="val 131750"/>
                <a:gd name="f9" fmla="val 58986"/>
                <a:gd name="f10" fmla="val 2902578"/>
                <a:gd name="f11" fmla="val 2975342"/>
                <a:gd name="f12" fmla="val 1185747"/>
                <a:gd name="f13" fmla="val 1258511"/>
                <a:gd name="f14" fmla="+- 0 0 -90"/>
                <a:gd name="f15" fmla="*/ f3 1 3034328"/>
                <a:gd name="f16" fmla="*/ f4 1 1317497"/>
                <a:gd name="f17" fmla="+- f7 0 f5"/>
                <a:gd name="f18" fmla="+- f6 0 f5"/>
                <a:gd name="f19" fmla="*/ f14 f0 1"/>
                <a:gd name="f20" fmla="*/ f18 1 3034328"/>
                <a:gd name="f21" fmla="*/ f17 1 1317497"/>
                <a:gd name="f22" fmla="*/ 0 f18 1"/>
                <a:gd name="f23" fmla="*/ 131750 f17 1"/>
                <a:gd name="f24" fmla="*/ 131750 f18 1"/>
                <a:gd name="f25" fmla="*/ 0 f17 1"/>
                <a:gd name="f26" fmla="*/ 2902578 f18 1"/>
                <a:gd name="f27" fmla="*/ 3034328 f18 1"/>
                <a:gd name="f28" fmla="*/ 1185747 f17 1"/>
                <a:gd name="f29" fmla="*/ 1317497 f17 1"/>
                <a:gd name="f30" fmla="*/ f19 1 f2"/>
                <a:gd name="f31" fmla="*/ f22 1 3034328"/>
                <a:gd name="f32" fmla="*/ f23 1 1317497"/>
                <a:gd name="f33" fmla="*/ f24 1 3034328"/>
                <a:gd name="f34" fmla="*/ f25 1 1317497"/>
                <a:gd name="f35" fmla="*/ f26 1 3034328"/>
                <a:gd name="f36" fmla="*/ f27 1 3034328"/>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034328"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0AD47"/>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Uncover bad character evidence</a:t>
              </a:r>
            </a:p>
          </p:txBody>
        </p:sp>
      </p:grpSp>
      <p:sp>
        <p:nvSpPr>
          <p:cNvPr id="10" name="Rectangle: Rounded Corners 9">
            <a:extLst>
              <a:ext uri="{FF2B5EF4-FFF2-40B4-BE49-F238E27FC236}">
                <a16:creationId xmlns:a16="http://schemas.microsoft.com/office/drawing/2014/main" id="{B80D3D04-98F7-04B3-7C37-A05D26D02DF9}"/>
              </a:ext>
            </a:extLst>
          </p:cNvPr>
          <p:cNvSpPr/>
          <p:nvPr/>
        </p:nvSpPr>
        <p:spPr>
          <a:xfrm>
            <a:off x="6518626" y="2261408"/>
            <a:ext cx="3245370" cy="13174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893B84E1-FD3E-4B84-DBCA-9599947BD81A}"/>
              </a:ext>
            </a:extLst>
          </p:cNvPr>
          <p:cNvSpPr txBox="1"/>
          <p:nvPr/>
        </p:nvSpPr>
        <p:spPr>
          <a:xfrm>
            <a:off x="6858000" y="2435902"/>
            <a:ext cx="3245370" cy="830997"/>
          </a:xfrm>
          <a:prstGeom prst="rect">
            <a:avLst/>
          </a:prstGeom>
          <a:noFill/>
        </p:spPr>
        <p:txBody>
          <a:bodyPr wrap="square" rtlCol="0">
            <a:spAutoFit/>
          </a:bodyPr>
          <a:lstStyle/>
          <a:p>
            <a:r>
              <a:rPr lang="en-GB" sz="2400" dirty="0">
                <a:solidFill>
                  <a:schemeClr val="bg1"/>
                </a:solidFill>
              </a:rPr>
              <a:t>Remove the current artificial borders</a:t>
            </a:r>
          </a:p>
        </p:txBody>
      </p:sp>
    </p:spTree>
  </p:cSld>
  <p:clrMapOvr>
    <a:masterClrMapping/>
  </p:clrMapOvr>
  <p:transition spd="med">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A3A7C-3318-16C2-ECFE-BDB5B9FF7570}"/>
              </a:ext>
            </a:extLst>
          </p:cNvPr>
          <p:cNvSpPr>
            <a:spLocks noGrp="1"/>
          </p:cNvSpPr>
          <p:nvPr>
            <p:ph type="title"/>
          </p:nvPr>
        </p:nvSpPr>
        <p:spPr/>
        <p:txBody>
          <a:bodyPr/>
          <a:lstStyle/>
          <a:p>
            <a:r>
              <a:rPr lang="en-GB" dirty="0"/>
              <a:t>Interviews</a:t>
            </a:r>
          </a:p>
        </p:txBody>
      </p:sp>
      <p:pic>
        <p:nvPicPr>
          <p:cNvPr id="2050" name="Picture 2" descr="What happens at a police interview ...">
            <a:extLst>
              <a:ext uri="{FF2B5EF4-FFF2-40B4-BE49-F238E27FC236}">
                <a16:creationId xmlns:a16="http://schemas.microsoft.com/office/drawing/2014/main" id="{67D2A0CE-9B3E-A319-B864-FA5C95253D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172755" y="2043069"/>
            <a:ext cx="4520819" cy="300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4654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1DB2-A910-FF79-41D0-912590574B22}"/>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6250623D-FCD5-3C27-5BD9-1446DCAE1D27}"/>
              </a:ext>
            </a:extLst>
          </p:cNvPr>
          <p:cNvSpPr txBox="1"/>
          <p:nvPr/>
        </p:nvSpPr>
        <p:spPr>
          <a:xfrm>
            <a:off x="838200" y="2128602"/>
            <a:ext cx="10359452" cy="3231654"/>
          </a:xfrm>
          <a:prstGeom prst="rect">
            <a:avLst/>
          </a:prstGeom>
          <a:noFill/>
        </p:spPr>
        <p:txBody>
          <a:bodyPr wrap="square" rtlCol="0">
            <a:spAutoFit/>
          </a:bodyPr>
          <a:lstStyle/>
          <a:p>
            <a:endParaRPr lang="en-GB" sz="2400" dirty="0"/>
          </a:p>
          <a:p>
            <a:r>
              <a:rPr lang="en-GB" sz="3600" dirty="0"/>
              <a:t>“</a:t>
            </a:r>
            <a:r>
              <a:rPr lang="en-GB" sz="3600" b="0" i="0" dirty="0">
                <a:solidFill>
                  <a:srgbClr val="000000"/>
                </a:solidFill>
                <a:effectLst/>
                <a:latin typeface="Gotham"/>
              </a:rPr>
              <a:t>Investigators must act fairly when questioning victims, witnesses or suspects. They must ensure that they comply with all the provisions and duties under the </a:t>
            </a:r>
            <a:r>
              <a:rPr lang="en-GB" sz="3600" b="1" i="0" u="sng" dirty="0">
                <a:solidFill>
                  <a:srgbClr val="2E2C70"/>
                </a:solidFill>
                <a:effectLst/>
                <a:latin typeface="Gotham"/>
                <a:hlinkClick r:id="rId2"/>
              </a:rPr>
              <a:t>Equality Act 2010</a:t>
            </a:r>
            <a:r>
              <a:rPr lang="en-GB" sz="3600" b="0" i="0" dirty="0">
                <a:solidFill>
                  <a:srgbClr val="000000"/>
                </a:solidFill>
                <a:effectLst/>
                <a:latin typeface="Gotham"/>
              </a:rPr>
              <a:t> and the </a:t>
            </a:r>
            <a:r>
              <a:rPr lang="en-GB" sz="3600" b="1" i="0" u="sng" dirty="0">
                <a:solidFill>
                  <a:srgbClr val="2E2C70"/>
                </a:solidFill>
                <a:effectLst/>
                <a:latin typeface="Gotham"/>
                <a:hlinkClick r:id="rId3"/>
              </a:rPr>
              <a:t>Human Rights Act 1998</a:t>
            </a:r>
            <a:r>
              <a:rPr lang="en-GB" sz="3600" b="1" i="0" u="sng" dirty="0">
                <a:solidFill>
                  <a:srgbClr val="2E2C70"/>
                </a:solidFill>
                <a:effectLst/>
                <a:latin typeface="Gotham"/>
              </a:rPr>
              <a:t>” </a:t>
            </a:r>
            <a:r>
              <a:rPr lang="en-GB" sz="2800" i="0" dirty="0">
                <a:effectLst/>
                <a:latin typeface="Gotham"/>
              </a:rPr>
              <a:t>(College of Policing, 2022)</a:t>
            </a:r>
            <a:endParaRPr lang="en-GB" sz="2800" dirty="0"/>
          </a:p>
        </p:txBody>
      </p:sp>
      <p:sp>
        <p:nvSpPr>
          <p:cNvPr id="4" name="Rectangle 3">
            <a:extLst>
              <a:ext uri="{FF2B5EF4-FFF2-40B4-BE49-F238E27FC236}">
                <a16:creationId xmlns:a16="http://schemas.microsoft.com/office/drawing/2014/main" id="{C83B7C6D-1003-4262-0026-0ECABAD3AB44}"/>
              </a:ext>
            </a:extLst>
          </p:cNvPr>
          <p:cNvSpPr/>
          <p:nvPr/>
        </p:nvSpPr>
        <p:spPr>
          <a:xfrm>
            <a:off x="600854" y="599607"/>
            <a:ext cx="10440650" cy="8981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2795970-3C97-664D-0031-F89CE154DC19}"/>
              </a:ext>
            </a:extLst>
          </p:cNvPr>
          <p:cNvSpPr txBox="1"/>
          <p:nvPr/>
        </p:nvSpPr>
        <p:spPr>
          <a:xfrm>
            <a:off x="764498" y="725331"/>
            <a:ext cx="4721902" cy="707886"/>
          </a:xfrm>
          <a:prstGeom prst="rect">
            <a:avLst/>
          </a:prstGeom>
          <a:noFill/>
        </p:spPr>
        <p:txBody>
          <a:bodyPr wrap="square" rtlCol="0">
            <a:spAutoFit/>
          </a:bodyPr>
          <a:lstStyle/>
          <a:p>
            <a:r>
              <a:rPr lang="en-GB" sz="4000" dirty="0">
                <a:solidFill>
                  <a:schemeClr val="bg1"/>
                </a:solidFill>
              </a:rPr>
              <a:t>Fairness</a:t>
            </a:r>
          </a:p>
        </p:txBody>
      </p:sp>
    </p:spTree>
    <p:extLst>
      <p:ext uri="{BB962C8B-B14F-4D97-AF65-F5344CB8AC3E}">
        <p14:creationId xmlns:p14="http://schemas.microsoft.com/office/powerpoint/2010/main" val="36688034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graphicFrame>
        <p:nvGraphicFramePr>
          <p:cNvPr id="4" name="Diagram 3"/>
          <p:cNvGraphicFramePr/>
          <p:nvPr/>
        </p:nvGraphicFramePr>
        <p:xfrm>
          <a:off x="3266141" y="1936376"/>
          <a:ext cx="6143812" cy="3879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05970" y="968188"/>
            <a:ext cx="10780059" cy="83371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Responsibilities of the Interviewing Officer</a:t>
            </a:r>
          </a:p>
        </p:txBody>
      </p:sp>
    </p:spTree>
    <p:extLst>
      <p:ext uri="{BB962C8B-B14F-4D97-AF65-F5344CB8AC3E}">
        <p14:creationId xmlns:p14="http://schemas.microsoft.com/office/powerpoint/2010/main" val="234714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EA46419-7D2A-4D1B-B40D-DD93BD609828}"/>
                                            </p:graphicEl>
                                          </p:spTgt>
                                        </p:tgtEl>
                                        <p:attrNameLst>
                                          <p:attrName>style.visibility</p:attrName>
                                        </p:attrNameLst>
                                      </p:cBhvr>
                                      <p:to>
                                        <p:strVal val="visible"/>
                                      </p:to>
                                    </p:set>
                                    <p:animEffect transition="in" filter="fade">
                                      <p:cBhvr>
                                        <p:cTn id="12" dur="500"/>
                                        <p:tgtEl>
                                          <p:spTgt spid="4">
                                            <p:graphicEl>
                                              <a:dgm id="{BEA46419-7D2A-4D1B-B40D-DD93BD60982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9D9BCD6-5371-40CD-AFA4-251209D1B1AB}"/>
                                            </p:graphicEl>
                                          </p:spTgt>
                                        </p:tgtEl>
                                        <p:attrNameLst>
                                          <p:attrName>style.visibility</p:attrName>
                                        </p:attrNameLst>
                                      </p:cBhvr>
                                      <p:to>
                                        <p:strVal val="visible"/>
                                      </p:to>
                                    </p:set>
                                    <p:animEffect transition="in" filter="fade">
                                      <p:cBhvr>
                                        <p:cTn id="17" dur="500"/>
                                        <p:tgtEl>
                                          <p:spTgt spid="4">
                                            <p:graphicEl>
                                              <a:dgm id="{79D9BCD6-5371-40CD-AFA4-251209D1B1A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AB473F68-8082-4F7C-A95B-D74E7178134A}"/>
                                            </p:graphicEl>
                                          </p:spTgt>
                                        </p:tgtEl>
                                        <p:attrNameLst>
                                          <p:attrName>style.visibility</p:attrName>
                                        </p:attrNameLst>
                                      </p:cBhvr>
                                      <p:to>
                                        <p:strVal val="visible"/>
                                      </p:to>
                                    </p:set>
                                    <p:animEffect transition="in" filter="fade">
                                      <p:cBhvr>
                                        <p:cTn id="22" dur="500"/>
                                        <p:tgtEl>
                                          <p:spTgt spid="4">
                                            <p:graphicEl>
                                              <a:dgm id="{AB473F68-8082-4F7C-A95B-D74E717813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DA58AB57-E191-4D90-B77C-9BABB7B6887D}"/>
                                            </p:graphicEl>
                                          </p:spTgt>
                                        </p:tgtEl>
                                        <p:attrNameLst>
                                          <p:attrName>style.visibility</p:attrName>
                                        </p:attrNameLst>
                                      </p:cBhvr>
                                      <p:to>
                                        <p:strVal val="visible"/>
                                      </p:to>
                                    </p:set>
                                    <p:animEffect transition="in" filter="fade">
                                      <p:cBhvr>
                                        <p:cTn id="27" dur="500"/>
                                        <p:tgtEl>
                                          <p:spTgt spid="4">
                                            <p:graphicEl>
                                              <a:dgm id="{DA58AB57-E191-4D90-B77C-9BABB7B68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E3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304" r="2447" b="2"/>
          <a:stretch/>
        </p:blipFill>
        <p:spPr>
          <a:xfrm>
            <a:off x="3151481" y="643467"/>
            <a:ext cx="5889037" cy="5571066"/>
          </a:xfrm>
          <a:prstGeom prst="rect">
            <a:avLst/>
          </a:prstGeom>
        </p:spPr>
      </p:pic>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2949" y="301655"/>
            <a:ext cx="11012557"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Appropriate Adult (AA)</a:t>
            </a:r>
          </a:p>
        </p:txBody>
      </p:sp>
      <p:pic>
        <p:nvPicPr>
          <p:cNvPr id="4" name="Picture 3"/>
          <p:cNvPicPr>
            <a:picLocks noChangeAspect="1"/>
          </p:cNvPicPr>
          <p:nvPr/>
        </p:nvPicPr>
        <p:blipFill>
          <a:blip r:embed="rId3"/>
          <a:stretch>
            <a:fillRect/>
          </a:stretch>
        </p:blipFill>
        <p:spPr>
          <a:xfrm>
            <a:off x="327775" y="1268391"/>
            <a:ext cx="1689654" cy="1324326"/>
          </a:xfrm>
          <a:prstGeom prst="rect">
            <a:avLst/>
          </a:prstGeom>
        </p:spPr>
      </p:pic>
      <p:pic>
        <p:nvPicPr>
          <p:cNvPr id="5" name="Picture 4"/>
          <p:cNvPicPr>
            <a:picLocks noChangeAspect="1"/>
          </p:cNvPicPr>
          <p:nvPr/>
        </p:nvPicPr>
        <p:blipFill>
          <a:blip r:embed="rId4"/>
          <a:stretch>
            <a:fillRect/>
          </a:stretch>
        </p:blipFill>
        <p:spPr>
          <a:xfrm>
            <a:off x="10081024" y="1418523"/>
            <a:ext cx="2110976" cy="986951"/>
          </a:xfrm>
          <a:prstGeom prst="rect">
            <a:avLst/>
          </a:prstGeom>
        </p:spPr>
      </p:pic>
      <p:graphicFrame>
        <p:nvGraphicFramePr>
          <p:cNvPr id="6" name="Diagram 5"/>
          <p:cNvGraphicFramePr/>
          <p:nvPr/>
        </p:nvGraphicFramePr>
        <p:xfrm>
          <a:off x="2157585" y="1050430"/>
          <a:ext cx="7783283" cy="1771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542949" y="3000614"/>
            <a:ext cx="11344251" cy="10335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They are not simply an observer. Their role is to assist the detainee to ensure that they understand what is happening at the police station during the interview &amp; investigative stages. In particular they should:-</a:t>
            </a:r>
          </a:p>
        </p:txBody>
      </p:sp>
      <p:graphicFrame>
        <p:nvGraphicFramePr>
          <p:cNvPr id="8" name="Diagram 7"/>
          <p:cNvGraphicFramePr/>
          <p:nvPr/>
        </p:nvGraphicFramePr>
        <p:xfrm>
          <a:off x="332732" y="4237447"/>
          <a:ext cx="11554468" cy="11144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Rectangle 8"/>
          <p:cNvSpPr/>
          <p:nvPr/>
        </p:nvSpPr>
        <p:spPr>
          <a:xfrm>
            <a:off x="1506071" y="5351929"/>
            <a:ext cx="9328295" cy="67235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Their role is </a:t>
            </a:r>
            <a:r>
              <a:rPr lang="en-GB" sz="2400" b="1" i="1" u="sng" dirty="0">
                <a:solidFill>
                  <a:schemeClr val="tx1"/>
                </a:solidFill>
              </a:rPr>
              <a:t>NOT</a:t>
            </a:r>
            <a:r>
              <a:rPr lang="en-GB" sz="2400" dirty="0">
                <a:solidFill>
                  <a:schemeClr val="tx1"/>
                </a:solidFill>
              </a:rPr>
              <a:t> to provide the detainee with legal advice</a:t>
            </a:r>
          </a:p>
        </p:txBody>
      </p:sp>
    </p:spTree>
    <p:extLst>
      <p:ext uri="{BB962C8B-B14F-4D97-AF65-F5344CB8AC3E}">
        <p14:creationId xmlns:p14="http://schemas.microsoft.com/office/powerpoint/2010/main" val="3687352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B366A3F-7ECA-4CE8-BAE7-59D965D9A55A}"/>
                                            </p:graphicEl>
                                          </p:spTgt>
                                        </p:tgtEl>
                                        <p:attrNameLst>
                                          <p:attrName>style.visibility</p:attrName>
                                        </p:attrNameLst>
                                      </p:cBhvr>
                                      <p:to>
                                        <p:strVal val="visible"/>
                                      </p:to>
                                    </p:set>
                                    <p:animEffect transition="in" filter="fade">
                                      <p:cBhvr>
                                        <p:cTn id="7" dur="500"/>
                                        <p:tgtEl>
                                          <p:spTgt spid="6">
                                            <p:graphicEl>
                                              <a:dgm id="{2B366A3F-7ECA-4CE8-BAE7-59D965D9A5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F14771E-845B-4596-946A-FF081D075A32}"/>
                                            </p:graphicEl>
                                          </p:spTgt>
                                        </p:tgtEl>
                                        <p:attrNameLst>
                                          <p:attrName>style.visibility</p:attrName>
                                        </p:attrNameLst>
                                      </p:cBhvr>
                                      <p:to>
                                        <p:strVal val="visible"/>
                                      </p:to>
                                    </p:set>
                                    <p:animEffect transition="in" filter="fade">
                                      <p:cBhvr>
                                        <p:cTn id="12" dur="500"/>
                                        <p:tgtEl>
                                          <p:spTgt spid="6">
                                            <p:graphicEl>
                                              <a:dgm id="{6F14771E-845B-4596-946A-FF081D075A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1EB0DD4-C138-4067-A875-E3B477B84400}"/>
                                            </p:graphicEl>
                                          </p:spTgt>
                                        </p:tgtEl>
                                        <p:attrNameLst>
                                          <p:attrName>style.visibility</p:attrName>
                                        </p:attrNameLst>
                                      </p:cBhvr>
                                      <p:to>
                                        <p:strVal val="visible"/>
                                      </p:to>
                                    </p:set>
                                    <p:animEffect transition="in" filter="fade">
                                      <p:cBhvr>
                                        <p:cTn id="17" dur="500"/>
                                        <p:tgtEl>
                                          <p:spTgt spid="6">
                                            <p:graphicEl>
                                              <a:dgm id="{B1EB0DD4-C138-4067-A875-E3B477B844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0BAD974-F84C-467F-A0E9-A4C57C3E3AD5}"/>
                                            </p:graphicEl>
                                          </p:spTgt>
                                        </p:tgtEl>
                                        <p:attrNameLst>
                                          <p:attrName>style.visibility</p:attrName>
                                        </p:attrNameLst>
                                      </p:cBhvr>
                                      <p:to>
                                        <p:strVal val="visible"/>
                                      </p:to>
                                    </p:set>
                                    <p:animEffect transition="in" filter="fade">
                                      <p:cBhvr>
                                        <p:cTn id="27" dur="500"/>
                                        <p:tgtEl>
                                          <p:spTgt spid="8">
                                            <p:graphicEl>
                                              <a:dgm id="{70BAD974-F84C-467F-A0E9-A4C57C3E3AD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C30842D1-64DC-4C5D-857F-DA6AF2C71C68}"/>
                                            </p:graphicEl>
                                          </p:spTgt>
                                        </p:tgtEl>
                                        <p:attrNameLst>
                                          <p:attrName>style.visibility</p:attrName>
                                        </p:attrNameLst>
                                      </p:cBhvr>
                                      <p:to>
                                        <p:strVal val="visible"/>
                                      </p:to>
                                    </p:set>
                                    <p:animEffect transition="in" filter="fade">
                                      <p:cBhvr>
                                        <p:cTn id="32" dur="500"/>
                                        <p:tgtEl>
                                          <p:spTgt spid="8">
                                            <p:graphicEl>
                                              <a:dgm id="{C30842D1-64DC-4C5D-857F-DA6AF2C71C6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FF58745D-26F6-46B7-A804-4ACB4D1CA653}"/>
                                            </p:graphicEl>
                                          </p:spTgt>
                                        </p:tgtEl>
                                        <p:attrNameLst>
                                          <p:attrName>style.visibility</p:attrName>
                                        </p:attrNameLst>
                                      </p:cBhvr>
                                      <p:to>
                                        <p:strVal val="visible"/>
                                      </p:to>
                                    </p:set>
                                    <p:animEffect transition="in" filter="fade">
                                      <p:cBhvr>
                                        <p:cTn id="37" dur="500"/>
                                        <p:tgtEl>
                                          <p:spTgt spid="8">
                                            <p:graphicEl>
                                              <a:dgm id="{FF58745D-26F6-46B7-A804-4ACB4D1CA65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Graphic spid="8" grpId="0">
        <p:bldSub>
          <a:bldDgm bld="one"/>
        </p:bldSub>
      </p:bldGraphic>
      <p:bldP spid="9"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92AF2-BA40-F718-E836-D54A7650B45C}"/>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23A4434A-315E-FD21-DC54-9F1CCF8A1DE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73663279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3178</Words>
  <Application>Microsoft Office PowerPoint</Application>
  <PresentationFormat>Widescreen</PresentationFormat>
  <Paragraphs>419</Paragraphs>
  <Slides>63</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63</vt:i4>
      </vt:variant>
    </vt:vector>
  </HeadingPairs>
  <TitlesOfParts>
    <vt:vector size="73" baseType="lpstr">
      <vt:lpstr>Arial,Sans-Serif</vt:lpstr>
      <vt:lpstr>Bradley Hand</vt:lpstr>
      <vt:lpstr>Gotham</vt:lpstr>
      <vt:lpstr>ＭＳ Ｐゴシック</vt:lpstr>
      <vt:lpstr>Regola</vt:lpstr>
      <vt:lpstr>Arial</vt:lpstr>
      <vt:lpstr>Calibri</vt:lpstr>
      <vt:lpstr>Calibri Light</vt:lpstr>
      <vt:lpstr>Lato</vt:lpstr>
      <vt:lpstr>Office Theme</vt:lpstr>
      <vt:lpstr>BMCP6003 Conducting Investigations </vt:lpstr>
      <vt:lpstr>EXAM DETAILS </vt:lpstr>
      <vt:lpstr>Exam Style</vt:lpstr>
      <vt:lpstr>Key Topics: </vt:lpstr>
      <vt:lpstr>PowerPoint Presentation</vt:lpstr>
      <vt:lpstr>Investigations may be carried out in relation to: </vt:lpstr>
      <vt:lpstr>Investigative Mindset</vt:lpstr>
      <vt:lpstr>PowerPoint Presentation</vt:lpstr>
      <vt:lpstr>The National Decision Model (NDM)</vt:lpstr>
      <vt:lpstr>Discretion – what does it mean?? </vt:lpstr>
      <vt:lpstr>PowerPoint Presentation</vt:lpstr>
      <vt:lpstr>What are Human Rights?</vt:lpstr>
      <vt:lpstr>What happens when you dial 999/101? </vt:lpstr>
      <vt:lpstr>THRIVE </vt:lpstr>
      <vt:lpstr>PowerPoint Presentation</vt:lpstr>
      <vt:lpstr>PowerPoint Presentation</vt:lpstr>
      <vt:lpstr>Crime scenes</vt:lpstr>
      <vt:lpstr>PowerPoint Presentation</vt:lpstr>
      <vt:lpstr>PowerPoint Presentation</vt:lpstr>
      <vt:lpstr>Types of Forensic Evidence  </vt:lpstr>
      <vt:lpstr>“The Golden Hour” </vt:lpstr>
      <vt:lpstr>Identifying Scenes… </vt:lpstr>
      <vt:lpstr>PowerPoint Presentation</vt:lpstr>
      <vt:lpstr>Scene Hazards - Risks</vt:lpstr>
      <vt:lpstr>PowerPoint Presentation</vt:lpstr>
      <vt:lpstr>Locards Exchange theory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Mandatory Sampling</vt:lpstr>
      <vt:lpstr>Powers of Entry, Search and Seizure </vt:lpstr>
      <vt:lpstr>PowerPoint Presentation</vt:lpstr>
      <vt:lpstr>PowerPoint Presentation</vt:lpstr>
      <vt:lpstr>PowerPoint Presentation</vt:lpstr>
      <vt:lpstr>Section 19 - Seizing</vt:lpstr>
      <vt:lpstr>Theft Act 1968 </vt:lpstr>
      <vt:lpstr>PowerPoint Presentation</vt:lpstr>
      <vt:lpstr>Robbery Section 8 Theft Act 1968</vt:lpstr>
      <vt:lpstr>Information</vt:lpstr>
      <vt:lpstr>PowerPoint Presentation</vt:lpstr>
      <vt:lpstr>PowerPoint Presentation</vt:lpstr>
      <vt:lpstr>Direction </vt:lpstr>
      <vt:lpstr>Direction</vt:lpstr>
      <vt:lpstr>Collection</vt:lpstr>
      <vt:lpstr>PowerPoint Presentation</vt:lpstr>
      <vt:lpstr>Evaluation</vt:lpstr>
      <vt:lpstr>There are three significant stages to go through during the evaluation phase: </vt:lpstr>
      <vt:lpstr>Analysis</vt:lpstr>
      <vt:lpstr>What Does Analysis Provide?</vt:lpstr>
      <vt:lpstr>PowerPoint Presentation</vt:lpstr>
      <vt:lpstr>PowerPoint Presentation</vt:lpstr>
      <vt:lpstr>PowerPoint Presentation</vt:lpstr>
      <vt:lpstr>PowerPoint Presentation</vt:lpstr>
      <vt:lpstr>Interviews</vt:lpstr>
      <vt:lpstr>PowerPoint Presentation</vt:lpstr>
      <vt:lpstr>Planning and Preparation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 Operational Policing</dc:title>
  <dc:creator>Rhiannon Lloyd</dc:creator>
  <cp:lastModifiedBy>Sadie France</cp:lastModifiedBy>
  <cp:revision>22</cp:revision>
  <dcterms:created xsi:type="dcterms:W3CDTF">2023-03-19T18:15:16Z</dcterms:created>
  <dcterms:modified xsi:type="dcterms:W3CDTF">2024-12-05T10:03:37Z</dcterms:modified>
</cp:coreProperties>
</file>