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98" d="100"/>
          <a:sy n="98" d="100"/>
        </p:scale>
        <p:origin x="72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88763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1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6.png"/><Relationship Id="rId10" Type="http://schemas.openxmlformats.org/officeDocument/2006/relationships/image" Target="../media/image13.png"/><Relationship Id="rId4" Type="http://schemas.openxmlformats.org/officeDocument/2006/relationships/image" Target="../media/image5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6.png"/><Relationship Id="rId10" Type="http://schemas.openxmlformats.org/officeDocument/2006/relationships/image" Target="../media/image22.png"/><Relationship Id="rId4" Type="http://schemas.openxmlformats.org/officeDocument/2006/relationships/image" Target="../media/image5.png"/><Relationship Id="rId9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1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6.png"/><Relationship Id="rId10" Type="http://schemas.openxmlformats.org/officeDocument/2006/relationships/image" Target="../media/image27.png"/><Relationship Id="rId4" Type="http://schemas.openxmlformats.org/officeDocument/2006/relationships/image" Target="../media/image5.png"/><Relationship Id="rId9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1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6.png"/><Relationship Id="rId10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3" Type="http://schemas.openxmlformats.org/officeDocument/2006/relationships/image" Target="../media/image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6.png"/><Relationship Id="rId10" Type="http://schemas.openxmlformats.org/officeDocument/2006/relationships/image" Target="../media/image38.png"/><Relationship Id="rId4" Type="http://schemas.openxmlformats.org/officeDocument/2006/relationships/image" Target="../media/image5.png"/><Relationship Id="rId9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1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6.png"/><Relationship Id="rId10" Type="http://schemas.openxmlformats.org/officeDocument/2006/relationships/image" Target="../media/image27.png"/><Relationship Id="rId4" Type="http://schemas.openxmlformats.org/officeDocument/2006/relationships/image" Target="../media/image5.png"/><Relationship Id="rId9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1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6.png"/><Relationship Id="rId10" Type="http://schemas.openxmlformats.org/officeDocument/2006/relationships/image" Target="../media/image46.png"/><Relationship Id="rId4" Type="http://schemas.openxmlformats.org/officeDocument/2006/relationships/image" Target="../media/image5.png"/><Relationship Id="rId9" Type="http://schemas.openxmlformats.org/officeDocument/2006/relationships/image" Target="../media/image4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mailto:j.de-silva@uwtsd.ac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762000"/>
            <a:ext cx="11049000" cy="57150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3000" y="4160341"/>
            <a:ext cx="9906000" cy="426690"/>
          </a:xfrm>
          <a:prstGeom prst="rect">
            <a:avLst/>
          </a:prstGeom>
        </p:spPr>
      </p:pic>
      <p:sp>
        <p:nvSpPr>
          <p:cNvPr id="6" name="Text 0"/>
          <p:cNvSpPr/>
          <p:nvPr/>
        </p:nvSpPr>
        <p:spPr>
          <a:xfrm>
            <a:off x="1143000" y="2461320"/>
            <a:ext cx="7620000" cy="15085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5940"/>
              </a:lnSpc>
              <a:buNone/>
            </a:pPr>
            <a:r>
              <a:rPr lang="en-US" sz="5400" b="1" kern="0" spc="-86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Research </a:t>
            </a:r>
            <a:r>
              <a:rPr lang="en-US" sz="5400" b="1" kern="0" spc="-86" dirty="0">
                <a:solidFill>
                  <a:srgbClr val="38BDF8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Methods</a:t>
            </a:r>
            <a:r>
              <a:rPr lang="en-US" sz="5400" b="1" kern="0" spc="-86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: Qual &amp; </a:t>
            </a:r>
            <a:r>
              <a:rPr lang="en-US" sz="5400" b="1" kern="0" spc="-86" dirty="0">
                <a:solidFill>
                  <a:srgbClr val="C084FC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Quant</a:t>
            </a:r>
            <a:r>
              <a:rPr lang="en-US" sz="5400" b="1" kern="0" spc="-86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 Approaches</a:t>
            </a:r>
            <a:endParaRPr lang="en-US" sz="5400" dirty="0"/>
          </a:p>
        </p:txBody>
      </p:sp>
      <p:sp>
        <p:nvSpPr>
          <p:cNvPr id="7" name="Text 1"/>
          <p:cNvSpPr/>
          <p:nvPr/>
        </p:nvSpPr>
        <p:spPr>
          <a:xfrm>
            <a:off x="1333500" y="4160341"/>
            <a:ext cx="17577582" cy="42669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3360"/>
              </a:lnSpc>
              <a:buNone/>
            </a:pPr>
            <a:r>
              <a:rPr lang="en-US" sz="2100" dirty="0">
                <a:solidFill>
                  <a:srgbClr val="E2E8F0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Philosophical Foundations, Data Collection, and Analysis</a:t>
            </a:r>
            <a:endParaRPr lang="en-US" sz="2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762000"/>
            <a:ext cx="11049000" cy="5524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2924175"/>
            <a:ext cx="5286375" cy="23241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4125" y="2924175"/>
            <a:ext cx="5286375" cy="2324100"/>
          </a:xfrm>
          <a:prstGeom prst="rect">
            <a:avLst/>
          </a:prstGeom>
        </p:spPr>
      </p:pic>
      <p:sp>
        <p:nvSpPr>
          <p:cNvPr id="7" name="Text 0"/>
          <p:cNvSpPr/>
          <p:nvPr/>
        </p:nvSpPr>
        <p:spPr>
          <a:xfrm>
            <a:off x="762000" y="762000"/>
            <a:ext cx="13479517" cy="552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600" b="1" kern="0" spc="-58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Philosophical Foundations</a:t>
            </a:r>
            <a:endParaRPr lang="en-US" sz="3600" dirty="0"/>
          </a:p>
        </p:txBody>
      </p:sp>
      <p:sp>
        <p:nvSpPr>
          <p:cNvPr id="8" name="Text 1"/>
          <p:cNvSpPr/>
          <p:nvPr/>
        </p:nvSpPr>
        <p:spPr>
          <a:xfrm>
            <a:off x="952500" y="3305175"/>
            <a:ext cx="4524375" cy="3619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kern="0" spc="-38" dirty="0">
                <a:solidFill>
                  <a:srgbClr val="38BDF8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Ontology</a:t>
            </a:r>
            <a:endParaRPr lang="en-US" sz="2400" dirty="0"/>
          </a:p>
        </p:txBody>
      </p:sp>
      <p:sp>
        <p:nvSpPr>
          <p:cNvPr id="9" name="Text 2"/>
          <p:cNvSpPr/>
          <p:nvPr/>
        </p:nvSpPr>
        <p:spPr>
          <a:xfrm>
            <a:off x="952500" y="3810000"/>
            <a:ext cx="4524375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The study of the nature of reality. It asks: Is there a single objective truth, or are there multiple subjective realities constructed by human experience?</a:t>
            </a:r>
            <a:endParaRPr lang="en-US" sz="1500" dirty="0"/>
          </a:p>
        </p:txBody>
      </p:sp>
      <p:sp>
        <p:nvSpPr>
          <p:cNvPr id="10" name="Text 3"/>
          <p:cNvSpPr/>
          <p:nvPr/>
        </p:nvSpPr>
        <p:spPr>
          <a:xfrm>
            <a:off x="6715125" y="3305175"/>
            <a:ext cx="4524375" cy="3619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kern="0" spc="-38" dirty="0">
                <a:solidFill>
                  <a:srgbClr val="38BDF8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Epistemology</a:t>
            </a:r>
            <a:endParaRPr lang="en-US" sz="2400" dirty="0"/>
          </a:p>
        </p:txBody>
      </p:sp>
      <p:sp>
        <p:nvSpPr>
          <p:cNvPr id="11" name="Text 4"/>
          <p:cNvSpPr/>
          <p:nvPr/>
        </p:nvSpPr>
        <p:spPr>
          <a:xfrm>
            <a:off x="6715125" y="3810000"/>
            <a:ext cx="4524375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The study of the nature of knowledge. It explores how we come to know what we know and the relationship between the researcher and the researched.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762000"/>
            <a:ext cx="11049000" cy="5524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2390775"/>
            <a:ext cx="3429000" cy="33909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5000" y="2676525"/>
            <a:ext cx="762000" cy="7620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57400" y="2828925"/>
            <a:ext cx="457200" cy="4572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81500" y="2390775"/>
            <a:ext cx="3429000" cy="33909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15000" y="2676525"/>
            <a:ext cx="762000" cy="7620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10250" y="2828925"/>
            <a:ext cx="571500" cy="4572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191500" y="2390775"/>
            <a:ext cx="3429000" cy="33909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525000" y="2676525"/>
            <a:ext cx="762000" cy="7620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648825" y="2828925"/>
            <a:ext cx="514350" cy="457200"/>
          </a:xfrm>
          <a:prstGeom prst="rect">
            <a:avLst/>
          </a:prstGeom>
        </p:spPr>
      </p:pic>
      <p:sp>
        <p:nvSpPr>
          <p:cNvPr id="14" name="Text 0"/>
          <p:cNvSpPr/>
          <p:nvPr/>
        </p:nvSpPr>
        <p:spPr>
          <a:xfrm>
            <a:off x="762000" y="762000"/>
            <a:ext cx="15097059" cy="552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600" b="1" kern="0" spc="-58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Positivism vs Interpretivism</a:t>
            </a:r>
            <a:endParaRPr lang="en-US" sz="3600" dirty="0"/>
          </a:p>
        </p:txBody>
      </p:sp>
      <p:sp>
        <p:nvSpPr>
          <p:cNvPr id="15" name="Text 1"/>
          <p:cNvSpPr/>
          <p:nvPr/>
        </p:nvSpPr>
        <p:spPr>
          <a:xfrm>
            <a:off x="457126" y="3629025"/>
            <a:ext cx="3657600" cy="3619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kern="0" spc="-38" dirty="0">
                <a:solidFill>
                  <a:srgbClr val="E2E8F0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Positivism</a:t>
            </a:r>
            <a:endParaRPr lang="en-US" sz="2400" dirty="0"/>
          </a:p>
        </p:txBody>
      </p:sp>
      <p:sp>
        <p:nvSpPr>
          <p:cNvPr id="16" name="Text 2"/>
          <p:cNvSpPr/>
          <p:nvPr/>
        </p:nvSpPr>
        <p:spPr>
          <a:xfrm>
            <a:off x="857250" y="4133850"/>
            <a:ext cx="2857500" cy="1219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Focuses on objective reality, measurable facts, and universal laws. Typically associated with quantitative methods.</a:t>
            </a:r>
            <a:endParaRPr lang="en-US" sz="1500" dirty="0"/>
          </a:p>
        </p:txBody>
      </p:sp>
      <p:sp>
        <p:nvSpPr>
          <p:cNvPr id="17" name="Text 3"/>
          <p:cNvSpPr/>
          <p:nvPr/>
        </p:nvSpPr>
        <p:spPr>
          <a:xfrm>
            <a:off x="3535606" y="3629025"/>
            <a:ext cx="5120640" cy="3619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kern="0" spc="-38" dirty="0">
                <a:solidFill>
                  <a:srgbClr val="E2E8F0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Interpretivism</a:t>
            </a:r>
            <a:endParaRPr lang="en-US" sz="2400" dirty="0"/>
          </a:p>
        </p:txBody>
      </p:sp>
      <p:sp>
        <p:nvSpPr>
          <p:cNvPr id="18" name="Text 4"/>
          <p:cNvSpPr/>
          <p:nvPr/>
        </p:nvSpPr>
        <p:spPr>
          <a:xfrm>
            <a:off x="4667250" y="4133850"/>
            <a:ext cx="2857500" cy="1219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Emphasizes subjective meaning and social construction. Reality is understood through human interaction and context.</a:t>
            </a:r>
            <a:endParaRPr lang="en-US" sz="1500" dirty="0"/>
          </a:p>
        </p:txBody>
      </p:sp>
      <p:sp>
        <p:nvSpPr>
          <p:cNvPr id="19" name="Text 5"/>
          <p:cNvSpPr/>
          <p:nvPr/>
        </p:nvSpPr>
        <p:spPr>
          <a:xfrm>
            <a:off x="8077126" y="3629025"/>
            <a:ext cx="3657600" cy="3619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kern="0" spc="-38" dirty="0">
                <a:solidFill>
                  <a:srgbClr val="E2E8F0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Pragmatism</a:t>
            </a:r>
            <a:endParaRPr lang="en-US" sz="2400" dirty="0"/>
          </a:p>
        </p:txBody>
      </p:sp>
      <p:sp>
        <p:nvSpPr>
          <p:cNvPr id="20" name="Text 6"/>
          <p:cNvSpPr/>
          <p:nvPr/>
        </p:nvSpPr>
        <p:spPr>
          <a:xfrm>
            <a:off x="8477250" y="4133850"/>
            <a:ext cx="2857500" cy="1219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The "middle ground" that values both approaches, often leading to mixed-methods research designs.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762000"/>
            <a:ext cx="11049000" cy="5524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3038475"/>
            <a:ext cx="171450" cy="1905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1500" y="3486150"/>
            <a:ext cx="171450" cy="1905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1500" y="3933825"/>
            <a:ext cx="171450" cy="1905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34125" y="2181225"/>
            <a:ext cx="5286375" cy="38100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34125" y="2181225"/>
            <a:ext cx="5286375" cy="3810000"/>
          </a:xfrm>
          <a:prstGeom prst="rect">
            <a:avLst/>
          </a:prstGeom>
        </p:spPr>
      </p:pic>
      <p:sp>
        <p:nvSpPr>
          <p:cNvPr id="10" name="Text 0"/>
          <p:cNvSpPr/>
          <p:nvPr/>
        </p:nvSpPr>
        <p:spPr>
          <a:xfrm>
            <a:off x="762000" y="762000"/>
            <a:ext cx="14557879" cy="552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600" b="1" kern="0" spc="-58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Qualitative vs Quantitative</a:t>
            </a:r>
            <a:endParaRPr lang="en-US" sz="3600" dirty="0"/>
          </a:p>
        </p:txBody>
      </p:sp>
      <p:sp>
        <p:nvSpPr>
          <p:cNvPr id="11" name="Text 1"/>
          <p:cNvSpPr/>
          <p:nvPr/>
        </p:nvSpPr>
        <p:spPr>
          <a:xfrm>
            <a:off x="571500" y="2181225"/>
            <a:ext cx="5286375" cy="609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40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Choosing the right approach depends on your research question and philosophical stance.</a:t>
            </a:r>
            <a:endParaRPr lang="en-US" sz="1500" dirty="0"/>
          </a:p>
        </p:txBody>
      </p:sp>
      <p:sp>
        <p:nvSpPr>
          <p:cNvPr id="12" name="Text 2"/>
          <p:cNvSpPr/>
          <p:nvPr/>
        </p:nvSpPr>
        <p:spPr>
          <a:xfrm>
            <a:off x="838200" y="2981325"/>
            <a:ext cx="123444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 </a:t>
            </a:r>
            <a:r>
              <a:rPr lang="en-US" sz="1500" b="1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Quantitative:</a:t>
            </a: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 Numbers, statistics, and large samples.</a:t>
            </a:r>
            <a:endParaRPr lang="en-US" sz="1500" dirty="0"/>
          </a:p>
        </p:txBody>
      </p:sp>
      <p:sp>
        <p:nvSpPr>
          <p:cNvPr id="13" name="Text 3"/>
          <p:cNvSpPr/>
          <p:nvPr/>
        </p:nvSpPr>
        <p:spPr>
          <a:xfrm>
            <a:off x="838200" y="3429000"/>
            <a:ext cx="112014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 </a:t>
            </a:r>
            <a:r>
              <a:rPr lang="en-US" sz="1500" b="1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Qualitative:</a:t>
            </a: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 Words, meanings, and deep insights.</a:t>
            </a:r>
            <a:endParaRPr lang="en-US" sz="1500" dirty="0"/>
          </a:p>
        </p:txBody>
      </p:sp>
      <p:sp>
        <p:nvSpPr>
          <p:cNvPr id="14" name="Text 4"/>
          <p:cNvSpPr/>
          <p:nvPr/>
        </p:nvSpPr>
        <p:spPr>
          <a:xfrm>
            <a:off x="838200" y="3876675"/>
            <a:ext cx="96012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 </a:t>
            </a:r>
            <a:r>
              <a:rPr lang="en-US" sz="1500" b="1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Sampling:</a:t>
            </a: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 Random vs. Purposive selection.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762000"/>
            <a:ext cx="11049000" cy="5524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4257675"/>
            <a:ext cx="11049000" cy="381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1500" y="4276725"/>
            <a:ext cx="2541240" cy="1192411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07420" y="3084314"/>
            <a:ext cx="2541240" cy="1192411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3340" y="4276725"/>
            <a:ext cx="2541240" cy="1192411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079260" y="3084314"/>
            <a:ext cx="2541240" cy="1192411"/>
          </a:xfrm>
          <a:prstGeom prst="rect">
            <a:avLst/>
          </a:prstGeom>
        </p:spPr>
      </p:pic>
      <p:sp>
        <p:nvSpPr>
          <p:cNvPr id="10" name="Text 0"/>
          <p:cNvSpPr/>
          <p:nvPr/>
        </p:nvSpPr>
        <p:spPr>
          <a:xfrm>
            <a:off x="762000" y="762000"/>
            <a:ext cx="10858500" cy="552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600" b="1" kern="0" spc="-58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Research Calendar</a:t>
            </a:r>
            <a:endParaRPr lang="en-US" sz="3600" dirty="0"/>
          </a:p>
        </p:txBody>
      </p:sp>
      <p:sp>
        <p:nvSpPr>
          <p:cNvPr id="11" name="Text 1"/>
          <p:cNvSpPr/>
          <p:nvPr/>
        </p:nvSpPr>
        <p:spPr>
          <a:xfrm>
            <a:off x="714375" y="4419600"/>
            <a:ext cx="225549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kern="0" spc="-24" dirty="0">
                <a:solidFill>
                  <a:srgbClr val="38BDF8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1. Design</a:t>
            </a:r>
            <a:endParaRPr lang="en-US" sz="1500" dirty="0"/>
          </a:p>
        </p:txBody>
      </p:sp>
      <p:sp>
        <p:nvSpPr>
          <p:cNvPr id="12" name="Text 2"/>
          <p:cNvSpPr/>
          <p:nvPr/>
        </p:nvSpPr>
        <p:spPr>
          <a:xfrm>
            <a:off x="714375" y="4695825"/>
            <a:ext cx="2255490" cy="4875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920"/>
              </a:lnSpc>
              <a:buNone/>
            </a:pPr>
            <a:r>
              <a:rPr lang="en-US" sz="12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Defining questions and selecting the paradigm.</a:t>
            </a:r>
            <a:endParaRPr lang="en-US" sz="1200" dirty="0"/>
          </a:p>
        </p:txBody>
      </p:sp>
      <p:sp>
        <p:nvSpPr>
          <p:cNvPr id="13" name="Text 3"/>
          <p:cNvSpPr/>
          <p:nvPr/>
        </p:nvSpPr>
        <p:spPr>
          <a:xfrm>
            <a:off x="3115940" y="3227189"/>
            <a:ext cx="31242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kern="0" spc="-24" dirty="0">
                <a:solidFill>
                  <a:srgbClr val="38BDF8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2. Collection</a:t>
            </a:r>
            <a:endParaRPr lang="en-US" sz="1500" dirty="0"/>
          </a:p>
        </p:txBody>
      </p:sp>
      <p:sp>
        <p:nvSpPr>
          <p:cNvPr id="14" name="Text 4"/>
          <p:cNvSpPr/>
          <p:nvPr/>
        </p:nvSpPr>
        <p:spPr>
          <a:xfrm>
            <a:off x="3550295" y="3503414"/>
            <a:ext cx="2255490" cy="4875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920"/>
              </a:lnSpc>
              <a:buNone/>
            </a:pPr>
            <a:r>
              <a:rPr lang="en-US" sz="12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Gathering raw data via interviews or surveys.</a:t>
            </a:r>
            <a:endParaRPr lang="en-US" sz="1200" dirty="0"/>
          </a:p>
        </p:txBody>
      </p:sp>
      <p:sp>
        <p:nvSpPr>
          <p:cNvPr id="15" name="Text 5"/>
          <p:cNvSpPr/>
          <p:nvPr/>
        </p:nvSpPr>
        <p:spPr>
          <a:xfrm>
            <a:off x="6180460" y="4419600"/>
            <a:ext cx="26670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kern="0" spc="-24" dirty="0">
                <a:solidFill>
                  <a:srgbClr val="38BDF8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3. Analysis</a:t>
            </a:r>
            <a:endParaRPr lang="en-US" sz="1500" dirty="0"/>
          </a:p>
        </p:txBody>
      </p:sp>
      <p:sp>
        <p:nvSpPr>
          <p:cNvPr id="16" name="Text 6"/>
          <p:cNvSpPr/>
          <p:nvPr/>
        </p:nvSpPr>
        <p:spPr>
          <a:xfrm>
            <a:off x="6386215" y="4695825"/>
            <a:ext cx="2255490" cy="4875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920"/>
              </a:lnSpc>
              <a:buNone/>
            </a:pPr>
            <a:r>
              <a:rPr lang="en-US" sz="12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Coding, theming, and statistical processing.</a:t>
            </a:r>
            <a:endParaRPr lang="en-US" sz="1200" dirty="0"/>
          </a:p>
        </p:txBody>
      </p:sp>
      <p:sp>
        <p:nvSpPr>
          <p:cNvPr id="17" name="Text 7"/>
          <p:cNvSpPr/>
          <p:nvPr/>
        </p:nvSpPr>
        <p:spPr>
          <a:xfrm>
            <a:off x="8902080" y="3227189"/>
            <a:ext cx="28956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kern="0" spc="-24" dirty="0">
                <a:solidFill>
                  <a:srgbClr val="38BDF8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4. Synthesis</a:t>
            </a:r>
            <a:endParaRPr lang="en-US" sz="1500" dirty="0"/>
          </a:p>
        </p:txBody>
      </p:sp>
      <p:sp>
        <p:nvSpPr>
          <p:cNvPr id="18" name="Text 8"/>
          <p:cNvSpPr/>
          <p:nvPr/>
        </p:nvSpPr>
        <p:spPr>
          <a:xfrm>
            <a:off x="9222135" y="3503414"/>
            <a:ext cx="2255490" cy="4875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920"/>
              </a:lnSpc>
              <a:buNone/>
            </a:pPr>
            <a:r>
              <a:rPr lang="en-US" sz="12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Drawing conclusions and reporting findings.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762000"/>
            <a:ext cx="11049000" cy="552450"/>
          </a:xfrm>
          <a:prstGeom prst="rect">
            <a:avLst/>
          </a:prstGeom>
        </p:spPr>
      </p:pic>
      <p:sp>
        <p:nvSpPr>
          <p:cNvPr id="5" name="Text 0"/>
          <p:cNvSpPr/>
          <p:nvPr/>
        </p:nvSpPr>
        <p:spPr>
          <a:xfrm>
            <a:off x="762000" y="762000"/>
            <a:ext cx="14018698" cy="552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600" b="1" kern="0" spc="-58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Qualitative Data Gathering</a:t>
            </a:r>
            <a:endParaRPr lang="en-US" sz="3600" dirty="0"/>
          </a:p>
        </p:txBody>
      </p:sp>
      <p:sp>
        <p:nvSpPr>
          <p:cNvPr id="6" name="Text 1"/>
          <p:cNvSpPr/>
          <p:nvPr/>
        </p:nvSpPr>
        <p:spPr>
          <a:xfrm>
            <a:off x="2900363" y="2993678"/>
            <a:ext cx="6181725" cy="104581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410"/>
              </a:lnSpc>
              <a:buNone/>
            </a:pPr>
            <a:r>
              <a:rPr lang="en-US" sz="3150" dirty="0">
                <a:solidFill>
                  <a:srgbClr val="F1F5F9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Qualitative research is the effort to understand the </a:t>
            </a:r>
            <a:endParaRPr lang="en-US" sz="3150" dirty="0"/>
          </a:p>
        </p:txBody>
      </p:sp>
      <p:sp>
        <p:nvSpPr>
          <p:cNvPr id="7" name="Text 2"/>
          <p:cNvSpPr/>
          <p:nvPr/>
        </p:nvSpPr>
        <p:spPr>
          <a:xfrm>
            <a:off x="3777615" y="3553718"/>
            <a:ext cx="5760720" cy="4857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4410"/>
              </a:lnSpc>
              <a:buNone/>
            </a:pPr>
            <a:r>
              <a:rPr lang="en-US" sz="3150" dirty="0">
                <a:solidFill>
                  <a:srgbClr val="38BDF8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social world</a:t>
            </a:r>
            <a:endParaRPr lang="en-US" sz="3150" dirty="0"/>
          </a:p>
        </p:txBody>
      </p:sp>
      <p:sp>
        <p:nvSpPr>
          <p:cNvPr id="8" name="Text 3"/>
          <p:cNvSpPr/>
          <p:nvPr/>
        </p:nvSpPr>
        <p:spPr>
          <a:xfrm>
            <a:off x="3671888" y="3553718"/>
            <a:ext cx="5619750" cy="104581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410"/>
              </a:lnSpc>
              <a:buNone/>
            </a:pPr>
            <a:r>
              <a:rPr lang="en-US" sz="3150" dirty="0">
                <a:solidFill>
                  <a:srgbClr val="F1F5F9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 from the perspective of those living it.</a:t>
            </a:r>
            <a:endParaRPr lang="en-US" sz="3150" dirty="0"/>
          </a:p>
        </p:txBody>
      </p:sp>
      <p:sp>
        <p:nvSpPr>
          <p:cNvPr id="9" name="Text 4"/>
          <p:cNvSpPr/>
          <p:nvPr/>
        </p:nvSpPr>
        <p:spPr>
          <a:xfrm>
            <a:off x="1432560" y="4930973"/>
            <a:ext cx="9326880" cy="2762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38BDF8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— Anselm Strauss, Research Pioneer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762000"/>
            <a:ext cx="11049000" cy="5524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09750" y="2090738"/>
            <a:ext cx="8572500" cy="12954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00250" y="2624138"/>
            <a:ext cx="285750" cy="2286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09750" y="3624263"/>
            <a:ext cx="8572500" cy="9906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00250" y="4005262"/>
            <a:ext cx="228600" cy="2286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09750" y="4852988"/>
            <a:ext cx="8572500" cy="9906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00250" y="5233988"/>
            <a:ext cx="228600" cy="228600"/>
          </a:xfrm>
          <a:prstGeom prst="rect">
            <a:avLst/>
          </a:prstGeom>
        </p:spPr>
      </p:pic>
      <p:sp>
        <p:nvSpPr>
          <p:cNvPr id="11" name="Text 0"/>
          <p:cNvSpPr/>
          <p:nvPr/>
        </p:nvSpPr>
        <p:spPr>
          <a:xfrm>
            <a:off x="762000" y="762000"/>
            <a:ext cx="15097059" cy="552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600" b="1" kern="0" spc="-58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Qualitative Research Designs</a:t>
            </a:r>
            <a:endParaRPr lang="en-US" sz="3600" dirty="0"/>
          </a:p>
        </p:txBody>
      </p:sp>
      <p:sp>
        <p:nvSpPr>
          <p:cNvPr id="12" name="Text 1"/>
          <p:cNvSpPr/>
          <p:nvPr/>
        </p:nvSpPr>
        <p:spPr>
          <a:xfrm>
            <a:off x="2381250" y="2090738"/>
            <a:ext cx="7810500" cy="1295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Ethnography</a:t>
            </a: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
Immersing the researcher in a culture or group to observe behaviors and social interactions firsthand.</a:t>
            </a:r>
            <a:endParaRPr lang="en-US" sz="1500" dirty="0"/>
          </a:p>
        </p:txBody>
      </p:sp>
      <p:sp>
        <p:nvSpPr>
          <p:cNvPr id="13" name="Text 2"/>
          <p:cNvSpPr/>
          <p:nvPr/>
        </p:nvSpPr>
        <p:spPr>
          <a:xfrm>
            <a:off x="2381250" y="3624263"/>
            <a:ext cx="7810500" cy="990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Phenomenology</a:t>
            </a: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
Exploring the "lived experience" of individuals regarding a specific phenomenon or event.</a:t>
            </a:r>
            <a:endParaRPr lang="en-US" sz="1500" dirty="0"/>
          </a:p>
        </p:txBody>
      </p:sp>
      <p:sp>
        <p:nvSpPr>
          <p:cNvPr id="14" name="Text 3"/>
          <p:cNvSpPr/>
          <p:nvPr/>
        </p:nvSpPr>
        <p:spPr>
          <a:xfrm>
            <a:off x="2381250" y="4852988"/>
            <a:ext cx="7810500" cy="990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Grounded Theory</a:t>
            </a: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
Developing a theory that is "grounded" in the systematic analysis of collected data.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762000"/>
            <a:ext cx="11049000" cy="5524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05250" y="2647950"/>
            <a:ext cx="6477000" cy="3810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250" y="2647950"/>
            <a:ext cx="5505450" cy="3810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05250" y="3267075"/>
            <a:ext cx="6477000" cy="3810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05250" y="3267075"/>
            <a:ext cx="4533900" cy="3810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05250" y="3886200"/>
            <a:ext cx="6477000" cy="3810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05250" y="3886200"/>
            <a:ext cx="3238500" cy="3810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905250" y="4505325"/>
            <a:ext cx="6477000" cy="3810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905250" y="4505325"/>
            <a:ext cx="971550" cy="381000"/>
          </a:xfrm>
          <a:prstGeom prst="rect">
            <a:avLst/>
          </a:prstGeom>
        </p:spPr>
      </p:pic>
      <p:sp>
        <p:nvSpPr>
          <p:cNvPr id="13" name="Text 0"/>
          <p:cNvSpPr/>
          <p:nvPr/>
        </p:nvSpPr>
        <p:spPr>
          <a:xfrm>
            <a:off x="762000" y="762000"/>
            <a:ext cx="13479517" cy="552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600" b="1" kern="0" spc="-58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Focus Group Data Analysis</a:t>
            </a:r>
            <a:endParaRPr lang="en-US" sz="3600" dirty="0"/>
          </a:p>
        </p:txBody>
      </p:sp>
      <p:sp>
        <p:nvSpPr>
          <p:cNvPr id="14" name="Text 1"/>
          <p:cNvSpPr/>
          <p:nvPr/>
        </p:nvSpPr>
        <p:spPr>
          <a:xfrm>
            <a:off x="742950" y="2686050"/>
            <a:ext cx="29718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r">
              <a:lnSpc>
                <a:spcPts val="240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Transcription</a:t>
            </a:r>
            <a:endParaRPr lang="en-US" sz="1500" dirty="0"/>
          </a:p>
        </p:txBody>
      </p:sp>
      <p:sp>
        <p:nvSpPr>
          <p:cNvPr id="15" name="Text 2"/>
          <p:cNvSpPr/>
          <p:nvPr/>
        </p:nvSpPr>
        <p:spPr>
          <a:xfrm>
            <a:off x="8982075" y="2647950"/>
            <a:ext cx="536257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172A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85%</a:t>
            </a:r>
            <a:endParaRPr lang="en-US" sz="1200" dirty="0"/>
          </a:p>
        </p:txBody>
      </p:sp>
      <p:sp>
        <p:nvSpPr>
          <p:cNvPr id="16" name="Text 3"/>
          <p:cNvSpPr/>
          <p:nvPr/>
        </p:nvSpPr>
        <p:spPr>
          <a:xfrm>
            <a:off x="1809750" y="3305175"/>
            <a:ext cx="19050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r">
              <a:lnSpc>
                <a:spcPts val="240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Coding</a:t>
            </a:r>
            <a:endParaRPr lang="en-US" sz="1500" dirty="0"/>
          </a:p>
        </p:txBody>
      </p:sp>
      <p:sp>
        <p:nvSpPr>
          <p:cNvPr id="17" name="Text 4"/>
          <p:cNvSpPr/>
          <p:nvPr/>
        </p:nvSpPr>
        <p:spPr>
          <a:xfrm>
            <a:off x="8001000" y="3267075"/>
            <a:ext cx="439102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172A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70%</a:t>
            </a:r>
            <a:endParaRPr lang="en-US" sz="1200" dirty="0"/>
          </a:p>
        </p:txBody>
      </p:sp>
      <p:sp>
        <p:nvSpPr>
          <p:cNvPr id="18" name="Text 5"/>
          <p:cNvSpPr/>
          <p:nvPr/>
        </p:nvSpPr>
        <p:spPr>
          <a:xfrm>
            <a:off x="1809750" y="3924300"/>
            <a:ext cx="19050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r">
              <a:lnSpc>
                <a:spcPts val="240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Theming</a:t>
            </a:r>
            <a:endParaRPr lang="en-US" sz="1500" dirty="0"/>
          </a:p>
        </p:txBody>
      </p:sp>
      <p:sp>
        <p:nvSpPr>
          <p:cNvPr id="19" name="Text 6"/>
          <p:cNvSpPr/>
          <p:nvPr/>
        </p:nvSpPr>
        <p:spPr>
          <a:xfrm>
            <a:off x="6705600" y="3886200"/>
            <a:ext cx="309562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172A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50%</a:t>
            </a:r>
            <a:endParaRPr lang="en-US" sz="1200" dirty="0"/>
          </a:p>
        </p:txBody>
      </p:sp>
      <p:sp>
        <p:nvSpPr>
          <p:cNvPr id="20" name="Text 7"/>
          <p:cNvSpPr/>
          <p:nvPr/>
        </p:nvSpPr>
        <p:spPr>
          <a:xfrm>
            <a:off x="1428750" y="4543425"/>
            <a:ext cx="22860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r">
              <a:lnSpc>
                <a:spcPts val="240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Validation</a:t>
            </a:r>
            <a:endParaRPr lang="en-US" sz="1500" dirty="0"/>
          </a:p>
        </p:txBody>
      </p:sp>
      <p:sp>
        <p:nvSpPr>
          <p:cNvPr id="21" name="Text 8"/>
          <p:cNvSpPr/>
          <p:nvPr/>
        </p:nvSpPr>
        <p:spPr>
          <a:xfrm>
            <a:off x="4486275" y="4505325"/>
            <a:ext cx="82867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172A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15%</a:t>
            </a:r>
            <a:endParaRPr lang="en-US" sz="1200" dirty="0"/>
          </a:p>
        </p:txBody>
      </p:sp>
      <p:sp>
        <p:nvSpPr>
          <p:cNvPr id="22" name="Text 9"/>
          <p:cNvSpPr/>
          <p:nvPr/>
        </p:nvSpPr>
        <p:spPr>
          <a:xfrm>
            <a:off x="-6819900" y="5076825"/>
            <a:ext cx="258318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500" i="1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Analysis effort is heavily weighted toward data preparation and initial coding before higher-level themes emerge.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762000"/>
            <a:ext cx="11049000" cy="5524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4257675"/>
            <a:ext cx="11049000" cy="381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1500" y="4276725"/>
            <a:ext cx="2541240" cy="1192411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07420" y="3084314"/>
            <a:ext cx="2541240" cy="1192411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3340" y="4276725"/>
            <a:ext cx="2541240" cy="1192411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079260" y="3084314"/>
            <a:ext cx="2541240" cy="1192411"/>
          </a:xfrm>
          <a:prstGeom prst="rect">
            <a:avLst/>
          </a:prstGeom>
        </p:spPr>
      </p:pic>
      <p:sp>
        <p:nvSpPr>
          <p:cNvPr id="10" name="Text 0"/>
          <p:cNvSpPr/>
          <p:nvPr/>
        </p:nvSpPr>
        <p:spPr>
          <a:xfrm>
            <a:off x="762000" y="762000"/>
            <a:ext cx="14018698" cy="552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600" b="1" kern="0" spc="-58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Inductive Content Analysis</a:t>
            </a:r>
            <a:endParaRPr lang="en-US" sz="3600" dirty="0"/>
          </a:p>
        </p:txBody>
      </p:sp>
      <p:sp>
        <p:nvSpPr>
          <p:cNvPr id="11" name="Text 1"/>
          <p:cNvSpPr/>
          <p:nvPr/>
        </p:nvSpPr>
        <p:spPr>
          <a:xfrm>
            <a:off x="394320" y="4419600"/>
            <a:ext cx="28956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kern="0" spc="-24" dirty="0">
                <a:solidFill>
                  <a:srgbClr val="38BDF8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1. Immersion</a:t>
            </a:r>
            <a:endParaRPr lang="en-US" sz="1500" dirty="0"/>
          </a:p>
        </p:txBody>
      </p:sp>
      <p:sp>
        <p:nvSpPr>
          <p:cNvPr id="12" name="Text 2"/>
          <p:cNvSpPr/>
          <p:nvPr/>
        </p:nvSpPr>
        <p:spPr>
          <a:xfrm>
            <a:off x="714375" y="4695825"/>
            <a:ext cx="2255490" cy="4875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920"/>
              </a:lnSpc>
              <a:buNone/>
            </a:pPr>
            <a:r>
              <a:rPr lang="en-US" sz="12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Reading and re-reading raw data to gain familiarity.</a:t>
            </a:r>
            <a:endParaRPr lang="en-US" sz="1200" dirty="0"/>
          </a:p>
        </p:txBody>
      </p:sp>
      <p:sp>
        <p:nvSpPr>
          <p:cNvPr id="13" name="Text 3"/>
          <p:cNvSpPr/>
          <p:nvPr/>
        </p:nvSpPr>
        <p:spPr>
          <a:xfrm>
            <a:off x="3550295" y="3227189"/>
            <a:ext cx="225549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kern="0" spc="-24" dirty="0">
                <a:solidFill>
                  <a:srgbClr val="38BDF8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2. Coding</a:t>
            </a:r>
            <a:endParaRPr lang="en-US" sz="1500" dirty="0"/>
          </a:p>
        </p:txBody>
      </p:sp>
      <p:sp>
        <p:nvSpPr>
          <p:cNvPr id="14" name="Text 4"/>
          <p:cNvSpPr/>
          <p:nvPr/>
        </p:nvSpPr>
        <p:spPr>
          <a:xfrm>
            <a:off x="3550295" y="3503414"/>
            <a:ext cx="2255490" cy="4875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920"/>
              </a:lnSpc>
              <a:buNone/>
            </a:pPr>
            <a:r>
              <a:rPr lang="en-US" sz="12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Generating initial labels directly from the text.</a:t>
            </a:r>
            <a:endParaRPr lang="en-US" sz="1200" dirty="0"/>
          </a:p>
        </p:txBody>
      </p:sp>
      <p:sp>
        <p:nvSpPr>
          <p:cNvPr id="15" name="Text 5"/>
          <p:cNvSpPr/>
          <p:nvPr/>
        </p:nvSpPr>
        <p:spPr>
          <a:xfrm>
            <a:off x="6294760" y="4419600"/>
            <a:ext cx="24384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kern="0" spc="-24" dirty="0">
                <a:solidFill>
                  <a:srgbClr val="38BDF8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3. Theming</a:t>
            </a:r>
            <a:endParaRPr lang="en-US" sz="1500" dirty="0"/>
          </a:p>
        </p:txBody>
      </p:sp>
      <p:sp>
        <p:nvSpPr>
          <p:cNvPr id="16" name="Text 6"/>
          <p:cNvSpPr/>
          <p:nvPr/>
        </p:nvSpPr>
        <p:spPr>
          <a:xfrm>
            <a:off x="6386215" y="4695825"/>
            <a:ext cx="2255490" cy="4875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920"/>
              </a:lnSpc>
              <a:buNone/>
            </a:pPr>
            <a:r>
              <a:rPr lang="en-US" sz="12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Grouping codes into broader categories and patterns.</a:t>
            </a:r>
            <a:endParaRPr lang="en-US" sz="1200" dirty="0"/>
          </a:p>
        </p:txBody>
      </p:sp>
      <p:sp>
        <p:nvSpPr>
          <p:cNvPr id="17" name="Text 7"/>
          <p:cNvSpPr/>
          <p:nvPr/>
        </p:nvSpPr>
        <p:spPr>
          <a:xfrm>
            <a:off x="9222135" y="3227189"/>
            <a:ext cx="225549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kern="0" spc="-24" dirty="0">
                <a:solidFill>
                  <a:srgbClr val="38BDF8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4. Theory</a:t>
            </a:r>
            <a:endParaRPr lang="en-US" sz="1500" dirty="0"/>
          </a:p>
        </p:txBody>
      </p:sp>
      <p:sp>
        <p:nvSpPr>
          <p:cNvPr id="18" name="Text 8"/>
          <p:cNvSpPr/>
          <p:nvPr/>
        </p:nvSpPr>
        <p:spPr>
          <a:xfrm>
            <a:off x="9222135" y="3503414"/>
            <a:ext cx="2255490" cy="4875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920"/>
              </a:lnSpc>
              <a:buNone/>
            </a:pPr>
            <a:r>
              <a:rPr lang="en-US" sz="12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Building a conceptual model based on the data.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762000"/>
            <a:ext cx="11049000" cy="5524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2256532"/>
            <a:ext cx="3429000" cy="3659386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4375" y="2399407"/>
            <a:ext cx="3143250" cy="20955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81500" y="2256532"/>
            <a:ext cx="3429000" cy="3659386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24375" y="2399407"/>
            <a:ext cx="3143250" cy="20955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91500" y="2256532"/>
            <a:ext cx="3429000" cy="3659386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375" y="2399407"/>
            <a:ext cx="3143250" cy="2095500"/>
          </a:xfrm>
          <a:prstGeom prst="rect">
            <a:avLst/>
          </a:prstGeom>
        </p:spPr>
      </p:pic>
      <p:sp>
        <p:nvSpPr>
          <p:cNvPr id="11" name="Text 0"/>
          <p:cNvSpPr/>
          <p:nvPr/>
        </p:nvSpPr>
        <p:spPr>
          <a:xfrm>
            <a:off x="762000" y="762000"/>
            <a:ext cx="14018698" cy="552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600" b="1" kern="0" spc="-58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Deductive Content Analysis</a:t>
            </a:r>
            <a:endParaRPr lang="en-US" sz="3600" dirty="0"/>
          </a:p>
        </p:txBody>
      </p:sp>
      <p:sp>
        <p:nvSpPr>
          <p:cNvPr id="12" name="Text 1"/>
          <p:cNvSpPr/>
          <p:nvPr/>
        </p:nvSpPr>
        <p:spPr>
          <a:xfrm>
            <a:off x="-1554480" y="4637782"/>
            <a:ext cx="7680960" cy="3619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kern="0" spc="-38" dirty="0">
                <a:solidFill>
                  <a:srgbClr val="E2E8F0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Theoretical Framework</a:t>
            </a:r>
            <a:endParaRPr lang="en-US" sz="2400" dirty="0"/>
          </a:p>
        </p:txBody>
      </p:sp>
      <p:sp>
        <p:nvSpPr>
          <p:cNvPr id="13" name="Text 2"/>
          <p:cNvSpPr/>
          <p:nvPr/>
        </p:nvSpPr>
        <p:spPr>
          <a:xfrm>
            <a:off x="714375" y="5142607"/>
            <a:ext cx="3143250" cy="4875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920"/>
              </a:lnSpc>
              <a:buNone/>
            </a:pPr>
            <a:r>
              <a:rPr lang="en-US" sz="12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Starting with an existing theory or set of predefined codes.</a:t>
            </a:r>
            <a:endParaRPr lang="en-US" sz="1200" dirty="0"/>
          </a:p>
        </p:txBody>
      </p:sp>
      <p:sp>
        <p:nvSpPr>
          <p:cNvPr id="14" name="Text 3"/>
          <p:cNvSpPr/>
          <p:nvPr/>
        </p:nvSpPr>
        <p:spPr>
          <a:xfrm>
            <a:off x="2804160" y="4637782"/>
            <a:ext cx="6583680" cy="3619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kern="0" spc="-38" dirty="0">
                <a:solidFill>
                  <a:srgbClr val="E2E8F0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Hypothesis Testing</a:t>
            </a:r>
            <a:endParaRPr lang="en-US" sz="2400" dirty="0"/>
          </a:p>
        </p:txBody>
      </p:sp>
      <p:sp>
        <p:nvSpPr>
          <p:cNvPr id="15" name="Text 4"/>
          <p:cNvSpPr/>
          <p:nvPr/>
        </p:nvSpPr>
        <p:spPr>
          <a:xfrm>
            <a:off x="4524375" y="5142607"/>
            <a:ext cx="3143250" cy="4875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920"/>
              </a:lnSpc>
              <a:buNone/>
            </a:pPr>
            <a:r>
              <a:rPr lang="en-US" sz="12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Applying the framework to the data to test specific assumptions.</a:t>
            </a:r>
            <a:endParaRPr lang="en-US" sz="1200" dirty="0"/>
          </a:p>
        </p:txBody>
      </p:sp>
      <p:sp>
        <p:nvSpPr>
          <p:cNvPr id="16" name="Text 5"/>
          <p:cNvSpPr/>
          <p:nvPr/>
        </p:nvSpPr>
        <p:spPr>
          <a:xfrm>
            <a:off x="7711440" y="4637782"/>
            <a:ext cx="4389120" cy="3619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kern="0" spc="-38" dirty="0">
                <a:solidFill>
                  <a:srgbClr val="E2E8F0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Confirmation</a:t>
            </a:r>
            <a:endParaRPr lang="en-US" sz="2400" dirty="0"/>
          </a:p>
        </p:txBody>
      </p:sp>
      <p:sp>
        <p:nvSpPr>
          <p:cNvPr id="17" name="Text 6"/>
          <p:cNvSpPr/>
          <p:nvPr/>
        </p:nvSpPr>
        <p:spPr>
          <a:xfrm>
            <a:off x="8334375" y="5142607"/>
            <a:ext cx="3143250" cy="4875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920"/>
              </a:lnSpc>
              <a:buNone/>
            </a:pPr>
            <a:r>
              <a:rPr lang="en-US" sz="12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Validating whether the data supports or refutes the theory.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76563" y="2495550"/>
            <a:ext cx="6238875" cy="11430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2925" y="4486275"/>
            <a:ext cx="228600" cy="228600"/>
          </a:xfrm>
          <a:prstGeom prst="rect">
            <a:avLst/>
          </a:prstGeom>
        </p:spPr>
      </p:pic>
      <p:sp>
        <p:nvSpPr>
          <p:cNvPr id="6" name="Text 0"/>
          <p:cNvSpPr/>
          <p:nvPr/>
        </p:nvSpPr>
        <p:spPr>
          <a:xfrm>
            <a:off x="2976563" y="2495550"/>
            <a:ext cx="17145000" cy="1143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7500" b="1" kern="0" spc="-120" dirty="0">
                <a:solidFill>
                  <a:srgbClr val="FFFFFF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Quality &amp; Rigor</a:t>
            </a:r>
            <a:endParaRPr lang="en-US" sz="7500" dirty="0"/>
          </a:p>
        </p:txBody>
      </p:sp>
      <p:sp>
        <p:nvSpPr>
          <p:cNvPr id="7" name="Text 1"/>
          <p:cNvSpPr/>
          <p:nvPr/>
        </p:nvSpPr>
        <p:spPr>
          <a:xfrm>
            <a:off x="3681413" y="3638550"/>
            <a:ext cx="148590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40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Ensuring validity, reliability, and credibility in your research.</a:t>
            </a:r>
            <a:endParaRPr lang="en-US" sz="1500" dirty="0"/>
          </a:p>
        </p:txBody>
      </p:sp>
      <p:sp>
        <p:nvSpPr>
          <p:cNvPr id="8" name="Text 2"/>
          <p:cNvSpPr/>
          <p:nvPr/>
        </p:nvSpPr>
        <p:spPr>
          <a:xfrm>
            <a:off x="4581525" y="4612532"/>
            <a:ext cx="8778240" cy="2762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 </a:t>
            </a:r>
            <a:r>
              <a:rPr lang="en-US" sz="18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  <a:hlinkClick r:id="rId7"/>
              </a:rPr>
              <a:t>j.de-silva@uwtsd.ac.uk</a:t>
            </a:r>
            <a:r>
              <a:rPr lang="en-US" sz="1800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  <a:cs typeface="Urbanist" pitchFamily="34" charset="-120"/>
              </a:rPr>
              <a:t> </a:t>
            </a:r>
          </a:p>
          <a:p>
            <a:pPr marL="0" indent="0">
              <a:buNone/>
            </a:pPr>
            <a:r>
              <a:rPr lang="en-US" dirty="0">
                <a:solidFill>
                  <a:srgbClr val="CBD5E1"/>
                </a:solidFill>
                <a:latin typeface="Urbanist" pitchFamily="34" charset="0"/>
                <a:ea typeface="Urbanist" pitchFamily="34" charset="-122"/>
              </a:rPr>
              <a:t>       Jaliya de Silva 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468</Words>
  <Application>Microsoft Office PowerPoint</Application>
  <PresentationFormat>Widescreen</PresentationFormat>
  <Paragraphs>78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Urbanist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Jaliya De Silva</cp:lastModifiedBy>
  <cp:revision>2</cp:revision>
  <dcterms:created xsi:type="dcterms:W3CDTF">2026-02-20T20:03:18Z</dcterms:created>
  <dcterms:modified xsi:type="dcterms:W3CDTF">2026-02-20T20:05:52Z</dcterms:modified>
</cp:coreProperties>
</file>