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1" r:id="rId1"/>
  </p:sldMasterIdLst>
  <p:notesMasterIdLst>
    <p:notesMasterId r:id="rId20"/>
  </p:notesMasterIdLst>
  <p:sldIdLst>
    <p:sldId id="256" r:id="rId2"/>
    <p:sldId id="257" r:id="rId3"/>
    <p:sldId id="259" r:id="rId4"/>
    <p:sldId id="260" r:id="rId5"/>
    <p:sldId id="258" r:id="rId6"/>
    <p:sldId id="262" r:id="rId7"/>
    <p:sldId id="263" r:id="rId8"/>
    <p:sldId id="271" r:id="rId9"/>
    <p:sldId id="269" r:id="rId10"/>
    <p:sldId id="272" r:id="rId11"/>
    <p:sldId id="270" r:id="rId12"/>
    <p:sldId id="267" r:id="rId13"/>
    <p:sldId id="268" r:id="rId14"/>
    <p:sldId id="274" r:id="rId15"/>
    <p:sldId id="264" r:id="rId16"/>
    <p:sldId id="265" r:id="rId17"/>
    <p:sldId id="266"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989"/>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B4C4C3-D4DC-4DCB-9E9D-635767670968}" type="doc">
      <dgm:prSet loTypeId="urn:microsoft.com/office/officeart/2005/8/layout/venn3" loCatId="relationship" qsTypeId="urn:microsoft.com/office/officeart/2005/8/quickstyle/simple1" qsCatId="simple" csTypeId="urn:microsoft.com/office/officeart/2005/8/colors/colorful4" csCatId="colorful" phldr="1"/>
      <dgm:spPr/>
      <dgm:t>
        <a:bodyPr/>
        <a:lstStyle/>
        <a:p>
          <a:endParaRPr lang="en-GB"/>
        </a:p>
      </dgm:t>
    </dgm:pt>
    <dgm:pt modelId="{2D342D5C-EE08-41A8-BC1F-B2DC94AB581A}">
      <dgm:prSet phldrT="[Text]"/>
      <dgm:spPr/>
      <dgm:t>
        <a:bodyPr/>
        <a:lstStyle/>
        <a:p>
          <a:r>
            <a:rPr lang="en-GB" dirty="0" smtClean="0"/>
            <a:t>Social</a:t>
          </a:r>
          <a:endParaRPr lang="en-GB" dirty="0"/>
        </a:p>
      </dgm:t>
    </dgm:pt>
    <dgm:pt modelId="{FD0F4872-8B4F-466B-958A-C727E4DC57B0}" type="parTrans" cxnId="{995DF284-F0A2-464D-8F25-D39F377774B6}">
      <dgm:prSet/>
      <dgm:spPr/>
      <dgm:t>
        <a:bodyPr/>
        <a:lstStyle/>
        <a:p>
          <a:endParaRPr lang="en-GB"/>
        </a:p>
      </dgm:t>
    </dgm:pt>
    <dgm:pt modelId="{8E90B626-D4DC-4693-B060-C40B6E091AEA}" type="sibTrans" cxnId="{995DF284-F0A2-464D-8F25-D39F377774B6}">
      <dgm:prSet/>
      <dgm:spPr/>
      <dgm:t>
        <a:bodyPr/>
        <a:lstStyle/>
        <a:p>
          <a:endParaRPr lang="en-GB"/>
        </a:p>
      </dgm:t>
    </dgm:pt>
    <dgm:pt modelId="{B5981D7A-5E41-4818-8DF3-8E126CB99430}">
      <dgm:prSet phldrT="[Text]"/>
      <dgm:spPr/>
      <dgm:t>
        <a:bodyPr/>
        <a:lstStyle/>
        <a:p>
          <a:r>
            <a:rPr lang="en-GB" dirty="0" smtClean="0"/>
            <a:t>Physical</a:t>
          </a:r>
          <a:endParaRPr lang="en-GB" dirty="0"/>
        </a:p>
      </dgm:t>
    </dgm:pt>
    <dgm:pt modelId="{7083C128-9976-4D7B-BC9D-C774C4502350}" type="parTrans" cxnId="{0ADD8901-FE7A-4DD7-B7F1-4ED7DBE2DDD0}">
      <dgm:prSet/>
      <dgm:spPr/>
      <dgm:t>
        <a:bodyPr/>
        <a:lstStyle/>
        <a:p>
          <a:endParaRPr lang="en-GB"/>
        </a:p>
      </dgm:t>
    </dgm:pt>
    <dgm:pt modelId="{3DAC4FA1-86FC-4696-8579-F0A0DC7279E8}" type="sibTrans" cxnId="{0ADD8901-FE7A-4DD7-B7F1-4ED7DBE2DDD0}">
      <dgm:prSet/>
      <dgm:spPr/>
      <dgm:t>
        <a:bodyPr/>
        <a:lstStyle/>
        <a:p>
          <a:endParaRPr lang="en-GB"/>
        </a:p>
      </dgm:t>
    </dgm:pt>
    <dgm:pt modelId="{38D8718B-0582-4B98-BA5A-F19AAA07FC67}">
      <dgm:prSet phldrT="[Text]"/>
      <dgm:spPr/>
      <dgm:t>
        <a:bodyPr/>
        <a:lstStyle/>
        <a:p>
          <a:r>
            <a:rPr lang="en-GB" dirty="0" smtClean="0"/>
            <a:t>Intellectual </a:t>
          </a:r>
          <a:endParaRPr lang="en-GB" dirty="0"/>
        </a:p>
      </dgm:t>
    </dgm:pt>
    <dgm:pt modelId="{43533165-8484-4F5C-864A-9D351E60BE63}" type="parTrans" cxnId="{BFB92890-1D18-4602-ABB0-E007CCA173F7}">
      <dgm:prSet/>
      <dgm:spPr/>
      <dgm:t>
        <a:bodyPr/>
        <a:lstStyle/>
        <a:p>
          <a:endParaRPr lang="en-GB"/>
        </a:p>
      </dgm:t>
    </dgm:pt>
    <dgm:pt modelId="{8048E21B-9361-44B9-AD00-F61C44D565CF}" type="sibTrans" cxnId="{BFB92890-1D18-4602-ABB0-E007CCA173F7}">
      <dgm:prSet/>
      <dgm:spPr/>
      <dgm:t>
        <a:bodyPr/>
        <a:lstStyle/>
        <a:p>
          <a:endParaRPr lang="en-GB"/>
        </a:p>
      </dgm:t>
    </dgm:pt>
    <dgm:pt modelId="{D307AC52-DA16-479D-8AA8-4B69B6A1262D}">
      <dgm:prSet phldrT="[Text]"/>
      <dgm:spPr/>
      <dgm:t>
        <a:bodyPr/>
        <a:lstStyle/>
        <a:p>
          <a:r>
            <a:rPr lang="en-GB" dirty="0" smtClean="0"/>
            <a:t>Cultural</a:t>
          </a:r>
          <a:endParaRPr lang="en-GB" dirty="0"/>
        </a:p>
      </dgm:t>
    </dgm:pt>
    <dgm:pt modelId="{C0281387-F310-49D7-80AD-EADD686FD6AE}" type="parTrans" cxnId="{D5572E4D-B312-4D1A-A6E9-60BC7666168A}">
      <dgm:prSet/>
      <dgm:spPr/>
      <dgm:t>
        <a:bodyPr/>
        <a:lstStyle/>
        <a:p>
          <a:endParaRPr lang="en-GB"/>
        </a:p>
      </dgm:t>
    </dgm:pt>
    <dgm:pt modelId="{E4C1FFEF-F3D6-4DB1-88E3-B8AB4D2CA214}" type="sibTrans" cxnId="{D5572E4D-B312-4D1A-A6E9-60BC7666168A}">
      <dgm:prSet/>
      <dgm:spPr/>
      <dgm:t>
        <a:bodyPr/>
        <a:lstStyle/>
        <a:p>
          <a:endParaRPr lang="en-GB"/>
        </a:p>
      </dgm:t>
    </dgm:pt>
    <dgm:pt modelId="{566E603E-E6ED-4E85-BFEA-707E6C776CF8}">
      <dgm:prSet phldrT="[Text]"/>
      <dgm:spPr/>
      <dgm:t>
        <a:bodyPr/>
        <a:lstStyle/>
        <a:p>
          <a:r>
            <a:rPr lang="en-GB" dirty="0" smtClean="0"/>
            <a:t>Emotional</a:t>
          </a:r>
          <a:endParaRPr lang="en-GB" dirty="0"/>
        </a:p>
      </dgm:t>
    </dgm:pt>
    <dgm:pt modelId="{04BEA4CA-5AB5-4D21-B21F-042EC08BD386}" type="parTrans" cxnId="{2B13A9AD-C69E-4E1E-A2B9-4A7388050C3F}">
      <dgm:prSet/>
      <dgm:spPr/>
      <dgm:t>
        <a:bodyPr/>
        <a:lstStyle/>
        <a:p>
          <a:endParaRPr lang="en-GB"/>
        </a:p>
      </dgm:t>
    </dgm:pt>
    <dgm:pt modelId="{C23BA9D1-E433-49C4-AF9E-FA15A6090D24}" type="sibTrans" cxnId="{2B13A9AD-C69E-4E1E-A2B9-4A7388050C3F}">
      <dgm:prSet/>
      <dgm:spPr/>
      <dgm:t>
        <a:bodyPr/>
        <a:lstStyle/>
        <a:p>
          <a:endParaRPr lang="en-GB"/>
        </a:p>
      </dgm:t>
    </dgm:pt>
    <dgm:pt modelId="{205A640B-B2FB-4CA0-AE8B-01D239447C43}" type="pres">
      <dgm:prSet presAssocID="{0AB4C4C3-D4DC-4DCB-9E9D-635767670968}" presName="Name0" presStyleCnt="0">
        <dgm:presLayoutVars>
          <dgm:dir/>
          <dgm:resizeHandles val="exact"/>
        </dgm:presLayoutVars>
      </dgm:prSet>
      <dgm:spPr/>
      <dgm:t>
        <a:bodyPr/>
        <a:lstStyle/>
        <a:p>
          <a:endParaRPr lang="en-GB"/>
        </a:p>
      </dgm:t>
    </dgm:pt>
    <dgm:pt modelId="{07C9EA6D-61C4-4E10-9036-92DE7DD0823B}" type="pres">
      <dgm:prSet presAssocID="{2D342D5C-EE08-41A8-BC1F-B2DC94AB581A}" presName="Name5" presStyleLbl="vennNode1" presStyleIdx="0" presStyleCnt="5">
        <dgm:presLayoutVars>
          <dgm:bulletEnabled val="1"/>
        </dgm:presLayoutVars>
      </dgm:prSet>
      <dgm:spPr/>
      <dgm:t>
        <a:bodyPr/>
        <a:lstStyle/>
        <a:p>
          <a:endParaRPr lang="en-GB"/>
        </a:p>
      </dgm:t>
    </dgm:pt>
    <dgm:pt modelId="{D4590575-5378-4920-B02C-76E6DAE38BA2}" type="pres">
      <dgm:prSet presAssocID="{8E90B626-D4DC-4693-B060-C40B6E091AEA}" presName="space" presStyleCnt="0"/>
      <dgm:spPr/>
    </dgm:pt>
    <dgm:pt modelId="{0EA8AA23-2171-4C44-9298-D802AD7DFA2E}" type="pres">
      <dgm:prSet presAssocID="{B5981D7A-5E41-4818-8DF3-8E126CB99430}" presName="Name5" presStyleLbl="vennNode1" presStyleIdx="1" presStyleCnt="5">
        <dgm:presLayoutVars>
          <dgm:bulletEnabled val="1"/>
        </dgm:presLayoutVars>
      </dgm:prSet>
      <dgm:spPr/>
      <dgm:t>
        <a:bodyPr/>
        <a:lstStyle/>
        <a:p>
          <a:endParaRPr lang="en-GB"/>
        </a:p>
      </dgm:t>
    </dgm:pt>
    <dgm:pt modelId="{3669C117-EE9F-4347-9B0D-E37C2D324012}" type="pres">
      <dgm:prSet presAssocID="{3DAC4FA1-86FC-4696-8579-F0A0DC7279E8}" presName="space" presStyleCnt="0"/>
      <dgm:spPr/>
    </dgm:pt>
    <dgm:pt modelId="{86CBAA9F-F25B-4F77-9447-22E708F7D338}" type="pres">
      <dgm:prSet presAssocID="{38D8718B-0582-4B98-BA5A-F19AAA07FC67}" presName="Name5" presStyleLbl="vennNode1" presStyleIdx="2" presStyleCnt="5">
        <dgm:presLayoutVars>
          <dgm:bulletEnabled val="1"/>
        </dgm:presLayoutVars>
      </dgm:prSet>
      <dgm:spPr/>
      <dgm:t>
        <a:bodyPr/>
        <a:lstStyle/>
        <a:p>
          <a:endParaRPr lang="en-GB"/>
        </a:p>
      </dgm:t>
    </dgm:pt>
    <dgm:pt modelId="{CD79112B-529E-4320-86E7-0D56B519F98D}" type="pres">
      <dgm:prSet presAssocID="{8048E21B-9361-44B9-AD00-F61C44D565CF}" presName="space" presStyleCnt="0"/>
      <dgm:spPr/>
    </dgm:pt>
    <dgm:pt modelId="{9F0EDD62-42CE-4A08-9AB7-8CE515CC2080}" type="pres">
      <dgm:prSet presAssocID="{D307AC52-DA16-479D-8AA8-4B69B6A1262D}" presName="Name5" presStyleLbl="vennNode1" presStyleIdx="3" presStyleCnt="5">
        <dgm:presLayoutVars>
          <dgm:bulletEnabled val="1"/>
        </dgm:presLayoutVars>
      </dgm:prSet>
      <dgm:spPr/>
      <dgm:t>
        <a:bodyPr/>
        <a:lstStyle/>
        <a:p>
          <a:endParaRPr lang="en-GB"/>
        </a:p>
      </dgm:t>
    </dgm:pt>
    <dgm:pt modelId="{2D4340B2-41F7-46A0-A00F-AD5446BA885B}" type="pres">
      <dgm:prSet presAssocID="{E4C1FFEF-F3D6-4DB1-88E3-B8AB4D2CA214}" presName="space" presStyleCnt="0"/>
      <dgm:spPr/>
    </dgm:pt>
    <dgm:pt modelId="{60900387-B33B-43EE-AC4C-6069B679ABB6}" type="pres">
      <dgm:prSet presAssocID="{566E603E-E6ED-4E85-BFEA-707E6C776CF8}" presName="Name5" presStyleLbl="vennNode1" presStyleIdx="4" presStyleCnt="5">
        <dgm:presLayoutVars>
          <dgm:bulletEnabled val="1"/>
        </dgm:presLayoutVars>
      </dgm:prSet>
      <dgm:spPr/>
      <dgm:t>
        <a:bodyPr/>
        <a:lstStyle/>
        <a:p>
          <a:endParaRPr lang="en-GB"/>
        </a:p>
      </dgm:t>
    </dgm:pt>
  </dgm:ptLst>
  <dgm:cxnLst>
    <dgm:cxn modelId="{5B4B80C1-1FD9-4B67-A756-11671EEEEC85}" type="presOf" srcId="{0AB4C4C3-D4DC-4DCB-9E9D-635767670968}" destId="{205A640B-B2FB-4CA0-AE8B-01D239447C43}" srcOrd="0" destOrd="0" presId="urn:microsoft.com/office/officeart/2005/8/layout/venn3"/>
    <dgm:cxn modelId="{F93698CA-BF01-4384-9721-BC9E5D262961}" type="presOf" srcId="{2D342D5C-EE08-41A8-BC1F-B2DC94AB581A}" destId="{07C9EA6D-61C4-4E10-9036-92DE7DD0823B}" srcOrd="0" destOrd="0" presId="urn:microsoft.com/office/officeart/2005/8/layout/venn3"/>
    <dgm:cxn modelId="{BFB92890-1D18-4602-ABB0-E007CCA173F7}" srcId="{0AB4C4C3-D4DC-4DCB-9E9D-635767670968}" destId="{38D8718B-0582-4B98-BA5A-F19AAA07FC67}" srcOrd="2" destOrd="0" parTransId="{43533165-8484-4F5C-864A-9D351E60BE63}" sibTransId="{8048E21B-9361-44B9-AD00-F61C44D565CF}"/>
    <dgm:cxn modelId="{50DC373B-B936-4AE2-98FF-44564ABC9E69}" type="presOf" srcId="{B5981D7A-5E41-4818-8DF3-8E126CB99430}" destId="{0EA8AA23-2171-4C44-9298-D802AD7DFA2E}" srcOrd="0" destOrd="0" presId="urn:microsoft.com/office/officeart/2005/8/layout/venn3"/>
    <dgm:cxn modelId="{FF720D68-540A-422C-8B3E-0954F17411D1}" type="presOf" srcId="{566E603E-E6ED-4E85-BFEA-707E6C776CF8}" destId="{60900387-B33B-43EE-AC4C-6069B679ABB6}" srcOrd="0" destOrd="0" presId="urn:microsoft.com/office/officeart/2005/8/layout/venn3"/>
    <dgm:cxn modelId="{995DF284-F0A2-464D-8F25-D39F377774B6}" srcId="{0AB4C4C3-D4DC-4DCB-9E9D-635767670968}" destId="{2D342D5C-EE08-41A8-BC1F-B2DC94AB581A}" srcOrd="0" destOrd="0" parTransId="{FD0F4872-8B4F-466B-958A-C727E4DC57B0}" sibTransId="{8E90B626-D4DC-4693-B060-C40B6E091AEA}"/>
    <dgm:cxn modelId="{BD2A9AA2-1A11-490D-B9F4-A61070CF93DA}" type="presOf" srcId="{D307AC52-DA16-479D-8AA8-4B69B6A1262D}" destId="{9F0EDD62-42CE-4A08-9AB7-8CE515CC2080}" srcOrd="0" destOrd="0" presId="urn:microsoft.com/office/officeart/2005/8/layout/venn3"/>
    <dgm:cxn modelId="{D5572E4D-B312-4D1A-A6E9-60BC7666168A}" srcId="{0AB4C4C3-D4DC-4DCB-9E9D-635767670968}" destId="{D307AC52-DA16-479D-8AA8-4B69B6A1262D}" srcOrd="3" destOrd="0" parTransId="{C0281387-F310-49D7-80AD-EADD686FD6AE}" sibTransId="{E4C1FFEF-F3D6-4DB1-88E3-B8AB4D2CA214}"/>
    <dgm:cxn modelId="{43FC9198-802C-4844-BA85-95592AE2CDC8}" type="presOf" srcId="{38D8718B-0582-4B98-BA5A-F19AAA07FC67}" destId="{86CBAA9F-F25B-4F77-9447-22E708F7D338}" srcOrd="0" destOrd="0" presId="urn:microsoft.com/office/officeart/2005/8/layout/venn3"/>
    <dgm:cxn modelId="{0ADD8901-FE7A-4DD7-B7F1-4ED7DBE2DDD0}" srcId="{0AB4C4C3-D4DC-4DCB-9E9D-635767670968}" destId="{B5981D7A-5E41-4818-8DF3-8E126CB99430}" srcOrd="1" destOrd="0" parTransId="{7083C128-9976-4D7B-BC9D-C774C4502350}" sibTransId="{3DAC4FA1-86FC-4696-8579-F0A0DC7279E8}"/>
    <dgm:cxn modelId="{2B13A9AD-C69E-4E1E-A2B9-4A7388050C3F}" srcId="{0AB4C4C3-D4DC-4DCB-9E9D-635767670968}" destId="{566E603E-E6ED-4E85-BFEA-707E6C776CF8}" srcOrd="4" destOrd="0" parTransId="{04BEA4CA-5AB5-4D21-B21F-042EC08BD386}" sibTransId="{C23BA9D1-E433-49C4-AF9E-FA15A6090D24}"/>
    <dgm:cxn modelId="{3D618693-432B-413E-A822-C5E1FB5F0B77}" type="presParOf" srcId="{205A640B-B2FB-4CA0-AE8B-01D239447C43}" destId="{07C9EA6D-61C4-4E10-9036-92DE7DD0823B}" srcOrd="0" destOrd="0" presId="urn:microsoft.com/office/officeart/2005/8/layout/venn3"/>
    <dgm:cxn modelId="{BAAE6587-C099-462F-BC64-BD56F176BAFD}" type="presParOf" srcId="{205A640B-B2FB-4CA0-AE8B-01D239447C43}" destId="{D4590575-5378-4920-B02C-76E6DAE38BA2}" srcOrd="1" destOrd="0" presId="urn:microsoft.com/office/officeart/2005/8/layout/venn3"/>
    <dgm:cxn modelId="{94E888F8-84FE-4F8B-BE4E-A7DD4854FF0E}" type="presParOf" srcId="{205A640B-B2FB-4CA0-AE8B-01D239447C43}" destId="{0EA8AA23-2171-4C44-9298-D802AD7DFA2E}" srcOrd="2" destOrd="0" presId="urn:microsoft.com/office/officeart/2005/8/layout/venn3"/>
    <dgm:cxn modelId="{6A30B6C5-1885-44C6-9ECE-5757438A8C0E}" type="presParOf" srcId="{205A640B-B2FB-4CA0-AE8B-01D239447C43}" destId="{3669C117-EE9F-4347-9B0D-E37C2D324012}" srcOrd="3" destOrd="0" presId="urn:microsoft.com/office/officeart/2005/8/layout/venn3"/>
    <dgm:cxn modelId="{A0A79813-CF1F-417F-A173-8C0A6B5736E9}" type="presParOf" srcId="{205A640B-B2FB-4CA0-AE8B-01D239447C43}" destId="{86CBAA9F-F25B-4F77-9447-22E708F7D338}" srcOrd="4" destOrd="0" presId="urn:microsoft.com/office/officeart/2005/8/layout/venn3"/>
    <dgm:cxn modelId="{6E41F165-84D4-4772-9F6E-B7B0C9709FE3}" type="presParOf" srcId="{205A640B-B2FB-4CA0-AE8B-01D239447C43}" destId="{CD79112B-529E-4320-86E7-0D56B519F98D}" srcOrd="5" destOrd="0" presId="urn:microsoft.com/office/officeart/2005/8/layout/venn3"/>
    <dgm:cxn modelId="{D45E3491-3A6C-48F6-8F42-2F8E94128D8E}" type="presParOf" srcId="{205A640B-B2FB-4CA0-AE8B-01D239447C43}" destId="{9F0EDD62-42CE-4A08-9AB7-8CE515CC2080}" srcOrd="6" destOrd="0" presId="urn:microsoft.com/office/officeart/2005/8/layout/venn3"/>
    <dgm:cxn modelId="{6A341B2C-DAC8-4DEB-A1EB-115459C43D88}" type="presParOf" srcId="{205A640B-B2FB-4CA0-AE8B-01D239447C43}" destId="{2D4340B2-41F7-46A0-A00F-AD5446BA885B}" srcOrd="7" destOrd="0" presId="urn:microsoft.com/office/officeart/2005/8/layout/venn3"/>
    <dgm:cxn modelId="{A5F3B143-5BBF-46BF-A50A-E6120D8830E6}" type="presParOf" srcId="{205A640B-B2FB-4CA0-AE8B-01D239447C43}" destId="{60900387-B33B-43EE-AC4C-6069B679ABB6}" srcOrd="8"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9EA6D-61C4-4E10-9036-92DE7DD0823B}">
      <dsp:nvSpPr>
        <dsp:cNvPr id="0" name=""/>
        <dsp:cNvSpPr/>
      </dsp:nvSpPr>
      <dsp:spPr>
        <a:xfrm>
          <a:off x="992" y="1741950"/>
          <a:ext cx="1934765" cy="1934765"/>
        </a:xfrm>
        <a:prstGeom prst="ellipse">
          <a:avLst/>
        </a:prstGeom>
        <a:solidFill>
          <a:schemeClr val="accent4">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Social</a:t>
          </a:r>
          <a:endParaRPr lang="en-GB" sz="1700" kern="1200" dirty="0"/>
        </a:p>
      </dsp:txBody>
      <dsp:txXfrm>
        <a:off x="284332" y="2025290"/>
        <a:ext cx="1368085" cy="1368085"/>
      </dsp:txXfrm>
    </dsp:sp>
    <dsp:sp modelId="{0EA8AA23-2171-4C44-9298-D802AD7DFA2E}">
      <dsp:nvSpPr>
        <dsp:cNvPr id="0" name=""/>
        <dsp:cNvSpPr/>
      </dsp:nvSpPr>
      <dsp:spPr>
        <a:xfrm>
          <a:off x="1548804" y="1741950"/>
          <a:ext cx="1934765" cy="1934765"/>
        </a:xfrm>
        <a:prstGeom prst="ellipse">
          <a:avLst/>
        </a:prstGeom>
        <a:solidFill>
          <a:schemeClr val="accent4">
            <a:alpha val="50000"/>
            <a:hueOff val="-227958"/>
            <a:satOff val="-1151"/>
            <a:lumOff val="-161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Physical</a:t>
          </a:r>
          <a:endParaRPr lang="en-GB" sz="1700" kern="1200" dirty="0"/>
        </a:p>
      </dsp:txBody>
      <dsp:txXfrm>
        <a:off x="1832144" y="2025290"/>
        <a:ext cx="1368085" cy="1368085"/>
      </dsp:txXfrm>
    </dsp:sp>
    <dsp:sp modelId="{86CBAA9F-F25B-4F77-9447-22E708F7D338}">
      <dsp:nvSpPr>
        <dsp:cNvPr id="0" name=""/>
        <dsp:cNvSpPr/>
      </dsp:nvSpPr>
      <dsp:spPr>
        <a:xfrm>
          <a:off x="3096617" y="1741950"/>
          <a:ext cx="1934765" cy="1934765"/>
        </a:xfrm>
        <a:prstGeom prst="ellipse">
          <a:avLst/>
        </a:prstGeom>
        <a:solidFill>
          <a:schemeClr val="accent4">
            <a:alpha val="50000"/>
            <a:hueOff val="-455917"/>
            <a:satOff val="-2303"/>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Intellectual </a:t>
          </a:r>
          <a:endParaRPr lang="en-GB" sz="1700" kern="1200" dirty="0"/>
        </a:p>
      </dsp:txBody>
      <dsp:txXfrm>
        <a:off x="3379957" y="2025290"/>
        <a:ext cx="1368085" cy="1368085"/>
      </dsp:txXfrm>
    </dsp:sp>
    <dsp:sp modelId="{9F0EDD62-42CE-4A08-9AB7-8CE515CC2080}">
      <dsp:nvSpPr>
        <dsp:cNvPr id="0" name=""/>
        <dsp:cNvSpPr/>
      </dsp:nvSpPr>
      <dsp:spPr>
        <a:xfrm>
          <a:off x="4644429" y="1741950"/>
          <a:ext cx="1934765" cy="1934765"/>
        </a:xfrm>
        <a:prstGeom prst="ellipse">
          <a:avLst/>
        </a:prstGeom>
        <a:solidFill>
          <a:schemeClr val="accent4">
            <a:alpha val="50000"/>
            <a:hueOff val="-683875"/>
            <a:satOff val="-3454"/>
            <a:lumOff val="-48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Cultural</a:t>
          </a:r>
          <a:endParaRPr lang="en-GB" sz="1700" kern="1200" dirty="0"/>
        </a:p>
      </dsp:txBody>
      <dsp:txXfrm>
        <a:off x="4927769" y="2025290"/>
        <a:ext cx="1368085" cy="1368085"/>
      </dsp:txXfrm>
    </dsp:sp>
    <dsp:sp modelId="{60900387-B33B-43EE-AC4C-6069B679ABB6}">
      <dsp:nvSpPr>
        <dsp:cNvPr id="0" name=""/>
        <dsp:cNvSpPr/>
      </dsp:nvSpPr>
      <dsp:spPr>
        <a:xfrm>
          <a:off x="6192242" y="1741950"/>
          <a:ext cx="1934765" cy="1934765"/>
        </a:xfrm>
        <a:prstGeom prst="ellipse">
          <a:avLst/>
        </a:prstGeom>
        <a:solidFill>
          <a:schemeClr val="accent4">
            <a:alpha val="50000"/>
            <a:hueOff val="-911834"/>
            <a:satOff val="-4605"/>
            <a:lumOff val="-6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Emotional</a:t>
          </a:r>
          <a:endParaRPr lang="en-GB" sz="1700" kern="1200" dirty="0"/>
        </a:p>
      </dsp:txBody>
      <dsp:txXfrm>
        <a:off x="6475582" y="2025290"/>
        <a:ext cx="1368085" cy="1368085"/>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6E589-F23C-4340-A3AB-A8531841F990}" type="datetimeFigureOut">
              <a:rPr lang="en-GB" smtClean="0"/>
              <a:t>23/11/2015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5B3F3F-C5AC-4117-BDE5-95B246126A65}" type="slidenum">
              <a:rPr lang="en-GB" smtClean="0"/>
              <a:t>‹#›</a:t>
            </a:fld>
            <a:endParaRPr lang="en-GB"/>
          </a:p>
        </p:txBody>
      </p:sp>
    </p:spTree>
    <p:extLst>
      <p:ext uri="{BB962C8B-B14F-4D97-AF65-F5344CB8AC3E}">
        <p14:creationId xmlns:p14="http://schemas.microsoft.com/office/powerpoint/2010/main" val="1079094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lifecycle concept represents a 'process' view of curriculum design </a:t>
            </a:r>
          </a:p>
        </p:txBody>
      </p:sp>
      <p:sp>
        <p:nvSpPr>
          <p:cNvPr id="4" name="Slide Number Placeholder 3"/>
          <p:cNvSpPr>
            <a:spLocks noGrp="1"/>
          </p:cNvSpPr>
          <p:nvPr>
            <p:ph type="sldNum" sz="quarter" idx="10"/>
          </p:nvPr>
        </p:nvSpPr>
        <p:spPr/>
        <p:txBody>
          <a:bodyPr/>
          <a:lstStyle/>
          <a:p>
            <a:fld id="{5D5B3F3F-C5AC-4117-BDE5-95B246126A65}" type="slidenum">
              <a:rPr lang="en-GB" smtClean="0"/>
              <a:t>12</a:t>
            </a:fld>
            <a:endParaRPr lang="en-GB"/>
          </a:p>
        </p:txBody>
      </p:sp>
    </p:spTree>
    <p:extLst>
      <p:ext uri="{BB962C8B-B14F-4D97-AF65-F5344CB8AC3E}">
        <p14:creationId xmlns:p14="http://schemas.microsoft.com/office/powerpoint/2010/main" val="30075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Responsive to needs – SEN, more time with assignments – complex needs at home (extenuating circumstances, differentiated deadlines) , different learning styles </a:t>
            </a:r>
          </a:p>
          <a:p>
            <a:endParaRPr lang="en-GB" dirty="0"/>
          </a:p>
          <a:p>
            <a:r>
              <a:rPr lang="en-GB" dirty="0" smtClean="0"/>
              <a:t>Access – car parking, timing of course, e- learning? </a:t>
            </a:r>
            <a:endParaRPr lang="en-GB" dirty="0"/>
          </a:p>
        </p:txBody>
      </p:sp>
      <p:sp>
        <p:nvSpPr>
          <p:cNvPr id="4" name="Slide Number Placeholder 3"/>
          <p:cNvSpPr>
            <a:spLocks noGrp="1"/>
          </p:cNvSpPr>
          <p:nvPr>
            <p:ph type="sldNum" sz="quarter" idx="10"/>
          </p:nvPr>
        </p:nvSpPr>
        <p:spPr/>
        <p:txBody>
          <a:bodyPr/>
          <a:lstStyle/>
          <a:p>
            <a:fld id="{5D5B3F3F-C5AC-4117-BDE5-95B246126A65}" type="slidenum">
              <a:rPr lang="en-GB" smtClean="0"/>
              <a:t>15</a:t>
            </a:fld>
            <a:endParaRPr lang="en-GB"/>
          </a:p>
        </p:txBody>
      </p:sp>
    </p:spTree>
    <p:extLst>
      <p:ext uri="{BB962C8B-B14F-4D97-AF65-F5344CB8AC3E}">
        <p14:creationId xmlns:p14="http://schemas.microsoft.com/office/powerpoint/2010/main" val="652471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73824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t>‹#›</a:t>
            </a:fld>
            <a:endParaRPr lang="en-US" dirty="0"/>
          </a:p>
        </p:txBody>
      </p:sp>
    </p:spTree>
    <p:extLst>
      <p:ext uri="{BB962C8B-B14F-4D97-AF65-F5344CB8AC3E}">
        <p14:creationId xmlns:p14="http://schemas.microsoft.com/office/powerpoint/2010/main" val="3078471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23383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11/23/2015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06625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11/23/2015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5796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11/23/2015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87727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t>11/23/2015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8779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t>11/23/2015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39882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11/23/2015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47031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2009206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270798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2962623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21941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0130301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42305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11/23/2015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8268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8624D31-43A5-475A-80CF-332C9F6DCF35}" type="datetimeFigureOut">
              <a:rPr lang="en-US" smtClean="0"/>
              <a:t>11/23/2015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25842689"/>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google.co.uk/url?sa=i&amp;rct=j&amp;q=&amp;esrc=s&amp;source=images&amp;cd=&amp;cad=rja&amp;uact=8&amp;ved=0CAcQjRxqFQoTCPa7rNvp5MgCFUgyGgod5iQBCg&amp;url=http://www.cliparthut.com/holiday-bag-of-sweets-clipart.html&amp;bvm=bv.106130839,d.d2s&amp;psig=AFQjCNGvvG6EWSzkrGCqnyafif5BDGAb4Q&amp;ust=1446110003752028"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8jmXDwtuxZ0"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strath.ac.uk/media/ps/sees/equality/e-and-d-for-academics-factsheet-inclusive-practic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Curriculum Studies</a:t>
            </a:r>
            <a:endParaRPr lang="en-GB" dirty="0"/>
          </a:p>
        </p:txBody>
      </p:sp>
      <p:sp>
        <p:nvSpPr>
          <p:cNvPr id="3" name="Subtitle 2"/>
          <p:cNvSpPr>
            <a:spLocks noGrp="1"/>
          </p:cNvSpPr>
          <p:nvPr>
            <p:ph type="subTitle" idx="1"/>
          </p:nvPr>
        </p:nvSpPr>
        <p:spPr/>
        <p:txBody>
          <a:bodyPr/>
          <a:lstStyle/>
          <a:p>
            <a:r>
              <a:rPr lang="en-GB" dirty="0" smtClean="0"/>
              <a:t>Inclusivity in the curriculum </a:t>
            </a:r>
            <a:endParaRPr lang="en-GB" dirty="0"/>
          </a:p>
        </p:txBody>
      </p:sp>
      <p:pic>
        <p:nvPicPr>
          <p:cNvPr id="4" name="Picture 3"/>
          <p:cNvPicPr>
            <a:picLocks noChangeAspect="1"/>
          </p:cNvPicPr>
          <p:nvPr/>
        </p:nvPicPr>
        <p:blipFill>
          <a:blip r:embed="rId2"/>
          <a:stretch>
            <a:fillRect/>
          </a:stretch>
        </p:blipFill>
        <p:spPr>
          <a:xfrm>
            <a:off x="4232188" y="205945"/>
            <a:ext cx="3006811" cy="3006811"/>
          </a:xfrm>
          <a:prstGeom prst="rect">
            <a:avLst/>
          </a:prstGeom>
        </p:spPr>
      </p:pic>
    </p:spTree>
    <p:extLst>
      <p:ext uri="{BB962C8B-B14F-4D97-AF65-F5344CB8AC3E}">
        <p14:creationId xmlns:p14="http://schemas.microsoft.com/office/powerpoint/2010/main" val="3853025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Objectives</a:t>
            </a:r>
            <a:endParaRPr lang="en-GB" dirty="0"/>
          </a:p>
        </p:txBody>
      </p:sp>
      <p:sp>
        <p:nvSpPr>
          <p:cNvPr id="5" name="Content Placeholder 4"/>
          <p:cNvSpPr>
            <a:spLocks noGrp="1"/>
          </p:cNvSpPr>
          <p:nvPr>
            <p:ph idx="1"/>
          </p:nvPr>
        </p:nvSpPr>
        <p:spPr/>
        <p:txBody>
          <a:bodyPr/>
          <a:lstStyle/>
          <a:p>
            <a:r>
              <a:rPr lang="en-GB" b="1" dirty="0"/>
              <a:t> </a:t>
            </a:r>
            <a:endParaRPr lang="en-GB" dirty="0"/>
          </a:p>
          <a:p>
            <a:r>
              <a:rPr lang="en-GB" b="1" dirty="0"/>
              <a:t>Learning Objectives:</a:t>
            </a:r>
            <a:endParaRPr lang="en-GB" dirty="0"/>
          </a:p>
          <a:p>
            <a:r>
              <a:rPr lang="en-GB" b="1" dirty="0"/>
              <a:t> </a:t>
            </a:r>
            <a:endParaRPr lang="en-GB" dirty="0"/>
          </a:p>
          <a:p>
            <a:pPr lvl="0"/>
            <a:r>
              <a:rPr lang="en-GB" dirty="0"/>
              <a:t>To </a:t>
            </a:r>
            <a:r>
              <a:rPr lang="en-GB" dirty="0" smtClean="0"/>
              <a:t>identify  the importance of an inclusive curriculum for all</a:t>
            </a:r>
          </a:p>
          <a:p>
            <a:pPr lvl="0"/>
            <a:endParaRPr lang="en-GB" dirty="0"/>
          </a:p>
          <a:p>
            <a:pPr lvl="0"/>
            <a:r>
              <a:rPr lang="en-GB" dirty="0" smtClean="0"/>
              <a:t>To critically evaluate </a:t>
            </a:r>
            <a:r>
              <a:rPr lang="en-GB" dirty="0"/>
              <a:t>if the Curriculum in Wales is inclusive for all learners</a:t>
            </a:r>
          </a:p>
        </p:txBody>
      </p:sp>
    </p:spTree>
    <p:extLst>
      <p:ext uri="{BB962C8B-B14F-4D97-AF65-F5344CB8AC3E}">
        <p14:creationId xmlns:p14="http://schemas.microsoft.com/office/powerpoint/2010/main" val="1779341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Sweet task</a:t>
            </a:r>
            <a:endParaRPr lang="en-GB" dirty="0"/>
          </a:p>
        </p:txBody>
      </p:sp>
      <p:sp>
        <p:nvSpPr>
          <p:cNvPr id="3" name="Content Placeholder 2"/>
          <p:cNvSpPr>
            <a:spLocks noGrp="1"/>
          </p:cNvSpPr>
          <p:nvPr>
            <p:ph idx="1"/>
          </p:nvPr>
        </p:nvSpPr>
        <p:spPr>
          <a:xfrm>
            <a:off x="1245561" y="2273406"/>
            <a:ext cx="10058400" cy="4023360"/>
          </a:xfrm>
        </p:spPr>
        <p:txBody>
          <a:bodyPr/>
          <a:lstStyle/>
          <a:p>
            <a:pPr>
              <a:buFont typeface="Wingdings" panose="05000000000000000000" pitchFamily="2" charset="2"/>
              <a:buChar char="v"/>
            </a:pPr>
            <a:r>
              <a:rPr lang="en-GB" sz="2800" dirty="0" smtClean="0"/>
              <a:t>Empty out sweets on the table</a:t>
            </a:r>
          </a:p>
          <a:p>
            <a:pPr marL="0" indent="0">
              <a:buNone/>
            </a:pPr>
            <a:endParaRPr lang="en-GB" sz="2800" dirty="0" smtClean="0"/>
          </a:p>
          <a:p>
            <a:pPr>
              <a:buFont typeface="Wingdings" panose="05000000000000000000" pitchFamily="2" charset="2"/>
              <a:buChar char="v"/>
            </a:pPr>
            <a:r>
              <a:rPr lang="en-GB" sz="2800" dirty="0" smtClean="0"/>
              <a:t>Sort the sweets out into groups</a:t>
            </a:r>
          </a:p>
          <a:p>
            <a:pPr marL="0" indent="0">
              <a:buNone/>
            </a:pPr>
            <a:endParaRPr lang="en-GB" sz="2800" dirty="0" smtClean="0"/>
          </a:p>
          <a:p>
            <a:pPr>
              <a:buFont typeface="Wingdings" panose="05000000000000000000" pitchFamily="2" charset="2"/>
              <a:buChar char="v"/>
            </a:pPr>
            <a:r>
              <a:rPr lang="en-GB" sz="2800" dirty="0"/>
              <a:t>Think about the groups you have chosen and give reasons why, </a:t>
            </a:r>
            <a:r>
              <a:rPr lang="en-GB" sz="2800" dirty="0" err="1"/>
              <a:t>ie</a:t>
            </a:r>
            <a:r>
              <a:rPr lang="en-GB" sz="2800" dirty="0"/>
              <a:t>, colour, shape </a:t>
            </a:r>
            <a:r>
              <a:rPr lang="en-GB" sz="2800" dirty="0" err="1" smtClean="0"/>
              <a:t>etc</a:t>
            </a:r>
            <a:endParaRPr lang="en-GB" sz="2800" dirty="0" smtClean="0"/>
          </a:p>
          <a:p>
            <a:pPr>
              <a:buFont typeface="Wingdings" panose="05000000000000000000" pitchFamily="2" charset="2"/>
              <a:buChar char="v"/>
            </a:pPr>
            <a:endParaRPr lang="en-GB" dirty="0"/>
          </a:p>
          <a:p>
            <a:pPr marL="0" indent="0">
              <a:buNone/>
            </a:pPr>
            <a:endParaRPr lang="en-GB" dirty="0"/>
          </a:p>
        </p:txBody>
      </p:sp>
      <p:sp>
        <p:nvSpPr>
          <p:cNvPr id="4" name="AutoShape 2" descr="data:image/jpeg;base64,/9j/4AAQSkZJRgABAQAAAQABAAD/2wCEAAkGBxQQEBUUEhQVFBUXFBcYGBcXFBUaFRcYGRYWGBgYFRYYHCggGBolHBcUITEhJSkrLi4uGB8zODMsNygtLisBCgoKDg0OGxAQGi0kHyQsLCwsLCwsLCwsLCwsLCwsLCwsLCwsLCwsLCwsLCwsLCwsLCwsLCwsLCwsLCwsLCwsLP/AABEIANIA8AMBEQACEQEDEQH/xAAcAAEAAgIDAQAAAAAAAAAAAAAABQYEBwECAwj/xABKEAABAwICBwUDCAcFBwUAAAABAAIDBBEFIQYSMUFRYXEHEyKBkTKhsRQjQlJicsHRM4KSorLh8BUkc5PxCBY0U4Ojwhc2Q0Rj/8QAGwEBAAIDAQEAAAAAAAAAAAAAAAQFAgMGAQf/xAAuEQACAgIBAwQCAQIHAQAAAAAAAQIDBBEhBRIxEyJBUTJhBhQjFTM0QnGBkRb/2gAMAwEAAhEDEQA/AN4oAgCAIAgCAIAgCAIAgCAIAgIjSbSODDoTNUOsNjWjN73fVYN5QGmMT0xxTGNf5MHU8AvlG6xP2TNkXO5NsvdbN9dE5+EW/sS0pbPTfI5DaaG5brHN8ZN8r56zSbEdDvXhpa0zZ6HgQBAEAQBAEAQBAEAQBAEAQBAEAQBAEAQBAcXQHKA4ugOUAQGDjOKR0kD55narGNuTv5ADeScgEBoOIzY/WOqKm7IWZNYDkBt7ph47C538rYepHv7fk340Izs7WX+CFrGhrAGtAsABYAcgpBfxiorSKFpzQuop466ld3b+8zt/zLEh3RwDg4fmsJIqs2lR96N+YPXCop4pgLCSNj7cNZoNliVxmIAgCAIAgCAIAgCAIAgCAIAgCAIAgCA6vcACSbAZknYOqAo2kXatQUl2scal4+jDYt85CdX4oepNlLl7WsQqiRSUbWjcbSSnzdZrU0Zxqm/CMd2k2PPzuGctWEe4kqLLLqi9NmqUoxemct0wx2LMtbIP8Njv4HAr2OXU+NninF+CTwntpcx+pXUhZ9qMuDhzMUgBt0J6KT55Nji0bQwLHqeuj7ymlbI3fY+Jp4Oac2nqhiah7VsZfiVezDqY+CJx1yMwZLZl3KMXy4k8AtdlihFyZ43pbJvDKNkEbI4xZrRYcTxJ5naqTGsdmSpMYTbvTM9dIdQUftYkIpYgN8pPmI3W+JWMyB1D8Ebt0ajDaKnDdggit+w1YFOSSAIAgCAIAgCAIAgCAIAgCAIAgCAICC0t0qgwyHvJ3Zm+pG23eSEbmjzFzsF0BpbEcUxDH3eI9xTXyYNbu+h2GYjyHRR7cmEGk/IUlvRasB7P6eAAubru+tIAT5M9lql6RbRrqgvGy0fJ4oxY26H8AENqlN+DxfWRt2N/dCqs2KqfdryVWdQ633P5ArY3bR6tUFXVsr+5GDi1FTzs1XNa8cCLjyP0T0Vph5EJewuMK6Nq9ORr3FMFnwmT5XQSOa0CzhtLQdzvrs65j3qc4nuTiOHuj4JPspw1vcTThwdK95jcSbmNo8TtbfrPJvffYc1WZ0pNdqKyx/BdhSu2Mb1c61z0G4KBSnXNNLwY0ydc1I4lh1drm34A5roKr4T8M6WnKhb+JD6Q4O2sgMTjqm4LXWvquGw23jceq2tbMrqlbHtZidkukNRTVhwypOs0A90b31C0a2q072OBuBustbKGyDg9M3KvDAIAgCAIAgCAIAgCAIAgCAIAgCAitJsdjoKaSol9lgyF83uOTWt5koDRWF0M+N1TquruW3s1guGkA+wzhG3ed5UHLyXD2Q8mFktcI2fBBHTMGzZYADcNzRuCr1qt7lyzUn2vbOk1c52zwjlt9V0Fb7opnT01xcVIxlmSEdXi4UbLq9SpojZdPq1NHiuVaOTaAWdVjhNSRsqsdc1JHsQHCxFwRYg7CDtBXWVzVkE0dbCSthv7KNoMPkOLy0oJ1JAQP1QXx+YBcLqPkw42UGTX2SaNh1sMhOWsRyJt8VR2xm3wQJJmAGkG2wrHFco3JG/DcldHR7rqkdWVLs9Lf945u99u02pfj4bfuLWzn8nfqM3ovDQEAQBAEAQBAEAQBAEAQGoMZ7Z3slfFT0Ti5jnNPevIdrNJaR3cbXHaDvQyUW+EYA7YcQbm+gZb7tQ33lpCaMnVL6JfCe22nebVNPJDxLHCVo8rNd7kMNGwMD0lpa0Xpp2SEbWh3jHVhzHoh4an7Ya51diUFBG6zY7F3DXeM3Hm2MG33ivTZVX3yUS00Ijpog2MbGhoH1QNl/jzVRnyVc9/Iz4qFi0eEjy43JuVUObb5K3ez0jOS6fBn30o6nBn30o7KYTAvGGeDhmuVzK/TtaOUzK/TtaOFGIp6RFX3S7e6Di/gv8ApVvdBxfwa7xvCn1+NdxC4MeWga2dmlrC65LcxuF+asZGnM16hl1Vbi2FHVqonyxjY/xOZ/nMvb9YKFbhwn44ILgme9J2hwPze2Rh8nj1GfuUOODbXNTT2K4SrmpIk/8Afijt+kd/lv8AyV2pF+syvRT8X0ii/tKnq6Uuux8etcatyHAWHVhIWLK3JsjZLcT6ZC8IpygCAIAgCAIAgCAIAgCA0FRf+4qzVyGtN/4X9917Em4P+YXfWPFbC60iNxLCoZv0sbH8y0X9dqps9WVz9SL4KLqVMoS74+Cs1vZyHHvKOUxvbmGlxu0/YeLOb71jRnya9yK+Nv2RuhrZHYrIahxfM1jw4uNyXDVbt35K2rkpLZZ4PNmzYkoVX1WvxIdWr4UjoqUpDvEVc9Kt8wLrpVvmB6q7LsLwHlKFSdVr01Io+rV6akdFTlMeVXWNgjdJIbNa0k+W4czs81YdOnq3ROwLfTs5IrsSw19TV1OISi21jeBe83eBxDWhjfNXzM7JOUmzdFkMCGxDRKiqDeWlheeJjaD6hARf/pphl7/JWerrel0BKYdonRU5vFSwsPERtv6lATSAIAgCAIAgCAIAgCAIAgNB6aQvwjG3VDml0NQXOBA3ODe8aD9ZpANuBXqeiRj2+nLZcKWobKxr2ODmuFwRsIWwvoyUltHs228X5XssLIqUdMwtgpR0zIhphtLNQcS83XO+klI5SUO2TRrjHnf2fjnevyjmGsXHg4Brj5OAJ6q6xp7gifiWKE0Xx4uFll1erW0W2VV6tTR4rlTlHxwAbLfjW+lYpG/Gt9KxSPddXF7WzrU9o5Xp6dJRkoPUYd1Lf0QOow7qd/RjyyBrS5xDWgXJJsAOJK5uMXJ6RzKWyi1Uk2OVbaSkBEQN3PIOqBe3eSfZH0W7z7r7DxfSW35JVcNcs33gGER0VPHBCLMjbYcSd7ncybnzU82EigOAUBygCAIAgCAIAgCAIAgCAIAgCAitJsEhrqZ8M4GqQSHb2OAye07iEBo/soq3OjmjJuxpjc3kX6+sByOqCs4lt0+TaaNhR1JYMgL8TmVqyZONbkvg35e1W5L4OkLnyPGd7Z8APTYuZjKc5bOW22yqdrNRA6mYHWMgf824Zbhr9WWtfnqq0w5tz1Hwb63t6IXRnS19LanrWvaA1pY9zXBwaRdusDmW2tZwVspcclvjZml2zLzDOyRofG5r2nY5pBHqFz3UMfsn3LwyuzqVGffHwzuoBAPSJy6Hp2R3w7X5R0XTcjvh2vyjuSrIsm0vkr2M6Y01OCNcSv8AqxkH1dsC12xU4uJDyb4driQeF4NiGPOGXcUoPtkO7v8AVBsZnc9nRRKMWFXgo4wUTdeimjEGGwCKBu2xe8215HfWeR8Ng3KSZE0vQR+P4m2kppZ3mwjjc7qQMh5mwQHzPoxFWsj7ylnfGWm1hI4BxABJsfCc+IUqrEnbByiQMjqNVFihI2Noh2tPZJ3GKNDNwmDS23+Kzh9puXLetE4Sg9SRMrshZHui9o2/FIHAOaQQQCCDcEHYQRtCwMzugPCrq2QsL5XtYxouXOcGtA5koDXmOdslHCdWBklSeLbMj/admR0BQ90Vl3bPWvN4qKK3WZ/vaGrYqpvwjXOyEHqT0elP211LD8/RMt9l8jD6PaQfVeOuS8o8jbXLw0XLR7tVoKshrnmnebZTWa253CQHV96wNheWm+xAcoAgCAIAgPCtg7yJ7L21mObfhcEX96A+ddEa04VPJSVjDE4uaC47AWgtBvvjO0O6+WSZPw71B6ZsorKS2tMt2lJaMSurW08bnPdqsAu4/hz6Ln8nFcLO2Hyc1m43pWaj4ZUNEcFfj2IGWZpFLCRcHYRe7Yr7CTtdbd1CtMehVQ0jCMe1G5tJNFaXEIwyoiDrDwuHhez7jhmOmxSDI1lX9jlRA4uoKvykux/K72eF37IWM4Ka1JB8rTI9+juPxZBnecw+E/xWKjPCqfwYenE4ZgekD8u67vmXU4+BKzqxq63uKM6/7b3Ey4eyrEar/jKtrW7xrPk/dGq26k7Nsrpy8suWjfZRQ0hDntdUyD6UttUH7MbQGjzuea8Ney9NYALAWA2AbB5IeHZAEBqL/aAxZ7Y6alZk2Uvkfz7ssDG9NZ5P6oXqW3o8k9LZC0FIIY2xjY0W6nefVdXRWq4KKPn+Xc7rXNkdpPSNkhzHiBADt4/lyWnLojZHnyW3QXKV7hvgy+zDTt2HyCkq3f3Zx8Dyf0JPP/lH93pdc5ODg9M62UWjcmlOkkOHU5nmOWxjQRrSOIuGs4nInkASsDE+fcexisxiQSTXEesRHE2+oPut+m4ZXefdsUmrHc13PhHlc4zm4J8oz8O0Rtm8hvTxO9dgUyMYQ/FEvhFxw7BYo4wLnjm7j6KbXOSXg47qLjde5NmRJhEbhkT6gj0Ky9R/KIPoRXMWUbSTRH5xxjAPJosdn1dh8lBuqrm/GjsOnrePHufI0M06qMJeIpdaWmvYsN9Zg4xE7LfUOXCyrrKZQfJIlFo+gsNr46mJksLw+N7QWuGwg/jyWowMpAcXQEBi+m1BSuLZqqIPG1gdrPHVrbkeaAwMO7SsPnlZFHM4ve4NaDG8XcTYC9kBb0BrftywNs+H9+G3kgeDe2fdvOq9p+zmHfqoeplTw3S6COiifLIDJqapY3OQlvh2btgzKz7uC4hlQjWt+SOwrCazSGcEgwUjD7VjqjkwnKWS2/Y3462k3srr7nbLbN7YJhEVHAyGBuqxgsBvJ3lx3uO0lekcz0AQBAEAQBAEAQBAam/2gcM1qenqBtjkdGfuygEHydG39or1PTPGtrRA0E/eRMf9ZoPqM/euson3Vpnz7Kr9O2Ufo4xGmdJE4NGsRY2G3buG9eXNdpYdEk45UdFZqMJE8LtW4ljuS0728QN1t4VTkVqaO9nHZjUs8+Ivghnkc6OnjLW/ZZcXF95Nmi/ADgoeLju2zT8FP1DK/p6t/PwWaqxUQWjjjbdotc7ADuAHlvVxdWt9q8GHQ6nKp2S8tkXLXyzOALzmQLDIZ9FjCCTLm+SrrlL6RZdVWKXB8wsm5SbZyDbZl0TSMFJr5IqXGnxzuDiXsuLg7RkNhVdfWu7g+h9JW8SOzPrcMirGawzu05jacv4go8YqXske9RsnXS5R+Dv2QY8+irXUEzvm5STHfY2Tb4eTxu4jmVV3VOubizzHvjfWpr5NraU6VU2Gx69Q8Am+pGLGSS23UbvGYudguFrNxo/SLT2uxR+ow/J4CbBjCQSCbfOSDNx5Cw6rdVjysfB5N9sHL6PKh0QhYPGXPPAeFvkBn71c19NrS93Jyd/XLZP2LR50cMdJjFEQA1nexdLucWXz5uCrs+mNU12lz0nJlfU3N7Z9KqCWhj4hRMnifFINZj2lrhxBFigNcaP9jNLC8vqZH1NidVhAbHa+XeAZvNrXzA5Ie7NlwQNjaGsaGtAsGgAADgAEPD0QBAEAQBAEAQBAEAQGl+27H3TzR4dCAbFr5Obz+jbfcALuPks4Qc5JI122Rrg5y8IwqCnEUbGXNmtAuNuW9dVXD061FHA32q21zfyMQqaYgs714O822cgQFFttn4On6R0vtavf/R5Vb2sppJWue8tjdqueLOzFsjYEjPeq+2TUWdJJ6IbQem1YHO3udbyaLD3kqX0yGoORxfXbHK2MPo8K9+tK8/aPuyW2b3JnW9Nr7MaC/R6YSy8zeVz6BZVL3GjrNnbiS/ZZ1NPnTOF4eoqte68rz9o+7JQZ/kfS+mx7cWC/R74LUOZM0NcQCc7HI5FIRTka+rf6Sb/R46XtMUkFQw2c1wseDmEPYfcVE6pXypnP9Bu2pVv/AJPGtppakmqrpS6STNjMtYjdlsZGL5AKHRj9z2/B1EK9+TLwOm1pAdzM/PcP64K4orW+Ct65lKnH7F5kWVTjgSp6YXfUU7I85L2AG27nsDPO6ouqtOSR1fQItQk34PptVRfhAEAQBALoAgCAIAgCAIAgCA0L2rUho8ajnGbZ2tdbpaN49C0rfjWdliZFzalbRKJlrqjgfEitR0YL395I2MBxvf2j91qrrG0z6biWKVEXH6O+N4vCymfCzWcXNsCQ0edgFByeIvZnYe2hrwaYDg9wPrf8VP6a/wCycR1mLWUv2RLjck8z8V6/J3VK1WkSOANvKTwafiAttH5FH/I56x0v2WFSzhhdeGUFuSKa51yTxJPqoDPqdEO2tIysJHzzOv4FZV/kQOsPWJM76cuHcM/xPg11/itHVP8ALS/ZzHQE/Vk/0TEFM0RReJkbzGzN7ASfCNhcfcFHq32o7SO9GXQ0ctnaxD87jVtstwAVhjWRS0cv/IaZzlGa8aOXOsLnYBdS5PS2ctCPdJI8OxvCfl9fLWSi4g1Swbu8frav7LR+8Fyl1jsm5M+hY9Maa1BG91qNwQBAEBU+0vSRtBQSODrSyAxwi/iLiM3Dk0Z33ZIDU+j3anX0mr8oHymE/XFpLfZkGRPJw8wsFOL+SRPFthFTceGbp0W0ppsRi16d4JFtdhykjJ2B7do32Ow2WZHJtAEAQBAEAQBAaK7Z5xLi9PG4gNjjZmTYeN5cbk/dC20JOxbNGU2qZNfRj1GMQM9qVnQOBPo266SWVVBcyOKhgZFj4iyo1WJOnmIgjfI5x8IaxznHcLMbclVN+cm32nd4idFEa/o2DoZ2RvlImxIlotlA1w1jl/8AI4bLfVbwzO5V0pyk9szct+SpYDE+irJqObJwfYXyu5uwjk5tirLpt3a3B/JRdYxnNRsXwYimvydPV+C/4JbR0eJ/3R8St9HlnOfyV/24r9k6pRxh4VsmrG8/ZKwm9Im9Pr9TIjH9lTUE+mIkMDbebo0n8PxW2lbkUfX7O3G19kXppWB8zY9oYDe3F1rjrYBVnUbVKxRXwQuiY7rr738lhqZG1sYdARcC/dnJ2y2WdjbYtlMlrZ0sCOwp7hM0AkZ5jPZvuFMrS7uCD1dR/pZORZrblOlpo+dRepJo47DpzDiFVTtN2OjvyvE+zT5h5HkFyVsVGbR9Dom51xk/k3itZtCAIDxq6hsUbnvNmsaXOPANFz7ggPmfGcYlxirdPN4Yxkxm5jL3DBzORcePktF9vYtLyXHSenvJn3S/FGU5gIsQLcNyr1Jp7O3dUJR7GuCPglmw+YVNI4tLdo2i28PH0mH3e9Tab0+JHIdV6S6f7lfg+gtCNK4sTphLHZr22Esd7mN1v4TtB3qUc+WJAEAQBAEAQFG007NYcTqBO+aWJ2oGEMDCCASQfEDnmgI2h7FaFhvJJUS8jI1jf+2wH3oC8YLo/TUTdWmhZEN5a3xHq45lASVkBrDtg0KfUAVtKD38Q8bWjxSMbmHNtnrtz6joF6m09o8aUlpmoqOuEm3J3x6fkrajIU1p+SXXJa0WLR32n9G/Eqxo8nOfyX8Ik4pRxxHY5JaK3Egfj+C03P2l70Crvyd/RXVEO9ORi7aZryLGQgBo3N2kud7slptyo1J68lP1LGeTKMf9q5Ni9mnZw11NLNXsJfUsLWsdk+Njsy83zEjjY8rDiVSybb2zfGKitI15pHgM+D1Pdy3dG4kxygWDwN44PGV2rfRc4PT8G6E9MldG7PD33ubgX63J81f4rjJbRzv8kul7YLwZGkVWYad7mmzjZoPC5tcc7XXmba66m0UnS6Fdek/CL52LaMMpqMVRzlqWg3+rGCdVo67Txy4Lmm9ncGxl4AgCAitKqcy0NSwbXQSAddQoD5r0afeI/ev6gKBlL3JnZfx2W6pL9kuop0JI4IwF7ri/ht6nNarZa8ELN5howKKukwKvbPEC6CTJ7PrMvdzPvNvdt/zVni3+pHnycRnYvoz2vDPomhq2TRskjcHMe0Oa4bCCLgqWQD3QGFiWLwUzdaeaKEcZJGt/iKArs/abhjP/ALTHfca93vDbIDyj7UsMJ/4i3WKUD+FASuHaaUFQbRVlO47m961rj0a6xQE61wIuDdAdkAQBAEBrbTrsrirHOnpSIJzm5tvmpDxIGbHcx5hE9eD1PRq6SnrsLeRU0z7HLWsSw23tlbdp6HNT6M6db55IXUMT+rgot60ZMOmELhm149D8Cp8eqVvyjn59BtT4ZgY1pHHJq6mtYXJuAM8v5rXd1GEvBc9HwniOTn5Z44Zh9ZXO1aWnkd9oNIaPvSOs0fFQbMyUuFwXMrm/BtnQTspjpHNnrCJphm1g/RRnjnm93M5clDb35NTZsxDwwMcwWGthdDUMD2O3bwdzmuGbXDiEBpXH+zeuw1xkoS6pi3gAGUDdrx7H9W58luqvnU9xZHyMWu9aminY7jzpYu7ljMbw4ON9YbAfouFwVJyM13V9rXJCxOlxxre+L4PpTRKiMFBTROFnMgjBHA6ouPVQC1JdAEAQFK7StNYsOgdH7dRKxwYwbgRbXefotz87ZINN+DR2j9MY4s752tfbYCwVfkzUpcHb9CxpVUtyXklFGLwl9G4dZz8wDYWvkDnsvxyWq1bRX589JEpW4M2pY+CTwucPAT9F42HmF5jzdcyly4K2s8eyrTVtA2ejr3902LWdGXfRIPjiH1rmxaBtueSvYva2cxOLi9GFpN2pVda8x0INPF9aw713NzjlGOQz57l5OcY+SRj4dt71BFcw3RSWsk1nue930nkk26vft6KLPKf+1Fz/AIPXVHd0ufpFuh7O4Btbf70jz8LBRXfczUqMdfB2k7P4PqN8nyD8V4rrvs99HHfwVnE9ByCdRj9XdZwfl0OakQyZ69xJXTMScfyaZiUM9dQH+7TyMt9C5A6d2+7Vvjkxfki3dDtit1vuLxo32yvYRHiMP/ViaQeroife0+SkKSfgprKZ1vU1o2zhOLQ1cQlp5GSsP0mm+fAjaDyOa9NRmIDlAEB1cwEWIuOB2ICIq9FKKY3kpYHniYmfkgOtLojQxG8dJA08REz8kBMMjDRYAAcALD0QHdAEAQBAYdbhcM9jLFHIQQQXMaSCMwQSEBmIAgCA4QHzl2gxO/t2cTZ3LSy+zV7savlcOWm9tQ4LPpMYSyYqaPNVjPoGtcErgUWZc5rXN2EOF79DuWudnaQcyeuE9Ms0Hya1u77v7v8AJa3OMvJUTd3lvZIw0zXgAOLgPZJ9pp3WNvitkYp+CLKbXk1HpLUNr8QkdEAGCzdYfSDci/z3crKzi/ShyQcfGeZkdq8fJmQwhjQ1osP69SoUpuXLO2poroh2wRd8JrnwxNaQ0kDhb4bVFlc98FNk1Kye9mQ/FpDssOg/NYu6RqjjQRG4pjcsbRZ+bjvA2Dbu6eqzqlJvkl42HCb5RjUulDx+kYHc25H0OS3m+fTk/wAGSjK+mqhqu1SfqvFj5H8ihElTfTyjBqtD45HZeNtj4Xbf1XDML3vlH8TXffC6HbbH/srQpavB5TPRPdb6bSL5DdKz6beYsRyUujL7/bPhlBk4Dh7oco3JoFpzDiseVo52gGSInMfaYfpM57t6mlbotqAIAgCAIAgCAIAgCAIAgCAIAgPnDTnExW41K9mbIiIwRv7q4J/aJHktF8tQLbo1LsyU18cnRVp3pN4G75sjg4/AKNcuSty0u8noqWO3ilaOVvzXigvsrZWS+InjpFpFBTU0jRM3vTG4MaL6xJFhlnbbtU6itya0VWTZ2p7fJrfR2ENjJ4m3kMh+K3ZUttIuugUqNLn8ssWEwa8lzsbn57v65KDbLSLfJs7Y6XyWBRCpCHpXcUm1pDwGX5+9S6o6RbY8O2BiLYbxZBosOjGKSNcQTrMA2HaLncVhOfaVOfjQcdryWqWJlQ27TmN+8cnBYtKfKKdOVT0/BrXSDDpcOnbVUp7p7HZgbATvA3sdvCnYmQ37JkHNw+PUr8fJvHQrSaPE6RszLB3syMv7EgAuOmYI5EKwKgsCAIAgCAIAgCAIAgCAIAgCA8qnW1Havtapt1tl70B8sx4ZWUN++pJgSBcujfu22cAQcyVqtq9Tgsun9QeI20t7OTjdtsZB6/yUd4v7LpfyNa/EkqTSObVDYKVzjxs91z0Y38VreApPbZAu61Kb2kSlJgGNVpsIXQMP0n2hbbzvIfILfDDrj8ECzPul8k3Udj4goqiaaZ01Q2JzmBvhYHNBNzfxP8ypKWuEQnJvllC0ekBisNzj6HMKBkr3Ha9AsUqHH6ZcsGh1Y773G/luVZa9sk5U9z19GetRGPOok1Gl3AL2K29Gdce6SRVlOLpcBAEBN4FHZhdxPuH+pUa58lbly92iVhmcw3abH+tq1Rk4vggzgpLTPHSupjmgF8n61rWycLZjpmpVc03v5M8Kh97i1uLRC9k2LGhxTuCfmqjwZ7NYXMZ6+03zVzVPujs5bPxf6e5wN+VNSyJpdI9rGja5zg0DqSthCKVi/azh0FwyR1Q7/wDJpLf8w2b6EoCq1fbg4/oKO4+3LY+jGn4rzuRsVM34TMeLttqAfHRR25SvB97F53IyePYvMX/4XHQztNhxKYQCGWOUgnc5lm7SXDYNm0LI1NNF8Q8CAIAgCAIAgCAIDghAeJpGHaxn7I/JAejIg32QB0ACA7WQHDm3FjmOCA+Zcdwg4ViEtObiMm8ZO+MkmM35ZtPRaL4d0dlx0fM9C3UvDLpCzVaBwAHuXPy8nQTl3PZ3XhgR+NyWjt9Y+4Zn8FtpW3sl4kdz2QSlFmEAKBlopItRjW8Bn13qFJ7ZTWS7pNnqsTWQuPSXc1vAE+v+ikUrjZYYceGyp4zK6KaKVhs9pDmng5jg5p55q1xnwznv5FX/AHItfRYH6O1+Iu7ytme7fYkG3QZMb5LCzMS/FFbV0/f5vRnUujdNCL6gcRtc863mBs9AoE8q2b1st6en1LhLZGzODnEgAAnIAAZbti2KT1ydFTRCEUkjovds2uKafBO9hrR/adTfaIXW5fOtvb3K1h+J83zFq6S/ZvVZkYIAgCAIAgCAIAgCAIAgCAICmdpmhYxSnBZYVEQJiccg4H2o3H6rrDoQOa88nqejUujmNua75NVAxysOqNcWNxlqPvscPeqrLxX+US9wc5Ndk/JaFWlv5ITHX3eBwHx/0UmlcFlhx9rZGrcTAgMvC4NeQcBmfw9612S0jRkT7YFiUQqQUC5eir1c2u9zt18um5TYR0i5qj2x0Q0lOamtghbnd7QehcHO9GhT6V21ts5PrVqsyYwXwbbxGEm+s5+rwa0ao8gVWzRnVPXhFTx6Vnsskvba3UIvwz2JXBLkusOMn7nEhFtLM6yPDQSTYDaV6k3wjXbZGuLlJ8Fi7Cad0lfUzgEMbHqk7taR9w3rZpPpxVtBaSPm+VYrLZSXybyWRoCAIAgCAIAgCAIAgCAIAgCAICj9oXZ3FiY7xhEVSBYPt4Xjc2UDbydtHPYh6no1K3EqrDZO4r4ni2x202G9rtkjff8ABQL8JT5hwWuL1GUPbPlHaatZM9zmODhu47N4OYUVVuC00dhhX1WVrtZ1QmhAWDCabUZc7XZn8AolktsqsmzvlpGatZGMDF6nUZYbXZeW8rbVDbJWNX3S2VTEcQbELbXbh+J4BWFVLlyedQ6nXjQ1F7kTvZXQML31MjgZDdjBw3vJ+0cgBw6rZkWa1BHLUVysbtlyXKqrnRyZeYIP9DyyVdObiy0rqUokPjQppbOeDE45azRcX5gbfRZwmpE/Fd8OI8oq8jQCQCHDiL2Pqthcxltba0YNDhkuJ1rKSE6ouS5x2NA9p5422AcSrDHrSWzjetZ0rLXUvCPonRrAIcPp2wQNs0Zkn2nuO1zjvJUkoCVQBAEAQBAEAQBAEAQBAEAQBAEAQGBjGDwVkZiqImSsO5w2c2kZtPMZoDVekPYwWkvw+e3COUn0Eoz9QV40n5Nld063uD0UivwjEqPKopZLD6QbrtPR8Vx6rRLGiy4o67kV8S5MSk0gjDx3rHZbQCL+YNloniSa9rLD/wCgjKOnEnhplT8JP2R+aif0FhG/xSo8J9N4R7LHk8y0fis49Pl8swl1WC8IxoaPEcSf/d6aSxy1rarQOcklhbpmpteJCCNFnWbnHthwjYuh/ZDFD85XkVElv0Yv3TSQQSd8hz35b7XUnSKiU5Se2yg1NG/A8QfTyk9y/NjzvZfwP6j2XevBRcun1I7XlE7ByVVLT8Mu7qwSMs/MgeF4/Hkqdy3xLyX0a3F7j4ZWMYqw+zW52NyefAe9bKoNclzi1OPuZGrcTDN7L5zFjrQ3MPbI0+bQ74tVpT+CPnvVYqOVLR9CraVwQBAEAQBAEAQBAEAQBAEAQBAEAQBAEBxZAYNXgtPN+kgif96Np+IQEa7QbDibmhpr/wCCz8kBnUej1LD+ipoGfdiYPgEBJBtkBygKzp5ohHilPqOs2VlzFJvY4jMHiw5XHQ7QEBo+kxGage+krGljmAhpOerttmPaYdzv6Ffk4nc+5F107O7ZKFj4O4UbwdvGSktojsarTG0BvtOvs2gDhzN7KTj1qT2ym61nSx4KMPLNwdmXZ2MPtUVB1qlzLW+jEHZuAP0nbATyyU9LRxMpOT2zYi9MQgCAIAgCAIAgCAIAgCAIAgCAIAgCAIAgCAIAgCAIAgK3pnoZT4pGGyjVkbfu5W+2y+77TfslAaNx7Rmuwhx71neQbpW3MZHPfGeRy5labKYyLXC6rbj8b2jroZRHEcVp2hpLGObI/k2M62fIu1R5r2qvsWjDqWb/AFVinrR9MBbStCAIAgCAIAgCAIAgCAIAgCAIAgCAIAgCAIAgCAIAgCAIAgOrmAgggEHcdiApuhNBFDW4h3UUcfzkQ8DGty1HG2Q2XJPVAXMIDlAEAQBAEAQBAf/Z">
            <a:hlinkClick r:id="rId2"/>
          </p:cNvPr>
          <p:cNvSpPr>
            <a:spLocks noChangeAspect="1" noChangeArrowheads="1"/>
          </p:cNvSpPr>
          <p:nvPr/>
        </p:nvSpPr>
        <p:spPr bwMode="auto">
          <a:xfrm>
            <a:off x="4537719" y="-767716"/>
            <a:ext cx="2857500" cy="25050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7263340" y="2284836"/>
            <a:ext cx="2286000" cy="2000250"/>
          </a:xfrm>
          <a:prstGeom prst="rect">
            <a:avLst/>
          </a:prstGeom>
        </p:spPr>
      </p:pic>
    </p:spTree>
    <p:extLst>
      <p:ext uri="{BB962C8B-B14F-4D97-AF65-F5344CB8AC3E}">
        <p14:creationId xmlns:p14="http://schemas.microsoft.com/office/powerpoint/2010/main" val="4048398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Categorisation</a:t>
            </a:r>
            <a:endParaRPr lang="en-GB" dirty="0"/>
          </a:p>
        </p:txBody>
      </p:sp>
      <p:sp>
        <p:nvSpPr>
          <p:cNvPr id="3" name="Content Placeholder 2"/>
          <p:cNvSpPr>
            <a:spLocks noGrp="1"/>
          </p:cNvSpPr>
          <p:nvPr>
            <p:ph idx="1"/>
          </p:nvPr>
        </p:nvSpPr>
        <p:spPr/>
        <p:txBody>
          <a:bodyPr>
            <a:normAutofit/>
          </a:bodyPr>
          <a:lstStyle/>
          <a:p>
            <a:r>
              <a:rPr lang="en-GB" b="1" dirty="0" smtClean="0"/>
              <a:t>Relate your methods of categorisation to society:</a:t>
            </a:r>
          </a:p>
          <a:p>
            <a:pPr marL="0" indent="0">
              <a:buNone/>
            </a:pPr>
            <a:endParaRPr lang="en-GB" dirty="0" smtClean="0"/>
          </a:p>
          <a:p>
            <a:pPr>
              <a:lnSpc>
                <a:spcPct val="80000"/>
              </a:lnSpc>
              <a:buFont typeface="Wingdings" panose="05000000000000000000" pitchFamily="2" charset="2"/>
              <a:buChar char="§"/>
              <a:defRPr/>
            </a:pPr>
            <a:r>
              <a:rPr lang="en-GB" sz="2400" dirty="0"/>
              <a:t>What colour are all </a:t>
            </a:r>
            <a:r>
              <a:rPr lang="en-GB" sz="2400" dirty="0" smtClean="0"/>
              <a:t>the sweets under </a:t>
            </a:r>
            <a:r>
              <a:rPr lang="en-GB" sz="2400" dirty="0"/>
              <a:t>their coating?’</a:t>
            </a:r>
          </a:p>
          <a:p>
            <a:pPr>
              <a:lnSpc>
                <a:spcPct val="80000"/>
              </a:lnSpc>
              <a:buFont typeface="Wingdings" panose="05000000000000000000" pitchFamily="2" charset="2"/>
              <a:buChar char="§"/>
              <a:defRPr/>
            </a:pPr>
            <a:r>
              <a:rPr lang="en-GB" sz="2400" dirty="0" smtClean="0"/>
              <a:t>Would you eat one that didn’t look right?</a:t>
            </a:r>
            <a:endParaRPr lang="en-GB" sz="2400" dirty="0"/>
          </a:p>
          <a:p>
            <a:pPr>
              <a:lnSpc>
                <a:spcPct val="80000"/>
              </a:lnSpc>
              <a:buFont typeface="Wingdings" panose="05000000000000000000" pitchFamily="2" charset="2"/>
              <a:buChar char="§"/>
              <a:defRPr/>
            </a:pPr>
            <a:r>
              <a:rPr lang="en-GB" sz="2400" dirty="0" smtClean="0"/>
              <a:t>categorise </a:t>
            </a:r>
            <a:r>
              <a:rPr lang="en-GB" sz="2400" dirty="0"/>
              <a:t>them using complementary colours, which colours would you put together and </a:t>
            </a:r>
            <a:r>
              <a:rPr lang="en-GB" sz="2400" dirty="0" smtClean="0"/>
              <a:t>why</a:t>
            </a:r>
            <a:r>
              <a:rPr lang="en-GB" sz="2400" dirty="0"/>
              <a:t>?</a:t>
            </a:r>
          </a:p>
          <a:p>
            <a:pPr>
              <a:lnSpc>
                <a:spcPct val="80000"/>
              </a:lnSpc>
              <a:buFont typeface="Wingdings" panose="05000000000000000000" pitchFamily="2" charset="2"/>
              <a:buChar char="§"/>
              <a:defRPr/>
            </a:pPr>
            <a:r>
              <a:rPr lang="en-GB" sz="2400" dirty="0" smtClean="0"/>
              <a:t>What if the blue sweets </a:t>
            </a:r>
            <a:r>
              <a:rPr lang="en-GB" sz="2400" dirty="0"/>
              <a:t>may not wish to be placed in the same category as the pink </a:t>
            </a:r>
            <a:r>
              <a:rPr lang="en-GB" sz="2400" dirty="0" smtClean="0"/>
              <a:t>ones</a:t>
            </a:r>
            <a:r>
              <a:rPr lang="en-GB" sz="2400" dirty="0"/>
              <a:t>?</a:t>
            </a:r>
          </a:p>
          <a:p>
            <a:pPr>
              <a:lnSpc>
                <a:spcPct val="80000"/>
              </a:lnSpc>
              <a:buFont typeface="Wingdings" panose="05000000000000000000" pitchFamily="2" charset="2"/>
              <a:buChar char="§"/>
              <a:defRPr/>
            </a:pPr>
            <a:r>
              <a:rPr lang="en-GB" sz="2400" dirty="0" smtClean="0"/>
              <a:t>What </a:t>
            </a:r>
            <a:r>
              <a:rPr lang="en-GB" sz="2400" dirty="0"/>
              <a:t>else are you assuming in your groupings</a:t>
            </a:r>
            <a:r>
              <a:rPr lang="en-GB" sz="2400" dirty="0" smtClean="0"/>
              <a:t>?</a:t>
            </a:r>
            <a:endParaRPr lang="en-GB" sz="2400" dirty="0"/>
          </a:p>
          <a:p>
            <a:pPr>
              <a:lnSpc>
                <a:spcPct val="80000"/>
              </a:lnSpc>
              <a:buFont typeface="Wingdings" panose="05000000000000000000" pitchFamily="2" charset="2"/>
              <a:buChar char="§"/>
              <a:defRPr/>
            </a:pPr>
            <a:r>
              <a:rPr lang="en-GB" sz="2400" dirty="0" smtClean="0"/>
              <a:t>Can </a:t>
            </a:r>
            <a:r>
              <a:rPr lang="en-GB" sz="2400" dirty="0"/>
              <a:t>you think of any other categories</a:t>
            </a:r>
            <a:r>
              <a:rPr lang="en-GB" sz="2400" dirty="0" smtClean="0"/>
              <a:t>?</a:t>
            </a:r>
            <a:endParaRPr lang="en-US" sz="2400" dirty="0"/>
          </a:p>
          <a:p>
            <a:endParaRPr lang="en-GB" dirty="0"/>
          </a:p>
        </p:txBody>
      </p:sp>
    </p:spTree>
    <p:extLst>
      <p:ext uri="{BB962C8B-B14F-4D97-AF65-F5344CB8AC3E}">
        <p14:creationId xmlns:p14="http://schemas.microsoft.com/office/powerpoint/2010/main" val="865747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Legislation </a:t>
            </a:r>
            <a:endParaRPr lang="en-GB" dirty="0"/>
          </a:p>
        </p:txBody>
      </p:sp>
      <p:sp>
        <p:nvSpPr>
          <p:cNvPr id="3" name="Content Placeholder 2"/>
          <p:cNvSpPr>
            <a:spLocks noGrp="1"/>
          </p:cNvSpPr>
          <p:nvPr>
            <p:ph idx="1"/>
          </p:nvPr>
        </p:nvSpPr>
        <p:spPr/>
        <p:txBody>
          <a:bodyPr>
            <a:normAutofit fontScale="70000" lnSpcReduction="20000"/>
          </a:bodyPr>
          <a:lstStyle/>
          <a:p>
            <a:r>
              <a:rPr lang="en-GB" b="1" u="sng" dirty="0" smtClean="0"/>
              <a:t>Equality Act 2010:</a:t>
            </a:r>
          </a:p>
          <a:p>
            <a:endParaRPr lang="en-GB" dirty="0"/>
          </a:p>
          <a:p>
            <a:pPr>
              <a:buFont typeface="Courier New" panose="02070309020205020404" pitchFamily="49" charset="0"/>
              <a:buChar char="o"/>
            </a:pPr>
            <a:r>
              <a:rPr lang="en-GB" sz="2600" dirty="0"/>
              <a:t>age</a:t>
            </a:r>
          </a:p>
          <a:p>
            <a:pPr>
              <a:buFont typeface="Courier New" panose="02070309020205020404" pitchFamily="49" charset="0"/>
              <a:buChar char="o"/>
            </a:pPr>
            <a:r>
              <a:rPr lang="en-GB" sz="2600" dirty="0"/>
              <a:t>disability</a:t>
            </a:r>
          </a:p>
          <a:p>
            <a:pPr>
              <a:buFont typeface="Courier New" panose="02070309020205020404" pitchFamily="49" charset="0"/>
              <a:buChar char="o"/>
            </a:pPr>
            <a:r>
              <a:rPr lang="en-GB" sz="2600" dirty="0"/>
              <a:t>gender reassignment</a:t>
            </a:r>
          </a:p>
          <a:p>
            <a:pPr>
              <a:buFont typeface="Courier New" panose="02070309020205020404" pitchFamily="49" charset="0"/>
              <a:buChar char="o"/>
            </a:pPr>
            <a:r>
              <a:rPr lang="en-GB" sz="2600" dirty="0"/>
              <a:t>marriage or civil partnership (in employment only)</a:t>
            </a:r>
          </a:p>
          <a:p>
            <a:pPr>
              <a:buFont typeface="Courier New" panose="02070309020205020404" pitchFamily="49" charset="0"/>
              <a:buChar char="o"/>
            </a:pPr>
            <a:r>
              <a:rPr lang="en-GB" sz="2600" dirty="0"/>
              <a:t>pregnancy and maternity</a:t>
            </a:r>
          </a:p>
          <a:p>
            <a:pPr>
              <a:buFont typeface="Courier New" panose="02070309020205020404" pitchFamily="49" charset="0"/>
              <a:buChar char="o"/>
            </a:pPr>
            <a:r>
              <a:rPr lang="en-GB" sz="2600" dirty="0"/>
              <a:t>race</a:t>
            </a:r>
          </a:p>
          <a:p>
            <a:pPr>
              <a:buFont typeface="Courier New" panose="02070309020205020404" pitchFamily="49" charset="0"/>
              <a:buChar char="o"/>
            </a:pPr>
            <a:r>
              <a:rPr lang="en-GB" sz="2600" dirty="0"/>
              <a:t>religion or belief</a:t>
            </a:r>
          </a:p>
          <a:p>
            <a:pPr>
              <a:buFont typeface="Courier New" panose="02070309020205020404" pitchFamily="49" charset="0"/>
              <a:buChar char="o"/>
            </a:pPr>
            <a:r>
              <a:rPr lang="en-GB" sz="2600" dirty="0"/>
              <a:t>sex</a:t>
            </a:r>
          </a:p>
          <a:p>
            <a:pPr>
              <a:buFont typeface="Courier New" panose="02070309020205020404" pitchFamily="49" charset="0"/>
              <a:buChar char="o"/>
            </a:pPr>
            <a:r>
              <a:rPr lang="en-GB" sz="2600" dirty="0"/>
              <a:t>sexual orientation</a:t>
            </a:r>
            <a:r>
              <a:rPr lang="en-GB" sz="2600" dirty="0" smtClean="0"/>
              <a:t>.                       </a:t>
            </a:r>
            <a:r>
              <a:rPr lang="en-GB" sz="3800" dirty="0" smtClean="0"/>
              <a:t>= a curriculum for all?</a:t>
            </a:r>
            <a:endParaRPr lang="en-GB" sz="3800"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8882" y="3100693"/>
            <a:ext cx="2801895" cy="1847801"/>
          </a:xfrm>
          <a:prstGeom prst="rect">
            <a:avLst/>
          </a:prstGeom>
        </p:spPr>
      </p:pic>
    </p:spTree>
    <p:extLst>
      <p:ext uri="{BB962C8B-B14F-4D97-AF65-F5344CB8AC3E}">
        <p14:creationId xmlns:p14="http://schemas.microsoft.com/office/powerpoint/2010/main" val="31281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words</a:t>
            </a:r>
            <a:endParaRPr lang="en-GB" dirty="0"/>
          </a:p>
        </p:txBody>
      </p:sp>
      <p:sp>
        <p:nvSpPr>
          <p:cNvPr id="3" name="Content Placeholder 2"/>
          <p:cNvSpPr>
            <a:spLocks noGrp="1"/>
          </p:cNvSpPr>
          <p:nvPr>
            <p:ph idx="1"/>
          </p:nvPr>
        </p:nvSpPr>
        <p:spPr/>
        <p:txBody>
          <a:bodyPr/>
          <a:lstStyle/>
          <a:p>
            <a:r>
              <a:rPr lang="en-GB" dirty="0" smtClean="0"/>
              <a:t>- ‘Widening participation’</a:t>
            </a:r>
          </a:p>
          <a:p>
            <a:r>
              <a:rPr lang="en-GB" dirty="0" smtClean="0"/>
              <a:t>- ‘Inclusive practice’</a:t>
            </a:r>
          </a:p>
          <a:p>
            <a:r>
              <a:rPr lang="en-GB" dirty="0" smtClean="0"/>
              <a:t>- ‘differentiation’</a:t>
            </a:r>
          </a:p>
          <a:p>
            <a:endParaRPr lang="en-GB" dirty="0"/>
          </a:p>
          <a:p>
            <a:endParaRPr lang="en-GB" dirty="0" smtClean="0"/>
          </a:p>
          <a:p>
            <a:r>
              <a:rPr lang="en-GB" dirty="0" smtClean="0"/>
              <a:t>But what do they mean?</a:t>
            </a:r>
          </a:p>
          <a:p>
            <a:endParaRPr lang="en-GB" dirty="0"/>
          </a:p>
        </p:txBody>
      </p:sp>
    </p:spTree>
    <p:extLst>
      <p:ext uri="{BB962C8B-B14F-4D97-AF65-F5344CB8AC3E}">
        <p14:creationId xmlns:p14="http://schemas.microsoft.com/office/powerpoint/2010/main" val="2756156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Widening Participation</a:t>
            </a:r>
            <a:endParaRPr lang="en-GB" dirty="0"/>
          </a:p>
        </p:txBody>
      </p:sp>
      <p:sp>
        <p:nvSpPr>
          <p:cNvPr id="3" name="Content Placeholder 2"/>
          <p:cNvSpPr>
            <a:spLocks noGrp="1"/>
          </p:cNvSpPr>
          <p:nvPr>
            <p:ph idx="1"/>
          </p:nvPr>
        </p:nvSpPr>
        <p:spPr/>
        <p:txBody>
          <a:bodyPr>
            <a:normAutofit fontScale="70000" lnSpcReduction="20000"/>
          </a:bodyPr>
          <a:lstStyle/>
          <a:p>
            <a:r>
              <a:rPr lang="en-GB" sz="2300" b="1" dirty="0" smtClean="0"/>
              <a:t>Widening participation = Higher Education strategy</a:t>
            </a:r>
          </a:p>
          <a:p>
            <a:pPr marL="0" indent="0">
              <a:buNone/>
            </a:pPr>
            <a:r>
              <a:rPr lang="en-GB" sz="2300" dirty="0" smtClean="0"/>
              <a:t>work </a:t>
            </a:r>
            <a:r>
              <a:rPr lang="en-GB" sz="2300" dirty="0"/>
              <a:t>to raise aspirations and educational attainment among prospective students from under-represented groups, to:</a:t>
            </a:r>
          </a:p>
          <a:p>
            <a:pPr>
              <a:buFont typeface="Wingdings" panose="05000000000000000000" pitchFamily="2" charset="2"/>
              <a:buChar char="v"/>
            </a:pPr>
            <a:r>
              <a:rPr lang="en-GB" sz="2300" dirty="0"/>
              <a:t>prepare them for higher education</a:t>
            </a:r>
          </a:p>
          <a:p>
            <a:pPr>
              <a:buFont typeface="Wingdings" panose="05000000000000000000" pitchFamily="2" charset="2"/>
              <a:buChar char="v"/>
            </a:pPr>
            <a:r>
              <a:rPr lang="en-GB" sz="2300" dirty="0"/>
              <a:t>ensure success on their programme of study</a:t>
            </a:r>
          </a:p>
          <a:p>
            <a:pPr>
              <a:buFont typeface="Wingdings" panose="05000000000000000000" pitchFamily="2" charset="2"/>
              <a:buChar char="v"/>
            </a:pPr>
            <a:r>
              <a:rPr lang="en-GB" sz="2300" dirty="0"/>
              <a:t>improve their employment prospects</a:t>
            </a:r>
          </a:p>
          <a:p>
            <a:pPr>
              <a:buFont typeface="Wingdings" panose="05000000000000000000" pitchFamily="2" charset="2"/>
              <a:buChar char="v"/>
            </a:pPr>
            <a:r>
              <a:rPr lang="en-GB" sz="2300" dirty="0"/>
              <a:t>open possibilities for postgraduate study</a:t>
            </a:r>
          </a:p>
          <a:p>
            <a:pPr>
              <a:buFont typeface="Wingdings" panose="05000000000000000000" pitchFamily="2" charset="2"/>
              <a:buChar char="v"/>
            </a:pPr>
            <a:r>
              <a:rPr lang="en-GB" sz="2300" dirty="0"/>
              <a:t>give them opportunities to return to learning throughout their </a:t>
            </a:r>
            <a:r>
              <a:rPr lang="en-GB" sz="2300" dirty="0" smtClean="0"/>
              <a:t>lives</a:t>
            </a:r>
          </a:p>
          <a:p>
            <a:pPr marL="0" indent="0">
              <a:buNone/>
            </a:pPr>
            <a:endParaRPr lang="en-GB" sz="2300" dirty="0" smtClean="0"/>
          </a:p>
          <a:p>
            <a:pPr marL="0" indent="0">
              <a:buNone/>
            </a:pPr>
            <a:r>
              <a:rPr lang="en-GB" sz="2300" b="1" dirty="0" smtClean="0"/>
              <a:t>Who is it aimed at?</a:t>
            </a:r>
            <a:endParaRPr lang="en-GB" sz="2300" b="1" dirty="0"/>
          </a:p>
          <a:p>
            <a:r>
              <a:rPr lang="en-GB" sz="2300" dirty="0" smtClean="0"/>
              <a:t>- lower </a:t>
            </a:r>
            <a:r>
              <a:rPr lang="en-GB" sz="2300" dirty="0"/>
              <a:t>socio-economic groups</a:t>
            </a:r>
          </a:p>
          <a:p>
            <a:r>
              <a:rPr lang="en-GB" sz="2300" dirty="0" smtClean="0"/>
              <a:t>- low-participation </a:t>
            </a:r>
            <a:r>
              <a:rPr lang="en-GB" sz="2300" dirty="0"/>
              <a:t>schools and neighbourhoods</a:t>
            </a:r>
          </a:p>
          <a:p>
            <a:endParaRPr lang="en-GB" dirty="0"/>
          </a:p>
        </p:txBody>
      </p:sp>
      <p:sp>
        <p:nvSpPr>
          <p:cNvPr id="4" name="AutoShape 2" descr="Image result for the curriculum life cycl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31422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Strategies </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GB" dirty="0" smtClean="0"/>
              <a:t>Primary school engagement – raising aspirations</a:t>
            </a:r>
          </a:p>
          <a:p>
            <a:pPr>
              <a:buFont typeface="Wingdings" panose="05000000000000000000" pitchFamily="2" charset="2"/>
              <a:buChar char="v"/>
            </a:pPr>
            <a:r>
              <a:rPr lang="en-GB" dirty="0" smtClean="0"/>
              <a:t>Summer schools </a:t>
            </a:r>
          </a:p>
          <a:p>
            <a:pPr>
              <a:buFont typeface="Wingdings" panose="05000000000000000000" pitchFamily="2" charset="2"/>
              <a:buChar char="v"/>
            </a:pPr>
            <a:r>
              <a:rPr lang="en-GB" dirty="0" smtClean="0"/>
              <a:t>School and college engagement </a:t>
            </a:r>
          </a:p>
          <a:p>
            <a:pPr>
              <a:buFont typeface="Wingdings" panose="05000000000000000000" pitchFamily="2" charset="2"/>
              <a:buChar char="v"/>
            </a:pPr>
            <a:endParaRPr lang="en-GB" dirty="0"/>
          </a:p>
          <a:p>
            <a:pPr>
              <a:buFont typeface="Wingdings" panose="05000000000000000000" pitchFamily="2" charset="2"/>
              <a:buChar char="v"/>
            </a:pPr>
            <a:endParaRPr lang="en-GB" dirty="0" smtClean="0"/>
          </a:p>
          <a:p>
            <a:pPr marL="0" indent="0">
              <a:buNone/>
            </a:pPr>
            <a:r>
              <a:rPr lang="en-GB" dirty="0">
                <a:hlinkClick r:id="rId2"/>
              </a:rPr>
              <a:t>https://www.youtube.com/watch?v=8jmXDwtuxZ0</a:t>
            </a:r>
            <a:endParaRPr lang="en-GB" dirty="0"/>
          </a:p>
          <a:p>
            <a:pPr marL="0" indent="0">
              <a:buNone/>
            </a:pPr>
            <a:endParaRPr lang="en-GB" dirty="0"/>
          </a:p>
        </p:txBody>
      </p:sp>
    </p:spTree>
    <p:extLst>
      <p:ext uri="{BB962C8B-B14F-4D97-AF65-F5344CB8AC3E}">
        <p14:creationId xmlns:p14="http://schemas.microsoft.com/office/powerpoint/2010/main" val="2109030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Inclusive Practice </a:t>
            </a: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 </a:t>
            </a:r>
            <a:r>
              <a:rPr lang="en-GB" dirty="0" smtClean="0"/>
              <a:t>‘Inclusive </a:t>
            </a:r>
            <a:r>
              <a:rPr lang="en-GB" dirty="0"/>
              <a:t>practice is an approach to teaching that recognises the diversity of students, enabling all students to access course content, fully participate in learning activities and demonstrate their knowledge and strengths at assessment. Inclusive practice values the diversity of the student body as a resource that enhances the learning experience</a:t>
            </a:r>
            <a:r>
              <a:rPr lang="en-GB" dirty="0" smtClean="0"/>
              <a:t>.’</a:t>
            </a:r>
          </a:p>
          <a:p>
            <a:endParaRPr lang="en-GB" dirty="0"/>
          </a:p>
          <a:p>
            <a:r>
              <a:rPr lang="en-GB" dirty="0" smtClean="0"/>
              <a:t>Equality Challenge Unit (2013) </a:t>
            </a:r>
            <a:endParaRPr lang="en-GB" dirty="0"/>
          </a:p>
        </p:txBody>
      </p:sp>
    </p:spTree>
    <p:extLst>
      <p:ext uri="{BB962C8B-B14F-4D97-AF65-F5344CB8AC3E}">
        <p14:creationId xmlns:p14="http://schemas.microsoft.com/office/powerpoint/2010/main" val="2283802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does inclusive practice matter at HE?</a:t>
            </a:r>
            <a:endParaRPr lang="en-GB" dirty="0"/>
          </a:p>
        </p:txBody>
      </p:sp>
      <p:sp>
        <p:nvSpPr>
          <p:cNvPr id="3" name="Content Placeholder 2"/>
          <p:cNvSpPr>
            <a:spLocks noGrp="1"/>
          </p:cNvSpPr>
          <p:nvPr>
            <p:ph idx="1"/>
          </p:nvPr>
        </p:nvSpPr>
        <p:spPr>
          <a:xfrm>
            <a:off x="1097280" y="1622855"/>
            <a:ext cx="10058400" cy="4744994"/>
          </a:xfrm>
        </p:spPr>
        <p:txBody>
          <a:bodyPr>
            <a:normAutofit fontScale="92500"/>
          </a:bodyPr>
          <a:lstStyle/>
          <a:p>
            <a:endParaRPr lang="en-GB" dirty="0"/>
          </a:p>
          <a:p>
            <a:pPr>
              <a:buFont typeface="Wingdings" panose="05000000000000000000" pitchFamily="2" charset="2"/>
              <a:buChar char="v"/>
            </a:pPr>
            <a:r>
              <a:rPr lang="en-GB" dirty="0"/>
              <a:t>The student population reflects the increasing diversity of UK society and the success of HEIs in attracting international students. </a:t>
            </a:r>
            <a:endParaRPr lang="en-GB" dirty="0" smtClean="0"/>
          </a:p>
          <a:p>
            <a:pPr marL="0" indent="0">
              <a:buNone/>
            </a:pPr>
            <a:endParaRPr lang="en-GB" dirty="0"/>
          </a:p>
          <a:p>
            <a:pPr>
              <a:buFont typeface="Wingdings" panose="05000000000000000000" pitchFamily="2" charset="2"/>
              <a:buChar char="v"/>
            </a:pPr>
            <a:r>
              <a:rPr lang="en-GB" dirty="0"/>
              <a:t>The diversity of students frames the learning experience. Inclusive practice maximises the value of this resource and enriches the experience for all. </a:t>
            </a:r>
          </a:p>
          <a:p>
            <a:pPr>
              <a:buFont typeface="Wingdings" panose="05000000000000000000" pitchFamily="2" charset="2"/>
              <a:buChar char="v"/>
            </a:pPr>
            <a:endParaRPr lang="en-GB" dirty="0" smtClean="0"/>
          </a:p>
          <a:p>
            <a:pPr>
              <a:buFont typeface="Wingdings" panose="05000000000000000000" pitchFamily="2" charset="2"/>
              <a:buChar char="v"/>
            </a:pPr>
            <a:r>
              <a:rPr lang="en-GB" dirty="0" smtClean="0"/>
              <a:t>Students </a:t>
            </a:r>
            <a:r>
              <a:rPr lang="en-GB" dirty="0"/>
              <a:t>who acquire the skills to work productively with people from different backgrounds are likely to be attractive to potential employers. </a:t>
            </a:r>
          </a:p>
          <a:p>
            <a:pPr>
              <a:buFont typeface="Wingdings" panose="05000000000000000000" pitchFamily="2" charset="2"/>
              <a:buChar char="v"/>
            </a:pPr>
            <a:endParaRPr lang="en-GB" dirty="0" smtClean="0"/>
          </a:p>
          <a:p>
            <a:pPr>
              <a:buFont typeface="Wingdings" panose="05000000000000000000" pitchFamily="2" charset="2"/>
              <a:buChar char="v"/>
            </a:pPr>
            <a:r>
              <a:rPr lang="en-GB" dirty="0" smtClean="0"/>
              <a:t>A </a:t>
            </a:r>
            <a:r>
              <a:rPr lang="en-GB" dirty="0"/>
              <a:t>proactive approach to inclusion is likely to reduce the time academics would otherwise spend working on a one-to-one basis with students who are experiencing problems with learning. </a:t>
            </a:r>
            <a:r>
              <a:rPr lang="en-GB" dirty="0" smtClean="0"/>
              <a:t>             </a:t>
            </a:r>
          </a:p>
          <a:p>
            <a:pPr marL="0" indent="0">
              <a:buNone/>
            </a:pPr>
            <a:r>
              <a:rPr lang="en-GB" dirty="0"/>
              <a:t> </a:t>
            </a:r>
            <a:r>
              <a:rPr lang="en-GB" dirty="0" smtClean="0"/>
              <a:t>                                                                                                                                                              ECU (2013)</a:t>
            </a:r>
            <a:endParaRPr lang="en-GB" dirty="0"/>
          </a:p>
          <a:p>
            <a:pPr marL="0" indent="0" algn="r">
              <a:buNone/>
            </a:pP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224998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Differentiation </a:t>
            </a:r>
            <a:endParaRPr lang="en-GB" dirty="0"/>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v"/>
            </a:pPr>
            <a:r>
              <a:rPr lang="en-GB" dirty="0"/>
              <a:t>Teachers should seek to meet the diverse needs of children with SEN by being proactive in adopting varied approaches to learning, teaching and assessment (Vickerman, 2007</a:t>
            </a:r>
            <a:r>
              <a:rPr lang="en-GB" dirty="0" smtClean="0"/>
              <a:t>).  - only SEN?</a:t>
            </a:r>
          </a:p>
          <a:p>
            <a:pPr>
              <a:buFont typeface="Wingdings" panose="05000000000000000000" pitchFamily="2" charset="2"/>
              <a:buChar char="v"/>
            </a:pPr>
            <a:endParaRPr lang="en-GB" dirty="0"/>
          </a:p>
          <a:p>
            <a:pPr>
              <a:buFont typeface="Wingdings" panose="05000000000000000000" pitchFamily="2" charset="2"/>
              <a:buChar char="v"/>
            </a:pPr>
            <a:r>
              <a:rPr lang="en-GB" dirty="0" smtClean="0"/>
              <a:t>Four strands of differentiation:</a:t>
            </a:r>
          </a:p>
          <a:p>
            <a:r>
              <a:rPr lang="en-GB" b="1" dirty="0"/>
              <a:t>Curriculum adaptation</a:t>
            </a:r>
            <a:r>
              <a:rPr lang="en-GB" dirty="0"/>
              <a:t> - Changing what is taught</a:t>
            </a:r>
          </a:p>
          <a:p>
            <a:r>
              <a:rPr lang="en-GB" b="1" dirty="0"/>
              <a:t>Instructional modifications</a:t>
            </a:r>
            <a:r>
              <a:rPr lang="en-GB" dirty="0"/>
              <a:t> - Changing how we teach</a:t>
            </a:r>
          </a:p>
          <a:p>
            <a:r>
              <a:rPr lang="en-GB" b="1" dirty="0"/>
              <a:t>Environmental considerations </a:t>
            </a:r>
            <a:r>
              <a:rPr lang="en-GB" dirty="0"/>
              <a:t>- Changing where we teach</a:t>
            </a:r>
          </a:p>
          <a:p>
            <a:r>
              <a:rPr lang="en-GB" b="1" dirty="0"/>
              <a:t>People resources</a:t>
            </a:r>
            <a:r>
              <a:rPr lang="en-GB" dirty="0"/>
              <a:t> - Looking at who teaches or supports teaching and learning?</a:t>
            </a:r>
          </a:p>
          <a:p>
            <a:r>
              <a:rPr lang="en-GB" dirty="0" smtClean="0"/>
              <a:t>                                                                                                                     Humphrey and Lewis (2008)</a:t>
            </a:r>
            <a:r>
              <a:rPr lang="en-GB" b="1" dirty="0"/>
              <a:t/>
            </a:r>
            <a:br>
              <a:rPr lang="en-GB" b="1" dirty="0"/>
            </a:br>
            <a:endParaRPr lang="en-GB" b="1" dirty="0"/>
          </a:p>
          <a:p>
            <a:pPr marL="0" indent="0">
              <a:buNone/>
            </a:pPr>
            <a:endParaRPr lang="en-GB" dirty="0"/>
          </a:p>
        </p:txBody>
      </p:sp>
    </p:spTree>
    <p:extLst>
      <p:ext uri="{BB962C8B-B14F-4D97-AF65-F5344CB8AC3E}">
        <p14:creationId xmlns:p14="http://schemas.microsoft.com/office/powerpoint/2010/main" val="2247931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606746" y="1729946"/>
            <a:ext cx="5585254" cy="4646139"/>
          </a:xfrm>
          <a:prstGeom prst="rect">
            <a:avLst/>
          </a:prstGeom>
        </p:spPr>
      </p:pic>
      <p:sp>
        <p:nvSpPr>
          <p:cNvPr id="5" name="Rectangle 4"/>
          <p:cNvSpPr/>
          <p:nvPr/>
        </p:nvSpPr>
        <p:spPr>
          <a:xfrm>
            <a:off x="510746" y="2331478"/>
            <a:ext cx="6096000" cy="646331"/>
          </a:xfrm>
          <a:prstGeom prst="rect">
            <a:avLst/>
          </a:prstGeom>
        </p:spPr>
        <p:txBody>
          <a:bodyPr>
            <a:spAutoFit/>
          </a:bodyPr>
          <a:lstStyle/>
          <a:p>
            <a:pPr marL="285750" indent="-285750">
              <a:buFont typeface="Arial" panose="020B0604020202020204" pitchFamily="34" charset="0"/>
              <a:buChar char="•"/>
            </a:pPr>
            <a:r>
              <a:rPr lang="en-GB" dirty="0" smtClean="0"/>
              <a:t>In practice, curriculum </a:t>
            </a:r>
            <a:r>
              <a:rPr lang="en-GB" dirty="0"/>
              <a:t>design and curriculum delivery are processes that tend to overlap at certain extent </a:t>
            </a:r>
          </a:p>
        </p:txBody>
      </p:sp>
      <p:sp>
        <p:nvSpPr>
          <p:cNvPr id="6" name="Rectangle 5"/>
          <p:cNvSpPr/>
          <p:nvPr/>
        </p:nvSpPr>
        <p:spPr>
          <a:xfrm>
            <a:off x="560172" y="3278220"/>
            <a:ext cx="5107459" cy="1200329"/>
          </a:xfrm>
          <a:prstGeom prst="rect">
            <a:avLst/>
          </a:prstGeom>
        </p:spPr>
        <p:txBody>
          <a:bodyPr wrap="square">
            <a:spAutoFit/>
          </a:bodyPr>
          <a:lstStyle/>
          <a:p>
            <a:pPr marL="285750" indent="-285750">
              <a:buFont typeface="Arial" panose="020B0604020202020204" pitchFamily="34" charset="0"/>
              <a:buChar char="•"/>
            </a:pPr>
            <a:r>
              <a:rPr lang="en-GB" dirty="0" smtClean="0"/>
              <a:t>The quality </a:t>
            </a:r>
            <a:r>
              <a:rPr lang="en-GB" dirty="0"/>
              <a:t>of curriculum delivery is always a major concern among the educational institutions because it has a direct impact upon the learners’ learning experience</a:t>
            </a:r>
          </a:p>
        </p:txBody>
      </p:sp>
      <p:sp>
        <p:nvSpPr>
          <p:cNvPr id="7" name="Rectangle 6"/>
          <p:cNvSpPr/>
          <p:nvPr/>
        </p:nvSpPr>
        <p:spPr>
          <a:xfrm>
            <a:off x="634313" y="4778960"/>
            <a:ext cx="6096000" cy="1477328"/>
          </a:xfrm>
          <a:prstGeom prst="rect">
            <a:avLst/>
          </a:prstGeom>
        </p:spPr>
        <p:txBody>
          <a:bodyPr>
            <a:spAutoFit/>
          </a:bodyPr>
          <a:lstStyle/>
          <a:p>
            <a:pPr marL="285750" indent="-285750">
              <a:buFont typeface="Arial" panose="020B0604020202020204" pitchFamily="34" charset="0"/>
              <a:buChar char="•"/>
            </a:pPr>
            <a:r>
              <a:rPr lang="en-GB" dirty="0"/>
              <a:t>learners’ learning behaviour and styles must be understood first before we can construct viable strategies for effective curriculum </a:t>
            </a:r>
            <a:r>
              <a:rPr lang="en-GB" dirty="0" smtClean="0"/>
              <a:t>delivery</a:t>
            </a:r>
          </a:p>
          <a:p>
            <a:pPr marL="285750" indent="-285750">
              <a:buFont typeface="Arial" panose="020B0604020202020204" pitchFamily="34" charset="0"/>
              <a:buChar char="•"/>
            </a:pPr>
            <a:endParaRPr lang="en-GB" dirty="0"/>
          </a:p>
          <a:p>
            <a:r>
              <a:rPr lang="en-GB" dirty="0" smtClean="0"/>
              <a:t>   JISC (2009)</a:t>
            </a:r>
            <a:endParaRPr lang="en-GB" dirty="0"/>
          </a:p>
        </p:txBody>
      </p:sp>
      <p:sp>
        <p:nvSpPr>
          <p:cNvPr id="8" name="TextBox 7"/>
          <p:cNvSpPr txBox="1"/>
          <p:nvPr/>
        </p:nvSpPr>
        <p:spPr>
          <a:xfrm>
            <a:off x="1853514" y="576649"/>
            <a:ext cx="9069859" cy="830997"/>
          </a:xfrm>
          <a:prstGeom prst="rect">
            <a:avLst/>
          </a:prstGeom>
          <a:noFill/>
        </p:spPr>
        <p:txBody>
          <a:bodyPr wrap="square" rtlCol="0">
            <a:spAutoFit/>
          </a:bodyPr>
          <a:lstStyle/>
          <a:p>
            <a:pPr algn="ctr"/>
            <a:r>
              <a:rPr lang="en-GB" sz="4800" dirty="0" smtClean="0"/>
              <a:t>Curriculum Design</a:t>
            </a:r>
            <a:endParaRPr lang="en-GB" sz="4800" dirty="0"/>
          </a:p>
        </p:txBody>
      </p:sp>
    </p:spTree>
    <p:extLst>
      <p:ext uri="{BB962C8B-B14F-4D97-AF65-F5344CB8AC3E}">
        <p14:creationId xmlns:p14="http://schemas.microsoft.com/office/powerpoint/2010/main" val="3767410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Embedding Equality and Diversity into the curriculum </a:t>
            </a:r>
            <a:endParaRPr lang="en-GB" dirty="0"/>
          </a:p>
        </p:txBody>
      </p:sp>
      <p:sp>
        <p:nvSpPr>
          <p:cNvPr id="3" name="Content Placeholder 2"/>
          <p:cNvSpPr>
            <a:spLocks noGrp="1"/>
          </p:cNvSpPr>
          <p:nvPr>
            <p:ph idx="1"/>
          </p:nvPr>
        </p:nvSpPr>
        <p:spPr/>
        <p:txBody>
          <a:bodyPr/>
          <a:lstStyle/>
          <a:p>
            <a:r>
              <a:rPr lang="en-GB" dirty="0" smtClean="0"/>
              <a:t>Think SPICE : </a:t>
            </a:r>
          </a:p>
          <a:p>
            <a:endParaRPr lang="en-GB" dirty="0"/>
          </a:p>
          <a:p>
            <a:endParaRPr lang="en-GB" dirty="0"/>
          </a:p>
        </p:txBody>
      </p:sp>
      <p:graphicFrame>
        <p:nvGraphicFramePr>
          <p:cNvPr id="4" name="Diagram 3"/>
          <p:cNvGraphicFramePr/>
          <p:nvPr>
            <p:extLst>
              <p:ext uri="{D42A27DB-BD31-4B8C-83A1-F6EECF244321}">
                <p14:modId xmlns:p14="http://schemas.microsoft.com/office/powerpoint/2010/main" val="2429436918"/>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504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 inclusive curriculum that promotes equality and diversity </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pPr>
              <a:buFont typeface="Wingdings" panose="05000000000000000000" pitchFamily="2" charset="2"/>
              <a:buChar char="v"/>
            </a:pPr>
            <a:r>
              <a:rPr lang="en-GB" dirty="0" smtClean="0"/>
              <a:t>Diversity </a:t>
            </a:r>
            <a:r>
              <a:rPr lang="en-GB" dirty="0"/>
              <a:t>of society represented/avoiding stereotypes and celebrating diversity </a:t>
            </a:r>
          </a:p>
          <a:p>
            <a:pPr>
              <a:buFont typeface="Wingdings" panose="05000000000000000000" pitchFamily="2" charset="2"/>
              <a:buChar char="v"/>
            </a:pPr>
            <a:r>
              <a:rPr lang="en-GB" dirty="0" smtClean="0"/>
              <a:t> </a:t>
            </a:r>
            <a:r>
              <a:rPr lang="en-GB" dirty="0"/>
              <a:t>Environment where all learners feel welcome and respected/ embedding well-being </a:t>
            </a:r>
          </a:p>
          <a:p>
            <a:pPr>
              <a:buFont typeface="Wingdings" panose="05000000000000000000" pitchFamily="2" charset="2"/>
              <a:buChar char="v"/>
            </a:pPr>
            <a:r>
              <a:rPr lang="en-GB" dirty="0" smtClean="0"/>
              <a:t>All </a:t>
            </a:r>
            <a:r>
              <a:rPr lang="en-GB" dirty="0"/>
              <a:t>perspectives are valued/ connecting with students’ lives </a:t>
            </a:r>
          </a:p>
          <a:p>
            <a:pPr>
              <a:buFont typeface="Wingdings" panose="05000000000000000000" pitchFamily="2" charset="2"/>
              <a:buChar char="v"/>
            </a:pPr>
            <a:r>
              <a:rPr lang="en-GB" dirty="0" smtClean="0"/>
              <a:t>Promoting </a:t>
            </a:r>
            <a:r>
              <a:rPr lang="en-GB" dirty="0"/>
              <a:t>learner engagement </a:t>
            </a:r>
          </a:p>
          <a:p>
            <a:pPr>
              <a:buFont typeface="Wingdings" panose="05000000000000000000" pitchFamily="2" charset="2"/>
              <a:buChar char="v"/>
            </a:pPr>
            <a:r>
              <a:rPr lang="en-GB" dirty="0" smtClean="0"/>
              <a:t>Developing </a:t>
            </a:r>
            <a:r>
              <a:rPr lang="en-GB" dirty="0"/>
              <a:t>strategies for sharing and generating knowledge (creating, open, flexible, learner-centred activities) </a:t>
            </a:r>
          </a:p>
          <a:p>
            <a:pPr>
              <a:buFont typeface="Wingdings" panose="05000000000000000000" pitchFamily="2" charset="2"/>
              <a:buChar char="v"/>
            </a:pPr>
            <a:r>
              <a:rPr lang="en-GB" dirty="0" smtClean="0"/>
              <a:t>Use </a:t>
            </a:r>
            <a:r>
              <a:rPr lang="en-GB" dirty="0"/>
              <a:t>of technology to enhance learning </a:t>
            </a:r>
          </a:p>
          <a:p>
            <a:pPr>
              <a:buFont typeface="Wingdings" panose="05000000000000000000" pitchFamily="2" charset="2"/>
              <a:buChar char="v"/>
            </a:pPr>
            <a:r>
              <a:rPr lang="en-GB" dirty="0" smtClean="0"/>
              <a:t> </a:t>
            </a:r>
            <a:r>
              <a:rPr lang="en-GB" dirty="0"/>
              <a:t>Responding to different approaches to learning </a:t>
            </a:r>
          </a:p>
          <a:p>
            <a:pPr>
              <a:buFont typeface="Wingdings" panose="05000000000000000000" pitchFamily="2" charset="2"/>
              <a:buChar char="v"/>
            </a:pPr>
            <a:r>
              <a:rPr lang="en-GB" dirty="0"/>
              <a:t>I</a:t>
            </a:r>
            <a:r>
              <a:rPr lang="en-GB" dirty="0" smtClean="0"/>
              <a:t>nclusive </a:t>
            </a:r>
            <a:r>
              <a:rPr lang="en-GB" dirty="0"/>
              <a:t>curriculum design reduces the need to make individual adjustments or changes </a:t>
            </a:r>
          </a:p>
          <a:p>
            <a:endParaRPr lang="en-GB" dirty="0"/>
          </a:p>
        </p:txBody>
      </p:sp>
    </p:spTree>
    <p:extLst>
      <p:ext uri="{BB962C8B-B14F-4D97-AF65-F5344CB8AC3E}">
        <p14:creationId xmlns:p14="http://schemas.microsoft.com/office/powerpoint/2010/main" val="852650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 Accessible Curriculum</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smtClean="0"/>
              <a:t>Teaching and learning – </a:t>
            </a:r>
          </a:p>
          <a:p>
            <a:endParaRPr lang="en-GB" dirty="0"/>
          </a:p>
          <a:p>
            <a:pPr>
              <a:buFont typeface="Wingdings" panose="05000000000000000000" pitchFamily="2" charset="2"/>
              <a:buChar char="v"/>
            </a:pPr>
            <a:r>
              <a:rPr lang="en-GB" dirty="0" smtClean="0"/>
              <a:t>Teachers need to be responsive to students needs – </a:t>
            </a:r>
            <a:r>
              <a:rPr lang="en-GB" b="1" dirty="0" smtClean="0"/>
              <a:t>what does this mean?</a:t>
            </a:r>
          </a:p>
          <a:p>
            <a:pPr>
              <a:buFont typeface="Wingdings" panose="05000000000000000000" pitchFamily="2" charset="2"/>
              <a:buChar char="v"/>
            </a:pPr>
            <a:endParaRPr lang="en-GB" b="1" dirty="0"/>
          </a:p>
          <a:p>
            <a:pPr marL="0" indent="0">
              <a:buNone/>
            </a:pPr>
            <a:r>
              <a:rPr lang="en-GB" b="1" u="sng" dirty="0" smtClean="0"/>
              <a:t>Resources –</a:t>
            </a:r>
          </a:p>
          <a:p>
            <a:pPr marL="0" indent="0">
              <a:buNone/>
            </a:pPr>
            <a:endParaRPr lang="en-GB" b="1" u="sng" dirty="0"/>
          </a:p>
          <a:p>
            <a:pPr>
              <a:buFont typeface="Wingdings" panose="05000000000000000000" pitchFamily="2" charset="2"/>
              <a:buChar char="v"/>
            </a:pPr>
            <a:r>
              <a:rPr lang="en-GB" dirty="0" smtClean="0"/>
              <a:t>A differentiation of resources – </a:t>
            </a:r>
            <a:r>
              <a:rPr lang="en-GB" b="1" dirty="0" smtClean="0"/>
              <a:t>how? </a:t>
            </a:r>
          </a:p>
          <a:p>
            <a:pPr marL="0" indent="0">
              <a:buNone/>
            </a:pPr>
            <a:endParaRPr lang="en-GB" b="1" dirty="0"/>
          </a:p>
          <a:p>
            <a:pPr marL="0" indent="0">
              <a:buNone/>
            </a:pPr>
            <a:r>
              <a:rPr lang="en-GB" b="1" u="sng" dirty="0" smtClean="0"/>
              <a:t>Location and Timings – </a:t>
            </a:r>
          </a:p>
          <a:p>
            <a:pPr>
              <a:buFont typeface="Wingdings" panose="05000000000000000000" pitchFamily="2" charset="2"/>
              <a:buChar char="v"/>
            </a:pPr>
            <a:r>
              <a:rPr lang="en-GB" dirty="0" smtClean="0"/>
              <a:t>Courses and programmes need to consider practical implications such as when the course is available and where – </a:t>
            </a:r>
            <a:r>
              <a:rPr lang="en-GB" b="1" dirty="0" smtClean="0"/>
              <a:t>how? </a:t>
            </a:r>
          </a:p>
          <a:p>
            <a:endParaRPr lang="en-GB" b="1" dirty="0"/>
          </a:p>
          <a:p>
            <a:endParaRPr lang="en-GB" b="1" dirty="0"/>
          </a:p>
        </p:txBody>
      </p:sp>
    </p:spTree>
    <p:extLst>
      <p:ext uri="{BB962C8B-B14F-4D97-AF65-F5344CB8AC3E}">
        <p14:creationId xmlns:p14="http://schemas.microsoft.com/office/powerpoint/2010/main" val="1040415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 Appropriate Curriculum </a:t>
            </a:r>
            <a:endParaRPr lang="en-GB" dirty="0"/>
          </a:p>
        </p:txBody>
      </p:sp>
      <p:sp>
        <p:nvSpPr>
          <p:cNvPr id="3" name="Content Placeholder 2"/>
          <p:cNvSpPr>
            <a:spLocks noGrp="1"/>
          </p:cNvSpPr>
          <p:nvPr>
            <p:ph idx="1"/>
          </p:nvPr>
        </p:nvSpPr>
        <p:spPr/>
        <p:txBody>
          <a:bodyPr/>
          <a:lstStyle/>
          <a:p>
            <a:r>
              <a:rPr lang="en-GB" b="1" dirty="0" smtClean="0"/>
              <a:t>Why is the person taking part in learning </a:t>
            </a:r>
            <a:r>
              <a:rPr lang="en-GB" dirty="0" smtClean="0"/>
              <a:t>= personal challenge, enjoyment of learning, needing a qualification to gain a job. </a:t>
            </a:r>
          </a:p>
          <a:p>
            <a:endParaRPr lang="en-GB" dirty="0" smtClean="0"/>
          </a:p>
          <a:p>
            <a:r>
              <a:rPr lang="en-GB" dirty="0" smtClean="0"/>
              <a:t>Is the curriculum appropriate for the person? </a:t>
            </a:r>
          </a:p>
          <a:p>
            <a:r>
              <a:rPr lang="en-GB" dirty="0" smtClean="0"/>
              <a:t>- entry criteria vs no entry criteria</a:t>
            </a:r>
          </a:p>
          <a:p>
            <a:pPr>
              <a:buFontTx/>
              <a:buChar char="-"/>
            </a:pPr>
            <a:r>
              <a:rPr lang="en-GB" dirty="0" smtClean="0"/>
              <a:t>Is support put in place to ensure that the person succeeds? </a:t>
            </a:r>
          </a:p>
          <a:p>
            <a:pPr>
              <a:buFontTx/>
              <a:buChar char="-"/>
            </a:pPr>
            <a:endParaRPr lang="en-GB" b="1" dirty="0"/>
          </a:p>
          <a:p>
            <a:pPr marL="0" indent="0">
              <a:buNone/>
            </a:pPr>
            <a:r>
              <a:rPr lang="en-GB" dirty="0" smtClean="0"/>
              <a:t>‘inclusive practice is thinking about our teaching and curricula in such a way that any student can access it to the best of their potential ability’ (</a:t>
            </a:r>
            <a:r>
              <a:rPr lang="en-GB" dirty="0" err="1" smtClean="0"/>
              <a:t>Tummons</a:t>
            </a:r>
            <a:r>
              <a:rPr lang="en-GB" dirty="0" smtClean="0"/>
              <a:t> 2012). </a:t>
            </a:r>
            <a:endParaRPr lang="en-GB" dirty="0"/>
          </a:p>
          <a:p>
            <a:endParaRPr lang="en-GB" b="1" dirty="0"/>
          </a:p>
        </p:txBody>
      </p:sp>
    </p:spTree>
    <p:extLst>
      <p:ext uri="{BB962C8B-B14F-4D97-AF65-F5344CB8AC3E}">
        <p14:creationId xmlns:p14="http://schemas.microsoft.com/office/powerpoint/2010/main" val="428871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Incorporating diversity into a course</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GB" dirty="0"/>
              <a:t>students’ cultural influences and personal ways of learning and how might these influence motivation and course expectations</a:t>
            </a:r>
            <a:r>
              <a:rPr lang="en-GB" dirty="0" smtClean="0"/>
              <a:t>?</a:t>
            </a:r>
          </a:p>
          <a:p>
            <a:pPr marL="0" indent="0">
              <a:buNone/>
            </a:pPr>
            <a:endParaRPr lang="en-GB" dirty="0" smtClean="0"/>
          </a:p>
          <a:p>
            <a:pPr>
              <a:buFont typeface="Wingdings" panose="05000000000000000000" pitchFamily="2" charset="2"/>
              <a:buChar char="v"/>
            </a:pPr>
            <a:r>
              <a:rPr lang="en-GB" dirty="0"/>
              <a:t>include materials that represent various perspectives accurately (consider gender, nationality, ethnicity, age, sexuality, political affiliation, socio-economic status, ability, linguistic background, etc.). </a:t>
            </a:r>
            <a:endParaRPr lang="en-GB" dirty="0" smtClean="0"/>
          </a:p>
          <a:p>
            <a:pPr>
              <a:buFont typeface="Wingdings" panose="05000000000000000000" pitchFamily="2" charset="2"/>
              <a:buChar char="v"/>
            </a:pPr>
            <a:endParaRPr lang="en-GB" dirty="0"/>
          </a:p>
          <a:p>
            <a:pPr>
              <a:buFont typeface="Wingdings" panose="05000000000000000000" pitchFamily="2" charset="2"/>
              <a:buChar char="v"/>
            </a:pPr>
            <a:r>
              <a:rPr lang="en-GB" dirty="0" smtClean="0"/>
              <a:t>Learning styles</a:t>
            </a:r>
          </a:p>
          <a:p>
            <a:pPr>
              <a:buFont typeface="Wingdings" panose="05000000000000000000" pitchFamily="2" charset="2"/>
              <a:buChar char="v"/>
            </a:pPr>
            <a:endParaRPr lang="en-GB" dirty="0"/>
          </a:p>
          <a:p>
            <a:pPr>
              <a:buFont typeface="Wingdings" panose="05000000000000000000" pitchFamily="2" charset="2"/>
              <a:buChar char="v"/>
            </a:pPr>
            <a:r>
              <a:rPr lang="en-GB" dirty="0" smtClean="0"/>
              <a:t>Accessibility for all </a:t>
            </a:r>
            <a:endParaRPr lang="en-GB" dirty="0"/>
          </a:p>
        </p:txBody>
      </p:sp>
    </p:spTree>
    <p:extLst>
      <p:ext uri="{BB962C8B-B14F-4D97-AF65-F5344CB8AC3E}">
        <p14:creationId xmlns:p14="http://schemas.microsoft.com/office/powerpoint/2010/main" val="2650668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a:t>
            </a:r>
            <a:endParaRPr lang="en-GB" dirty="0"/>
          </a:p>
        </p:txBody>
      </p:sp>
      <p:sp>
        <p:nvSpPr>
          <p:cNvPr id="3" name="Content Placeholder 2"/>
          <p:cNvSpPr>
            <a:spLocks noGrp="1"/>
          </p:cNvSpPr>
          <p:nvPr>
            <p:ph idx="1"/>
          </p:nvPr>
        </p:nvSpPr>
        <p:spPr/>
        <p:txBody>
          <a:bodyPr>
            <a:normAutofit fontScale="92500"/>
          </a:bodyPr>
          <a:lstStyle/>
          <a:p>
            <a:endParaRPr lang="en-GB" dirty="0" smtClean="0"/>
          </a:p>
          <a:p>
            <a:r>
              <a:rPr lang="en-GB" dirty="0"/>
              <a:t>Humphrey, N. &amp; Lewis, S. (2008) ‘“Make me normal”: </a:t>
            </a:r>
            <a:r>
              <a:rPr lang="en-GB" dirty="0" smtClean="0"/>
              <a:t>the views </a:t>
            </a:r>
            <a:r>
              <a:rPr lang="en-GB" dirty="0"/>
              <a:t>and experiences of pupils on the autistic </a:t>
            </a:r>
            <a:r>
              <a:rPr lang="en-GB" dirty="0" smtClean="0"/>
              <a:t>spectrum in </a:t>
            </a:r>
            <a:r>
              <a:rPr lang="en-GB" dirty="0"/>
              <a:t>mainstream secondary schools.’ </a:t>
            </a:r>
            <a:r>
              <a:rPr lang="en-GB" i="1" dirty="0" smtClean="0"/>
              <a:t>Autism: An </a:t>
            </a:r>
            <a:r>
              <a:rPr lang="en-GB" i="1" dirty="0"/>
              <a:t>International Journal of Research and Practice</a:t>
            </a:r>
            <a:r>
              <a:rPr lang="en-GB" dirty="0"/>
              <a:t>, </a:t>
            </a:r>
            <a:r>
              <a:rPr lang="en-GB" dirty="0" smtClean="0"/>
              <a:t>12, pp</a:t>
            </a:r>
            <a:r>
              <a:rPr lang="en-GB" dirty="0"/>
              <a:t>. 139–62</a:t>
            </a:r>
            <a:r>
              <a:rPr lang="en-GB" dirty="0" smtClean="0"/>
              <a:t>.</a:t>
            </a:r>
          </a:p>
          <a:p>
            <a:endParaRPr lang="en-GB" dirty="0"/>
          </a:p>
          <a:p>
            <a:r>
              <a:rPr lang="en-GB" dirty="0" smtClean="0"/>
              <a:t>Equality Challenge Unit (2013) Equality and Diversity for Academics. </a:t>
            </a:r>
            <a:r>
              <a:rPr lang="en-GB" dirty="0"/>
              <a:t>Available at : </a:t>
            </a:r>
            <a:r>
              <a:rPr lang="en-GB" dirty="0">
                <a:hlinkClick r:id="rId2"/>
              </a:rPr>
              <a:t>http://</a:t>
            </a:r>
            <a:r>
              <a:rPr lang="en-GB" dirty="0" smtClean="0">
                <a:hlinkClick r:id="rId2"/>
              </a:rPr>
              <a:t>www.strath.ac.uk/media/ps/sees/equality/e-and-d-for-academics-factsheet-inclusive-practice.pdf</a:t>
            </a:r>
            <a:r>
              <a:rPr lang="en-GB" dirty="0" smtClean="0"/>
              <a:t> [Last accessed on 28th October 2015] </a:t>
            </a:r>
          </a:p>
          <a:p>
            <a:pPr marL="0" indent="0">
              <a:buNone/>
            </a:pPr>
            <a:endParaRPr lang="en-GB" dirty="0"/>
          </a:p>
          <a:p>
            <a:r>
              <a:rPr lang="en-GB" dirty="0" err="1" smtClean="0"/>
              <a:t>Tummons</a:t>
            </a:r>
            <a:r>
              <a:rPr lang="en-GB" dirty="0" smtClean="0"/>
              <a:t>, J. (2012) Curriculum Studies in the Lifelong Learning Sector. London: Sage</a:t>
            </a:r>
          </a:p>
          <a:p>
            <a:endParaRPr lang="en-GB" dirty="0"/>
          </a:p>
        </p:txBody>
      </p:sp>
    </p:spTree>
    <p:extLst>
      <p:ext uri="{BB962C8B-B14F-4D97-AF65-F5344CB8AC3E}">
        <p14:creationId xmlns:p14="http://schemas.microsoft.com/office/powerpoint/2010/main" val="3934175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416</TotalTime>
  <Words>973</Words>
  <Application>Microsoft Office PowerPoint</Application>
  <PresentationFormat>Widescreen</PresentationFormat>
  <Paragraphs>151</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Courier New</vt:lpstr>
      <vt:lpstr>Trebuchet MS</vt:lpstr>
      <vt:lpstr>Wingdings</vt:lpstr>
      <vt:lpstr>Wingdings 3</vt:lpstr>
      <vt:lpstr>Facet</vt:lpstr>
      <vt:lpstr>Curriculum Studies</vt:lpstr>
      <vt:lpstr>Objectives</vt:lpstr>
      <vt:lpstr>Sweet task</vt:lpstr>
      <vt:lpstr>Categorisation</vt:lpstr>
      <vt:lpstr>Legislation </vt:lpstr>
      <vt:lpstr>Key words</vt:lpstr>
      <vt:lpstr>Widening Participation</vt:lpstr>
      <vt:lpstr>Strategies </vt:lpstr>
      <vt:lpstr>Inclusive Practice </vt:lpstr>
      <vt:lpstr>Why does inclusive practice matter at HE?</vt:lpstr>
      <vt:lpstr>Differentiation </vt:lpstr>
      <vt:lpstr>PowerPoint Presentation</vt:lpstr>
      <vt:lpstr>Embedding Equality and Diversity into the curriculum </vt:lpstr>
      <vt:lpstr>An inclusive curriculum that promotes equality and diversity </vt:lpstr>
      <vt:lpstr>An Accessible Curriculum</vt:lpstr>
      <vt:lpstr>An Appropriate Curriculum </vt:lpstr>
      <vt:lpstr>Incorporating diversity into a course</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Laura Hutchings</cp:lastModifiedBy>
  <cp:revision>5</cp:revision>
  <dcterms:created xsi:type="dcterms:W3CDTF">2015-10-28T08:50:46Z</dcterms:created>
  <dcterms:modified xsi:type="dcterms:W3CDTF">2015-11-23T12:55:21Z</dcterms:modified>
</cp:coreProperties>
</file>