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4" r:id="rId1"/>
  </p:sldMasterIdLst>
  <p:sldIdLst>
    <p:sldId id="257" r:id="rId2"/>
    <p:sldId id="256" r:id="rId3"/>
    <p:sldId id="258" r:id="rId4"/>
    <p:sldId id="265" r:id="rId5"/>
    <p:sldId id="260" r:id="rId6"/>
    <p:sldId id="261" r:id="rId7"/>
    <p:sldId id="264" r:id="rId8"/>
    <p:sldId id="263" r:id="rId9"/>
    <p:sldId id="259"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6B445F0-ABCA-F4B3-930F-7FCB6129B008}" v="855" dt="2023-02-15T15:30:19.171"/>
    <p1510:client id="{375B1460-A45C-F34B-8034-48D670086B82}" v="669" dt="2023-02-15T13:04:30.898"/>
    <p1510:client id="{A992A361-B811-FFF2-7271-1AB652ECE6AB}" v="1364" dt="2023-02-15T17:06:08.03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80F6E9B-223B-44BD-8E53-4CAE523CA937}" type="doc">
      <dgm:prSet loTypeId="urn:microsoft.com/office/officeart/2005/8/layout/cycle3" loCatId="cycle" qsTypeId="urn:microsoft.com/office/officeart/2005/8/quickstyle/simple1" qsCatId="simple" csTypeId="urn:microsoft.com/office/officeart/2005/8/colors/colorful5" csCatId="colorful" phldr="1"/>
      <dgm:spPr/>
      <dgm:t>
        <a:bodyPr/>
        <a:lstStyle/>
        <a:p>
          <a:endParaRPr lang="en-GB"/>
        </a:p>
      </dgm:t>
    </dgm:pt>
    <dgm:pt modelId="{D68214E0-7237-4F3D-8050-CC4C751D9981}">
      <dgm:prSet phldrT="[Text]" phldr="0"/>
      <dgm:spPr/>
      <dgm:t>
        <a:bodyPr/>
        <a:lstStyle/>
        <a:p>
          <a:pPr rtl="0"/>
          <a:r>
            <a:rPr lang="en-GB">
              <a:latin typeface="Gill Sans MT" panose="020B0502020104020203"/>
            </a:rPr>
            <a:t>Week 4</a:t>
          </a:r>
          <a:endParaRPr lang="en-GB"/>
        </a:p>
      </dgm:t>
    </dgm:pt>
    <dgm:pt modelId="{7E5F74B4-D0DE-4D5F-80A3-74877CCC337C}" type="parTrans" cxnId="{AA14A67B-2D43-4CE9-A7D8-9DAAAA412E1E}">
      <dgm:prSet/>
      <dgm:spPr/>
      <dgm:t>
        <a:bodyPr/>
        <a:lstStyle/>
        <a:p>
          <a:endParaRPr lang="en-GB"/>
        </a:p>
      </dgm:t>
    </dgm:pt>
    <dgm:pt modelId="{CEA3804A-4A4E-4E90-A8C2-87668D9E6E72}" type="sibTrans" cxnId="{AA14A67B-2D43-4CE9-A7D8-9DAAAA412E1E}">
      <dgm:prSet/>
      <dgm:spPr/>
      <dgm:t>
        <a:bodyPr/>
        <a:lstStyle/>
        <a:p>
          <a:endParaRPr lang="en-GB"/>
        </a:p>
      </dgm:t>
    </dgm:pt>
    <dgm:pt modelId="{3354C905-938A-4E1D-A0EF-BFB63ECC7608}">
      <dgm:prSet phldrT="[Text]" phldr="0"/>
      <dgm:spPr/>
      <dgm:t>
        <a:bodyPr/>
        <a:lstStyle/>
        <a:p>
          <a:pPr rtl="0"/>
          <a:r>
            <a:rPr lang="en-GB">
              <a:latin typeface="Gill Sans MT" panose="020B0502020104020203"/>
            </a:rPr>
            <a:t>Week 5</a:t>
          </a:r>
          <a:endParaRPr lang="en-GB"/>
        </a:p>
      </dgm:t>
    </dgm:pt>
    <dgm:pt modelId="{8E52EB70-B7DC-4329-A650-7E446EEA1296}" type="parTrans" cxnId="{0572A90F-6E16-4E61-8E37-72449DA054B1}">
      <dgm:prSet/>
      <dgm:spPr/>
      <dgm:t>
        <a:bodyPr/>
        <a:lstStyle/>
        <a:p>
          <a:endParaRPr lang="en-GB"/>
        </a:p>
      </dgm:t>
    </dgm:pt>
    <dgm:pt modelId="{47E00EEB-1612-4A3C-8686-C4E4CAC3E4F4}" type="sibTrans" cxnId="{0572A90F-6E16-4E61-8E37-72449DA054B1}">
      <dgm:prSet/>
      <dgm:spPr/>
      <dgm:t>
        <a:bodyPr/>
        <a:lstStyle/>
        <a:p>
          <a:endParaRPr lang="en-GB"/>
        </a:p>
      </dgm:t>
    </dgm:pt>
    <dgm:pt modelId="{41AC200C-5763-4E5D-B8E8-71E0956C02C6}">
      <dgm:prSet phldrT="[Text]" phldr="0"/>
      <dgm:spPr/>
      <dgm:t>
        <a:bodyPr/>
        <a:lstStyle/>
        <a:p>
          <a:pPr rtl="0"/>
          <a:r>
            <a:rPr lang="en-GB">
              <a:latin typeface="Gill Sans MT" panose="020B0502020104020203"/>
            </a:rPr>
            <a:t>Week 6</a:t>
          </a:r>
          <a:endParaRPr lang="en-GB"/>
        </a:p>
      </dgm:t>
    </dgm:pt>
    <dgm:pt modelId="{DE8D8169-D11D-4DC2-A1A8-3AC47888817C}" type="parTrans" cxnId="{0B0028C9-111D-47B8-BDFE-2FA3681DBB4E}">
      <dgm:prSet/>
      <dgm:spPr/>
      <dgm:t>
        <a:bodyPr/>
        <a:lstStyle/>
        <a:p>
          <a:endParaRPr lang="en-GB"/>
        </a:p>
      </dgm:t>
    </dgm:pt>
    <dgm:pt modelId="{A71A3737-AC65-46CC-8DD5-C0B797AC7660}" type="sibTrans" cxnId="{0B0028C9-111D-47B8-BDFE-2FA3681DBB4E}">
      <dgm:prSet/>
      <dgm:spPr/>
      <dgm:t>
        <a:bodyPr/>
        <a:lstStyle/>
        <a:p>
          <a:endParaRPr lang="en-GB"/>
        </a:p>
      </dgm:t>
    </dgm:pt>
    <dgm:pt modelId="{E3D812BF-0F2A-467C-AAC3-21113E715103}">
      <dgm:prSet phldrT="[Text]" phldr="0"/>
      <dgm:spPr/>
      <dgm:t>
        <a:bodyPr/>
        <a:lstStyle/>
        <a:p>
          <a:pPr rtl="0"/>
          <a:r>
            <a:rPr lang="en-GB">
              <a:latin typeface="Gill Sans MT" panose="020B0502020104020203"/>
            </a:rPr>
            <a:t>Presenting our presentation </a:t>
          </a:r>
          <a:endParaRPr lang="en-GB"/>
        </a:p>
      </dgm:t>
    </dgm:pt>
    <dgm:pt modelId="{548B2EE5-DE37-41B9-94F5-8A62B342FDC1}" type="parTrans" cxnId="{DE865489-42FF-4447-BCCF-E25C8E64A8D7}">
      <dgm:prSet/>
      <dgm:spPr/>
      <dgm:t>
        <a:bodyPr/>
        <a:lstStyle/>
        <a:p>
          <a:endParaRPr lang="en-GB"/>
        </a:p>
      </dgm:t>
    </dgm:pt>
    <dgm:pt modelId="{D739C339-E4B2-4D94-A339-EB1564D4C554}" type="sibTrans" cxnId="{DE865489-42FF-4447-BCCF-E25C8E64A8D7}">
      <dgm:prSet/>
      <dgm:spPr/>
      <dgm:t>
        <a:bodyPr/>
        <a:lstStyle/>
        <a:p>
          <a:endParaRPr lang="en-GB"/>
        </a:p>
      </dgm:t>
    </dgm:pt>
    <dgm:pt modelId="{B76D2DFC-C10D-477D-AD7B-03441FA2DDE4}">
      <dgm:prSet phldr="0"/>
      <dgm:spPr/>
      <dgm:t>
        <a:bodyPr/>
        <a:lstStyle/>
        <a:p>
          <a:pPr rtl="0"/>
          <a:r>
            <a:rPr lang="en-US">
              <a:latin typeface="Gill Sans MT" panose="020B0502020104020203"/>
            </a:rPr>
            <a:t>Week 3</a:t>
          </a:r>
          <a:endParaRPr lang="en-US"/>
        </a:p>
      </dgm:t>
    </dgm:pt>
    <dgm:pt modelId="{FB4FDEBB-7FD2-45C0-A6F5-E94BF6EE4C9B}" type="parTrans" cxnId="{1B91BAF5-8CD2-44ED-861E-64370D9FED36}">
      <dgm:prSet/>
      <dgm:spPr/>
      <dgm:t>
        <a:bodyPr/>
        <a:lstStyle/>
        <a:p>
          <a:endParaRPr lang="en-GB"/>
        </a:p>
      </dgm:t>
    </dgm:pt>
    <dgm:pt modelId="{880A0E9C-E273-4F4A-AF12-AFE5B2060BA8}" type="sibTrans" cxnId="{1B91BAF5-8CD2-44ED-861E-64370D9FED36}">
      <dgm:prSet/>
      <dgm:spPr/>
      <dgm:t>
        <a:bodyPr/>
        <a:lstStyle/>
        <a:p>
          <a:endParaRPr lang="en-GB"/>
        </a:p>
      </dgm:t>
    </dgm:pt>
    <dgm:pt modelId="{BA08497C-3271-433E-9C16-680CCB30A80B}">
      <dgm:prSet phldr="0"/>
      <dgm:spPr/>
      <dgm:t>
        <a:bodyPr/>
        <a:lstStyle/>
        <a:p>
          <a:pPr rtl="0"/>
          <a:r>
            <a:rPr lang="en-US"/>
            <a:t>Planning and research and gathering information </a:t>
          </a:r>
          <a:endParaRPr lang="en-GB"/>
        </a:p>
      </dgm:t>
    </dgm:pt>
    <dgm:pt modelId="{B0C9AF56-FA6E-4BC6-9FFA-ABD6EB7D54C9}" type="parTrans" cxnId="{1584F80E-AB20-41BA-A686-FCD03AF49DA9}">
      <dgm:prSet/>
      <dgm:spPr/>
      <dgm:t>
        <a:bodyPr/>
        <a:lstStyle/>
        <a:p>
          <a:endParaRPr lang="en-GB"/>
        </a:p>
      </dgm:t>
    </dgm:pt>
    <dgm:pt modelId="{1F85F393-F98C-495E-AAD7-B394B1941FA6}" type="sibTrans" cxnId="{1584F80E-AB20-41BA-A686-FCD03AF49DA9}">
      <dgm:prSet/>
      <dgm:spPr/>
      <dgm:t>
        <a:bodyPr/>
        <a:lstStyle/>
        <a:p>
          <a:endParaRPr lang="en-GB"/>
        </a:p>
      </dgm:t>
    </dgm:pt>
    <dgm:pt modelId="{1CAA7374-3EF4-4E22-8BD5-0CEDB6861C5C}">
      <dgm:prSet phldr="0"/>
      <dgm:spPr/>
      <dgm:t>
        <a:bodyPr/>
        <a:lstStyle/>
        <a:p>
          <a:pPr rtl="0"/>
          <a:r>
            <a:rPr lang="en-US"/>
            <a:t>Planning out the layout and discussing what type of information to put together </a:t>
          </a:r>
          <a:endParaRPr lang="en-GB"/>
        </a:p>
      </dgm:t>
    </dgm:pt>
    <dgm:pt modelId="{A8629867-28FC-43A1-BB9E-B07822F46EF6}" type="parTrans" cxnId="{EF73B5E8-7978-4368-A851-64158F9BAA0B}">
      <dgm:prSet/>
      <dgm:spPr/>
      <dgm:t>
        <a:bodyPr/>
        <a:lstStyle/>
        <a:p>
          <a:endParaRPr lang="en-GB"/>
        </a:p>
      </dgm:t>
    </dgm:pt>
    <dgm:pt modelId="{84319BBB-D6D4-47C5-BE3B-D1CF87CAFB12}" type="sibTrans" cxnId="{EF73B5E8-7978-4368-A851-64158F9BAA0B}">
      <dgm:prSet/>
      <dgm:spPr/>
      <dgm:t>
        <a:bodyPr/>
        <a:lstStyle/>
        <a:p>
          <a:endParaRPr lang="en-GB"/>
        </a:p>
      </dgm:t>
    </dgm:pt>
    <dgm:pt modelId="{265BD1EA-AECF-47B9-8DA5-B22DD579E3E0}">
      <dgm:prSet phldr="0"/>
      <dgm:spPr/>
      <dgm:t>
        <a:bodyPr/>
        <a:lstStyle/>
        <a:p>
          <a:pPr rtl="0"/>
          <a:r>
            <a:rPr lang="en-US"/>
            <a:t>We created a questionnaire to ask the students</a:t>
          </a:r>
          <a:endParaRPr lang="en-GB"/>
        </a:p>
      </dgm:t>
    </dgm:pt>
    <dgm:pt modelId="{F4A23D77-4212-4014-8776-955644752538}" type="parTrans" cxnId="{D5B8FEA3-0D0D-41D1-8FB2-C688C0622A07}">
      <dgm:prSet/>
      <dgm:spPr/>
      <dgm:t>
        <a:bodyPr/>
        <a:lstStyle/>
        <a:p>
          <a:endParaRPr lang="en-GB"/>
        </a:p>
      </dgm:t>
    </dgm:pt>
    <dgm:pt modelId="{48CAD87D-5532-4BD0-A751-DDE18DE95B94}" type="sibTrans" cxnId="{D5B8FEA3-0D0D-41D1-8FB2-C688C0622A07}">
      <dgm:prSet/>
      <dgm:spPr/>
      <dgm:t>
        <a:bodyPr/>
        <a:lstStyle/>
        <a:p>
          <a:endParaRPr lang="en-GB"/>
        </a:p>
      </dgm:t>
    </dgm:pt>
    <dgm:pt modelId="{B9BA4BC9-ABFC-44EB-8E3F-C8F858CCF518}" type="pres">
      <dgm:prSet presAssocID="{C80F6E9B-223B-44BD-8E53-4CAE523CA937}" presName="Name0" presStyleCnt="0">
        <dgm:presLayoutVars>
          <dgm:dir/>
          <dgm:resizeHandles val="exact"/>
        </dgm:presLayoutVars>
      </dgm:prSet>
      <dgm:spPr/>
    </dgm:pt>
    <dgm:pt modelId="{CBE9D3FC-F319-4FFE-9D90-6C195DFF2937}" type="pres">
      <dgm:prSet presAssocID="{C80F6E9B-223B-44BD-8E53-4CAE523CA937}" presName="cycle" presStyleCnt="0"/>
      <dgm:spPr/>
    </dgm:pt>
    <dgm:pt modelId="{808BE198-274F-4056-9D96-83FC5B24320F}" type="pres">
      <dgm:prSet presAssocID="{B76D2DFC-C10D-477D-AD7B-03441FA2DDE4}" presName="nodeFirstNode" presStyleLbl="node1" presStyleIdx="0" presStyleCnt="8">
        <dgm:presLayoutVars>
          <dgm:bulletEnabled val="1"/>
        </dgm:presLayoutVars>
      </dgm:prSet>
      <dgm:spPr/>
    </dgm:pt>
    <dgm:pt modelId="{ABB1BC07-34E6-4DD9-B6F2-04DBB7B6219E}" type="pres">
      <dgm:prSet presAssocID="{880A0E9C-E273-4F4A-AF12-AFE5B2060BA8}" presName="sibTransFirstNode" presStyleLbl="bgShp" presStyleIdx="0" presStyleCnt="1"/>
      <dgm:spPr/>
    </dgm:pt>
    <dgm:pt modelId="{5AA05182-3A16-4B76-9C45-A84DFAADFCCF}" type="pres">
      <dgm:prSet presAssocID="{BA08497C-3271-433E-9C16-680CCB30A80B}" presName="nodeFollowingNodes" presStyleLbl="node1" presStyleIdx="1" presStyleCnt="8">
        <dgm:presLayoutVars>
          <dgm:bulletEnabled val="1"/>
        </dgm:presLayoutVars>
      </dgm:prSet>
      <dgm:spPr/>
    </dgm:pt>
    <dgm:pt modelId="{DC898A00-4797-4A35-8D30-F317C92555BE}" type="pres">
      <dgm:prSet presAssocID="{D68214E0-7237-4F3D-8050-CC4C751D9981}" presName="nodeFollowingNodes" presStyleLbl="node1" presStyleIdx="2" presStyleCnt="8">
        <dgm:presLayoutVars>
          <dgm:bulletEnabled val="1"/>
        </dgm:presLayoutVars>
      </dgm:prSet>
      <dgm:spPr/>
    </dgm:pt>
    <dgm:pt modelId="{661C5B60-3B6A-4D06-9D6F-D7BEDCFDAD50}" type="pres">
      <dgm:prSet presAssocID="{1CAA7374-3EF4-4E22-8BD5-0CEDB6861C5C}" presName="nodeFollowingNodes" presStyleLbl="node1" presStyleIdx="3" presStyleCnt="8">
        <dgm:presLayoutVars>
          <dgm:bulletEnabled val="1"/>
        </dgm:presLayoutVars>
      </dgm:prSet>
      <dgm:spPr/>
    </dgm:pt>
    <dgm:pt modelId="{9783D5E8-611A-42C5-A882-2ECC68877980}" type="pres">
      <dgm:prSet presAssocID="{3354C905-938A-4E1D-A0EF-BFB63ECC7608}" presName="nodeFollowingNodes" presStyleLbl="node1" presStyleIdx="4" presStyleCnt="8">
        <dgm:presLayoutVars>
          <dgm:bulletEnabled val="1"/>
        </dgm:presLayoutVars>
      </dgm:prSet>
      <dgm:spPr/>
    </dgm:pt>
    <dgm:pt modelId="{EA7C200F-78F8-4844-9D2C-3A35309AAA11}" type="pres">
      <dgm:prSet presAssocID="{265BD1EA-AECF-47B9-8DA5-B22DD579E3E0}" presName="nodeFollowingNodes" presStyleLbl="node1" presStyleIdx="5" presStyleCnt="8">
        <dgm:presLayoutVars>
          <dgm:bulletEnabled val="1"/>
        </dgm:presLayoutVars>
      </dgm:prSet>
      <dgm:spPr/>
    </dgm:pt>
    <dgm:pt modelId="{98663CCB-5277-4725-971B-022862F3E0FA}" type="pres">
      <dgm:prSet presAssocID="{41AC200C-5763-4E5D-B8E8-71E0956C02C6}" presName="nodeFollowingNodes" presStyleLbl="node1" presStyleIdx="6" presStyleCnt="8">
        <dgm:presLayoutVars>
          <dgm:bulletEnabled val="1"/>
        </dgm:presLayoutVars>
      </dgm:prSet>
      <dgm:spPr/>
    </dgm:pt>
    <dgm:pt modelId="{09E831E9-1C37-45C8-920A-01BD418745AC}" type="pres">
      <dgm:prSet presAssocID="{E3D812BF-0F2A-467C-AAC3-21113E715103}" presName="nodeFollowingNodes" presStyleLbl="node1" presStyleIdx="7" presStyleCnt="8">
        <dgm:presLayoutVars>
          <dgm:bulletEnabled val="1"/>
        </dgm:presLayoutVars>
      </dgm:prSet>
      <dgm:spPr/>
    </dgm:pt>
  </dgm:ptLst>
  <dgm:cxnLst>
    <dgm:cxn modelId="{1584F80E-AB20-41BA-A686-FCD03AF49DA9}" srcId="{C80F6E9B-223B-44BD-8E53-4CAE523CA937}" destId="{BA08497C-3271-433E-9C16-680CCB30A80B}" srcOrd="1" destOrd="0" parTransId="{B0C9AF56-FA6E-4BC6-9FFA-ABD6EB7D54C9}" sibTransId="{1F85F393-F98C-495E-AAD7-B394B1941FA6}"/>
    <dgm:cxn modelId="{0572A90F-6E16-4E61-8E37-72449DA054B1}" srcId="{C80F6E9B-223B-44BD-8E53-4CAE523CA937}" destId="{3354C905-938A-4E1D-A0EF-BFB63ECC7608}" srcOrd="4" destOrd="0" parTransId="{8E52EB70-B7DC-4329-A650-7E446EEA1296}" sibTransId="{47E00EEB-1612-4A3C-8686-C4E4CAC3E4F4}"/>
    <dgm:cxn modelId="{5E6BF736-FE02-4C05-AEA2-EF8484D7930A}" type="presOf" srcId="{880A0E9C-E273-4F4A-AF12-AFE5B2060BA8}" destId="{ABB1BC07-34E6-4DD9-B6F2-04DBB7B6219E}" srcOrd="0" destOrd="0" presId="urn:microsoft.com/office/officeart/2005/8/layout/cycle3"/>
    <dgm:cxn modelId="{CC18D561-144E-41C2-9DE6-2EEB5C0DD372}" type="presOf" srcId="{1CAA7374-3EF4-4E22-8BD5-0CEDB6861C5C}" destId="{661C5B60-3B6A-4D06-9D6F-D7BEDCFDAD50}" srcOrd="0" destOrd="0" presId="urn:microsoft.com/office/officeart/2005/8/layout/cycle3"/>
    <dgm:cxn modelId="{CDC17B43-BBEB-411A-A86B-7ECD7BF22141}" type="presOf" srcId="{BA08497C-3271-433E-9C16-680CCB30A80B}" destId="{5AA05182-3A16-4B76-9C45-A84DFAADFCCF}" srcOrd="0" destOrd="0" presId="urn:microsoft.com/office/officeart/2005/8/layout/cycle3"/>
    <dgm:cxn modelId="{7321EE52-CC75-4D58-9AAD-F81F0DCB75B2}" type="presOf" srcId="{41AC200C-5763-4E5D-B8E8-71E0956C02C6}" destId="{98663CCB-5277-4725-971B-022862F3E0FA}" srcOrd="0" destOrd="0" presId="urn:microsoft.com/office/officeart/2005/8/layout/cycle3"/>
    <dgm:cxn modelId="{AA14A67B-2D43-4CE9-A7D8-9DAAAA412E1E}" srcId="{C80F6E9B-223B-44BD-8E53-4CAE523CA937}" destId="{D68214E0-7237-4F3D-8050-CC4C751D9981}" srcOrd="2" destOrd="0" parTransId="{7E5F74B4-D0DE-4D5F-80A3-74877CCC337C}" sibTransId="{CEA3804A-4A4E-4E90-A8C2-87668D9E6E72}"/>
    <dgm:cxn modelId="{D285407C-F66A-4294-92FD-17903442157A}" type="presOf" srcId="{3354C905-938A-4E1D-A0EF-BFB63ECC7608}" destId="{9783D5E8-611A-42C5-A882-2ECC68877980}" srcOrd="0" destOrd="0" presId="urn:microsoft.com/office/officeart/2005/8/layout/cycle3"/>
    <dgm:cxn modelId="{0D882485-7601-4403-BED0-9603DDF3C4FA}" type="presOf" srcId="{C80F6E9B-223B-44BD-8E53-4CAE523CA937}" destId="{B9BA4BC9-ABFC-44EB-8E3F-C8F858CCF518}" srcOrd="0" destOrd="0" presId="urn:microsoft.com/office/officeart/2005/8/layout/cycle3"/>
    <dgm:cxn modelId="{DE865489-42FF-4447-BCCF-E25C8E64A8D7}" srcId="{C80F6E9B-223B-44BD-8E53-4CAE523CA937}" destId="{E3D812BF-0F2A-467C-AAC3-21113E715103}" srcOrd="7" destOrd="0" parTransId="{548B2EE5-DE37-41B9-94F5-8A62B342FDC1}" sibTransId="{D739C339-E4B2-4D94-A339-EB1564D4C554}"/>
    <dgm:cxn modelId="{D5B8FEA3-0D0D-41D1-8FB2-C688C0622A07}" srcId="{C80F6E9B-223B-44BD-8E53-4CAE523CA937}" destId="{265BD1EA-AECF-47B9-8DA5-B22DD579E3E0}" srcOrd="5" destOrd="0" parTransId="{F4A23D77-4212-4014-8776-955644752538}" sibTransId="{48CAD87D-5532-4BD0-A751-DDE18DE95B94}"/>
    <dgm:cxn modelId="{0B0028C9-111D-47B8-BDFE-2FA3681DBB4E}" srcId="{C80F6E9B-223B-44BD-8E53-4CAE523CA937}" destId="{41AC200C-5763-4E5D-B8E8-71E0956C02C6}" srcOrd="6" destOrd="0" parTransId="{DE8D8169-D11D-4DC2-A1A8-3AC47888817C}" sibTransId="{A71A3737-AC65-46CC-8DD5-C0B797AC7660}"/>
    <dgm:cxn modelId="{EF73B5E8-7978-4368-A851-64158F9BAA0B}" srcId="{C80F6E9B-223B-44BD-8E53-4CAE523CA937}" destId="{1CAA7374-3EF4-4E22-8BD5-0CEDB6861C5C}" srcOrd="3" destOrd="0" parTransId="{A8629867-28FC-43A1-BB9E-B07822F46EF6}" sibTransId="{84319BBB-D6D4-47C5-BE3B-D1CF87CAFB12}"/>
    <dgm:cxn modelId="{0C6AFAE9-EC10-4EF5-B3A6-31EFD92361C1}" type="presOf" srcId="{B76D2DFC-C10D-477D-AD7B-03441FA2DDE4}" destId="{808BE198-274F-4056-9D96-83FC5B24320F}" srcOrd="0" destOrd="0" presId="urn:microsoft.com/office/officeart/2005/8/layout/cycle3"/>
    <dgm:cxn modelId="{178886F1-388A-4D69-A5DF-8439D7EFD7C4}" type="presOf" srcId="{E3D812BF-0F2A-467C-AAC3-21113E715103}" destId="{09E831E9-1C37-45C8-920A-01BD418745AC}" srcOrd="0" destOrd="0" presId="urn:microsoft.com/office/officeart/2005/8/layout/cycle3"/>
    <dgm:cxn modelId="{1B91BAF5-8CD2-44ED-861E-64370D9FED36}" srcId="{C80F6E9B-223B-44BD-8E53-4CAE523CA937}" destId="{B76D2DFC-C10D-477D-AD7B-03441FA2DDE4}" srcOrd="0" destOrd="0" parTransId="{FB4FDEBB-7FD2-45C0-A6F5-E94BF6EE4C9B}" sibTransId="{880A0E9C-E273-4F4A-AF12-AFE5B2060BA8}"/>
    <dgm:cxn modelId="{E376CBF9-0477-487B-93A1-3FA198B1356B}" type="presOf" srcId="{D68214E0-7237-4F3D-8050-CC4C751D9981}" destId="{DC898A00-4797-4A35-8D30-F317C92555BE}" srcOrd="0" destOrd="0" presId="urn:microsoft.com/office/officeart/2005/8/layout/cycle3"/>
    <dgm:cxn modelId="{72770BFA-27D1-456C-AE5F-92E10C3C624D}" type="presOf" srcId="{265BD1EA-AECF-47B9-8DA5-B22DD579E3E0}" destId="{EA7C200F-78F8-4844-9D2C-3A35309AAA11}" srcOrd="0" destOrd="0" presId="urn:microsoft.com/office/officeart/2005/8/layout/cycle3"/>
    <dgm:cxn modelId="{AA984B50-AF09-4140-AA1B-C35A1C6391A6}" type="presParOf" srcId="{B9BA4BC9-ABFC-44EB-8E3F-C8F858CCF518}" destId="{CBE9D3FC-F319-4FFE-9D90-6C195DFF2937}" srcOrd="0" destOrd="0" presId="urn:microsoft.com/office/officeart/2005/8/layout/cycle3"/>
    <dgm:cxn modelId="{932308F5-D6FD-4B11-8B90-BCB6DA05915E}" type="presParOf" srcId="{CBE9D3FC-F319-4FFE-9D90-6C195DFF2937}" destId="{808BE198-274F-4056-9D96-83FC5B24320F}" srcOrd="0" destOrd="0" presId="urn:microsoft.com/office/officeart/2005/8/layout/cycle3"/>
    <dgm:cxn modelId="{CE650EF9-798B-48C5-A40D-C61C435C32F6}" type="presParOf" srcId="{CBE9D3FC-F319-4FFE-9D90-6C195DFF2937}" destId="{ABB1BC07-34E6-4DD9-B6F2-04DBB7B6219E}" srcOrd="1" destOrd="0" presId="urn:microsoft.com/office/officeart/2005/8/layout/cycle3"/>
    <dgm:cxn modelId="{608AE762-6121-427C-81D0-F40C50B4E9C7}" type="presParOf" srcId="{CBE9D3FC-F319-4FFE-9D90-6C195DFF2937}" destId="{5AA05182-3A16-4B76-9C45-A84DFAADFCCF}" srcOrd="2" destOrd="0" presId="urn:microsoft.com/office/officeart/2005/8/layout/cycle3"/>
    <dgm:cxn modelId="{F19294E3-29BA-4115-8523-C2E6D37AB475}" type="presParOf" srcId="{CBE9D3FC-F319-4FFE-9D90-6C195DFF2937}" destId="{DC898A00-4797-4A35-8D30-F317C92555BE}" srcOrd="3" destOrd="0" presId="urn:microsoft.com/office/officeart/2005/8/layout/cycle3"/>
    <dgm:cxn modelId="{587B3C49-096A-469D-A1D9-35D3AD5C71EA}" type="presParOf" srcId="{CBE9D3FC-F319-4FFE-9D90-6C195DFF2937}" destId="{661C5B60-3B6A-4D06-9D6F-D7BEDCFDAD50}" srcOrd="4" destOrd="0" presId="urn:microsoft.com/office/officeart/2005/8/layout/cycle3"/>
    <dgm:cxn modelId="{51238220-13F5-4258-AD2D-F826BF699CC8}" type="presParOf" srcId="{CBE9D3FC-F319-4FFE-9D90-6C195DFF2937}" destId="{9783D5E8-611A-42C5-A882-2ECC68877980}" srcOrd="5" destOrd="0" presId="urn:microsoft.com/office/officeart/2005/8/layout/cycle3"/>
    <dgm:cxn modelId="{07FCCB90-80AF-42B9-A28D-45AC70A68430}" type="presParOf" srcId="{CBE9D3FC-F319-4FFE-9D90-6C195DFF2937}" destId="{EA7C200F-78F8-4844-9D2C-3A35309AAA11}" srcOrd="6" destOrd="0" presId="urn:microsoft.com/office/officeart/2005/8/layout/cycle3"/>
    <dgm:cxn modelId="{F7B87786-35B2-4D10-BF57-49A2F5139347}" type="presParOf" srcId="{CBE9D3FC-F319-4FFE-9D90-6C195DFF2937}" destId="{98663CCB-5277-4725-971B-022862F3E0FA}" srcOrd="7" destOrd="0" presId="urn:microsoft.com/office/officeart/2005/8/layout/cycle3"/>
    <dgm:cxn modelId="{CD266C4B-E8AB-47AE-B0FB-39B7DDEBFBD6}" type="presParOf" srcId="{CBE9D3FC-F319-4FFE-9D90-6C195DFF2937}" destId="{09E831E9-1C37-45C8-920A-01BD418745AC}" srcOrd="8" destOrd="0" presId="urn:microsoft.com/office/officeart/2005/8/layout/cycle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B1BC07-34E6-4DD9-B6F2-04DBB7B6219E}">
      <dsp:nvSpPr>
        <dsp:cNvPr id="0" name=""/>
        <dsp:cNvSpPr/>
      </dsp:nvSpPr>
      <dsp:spPr>
        <a:xfrm>
          <a:off x="2844676" y="-42897"/>
          <a:ext cx="5463445" cy="5463445"/>
        </a:xfrm>
        <a:prstGeom prst="circularArrow">
          <a:avLst>
            <a:gd name="adj1" fmla="val 5544"/>
            <a:gd name="adj2" fmla="val 330680"/>
            <a:gd name="adj3" fmla="val 14618372"/>
            <a:gd name="adj4" fmla="val 16891759"/>
            <a:gd name="adj5" fmla="val 5757"/>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8BE198-274F-4056-9D96-83FC5B24320F}">
      <dsp:nvSpPr>
        <dsp:cNvPr id="0" name=""/>
        <dsp:cNvSpPr/>
      </dsp:nvSpPr>
      <dsp:spPr>
        <a:xfrm>
          <a:off x="4788134" y="3477"/>
          <a:ext cx="1576530" cy="788265"/>
        </a:xfrm>
        <a:prstGeom prst="roundRect">
          <a:avLst/>
        </a:prstGeom>
        <a:solidFill>
          <a:schemeClr val="accent5">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US" sz="1000" kern="1200">
              <a:latin typeface="Gill Sans MT" panose="020B0502020104020203"/>
            </a:rPr>
            <a:t>Week 3</a:t>
          </a:r>
          <a:endParaRPr lang="en-US" sz="1000" kern="1200"/>
        </a:p>
      </dsp:txBody>
      <dsp:txXfrm>
        <a:off x="4826614" y="41957"/>
        <a:ext cx="1499570" cy="711305"/>
      </dsp:txXfrm>
    </dsp:sp>
    <dsp:sp modelId="{5AA05182-3A16-4B76-9C45-A84DFAADFCCF}">
      <dsp:nvSpPr>
        <dsp:cNvPr id="0" name=""/>
        <dsp:cNvSpPr/>
      </dsp:nvSpPr>
      <dsp:spPr>
        <a:xfrm>
          <a:off x="6435570" y="685867"/>
          <a:ext cx="1576530" cy="788265"/>
        </a:xfrm>
        <a:prstGeom prst="roundRect">
          <a:avLst/>
        </a:prstGeom>
        <a:solidFill>
          <a:schemeClr val="accent5">
            <a:hueOff val="637237"/>
            <a:satOff val="-2820"/>
            <a:lumOff val="-2829"/>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US" sz="1000" kern="1200"/>
            <a:t>Planning and research and gathering information </a:t>
          </a:r>
          <a:endParaRPr lang="en-GB" sz="1000" kern="1200"/>
        </a:p>
      </dsp:txBody>
      <dsp:txXfrm>
        <a:off x="6474050" y="724347"/>
        <a:ext cx="1499570" cy="711305"/>
      </dsp:txXfrm>
    </dsp:sp>
    <dsp:sp modelId="{DC898A00-4797-4A35-8D30-F317C92555BE}">
      <dsp:nvSpPr>
        <dsp:cNvPr id="0" name=""/>
        <dsp:cNvSpPr/>
      </dsp:nvSpPr>
      <dsp:spPr>
        <a:xfrm>
          <a:off x="7117961" y="2333304"/>
          <a:ext cx="1576530" cy="788265"/>
        </a:xfrm>
        <a:prstGeom prst="roundRect">
          <a:avLst/>
        </a:prstGeom>
        <a:solidFill>
          <a:schemeClr val="accent5">
            <a:hueOff val="1274473"/>
            <a:satOff val="-5640"/>
            <a:lumOff val="-5658"/>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GB" sz="1000" kern="1200">
              <a:latin typeface="Gill Sans MT" panose="020B0502020104020203"/>
            </a:rPr>
            <a:t>Week 4</a:t>
          </a:r>
          <a:endParaRPr lang="en-GB" sz="1000" kern="1200"/>
        </a:p>
      </dsp:txBody>
      <dsp:txXfrm>
        <a:off x="7156441" y="2371784"/>
        <a:ext cx="1499570" cy="711305"/>
      </dsp:txXfrm>
    </dsp:sp>
    <dsp:sp modelId="{661C5B60-3B6A-4D06-9D6F-D7BEDCFDAD50}">
      <dsp:nvSpPr>
        <dsp:cNvPr id="0" name=""/>
        <dsp:cNvSpPr/>
      </dsp:nvSpPr>
      <dsp:spPr>
        <a:xfrm>
          <a:off x="6435570" y="3980741"/>
          <a:ext cx="1576530" cy="788265"/>
        </a:xfrm>
        <a:prstGeom prst="roundRect">
          <a:avLst/>
        </a:prstGeom>
        <a:solidFill>
          <a:schemeClr val="accent5">
            <a:hueOff val="1911710"/>
            <a:satOff val="-8460"/>
            <a:lumOff val="-8487"/>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US" sz="1000" kern="1200"/>
            <a:t>Planning out the layout and discussing what type of information to put together </a:t>
          </a:r>
          <a:endParaRPr lang="en-GB" sz="1000" kern="1200"/>
        </a:p>
      </dsp:txBody>
      <dsp:txXfrm>
        <a:off x="6474050" y="4019221"/>
        <a:ext cx="1499570" cy="711305"/>
      </dsp:txXfrm>
    </dsp:sp>
    <dsp:sp modelId="{9783D5E8-611A-42C5-A882-2ECC68877980}">
      <dsp:nvSpPr>
        <dsp:cNvPr id="0" name=""/>
        <dsp:cNvSpPr/>
      </dsp:nvSpPr>
      <dsp:spPr>
        <a:xfrm>
          <a:off x="4788134" y="4663132"/>
          <a:ext cx="1576530" cy="788265"/>
        </a:xfrm>
        <a:prstGeom prst="roundRect">
          <a:avLst/>
        </a:prstGeom>
        <a:solidFill>
          <a:schemeClr val="accent5">
            <a:hueOff val="2548946"/>
            <a:satOff val="-11280"/>
            <a:lumOff val="-11317"/>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GB" sz="1000" kern="1200">
              <a:latin typeface="Gill Sans MT" panose="020B0502020104020203"/>
            </a:rPr>
            <a:t>Week 5</a:t>
          </a:r>
          <a:endParaRPr lang="en-GB" sz="1000" kern="1200"/>
        </a:p>
      </dsp:txBody>
      <dsp:txXfrm>
        <a:off x="4826614" y="4701612"/>
        <a:ext cx="1499570" cy="711305"/>
      </dsp:txXfrm>
    </dsp:sp>
    <dsp:sp modelId="{EA7C200F-78F8-4844-9D2C-3A35309AAA11}">
      <dsp:nvSpPr>
        <dsp:cNvPr id="0" name=""/>
        <dsp:cNvSpPr/>
      </dsp:nvSpPr>
      <dsp:spPr>
        <a:xfrm>
          <a:off x="3140697" y="3980741"/>
          <a:ext cx="1576530" cy="788265"/>
        </a:xfrm>
        <a:prstGeom prst="roundRect">
          <a:avLst/>
        </a:prstGeom>
        <a:solidFill>
          <a:schemeClr val="accent5">
            <a:hueOff val="3186183"/>
            <a:satOff val="-14100"/>
            <a:lumOff val="-14146"/>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US" sz="1000" kern="1200"/>
            <a:t>We created a questionnaire to ask the students</a:t>
          </a:r>
          <a:endParaRPr lang="en-GB" sz="1000" kern="1200"/>
        </a:p>
      </dsp:txBody>
      <dsp:txXfrm>
        <a:off x="3179177" y="4019221"/>
        <a:ext cx="1499570" cy="711305"/>
      </dsp:txXfrm>
    </dsp:sp>
    <dsp:sp modelId="{98663CCB-5277-4725-971B-022862F3E0FA}">
      <dsp:nvSpPr>
        <dsp:cNvPr id="0" name=""/>
        <dsp:cNvSpPr/>
      </dsp:nvSpPr>
      <dsp:spPr>
        <a:xfrm>
          <a:off x="2458306" y="2333304"/>
          <a:ext cx="1576530" cy="788265"/>
        </a:xfrm>
        <a:prstGeom prst="roundRect">
          <a:avLst/>
        </a:prstGeom>
        <a:solidFill>
          <a:schemeClr val="accent5">
            <a:hueOff val="3823419"/>
            <a:satOff val="-16920"/>
            <a:lumOff val="-16975"/>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GB" sz="1000" kern="1200">
              <a:latin typeface="Gill Sans MT" panose="020B0502020104020203"/>
            </a:rPr>
            <a:t>Week 6</a:t>
          </a:r>
          <a:endParaRPr lang="en-GB" sz="1000" kern="1200"/>
        </a:p>
      </dsp:txBody>
      <dsp:txXfrm>
        <a:off x="2496786" y="2371784"/>
        <a:ext cx="1499570" cy="711305"/>
      </dsp:txXfrm>
    </dsp:sp>
    <dsp:sp modelId="{09E831E9-1C37-45C8-920A-01BD418745AC}">
      <dsp:nvSpPr>
        <dsp:cNvPr id="0" name=""/>
        <dsp:cNvSpPr/>
      </dsp:nvSpPr>
      <dsp:spPr>
        <a:xfrm>
          <a:off x="3140697" y="685867"/>
          <a:ext cx="1576530" cy="788265"/>
        </a:xfrm>
        <a:prstGeom prst="roundRect">
          <a:avLst/>
        </a:prstGeom>
        <a:solidFill>
          <a:schemeClr val="accent5">
            <a:hueOff val="4460656"/>
            <a:satOff val="-19740"/>
            <a:lumOff val="-19804"/>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GB" sz="1000" kern="1200">
              <a:latin typeface="Gill Sans MT" panose="020B0502020104020203"/>
            </a:rPr>
            <a:t>Presenting our presentation </a:t>
          </a:r>
          <a:endParaRPr lang="en-GB" sz="1000" kern="1200"/>
        </a:p>
      </dsp:txBody>
      <dsp:txXfrm>
        <a:off x="3179177" y="724347"/>
        <a:ext cx="1499570" cy="711305"/>
      </dsp:txXfrm>
    </dsp:sp>
  </dsp:spTree>
</dsp:drawing>
</file>

<file path=ppt/diagrams/layout1.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2/15/2023</a:t>
            </a:fld>
            <a:endParaRPr lang="en-US"/>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1363176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2/15/2023</a:t>
            </a:fld>
            <a:endParaRPr lang="en-US"/>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9151035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2/15/2023</a:t>
            </a:fld>
            <a:endParaRPr lang="en-US"/>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5277022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BFFD690-9426-415D-8B65-26881E07B2D4}" type="datetime1">
              <a:rPr lang="en-US" smtClean="0"/>
              <a:t>2/15/2023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6291306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04C4989A-474C-40DE-95B9-011C28B71673}" type="datetime1">
              <a:rPr lang="en-US" smtClean="0"/>
              <a:t>2/15/2023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5013788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5DB4ED54-5B5E-4A04-93D3-5772E3CE3818}" type="datetime1">
              <a:rPr lang="en-US" smtClean="0"/>
              <a:t>2/15/2023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8657636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2/15/2023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3786137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2/15/2023</a:t>
            </a:fld>
            <a:endParaRPr lang="en-US"/>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a:p>
        </p:txBody>
      </p:sp>
    </p:spTree>
    <p:extLst>
      <p:ext uri="{BB962C8B-B14F-4D97-AF65-F5344CB8AC3E}">
        <p14:creationId xmlns:p14="http://schemas.microsoft.com/office/powerpoint/2010/main" val="3063261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2/15/2023</a:t>
            </a:fld>
            <a:endParaRPr lang="en-US"/>
          </a:p>
        </p:txBody>
      </p:sp>
      <p:sp>
        <p:nvSpPr>
          <p:cNvPr id="6" name="Footer Placeholder 5"/>
          <p:cNvSpPr>
            <a:spLocks noGrp="1"/>
          </p:cNvSpPr>
          <p:nvPr>
            <p:ph type="ftr" sz="quarter" idx="11"/>
          </p:nvPr>
        </p:nvSpPr>
        <p:spPr/>
        <p:txBody>
          <a:bodyPr/>
          <a:lstStyle/>
          <a:p>
            <a:pPr algn="l"/>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3685764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CED4963-E985-44C4-B8C4-FDD613B7C2F8}" type="datetime1">
              <a:rPr lang="en-US" smtClean="0"/>
              <a:t>2/15/2023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2329481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2/15/2023</a:t>
            </a:fld>
            <a:endParaRPr lang="en-US"/>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9466800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ED291B17-9318-49DB-B28B-6E5994AE9581}" type="datetime1">
              <a:rPr lang="en-US" smtClean="0"/>
              <a:t>2/15/2023</a:t>
            </a:fld>
            <a:endParaRPr lang="en-US"/>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4223992773"/>
      </p:ext>
    </p:extLst>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67" r:id="rId6"/>
    <p:sldLayoutId id="2147483763" r:id="rId7"/>
    <p:sldLayoutId id="2147483764" r:id="rId8"/>
    <p:sldLayoutId id="2147483765" r:id="rId9"/>
    <p:sldLayoutId id="2147483766" r:id="rId10"/>
    <p:sldLayoutId id="2147483768" r:id="rId11"/>
  </p:sldLayoutIdLst>
  <p:hf sldNum="0" hdr="0" ft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800" kern="1200">
          <a:solidFill>
            <a:schemeClr val="tx1">
              <a:lumMod val="75000"/>
              <a:lumOff val="25000"/>
            </a:schemeClr>
          </a:solidFill>
          <a:latin typeface="+mn-lt"/>
          <a:ea typeface="+mn-ea"/>
          <a:cs typeface="+mn-cs"/>
        </a:defRPr>
      </a:lvl1pPr>
      <a:lvl2pPr marL="630000" indent="-306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600" kern="1200">
          <a:solidFill>
            <a:schemeClr val="tx1">
              <a:lumMod val="75000"/>
              <a:lumOff val="25000"/>
            </a:schemeClr>
          </a:solidFill>
          <a:latin typeface="+mn-lt"/>
          <a:ea typeface="+mn-ea"/>
          <a:cs typeface="+mn-cs"/>
        </a:defRPr>
      </a:lvl2pPr>
      <a:lvl3pPr marL="900000" indent="-270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3pPr>
      <a:lvl4pPr marL="1242000" indent="-234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4pPr>
      <a:lvl5pPr marL="1602000" indent="-234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hyperlink" Target="https://www.learntechlib.org/p/184691/" TargetMode="External"/><Relationship Id="rId2" Type="http://schemas.openxmlformats.org/officeDocument/2006/relationships/hyperlink" Target="https://doi.org/10.1186/s41039-022-00198-8" TargetMode="External"/><Relationship Id="rId1" Type="http://schemas.openxmlformats.org/officeDocument/2006/relationships/slideLayout" Target="../slideLayouts/slideLayout2.xml"/><Relationship Id="rId5" Type="http://schemas.openxmlformats.org/officeDocument/2006/relationships/hyperlink" Target="https://www.acyp.nsw.gov.au/participation-resources/ethical-considerations" TargetMode="External"/><Relationship Id="rId4" Type="http://schemas.openxmlformats.org/officeDocument/2006/relationships/hyperlink" Target="https://www.computerweekly.com/news/252498241/Young-people-dont-feel-they-have-advanced-digital-skills-for-wor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7">
            <a:extLst>
              <a:ext uri="{FF2B5EF4-FFF2-40B4-BE49-F238E27FC236}">
                <a16:creationId xmlns:a16="http://schemas.microsoft.com/office/drawing/2014/main" id="{DCF4EB5C-ED25-4675-8255-2F5B12CFFC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9">
            <a:extLst>
              <a:ext uri="{FF2B5EF4-FFF2-40B4-BE49-F238E27FC236}">
                <a16:creationId xmlns:a16="http://schemas.microsoft.com/office/drawing/2014/main" id="{9514EC6E-A557-42A2-BCDC-3ABFFC5E5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11">
            <a:extLst>
              <a:ext uri="{FF2B5EF4-FFF2-40B4-BE49-F238E27FC236}">
                <a16:creationId xmlns:a16="http://schemas.microsoft.com/office/drawing/2014/main" id="{905482C9-EB42-4BFE-95BF-7FD661F076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13">
            <a:extLst>
              <a:ext uri="{FF2B5EF4-FFF2-40B4-BE49-F238E27FC236}">
                <a16:creationId xmlns:a16="http://schemas.microsoft.com/office/drawing/2014/main" id="{7539E646-A625-4A26-86ED-BD90EDD329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15">
            <a:extLst>
              <a:ext uri="{FF2B5EF4-FFF2-40B4-BE49-F238E27FC236}">
                <a16:creationId xmlns:a16="http://schemas.microsoft.com/office/drawing/2014/main" id="{D41D456B-D410-4B9A-B4A8-32858C5251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C9779D-A00D-B7F4-6150-8EF75B6C7D00}"/>
              </a:ext>
            </a:extLst>
          </p:cNvPr>
          <p:cNvSpPr>
            <a:spLocks noGrp="1"/>
          </p:cNvSpPr>
          <p:nvPr>
            <p:ph type="title"/>
          </p:nvPr>
        </p:nvSpPr>
        <p:spPr>
          <a:xfrm>
            <a:off x="449489" y="2175917"/>
            <a:ext cx="6739464" cy="4586182"/>
          </a:xfrm>
        </p:spPr>
        <p:txBody>
          <a:bodyPr vert="horz" lIns="91440" tIns="45720" rIns="91440" bIns="45720" rtlCol="0" anchor="ctr">
            <a:normAutofit fontScale="90000"/>
          </a:bodyPr>
          <a:lstStyle/>
          <a:p>
            <a:r>
              <a:rPr lang="en-US" sz="6000">
                <a:solidFill>
                  <a:srgbClr val="FFFFFF"/>
                </a:solidFill>
              </a:rPr>
              <a:t>Digital skills and research</a:t>
            </a:r>
            <a:r>
              <a:rPr lang="en-GB" sz="6000">
                <a:solidFill>
                  <a:srgbClr val="FFFFFF"/>
                </a:solidFill>
              </a:rPr>
              <a:t> </a:t>
            </a:r>
            <a:r>
              <a:rPr lang="en-US" sz="6000">
                <a:solidFill>
                  <a:srgbClr val="FFFFFF"/>
                </a:solidFill>
              </a:rPr>
              <a:t>methods..</a:t>
            </a:r>
            <a:br>
              <a:rPr lang="en-US" sz="6000"/>
            </a:br>
            <a:br>
              <a:rPr lang="en-US" sz="6000"/>
            </a:br>
            <a:r>
              <a:rPr lang="en-US" sz="6000">
                <a:ea typeface="+mj-lt"/>
                <a:cs typeface="+mj-lt"/>
              </a:rPr>
              <a:t>ARE DIGITAL SKILLS IMPORTANT FOR STUDY AND WORK? </a:t>
            </a:r>
            <a:br>
              <a:rPr lang="en-US" sz="6000"/>
            </a:br>
            <a:br>
              <a:rPr lang="en-US" sz="6000"/>
            </a:br>
            <a:endParaRPr lang="en-US" sz="6000" b="0" kern="1200" cap="all">
              <a:solidFill>
                <a:srgbClr val="FFFFFF"/>
              </a:solidFill>
              <a:latin typeface="+mj-lt"/>
            </a:endParaRPr>
          </a:p>
        </p:txBody>
      </p:sp>
      <p:sp>
        <p:nvSpPr>
          <p:cNvPr id="32" name="Rectangle 17">
            <a:extLst>
              <a:ext uri="{FF2B5EF4-FFF2-40B4-BE49-F238E27FC236}">
                <a16:creationId xmlns:a16="http://schemas.microsoft.com/office/drawing/2014/main" id="{41967BFE-D591-4422-9648-EC369FB5DD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1190" y="457201"/>
            <a:ext cx="6400800" cy="94996"/>
          </a:xfrm>
          <a:prstGeom prst="rect">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sp>
      <p:sp>
        <p:nvSpPr>
          <p:cNvPr id="33" name="Rectangle 19">
            <a:extLst>
              <a:ext uri="{FF2B5EF4-FFF2-40B4-BE49-F238E27FC236}">
                <a16:creationId xmlns:a16="http://schemas.microsoft.com/office/drawing/2014/main" id="{17582E51-231C-453B-87BB-1DBCED8CF0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0"/>
            <a:ext cx="4657344" cy="685800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21">
            <a:extLst>
              <a:ext uri="{FF2B5EF4-FFF2-40B4-BE49-F238E27FC236}">
                <a16:creationId xmlns:a16="http://schemas.microsoft.com/office/drawing/2014/main" id="{2B6F700B-68A4-40BC-B2C6-BD6385C5E6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88808" y="455422"/>
            <a:ext cx="3749040" cy="94998"/>
          </a:xfrm>
          <a:prstGeom prst="rect">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sp>
      <p:sp>
        <p:nvSpPr>
          <p:cNvPr id="4" name="TextBox 3">
            <a:extLst>
              <a:ext uri="{FF2B5EF4-FFF2-40B4-BE49-F238E27FC236}">
                <a16:creationId xmlns:a16="http://schemas.microsoft.com/office/drawing/2014/main" id="{6E424218-F3F8-3DC7-EB7A-77A6CA29208F}"/>
              </a:ext>
            </a:extLst>
          </p:cNvPr>
          <p:cNvSpPr txBox="1"/>
          <p:nvPr/>
        </p:nvSpPr>
        <p:spPr>
          <a:xfrm>
            <a:off x="8382000" y="856074"/>
            <a:ext cx="3424296" cy="61863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a:p>
            <a:endParaRPr lang="en-GB"/>
          </a:p>
          <a:p>
            <a:endParaRPr lang="en-GB"/>
          </a:p>
          <a:p>
            <a:r>
              <a:rPr lang="en-GB"/>
              <a:t>  </a:t>
            </a:r>
          </a:p>
          <a:p>
            <a:endParaRPr lang="en-GB"/>
          </a:p>
          <a:p>
            <a:endParaRPr lang="en-GB"/>
          </a:p>
          <a:p>
            <a:endParaRPr lang="en-GB"/>
          </a:p>
          <a:p>
            <a:endParaRPr lang="en-GB"/>
          </a:p>
          <a:p>
            <a:endParaRPr lang="en-GB"/>
          </a:p>
          <a:p>
            <a:endParaRPr lang="en-GB"/>
          </a:p>
          <a:p>
            <a:endParaRPr lang="en-GB"/>
          </a:p>
          <a:p>
            <a:endParaRPr lang="en-GB"/>
          </a:p>
          <a:p>
            <a:endParaRPr lang="en-GB"/>
          </a:p>
          <a:p>
            <a:r>
              <a:rPr lang="en-GB"/>
              <a:t>BY LISA HAMILTON-  2223653</a:t>
            </a:r>
          </a:p>
          <a:p>
            <a:r>
              <a:rPr lang="en-GB"/>
              <a:t>  BY RAISA KHALEEL- 2220004</a:t>
            </a:r>
          </a:p>
          <a:p>
            <a:r>
              <a:rPr lang="en-GB"/>
              <a:t>   MODULE CODE: LCHS4002</a:t>
            </a:r>
          </a:p>
          <a:p>
            <a:r>
              <a:rPr lang="en-GB"/>
              <a:t>  LECTURE NAME – MIKE SEAL</a:t>
            </a:r>
          </a:p>
          <a:p>
            <a:endParaRPr lang="en-GB"/>
          </a:p>
          <a:p>
            <a:endParaRPr lang="en-GB"/>
          </a:p>
          <a:p>
            <a:endParaRPr lang="en-GB"/>
          </a:p>
          <a:p>
            <a:r>
              <a:rPr lang="en-GB"/>
              <a:t>Presenting by </a:t>
            </a:r>
            <a:r>
              <a:rPr lang="en-GB" err="1"/>
              <a:t>lisa</a:t>
            </a:r>
            <a:r>
              <a:rPr lang="en-GB"/>
              <a:t>.</a:t>
            </a:r>
          </a:p>
          <a:p>
            <a:endParaRPr lang="en-GB"/>
          </a:p>
        </p:txBody>
      </p:sp>
      <p:pic>
        <p:nvPicPr>
          <p:cNvPr id="5" name="Picture 5" descr="Graphical user interface, application&#10;&#10;Description automatically generated">
            <a:extLst>
              <a:ext uri="{FF2B5EF4-FFF2-40B4-BE49-F238E27FC236}">
                <a16:creationId xmlns:a16="http://schemas.microsoft.com/office/drawing/2014/main" id="{239462B8-2BA4-CD9F-8E97-BDDFDE079834}"/>
              </a:ext>
            </a:extLst>
          </p:cNvPr>
          <p:cNvPicPr>
            <a:picLocks noChangeAspect="1"/>
          </p:cNvPicPr>
          <p:nvPr/>
        </p:nvPicPr>
        <p:blipFill>
          <a:blip r:embed="rId2"/>
          <a:stretch>
            <a:fillRect/>
          </a:stretch>
        </p:blipFill>
        <p:spPr>
          <a:xfrm>
            <a:off x="8045215" y="1147892"/>
            <a:ext cx="3853274" cy="2803030"/>
          </a:xfrm>
          <a:prstGeom prst="rect">
            <a:avLst/>
          </a:prstGeom>
        </p:spPr>
      </p:pic>
    </p:spTree>
    <p:extLst>
      <p:ext uri="{BB962C8B-B14F-4D97-AF65-F5344CB8AC3E}">
        <p14:creationId xmlns:p14="http://schemas.microsoft.com/office/powerpoint/2010/main" val="55427837"/>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E08D4B6A-8113-4DFB-B82E-B60CAC8E0A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29" name="Rectangle 28">
            <a:extLst>
              <a:ext uri="{FF2B5EF4-FFF2-40B4-BE49-F238E27FC236}">
                <a16:creationId xmlns:a16="http://schemas.microsoft.com/office/drawing/2014/main" id="{9822E561-F97C-4CBB-A9A6-A6BF6317B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638620" y="863695"/>
            <a:ext cx="3511233" cy="3779995"/>
          </a:xfrm>
        </p:spPr>
        <p:txBody>
          <a:bodyPr anchor="ctr">
            <a:normAutofit fontScale="90000"/>
          </a:bodyPr>
          <a:lstStyle/>
          <a:p>
            <a:br>
              <a:rPr lang="en-GB">
                <a:solidFill>
                  <a:srgbClr val="FFFFFF"/>
                </a:solidFill>
              </a:rPr>
            </a:br>
            <a:r>
              <a:rPr lang="en-GB">
                <a:solidFill>
                  <a:srgbClr val="FFFFFF"/>
                </a:solidFill>
              </a:rPr>
              <a:t>Are UWtSD student confident in using their digital skills?</a:t>
            </a:r>
          </a:p>
        </p:txBody>
      </p:sp>
      <p:sp>
        <p:nvSpPr>
          <p:cNvPr id="3" name="Subtitle 2"/>
          <p:cNvSpPr>
            <a:spLocks noGrp="1"/>
          </p:cNvSpPr>
          <p:nvPr>
            <p:ph type="subTitle" idx="1"/>
          </p:nvPr>
        </p:nvSpPr>
        <p:spPr>
          <a:xfrm>
            <a:off x="4866747" y="1006719"/>
            <a:ext cx="5287384" cy="2425622"/>
          </a:xfrm>
        </p:spPr>
        <p:txBody>
          <a:bodyPr anchor="t">
            <a:normAutofit/>
          </a:bodyPr>
          <a:lstStyle/>
          <a:p>
            <a:r>
              <a:rPr lang="en-US" sz="2800">
                <a:solidFill>
                  <a:schemeClr val="tx1"/>
                </a:solidFill>
              </a:rPr>
              <a:t>Our group will be presenting the importance of why students should be confident in digital skills.</a:t>
            </a:r>
          </a:p>
          <a:p>
            <a:endParaRPr lang="en-GB" sz="2000">
              <a:solidFill>
                <a:srgbClr val="FFFFFF">
                  <a:alpha val="75000"/>
                </a:srgbClr>
              </a:solidFill>
            </a:endParaRPr>
          </a:p>
          <a:p>
            <a:endParaRPr lang="en-GB" sz="2000">
              <a:solidFill>
                <a:srgbClr val="FFFFFF">
                  <a:alpha val="75000"/>
                </a:srgbClr>
              </a:solidFill>
            </a:endParaRPr>
          </a:p>
          <a:p>
            <a:endParaRPr lang="en-GB"/>
          </a:p>
        </p:txBody>
      </p:sp>
      <p:sp>
        <p:nvSpPr>
          <p:cNvPr id="31" name="Rectangle 30">
            <a:extLst>
              <a:ext uri="{FF2B5EF4-FFF2-40B4-BE49-F238E27FC236}">
                <a16:creationId xmlns:a16="http://schemas.microsoft.com/office/drawing/2014/main" id="{B01B0E58-A5C8-4CDA-A2E0-35DF94E59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5" name="Picture 5" descr="Graphical user interface&#10;&#10;Description automatically generated">
            <a:extLst>
              <a:ext uri="{FF2B5EF4-FFF2-40B4-BE49-F238E27FC236}">
                <a16:creationId xmlns:a16="http://schemas.microsoft.com/office/drawing/2014/main" id="{DE955751-088F-79BE-4396-24A02A2A551F}"/>
              </a:ext>
            </a:extLst>
          </p:cNvPr>
          <p:cNvPicPr>
            <a:picLocks noChangeAspect="1"/>
          </p:cNvPicPr>
          <p:nvPr/>
        </p:nvPicPr>
        <p:blipFill>
          <a:blip r:embed="rId2"/>
          <a:stretch>
            <a:fillRect/>
          </a:stretch>
        </p:blipFill>
        <p:spPr>
          <a:xfrm>
            <a:off x="4593537" y="3281444"/>
            <a:ext cx="5411878" cy="3394515"/>
          </a:xfrm>
          <a:prstGeom prst="rect">
            <a:avLst/>
          </a:prstGeom>
        </p:spPr>
      </p:pic>
      <p:sp>
        <p:nvSpPr>
          <p:cNvPr id="7" name="TextBox 6">
            <a:extLst>
              <a:ext uri="{FF2B5EF4-FFF2-40B4-BE49-F238E27FC236}">
                <a16:creationId xmlns:a16="http://schemas.microsoft.com/office/drawing/2014/main" id="{27FCC401-C4B9-999F-3461-D26B0ED6FDF0}"/>
              </a:ext>
            </a:extLst>
          </p:cNvPr>
          <p:cNvSpPr txBox="1"/>
          <p:nvPr/>
        </p:nvSpPr>
        <p:spPr>
          <a:xfrm>
            <a:off x="4489348" y="667421"/>
            <a:ext cx="587962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                               INTRODUCTION...</a:t>
            </a:r>
          </a:p>
        </p:txBody>
      </p:sp>
      <p:sp>
        <p:nvSpPr>
          <p:cNvPr id="4" name="TextBox 3">
            <a:extLst>
              <a:ext uri="{FF2B5EF4-FFF2-40B4-BE49-F238E27FC236}">
                <a16:creationId xmlns:a16="http://schemas.microsoft.com/office/drawing/2014/main" id="{6AC4CF37-310F-68E3-788D-F74B8841806E}"/>
              </a:ext>
            </a:extLst>
          </p:cNvPr>
          <p:cNvSpPr txBox="1"/>
          <p:nvPr/>
        </p:nvSpPr>
        <p:spPr>
          <a:xfrm>
            <a:off x="898071" y="5429250"/>
            <a:ext cx="210910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Presenting by lisa.</a:t>
            </a: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4" name="Rectangle 47">
            <a:extLst>
              <a:ext uri="{FF2B5EF4-FFF2-40B4-BE49-F238E27FC236}">
                <a16:creationId xmlns:a16="http://schemas.microsoft.com/office/drawing/2014/main" id="{DCF4EB5C-ED25-4675-8255-2F5B12CFFC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65" name="Rectangle 49">
            <a:extLst>
              <a:ext uri="{FF2B5EF4-FFF2-40B4-BE49-F238E27FC236}">
                <a16:creationId xmlns:a16="http://schemas.microsoft.com/office/drawing/2014/main" id="{9514EC6E-A557-42A2-BCDC-3ABFFC5E5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66" name="Rectangle 51">
            <a:extLst>
              <a:ext uri="{FF2B5EF4-FFF2-40B4-BE49-F238E27FC236}">
                <a16:creationId xmlns:a16="http://schemas.microsoft.com/office/drawing/2014/main" id="{905482C9-EB42-4BFE-95BF-7FD661F076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67" name="Rectangle 53">
            <a:extLst>
              <a:ext uri="{FF2B5EF4-FFF2-40B4-BE49-F238E27FC236}">
                <a16:creationId xmlns:a16="http://schemas.microsoft.com/office/drawing/2014/main" id="{7539E646-A625-4A26-86ED-BD90EDD329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68" name="Rectangle 55">
            <a:extLst>
              <a:ext uri="{FF2B5EF4-FFF2-40B4-BE49-F238E27FC236}">
                <a16:creationId xmlns:a16="http://schemas.microsoft.com/office/drawing/2014/main" id="{9FE6175D-CE1B-4C8E-8FF8-7309F21F31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03AAFD-EF7A-9CB2-6840-AF0535D6D70E}"/>
              </a:ext>
            </a:extLst>
          </p:cNvPr>
          <p:cNvSpPr>
            <a:spLocks noGrp="1"/>
          </p:cNvSpPr>
          <p:nvPr>
            <p:ph type="title"/>
          </p:nvPr>
        </p:nvSpPr>
        <p:spPr>
          <a:xfrm>
            <a:off x="4446059" y="798176"/>
            <a:ext cx="7204036" cy="5382597"/>
          </a:xfrm>
        </p:spPr>
        <p:txBody>
          <a:bodyPr vert="horz" lIns="91440" tIns="45720" rIns="91440" bIns="45720" rtlCol="0" anchor="ctr">
            <a:normAutofit/>
          </a:bodyPr>
          <a:lstStyle/>
          <a:p>
            <a:pPr>
              <a:lnSpc>
                <a:spcPct val="90000"/>
              </a:lnSpc>
            </a:pPr>
            <a:br>
              <a:rPr lang="en-US" sz="1400" b="0" kern="1200" cap="all"/>
            </a:br>
            <a:r>
              <a:rPr lang="en-US" sz="1600" b="0" kern="1200" cap="all">
                <a:solidFill>
                  <a:schemeClr val="tx1">
                    <a:lumMod val="85000"/>
                    <a:lumOff val="15000"/>
                  </a:schemeClr>
                </a:solidFill>
                <a:latin typeface="+mj-lt"/>
                <a:ea typeface="+mj-ea"/>
                <a:cs typeface="+mj-cs"/>
              </a:rPr>
              <a:t>TECHNOLOGY IS VERY IMPORTANT IN A STUDENT DAY TO DAY LIFE. IT IS CRUCIAL THAT STUDENT GET FULL ACCESS TO DIGIAL RESOURCES. AS TIME GOES ON NEW TECHNOLOGY ARE BEEN REALSED, IT IS KEY FOR STUDENTS TO BE  UP TO DATE WITH MODEN TECHNOLOGY</a:t>
            </a:r>
            <a:r>
              <a:rPr lang="en-US" sz="1600">
                <a:solidFill>
                  <a:schemeClr val="tx1">
                    <a:lumMod val="85000"/>
                    <a:lumOff val="15000"/>
                  </a:schemeClr>
                </a:solidFill>
              </a:rPr>
              <a:t>.</a:t>
            </a:r>
            <a:br>
              <a:rPr lang="en-US" sz="1600">
                <a:solidFill>
                  <a:schemeClr val="tx1">
                    <a:lumMod val="85000"/>
                    <a:lumOff val="15000"/>
                  </a:schemeClr>
                </a:solidFill>
              </a:rPr>
            </a:br>
            <a:br>
              <a:rPr lang="en-US" sz="1600"/>
            </a:br>
            <a:r>
              <a:rPr lang="en-US" sz="1600">
                <a:solidFill>
                  <a:schemeClr val="tx1">
                    <a:lumMod val="85000"/>
                    <a:lumOff val="15000"/>
                  </a:schemeClr>
                </a:solidFill>
              </a:rPr>
              <a:t> Old technology was more based on written manual work however Moden technology has become more digital access to do work online.</a:t>
            </a:r>
            <a:br>
              <a:rPr lang="en-US" sz="1600" b="0" kern="1200" cap="all">
                <a:solidFill>
                  <a:schemeClr val="tx1">
                    <a:lumMod val="85000"/>
                    <a:lumOff val="15000"/>
                  </a:schemeClr>
                </a:solidFill>
              </a:rPr>
            </a:br>
            <a:br>
              <a:rPr lang="en-US" sz="1600"/>
            </a:br>
            <a:r>
              <a:rPr lang="en-US" sz="1600">
                <a:solidFill>
                  <a:schemeClr val="tx1">
                    <a:lumMod val="85000"/>
                    <a:lumOff val="15000"/>
                  </a:schemeClr>
                </a:solidFill>
              </a:rPr>
              <a:t>"</a:t>
            </a:r>
            <a:r>
              <a:rPr lang="en-US" sz="1600" b="0" kern="1200" cap="all">
                <a:solidFill>
                  <a:schemeClr val="tx1">
                    <a:lumMod val="85000"/>
                    <a:lumOff val="15000"/>
                  </a:schemeClr>
                </a:solidFill>
                <a:latin typeface="+mj-lt"/>
                <a:ea typeface="+mj-ea"/>
                <a:cs typeface="+mj-cs"/>
              </a:rPr>
              <a:t>Digital applications and resources are now even more accessible with the increasingly more affordable digital technology devices. Low-end smartphones and laptops are now affordable by many people from low- and middle-income households opening their access to the digital world" Hidayat, Lee, Mason (2022).</a:t>
            </a:r>
            <a:br>
              <a:rPr lang="en-US" sz="1600" b="0" kern="1200" cap="all"/>
            </a:br>
            <a:br>
              <a:rPr lang="en-US" sz="1600"/>
            </a:br>
            <a:br>
              <a:rPr lang="en-US" sz="1600" b="0" kern="1200" cap="all"/>
            </a:br>
            <a:br>
              <a:rPr lang="en-US" sz="1400" b="0" kern="1200" cap="all"/>
            </a:br>
            <a:endParaRPr lang="en-US" sz="1400" b="0" kern="1200" cap="all">
              <a:solidFill>
                <a:schemeClr val="tx1">
                  <a:lumMod val="85000"/>
                  <a:lumOff val="15000"/>
                </a:schemeClr>
              </a:solidFill>
              <a:latin typeface="+mj-lt"/>
              <a:ea typeface="+mj-ea"/>
              <a:cs typeface="+mj-cs"/>
            </a:endParaRPr>
          </a:p>
        </p:txBody>
      </p:sp>
      <p:sp>
        <p:nvSpPr>
          <p:cNvPr id="69" name="Rectangle 57">
            <a:extLst>
              <a:ext uri="{FF2B5EF4-FFF2-40B4-BE49-F238E27FC236}">
                <a16:creationId xmlns:a16="http://schemas.microsoft.com/office/drawing/2014/main" id="{0DF8C05A-3103-44B5-AFBC-A8FC5AF00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0" name="Rectangle 59">
            <a:extLst>
              <a:ext uri="{FF2B5EF4-FFF2-40B4-BE49-F238E27FC236}">
                <a16:creationId xmlns:a16="http://schemas.microsoft.com/office/drawing/2014/main" id="{0794EE00-AFAB-44F8-902F-E944458066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3643"/>
            <a:ext cx="7503637"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71" name="Rectangle 61">
            <a:extLst>
              <a:ext uri="{FF2B5EF4-FFF2-40B4-BE49-F238E27FC236}">
                <a16:creationId xmlns:a16="http://schemas.microsoft.com/office/drawing/2014/main" id="{95F12ABC-29DF-4D0F-9FE7-873B7F8E32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14044"/>
            <a:ext cx="3703320" cy="574583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4" name="TextBox 3">
            <a:extLst>
              <a:ext uri="{FF2B5EF4-FFF2-40B4-BE49-F238E27FC236}">
                <a16:creationId xmlns:a16="http://schemas.microsoft.com/office/drawing/2014/main" id="{C09179FA-9938-4358-D97D-3D4C336AB46B}"/>
              </a:ext>
            </a:extLst>
          </p:cNvPr>
          <p:cNvSpPr txBox="1"/>
          <p:nvPr/>
        </p:nvSpPr>
        <p:spPr>
          <a:xfrm>
            <a:off x="611481" y="799629"/>
            <a:ext cx="3301999"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4000"/>
              <a:t>Rationale...</a:t>
            </a:r>
            <a:endParaRPr lang="en-GB"/>
          </a:p>
        </p:txBody>
      </p:sp>
      <p:sp>
        <p:nvSpPr>
          <p:cNvPr id="3" name="TextBox 2">
            <a:extLst>
              <a:ext uri="{FF2B5EF4-FFF2-40B4-BE49-F238E27FC236}">
                <a16:creationId xmlns:a16="http://schemas.microsoft.com/office/drawing/2014/main" id="{5C2D3F80-7F16-F53E-6B98-D4DA7DBFBA26}"/>
              </a:ext>
            </a:extLst>
          </p:cNvPr>
          <p:cNvSpPr txBox="1"/>
          <p:nvPr/>
        </p:nvSpPr>
        <p:spPr>
          <a:xfrm>
            <a:off x="816428" y="1782535"/>
            <a:ext cx="221796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Presenting by </a:t>
            </a:r>
            <a:r>
              <a:rPr lang="en-GB" err="1"/>
              <a:t>raisa</a:t>
            </a:r>
            <a:r>
              <a:rPr lang="en-GB"/>
              <a:t> </a:t>
            </a:r>
          </a:p>
        </p:txBody>
      </p:sp>
    </p:spTree>
    <p:extLst>
      <p:ext uri="{BB962C8B-B14F-4D97-AF65-F5344CB8AC3E}">
        <p14:creationId xmlns:p14="http://schemas.microsoft.com/office/powerpoint/2010/main" val="9660905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4" name="Rectangle 47">
            <a:extLst>
              <a:ext uri="{FF2B5EF4-FFF2-40B4-BE49-F238E27FC236}">
                <a16:creationId xmlns:a16="http://schemas.microsoft.com/office/drawing/2014/main" id="{DCF4EB5C-ED25-4675-8255-2F5B12CFFC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65" name="Rectangle 49">
            <a:extLst>
              <a:ext uri="{FF2B5EF4-FFF2-40B4-BE49-F238E27FC236}">
                <a16:creationId xmlns:a16="http://schemas.microsoft.com/office/drawing/2014/main" id="{9514EC6E-A557-42A2-BCDC-3ABFFC5E5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66" name="Rectangle 51">
            <a:extLst>
              <a:ext uri="{FF2B5EF4-FFF2-40B4-BE49-F238E27FC236}">
                <a16:creationId xmlns:a16="http://schemas.microsoft.com/office/drawing/2014/main" id="{905482C9-EB42-4BFE-95BF-7FD661F076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67" name="Rectangle 53">
            <a:extLst>
              <a:ext uri="{FF2B5EF4-FFF2-40B4-BE49-F238E27FC236}">
                <a16:creationId xmlns:a16="http://schemas.microsoft.com/office/drawing/2014/main" id="{7539E646-A625-4A26-86ED-BD90EDD329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68" name="Rectangle 55">
            <a:extLst>
              <a:ext uri="{FF2B5EF4-FFF2-40B4-BE49-F238E27FC236}">
                <a16:creationId xmlns:a16="http://schemas.microsoft.com/office/drawing/2014/main" id="{9FE6175D-CE1B-4C8E-8FF8-7309F21F31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03AAFD-EF7A-9CB2-6840-AF0535D6D70E}"/>
              </a:ext>
            </a:extLst>
          </p:cNvPr>
          <p:cNvSpPr>
            <a:spLocks noGrp="1"/>
          </p:cNvSpPr>
          <p:nvPr>
            <p:ph type="title"/>
          </p:nvPr>
        </p:nvSpPr>
        <p:spPr>
          <a:xfrm>
            <a:off x="4486880" y="798176"/>
            <a:ext cx="7163215" cy="5382597"/>
          </a:xfrm>
        </p:spPr>
        <p:txBody>
          <a:bodyPr vert="horz" lIns="91440" tIns="45720" rIns="91440" bIns="45720" rtlCol="0" anchor="ctr">
            <a:normAutofit/>
          </a:bodyPr>
          <a:lstStyle/>
          <a:p>
            <a:pPr>
              <a:lnSpc>
                <a:spcPct val="90000"/>
              </a:lnSpc>
            </a:pPr>
            <a:br>
              <a:rPr lang="en-US" sz="1400" b="0" kern="1200" cap="all"/>
            </a:br>
            <a:br>
              <a:rPr lang="en-US" sz="1600"/>
            </a:br>
            <a:r>
              <a:rPr lang="en-US" sz="1600" b="0" kern="1200" cap="all">
                <a:solidFill>
                  <a:schemeClr val="tx1">
                    <a:lumMod val="85000"/>
                    <a:lumOff val="15000"/>
                  </a:schemeClr>
                </a:solidFill>
                <a:latin typeface="+mj-lt"/>
                <a:ea typeface="+mj-ea"/>
                <a:cs typeface="+mj-cs"/>
              </a:rPr>
              <a:t>"Teachers’ digital competence is becoming a key element for the construction of useful pedagogical knowledge for practice and improvement of students’ learning." </a:t>
            </a:r>
            <a:br>
              <a:rPr lang="en-US" sz="1600">
                <a:solidFill>
                  <a:schemeClr val="tx1">
                    <a:lumMod val="85000"/>
                    <a:lumOff val="15000"/>
                  </a:schemeClr>
                </a:solidFill>
              </a:rPr>
            </a:br>
            <a:r>
              <a:rPr lang="en-US" sz="1600" b="0" kern="1200" cap="all">
                <a:solidFill>
                  <a:schemeClr val="tx1">
                    <a:lumMod val="85000"/>
                    <a:lumOff val="15000"/>
                  </a:schemeClr>
                </a:solidFill>
                <a:latin typeface="+mj-lt"/>
                <a:ea typeface="+mj-ea"/>
                <a:cs typeface="+mj-cs"/>
              </a:rPr>
              <a:t>Benali et al (2018) it is highly important for student to understand  how to access the internet and main resources such as </a:t>
            </a:r>
            <a:r>
              <a:rPr lang="en-US" sz="1600">
                <a:solidFill>
                  <a:schemeClr val="tx1">
                    <a:lumMod val="85000"/>
                    <a:lumOff val="15000"/>
                  </a:schemeClr>
                </a:solidFill>
              </a:rPr>
              <a:t>Microsoft</a:t>
            </a:r>
            <a:r>
              <a:rPr lang="en-US" sz="1600" b="0" kern="1200" cap="all">
                <a:solidFill>
                  <a:schemeClr val="tx1">
                    <a:lumMod val="85000"/>
                    <a:lumOff val="15000"/>
                  </a:schemeClr>
                </a:solidFill>
                <a:latin typeface="+mj-lt"/>
                <a:ea typeface="+mj-ea"/>
                <a:cs typeface="+mj-cs"/>
              </a:rPr>
              <a:t> </a:t>
            </a:r>
            <a:r>
              <a:rPr lang="en-US" sz="1600">
                <a:solidFill>
                  <a:schemeClr val="tx1">
                    <a:lumMod val="85000"/>
                    <a:lumOff val="15000"/>
                  </a:schemeClr>
                </a:solidFill>
              </a:rPr>
              <a:t>PowerPoint</a:t>
            </a:r>
            <a:r>
              <a:rPr lang="en-US" sz="1600" b="0" kern="1200" cap="all">
                <a:solidFill>
                  <a:schemeClr val="tx1">
                    <a:lumMod val="85000"/>
                    <a:lumOff val="15000"/>
                  </a:schemeClr>
                </a:solidFill>
                <a:latin typeface="+mj-lt"/>
                <a:ea typeface="+mj-ea"/>
                <a:cs typeface="+mj-cs"/>
              </a:rPr>
              <a:t> </a:t>
            </a:r>
            <a:r>
              <a:rPr lang="en-US" sz="1600">
                <a:solidFill>
                  <a:schemeClr val="tx1">
                    <a:lumMod val="85000"/>
                    <a:lumOff val="15000"/>
                  </a:schemeClr>
                </a:solidFill>
              </a:rPr>
              <a:t>module</a:t>
            </a:r>
            <a:r>
              <a:rPr lang="en-US" sz="1600" b="0" kern="1200" cap="all">
                <a:solidFill>
                  <a:schemeClr val="tx1">
                    <a:lumMod val="85000"/>
                    <a:lumOff val="15000"/>
                  </a:schemeClr>
                </a:solidFill>
                <a:latin typeface="+mj-lt"/>
                <a:ea typeface="+mj-ea"/>
                <a:cs typeface="+mj-cs"/>
              </a:rPr>
              <a:t> and photoshop to support them in their work/studies.</a:t>
            </a:r>
            <a:br>
              <a:rPr lang="en-US" sz="1600">
                <a:solidFill>
                  <a:schemeClr val="tx1">
                    <a:lumMod val="85000"/>
                    <a:lumOff val="15000"/>
                  </a:schemeClr>
                </a:solidFill>
              </a:rPr>
            </a:br>
            <a:br>
              <a:rPr lang="en-US" sz="1600"/>
            </a:br>
            <a:r>
              <a:rPr lang="en-US" sz="1600" b="0" kern="1200" cap="all">
                <a:solidFill>
                  <a:schemeClr val="tx1">
                    <a:lumMod val="85000"/>
                    <a:lumOff val="15000"/>
                  </a:schemeClr>
                </a:solidFill>
                <a:latin typeface="+mj-lt"/>
                <a:ea typeface="+mj-ea"/>
                <a:cs typeface="+mj-cs"/>
              </a:rPr>
              <a:t>Once the students become confident in </a:t>
            </a:r>
            <a:r>
              <a:rPr lang="en-US" sz="1600">
                <a:solidFill>
                  <a:schemeClr val="tx1">
                    <a:lumMod val="85000"/>
                    <a:lumOff val="15000"/>
                  </a:schemeClr>
                </a:solidFill>
              </a:rPr>
              <a:t>digital</a:t>
            </a:r>
            <a:r>
              <a:rPr lang="en-US" sz="1600" b="0" kern="1200" cap="all">
                <a:solidFill>
                  <a:schemeClr val="tx1">
                    <a:lumMod val="85000"/>
                    <a:lumOff val="15000"/>
                  </a:schemeClr>
                </a:solidFill>
                <a:latin typeface="+mj-lt"/>
                <a:ea typeface="+mj-ea"/>
                <a:cs typeface="+mj-cs"/>
              </a:rPr>
              <a:t> skills</a:t>
            </a:r>
            <a:r>
              <a:rPr lang="en-US" sz="1600">
                <a:solidFill>
                  <a:schemeClr val="tx1">
                    <a:lumMod val="85000"/>
                    <a:lumOff val="15000"/>
                  </a:schemeClr>
                </a:solidFill>
              </a:rPr>
              <a:t>,</a:t>
            </a:r>
            <a:r>
              <a:rPr lang="en-US" sz="1600" b="0" kern="1200" cap="all">
                <a:solidFill>
                  <a:schemeClr val="tx1">
                    <a:lumMod val="85000"/>
                    <a:lumOff val="15000"/>
                  </a:schemeClr>
                </a:solidFill>
                <a:latin typeface="+mj-lt"/>
                <a:ea typeface="+mj-ea"/>
                <a:cs typeface="+mj-cs"/>
              </a:rPr>
              <a:t> they will become more understanding about </a:t>
            </a:r>
            <a:r>
              <a:rPr lang="en-US" sz="1600">
                <a:solidFill>
                  <a:schemeClr val="tx1">
                    <a:lumMod val="85000"/>
                    <a:lumOff val="15000"/>
                  </a:schemeClr>
                </a:solidFill>
              </a:rPr>
              <a:t>their</a:t>
            </a:r>
            <a:r>
              <a:rPr lang="en-US" sz="1600" b="0" kern="1200" cap="all">
                <a:solidFill>
                  <a:schemeClr val="tx1">
                    <a:lumMod val="85000"/>
                    <a:lumOff val="15000"/>
                  </a:schemeClr>
                </a:solidFill>
                <a:latin typeface="+mj-lt"/>
                <a:ea typeface="+mj-ea"/>
                <a:cs typeface="+mj-cs"/>
              </a:rPr>
              <a:t> work/</a:t>
            </a:r>
            <a:r>
              <a:rPr lang="en-US" sz="1600">
                <a:solidFill>
                  <a:schemeClr val="tx1">
                    <a:lumMod val="85000"/>
                    <a:lumOff val="15000"/>
                  </a:schemeClr>
                </a:solidFill>
              </a:rPr>
              <a:t>studies</a:t>
            </a:r>
            <a:r>
              <a:rPr lang="en-US" sz="1600" b="0" kern="1200" cap="all">
                <a:solidFill>
                  <a:schemeClr val="tx1">
                    <a:lumMod val="85000"/>
                    <a:lumOff val="15000"/>
                  </a:schemeClr>
                </a:solidFill>
                <a:latin typeface="+mj-lt"/>
                <a:ea typeface="+mj-ea"/>
                <a:cs typeface="+mj-cs"/>
              </a:rPr>
              <a:t>.</a:t>
            </a:r>
            <a:r>
              <a:rPr lang="en-US" sz="1600">
                <a:solidFill>
                  <a:schemeClr val="tx1">
                    <a:lumMod val="85000"/>
                    <a:lumOff val="15000"/>
                  </a:schemeClr>
                </a:solidFill>
              </a:rPr>
              <a:t> And it important for their future job roles.</a:t>
            </a:r>
            <a:br>
              <a:rPr lang="en-US" sz="1600" b="0" kern="1200" cap="all"/>
            </a:br>
            <a:br>
              <a:rPr lang="en-US" sz="1600" b="0" kern="1200" cap="all"/>
            </a:br>
            <a:r>
              <a:rPr lang="en-US" sz="1600">
                <a:ea typeface="+mj-lt"/>
                <a:cs typeface="+mj-lt"/>
              </a:rPr>
              <a:t>"88% of young people think digital skills will be important for their future careers, and 62% said they have the basic digital skills employers might need, such as the ability to communicate digitally or use common software." (</a:t>
            </a:r>
            <a:r>
              <a:rPr lang="en-GB" sz="1600">
                <a:ea typeface="+mj-lt"/>
                <a:cs typeface="+mj-lt"/>
              </a:rPr>
              <a:t>Clare</a:t>
            </a:r>
            <a:r>
              <a:rPr lang="en-US" sz="1600">
                <a:ea typeface="+mj-lt"/>
                <a:cs typeface="+mj-lt"/>
              </a:rPr>
              <a:t>. 2021)  this sati</a:t>
            </a:r>
            <a:r>
              <a:rPr lang="en-GB" sz="1600" err="1">
                <a:ea typeface="+mj-lt"/>
                <a:cs typeface="+mj-lt"/>
              </a:rPr>
              <a:t>stics</a:t>
            </a:r>
            <a:r>
              <a:rPr lang="en-US" sz="1600">
                <a:ea typeface="+mj-lt"/>
                <a:cs typeface="+mj-lt"/>
              </a:rPr>
              <a:t> shows the numbers of students knowing how much or how little they know about digital skills. </a:t>
            </a:r>
            <a:r>
              <a:rPr lang="en-GB" sz="1600">
                <a:ea typeface="+mj-lt"/>
                <a:cs typeface="+mj-lt"/>
              </a:rPr>
              <a:t>Digital</a:t>
            </a:r>
            <a:r>
              <a:rPr lang="en-US" sz="1600">
                <a:ea typeface="+mj-lt"/>
                <a:cs typeface="+mj-lt"/>
              </a:rPr>
              <a:t> skills is developed through experience over the years of learning.</a:t>
            </a:r>
            <a:br>
              <a:rPr lang="en-US" sz="1600" b="0" kern="1200" cap="all"/>
            </a:br>
            <a:br>
              <a:rPr lang="en-US" sz="1400" b="0" kern="1200" cap="all"/>
            </a:br>
            <a:endParaRPr lang="en-US" sz="1400" b="0" kern="1200" cap="all">
              <a:solidFill>
                <a:schemeClr val="tx1">
                  <a:lumMod val="85000"/>
                  <a:lumOff val="15000"/>
                </a:schemeClr>
              </a:solidFill>
              <a:latin typeface="+mj-lt"/>
              <a:ea typeface="+mj-ea"/>
              <a:cs typeface="+mj-cs"/>
            </a:endParaRPr>
          </a:p>
        </p:txBody>
      </p:sp>
      <p:sp>
        <p:nvSpPr>
          <p:cNvPr id="69" name="Rectangle 57">
            <a:extLst>
              <a:ext uri="{FF2B5EF4-FFF2-40B4-BE49-F238E27FC236}">
                <a16:creationId xmlns:a16="http://schemas.microsoft.com/office/drawing/2014/main" id="{0DF8C05A-3103-44B5-AFBC-A8FC5AF00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0" name="Rectangle 59">
            <a:extLst>
              <a:ext uri="{FF2B5EF4-FFF2-40B4-BE49-F238E27FC236}">
                <a16:creationId xmlns:a16="http://schemas.microsoft.com/office/drawing/2014/main" id="{0794EE00-AFAB-44F8-902F-E944458066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3643"/>
            <a:ext cx="7503637"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71" name="Rectangle 61">
            <a:extLst>
              <a:ext uri="{FF2B5EF4-FFF2-40B4-BE49-F238E27FC236}">
                <a16:creationId xmlns:a16="http://schemas.microsoft.com/office/drawing/2014/main" id="{95F12ABC-29DF-4D0F-9FE7-873B7F8E32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14044"/>
            <a:ext cx="3703320" cy="574583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4" name="TextBox 3">
            <a:extLst>
              <a:ext uri="{FF2B5EF4-FFF2-40B4-BE49-F238E27FC236}">
                <a16:creationId xmlns:a16="http://schemas.microsoft.com/office/drawing/2014/main" id="{C09179FA-9938-4358-D97D-3D4C336AB46B}"/>
              </a:ext>
            </a:extLst>
          </p:cNvPr>
          <p:cNvSpPr txBox="1"/>
          <p:nvPr/>
        </p:nvSpPr>
        <p:spPr>
          <a:xfrm>
            <a:off x="611481" y="799629"/>
            <a:ext cx="3301999"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4000"/>
              <a:t>Rationale...</a:t>
            </a:r>
            <a:endParaRPr lang="en-GB"/>
          </a:p>
        </p:txBody>
      </p:sp>
      <p:sp>
        <p:nvSpPr>
          <p:cNvPr id="3" name="TextBox 2">
            <a:extLst>
              <a:ext uri="{FF2B5EF4-FFF2-40B4-BE49-F238E27FC236}">
                <a16:creationId xmlns:a16="http://schemas.microsoft.com/office/drawing/2014/main" id="{5C2D3F80-7F16-F53E-6B98-D4DA7DBFBA26}"/>
              </a:ext>
            </a:extLst>
          </p:cNvPr>
          <p:cNvSpPr txBox="1"/>
          <p:nvPr/>
        </p:nvSpPr>
        <p:spPr>
          <a:xfrm>
            <a:off x="816428" y="1782535"/>
            <a:ext cx="221796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Presenting by </a:t>
            </a:r>
            <a:r>
              <a:rPr lang="en-GB" err="1"/>
              <a:t>raisa</a:t>
            </a:r>
            <a:r>
              <a:rPr lang="en-GB"/>
              <a:t> </a:t>
            </a:r>
          </a:p>
        </p:txBody>
      </p:sp>
    </p:spTree>
    <p:extLst>
      <p:ext uri="{BB962C8B-B14F-4D97-AF65-F5344CB8AC3E}">
        <p14:creationId xmlns:p14="http://schemas.microsoft.com/office/powerpoint/2010/main" val="37426577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4" name="Rectangle 33">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55" name="Rectangle 35">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56" name="Rectangle 37">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57" name="Rectangle 39">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58" name="Rectangle 41">
            <a:extLst>
              <a:ext uri="{FF2B5EF4-FFF2-40B4-BE49-F238E27FC236}">
                <a16:creationId xmlns:a16="http://schemas.microsoft.com/office/drawing/2014/main" id="{2FB82883-1DC0-4BE1-A607-009095F335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9" name="Picture 29" descr="Wood human figure">
            <a:extLst>
              <a:ext uri="{FF2B5EF4-FFF2-40B4-BE49-F238E27FC236}">
                <a16:creationId xmlns:a16="http://schemas.microsoft.com/office/drawing/2014/main" id="{CD7BEC77-0F82-1058-50C0-E1D71AC6E53F}"/>
              </a:ext>
            </a:extLst>
          </p:cNvPr>
          <p:cNvPicPr>
            <a:picLocks noChangeAspect="1"/>
          </p:cNvPicPr>
          <p:nvPr/>
        </p:nvPicPr>
        <p:blipFill rotWithShape="1">
          <a:blip r:embed="rId2"/>
          <a:srcRect r="-2" b="15603"/>
          <a:stretch/>
        </p:blipFill>
        <p:spPr>
          <a:xfrm>
            <a:off x="-2500" y="-520940"/>
            <a:ext cx="13185301" cy="7415882"/>
          </a:xfrm>
          <a:prstGeom prst="rect">
            <a:avLst/>
          </a:prstGeom>
        </p:spPr>
      </p:pic>
      <p:sp>
        <p:nvSpPr>
          <p:cNvPr id="60" name="Rectangle 43">
            <a:extLst>
              <a:ext uri="{FF2B5EF4-FFF2-40B4-BE49-F238E27FC236}">
                <a16:creationId xmlns:a16="http://schemas.microsoft.com/office/drawing/2014/main" id="{9FA98EAA-A866-4C95-A2A8-44E46FBAD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 y="4530071"/>
            <a:ext cx="12191999" cy="2327926"/>
          </a:xfrm>
          <a:prstGeom prst="rect">
            <a:avLst/>
          </a:prstGeom>
          <a:gradFill flip="none" rotWithShape="1">
            <a:gsLst>
              <a:gs pos="56000">
                <a:schemeClr val="tx1">
                  <a:alpha val="39000"/>
                </a:schemeClr>
              </a:gs>
              <a:gs pos="100000">
                <a:schemeClr val="tx1">
                  <a:alpha val="80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20745C-8760-BDF3-9AE1-B8040678606B}"/>
              </a:ext>
            </a:extLst>
          </p:cNvPr>
          <p:cNvSpPr>
            <a:spLocks noGrp="1"/>
          </p:cNvSpPr>
          <p:nvPr>
            <p:ph type="title"/>
          </p:nvPr>
        </p:nvSpPr>
        <p:spPr>
          <a:xfrm>
            <a:off x="-980102" y="-322745"/>
            <a:ext cx="7985759" cy="868823"/>
          </a:xfrm>
        </p:spPr>
        <p:txBody>
          <a:bodyPr vert="horz" lIns="91440" tIns="45720" rIns="91440" bIns="45720" rtlCol="0" anchor="b">
            <a:normAutofit/>
          </a:bodyPr>
          <a:lstStyle/>
          <a:p>
            <a:pPr algn="ctr">
              <a:lnSpc>
                <a:spcPct val="90000"/>
              </a:lnSpc>
            </a:pPr>
            <a:r>
              <a:rPr lang="en-US">
                <a:solidFill>
                  <a:schemeClr val="bg1"/>
                </a:solidFill>
              </a:rPr>
              <a:t>Proposed method.....</a:t>
            </a:r>
          </a:p>
        </p:txBody>
      </p:sp>
      <p:sp>
        <p:nvSpPr>
          <p:cNvPr id="4" name="TextBox 3">
            <a:extLst>
              <a:ext uri="{FF2B5EF4-FFF2-40B4-BE49-F238E27FC236}">
                <a16:creationId xmlns:a16="http://schemas.microsoft.com/office/drawing/2014/main" id="{279E683C-A616-9691-12A2-4E86D542A38A}"/>
              </a:ext>
            </a:extLst>
          </p:cNvPr>
          <p:cNvSpPr txBox="1"/>
          <p:nvPr/>
        </p:nvSpPr>
        <p:spPr>
          <a:xfrm>
            <a:off x="5001530" y="1440190"/>
            <a:ext cx="6081233" cy="72943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Do you find modern technology confusing? Yes/no</a:t>
            </a:r>
            <a:endParaRPr lang="en-US"/>
          </a:p>
          <a:p>
            <a:r>
              <a:rPr lang="en-GB"/>
              <a:t>Do you find using digital skills lack of imagination? Yes? No</a:t>
            </a:r>
          </a:p>
          <a:p>
            <a:r>
              <a:rPr lang="en-GB">
                <a:ea typeface="+mn-lt"/>
                <a:cs typeface="+mn-lt"/>
              </a:rPr>
              <a:t>Rank these words in order of according to how you feel about using technology</a:t>
            </a:r>
            <a:endParaRPr lang="en-GB"/>
          </a:p>
          <a:p>
            <a:r>
              <a:rPr lang="en-GB">
                <a:ea typeface="+mn-lt"/>
                <a:cs typeface="+mn-lt"/>
              </a:rPr>
              <a:t>Sad</a:t>
            </a:r>
            <a:endParaRPr lang="en-GB"/>
          </a:p>
          <a:p>
            <a:r>
              <a:rPr lang="en-GB">
                <a:ea typeface="+mn-lt"/>
                <a:cs typeface="+mn-lt"/>
              </a:rPr>
              <a:t>Happy</a:t>
            </a:r>
            <a:endParaRPr lang="en-GB"/>
          </a:p>
          <a:p>
            <a:r>
              <a:rPr lang="en-GB">
                <a:ea typeface="+mn-lt"/>
                <a:cs typeface="+mn-lt"/>
              </a:rPr>
              <a:t>Worried</a:t>
            </a:r>
            <a:endParaRPr lang="en-GB"/>
          </a:p>
          <a:p>
            <a:r>
              <a:rPr lang="en-GB">
                <a:ea typeface="+mn-lt"/>
                <a:cs typeface="+mn-lt"/>
              </a:rPr>
              <a:t>Angry</a:t>
            </a:r>
            <a:endParaRPr lang="en-GB"/>
          </a:p>
          <a:p>
            <a:r>
              <a:rPr lang="en-GB">
                <a:ea typeface="+mn-lt"/>
                <a:cs typeface="+mn-lt"/>
              </a:rPr>
              <a:t>Confident</a:t>
            </a:r>
            <a:endParaRPr lang="en-GB"/>
          </a:p>
          <a:p>
            <a:r>
              <a:rPr lang="en-GB">
                <a:ea typeface="+mn-lt"/>
                <a:cs typeface="+mn-lt"/>
              </a:rPr>
              <a:t>I actively avoid using technology. </a:t>
            </a:r>
          </a:p>
          <a:p>
            <a:r>
              <a:rPr lang="en-GB" b="1">
                <a:ea typeface="+mn-lt"/>
                <a:cs typeface="+mn-lt"/>
              </a:rPr>
              <a:t>Strongly Agree              </a:t>
            </a:r>
            <a:r>
              <a:rPr lang="en-GB" b="1" err="1">
                <a:ea typeface="+mn-lt"/>
                <a:cs typeface="+mn-lt"/>
              </a:rPr>
              <a:t>Agree</a:t>
            </a:r>
            <a:r>
              <a:rPr lang="en-GB" b="1">
                <a:ea typeface="+mn-lt"/>
                <a:cs typeface="+mn-lt"/>
              </a:rPr>
              <a:t>                  Disagree                    Strongly Disagree. </a:t>
            </a:r>
            <a:endParaRPr lang="en-GB"/>
          </a:p>
          <a:p>
            <a:r>
              <a:rPr lang="en-GB" b="1">
                <a:ea typeface="+mn-lt"/>
                <a:cs typeface="+mn-lt"/>
              </a:rPr>
              <a:t>(Circle one response)</a:t>
            </a:r>
          </a:p>
          <a:p>
            <a:r>
              <a:rPr lang="en-GB">
                <a:ea typeface="+mn-lt"/>
                <a:cs typeface="+mn-lt"/>
              </a:rPr>
              <a:t>Using technology improves my work. </a:t>
            </a:r>
            <a:endParaRPr lang="en-GB"/>
          </a:p>
          <a:p>
            <a:r>
              <a:rPr lang="en-GB" b="1">
                <a:ea typeface="+mn-lt"/>
                <a:cs typeface="+mn-lt"/>
              </a:rPr>
              <a:t>Strongly Agree              </a:t>
            </a:r>
            <a:r>
              <a:rPr lang="en-GB" b="1" err="1">
                <a:ea typeface="+mn-lt"/>
                <a:cs typeface="+mn-lt"/>
              </a:rPr>
              <a:t>Agree</a:t>
            </a:r>
            <a:r>
              <a:rPr lang="en-GB" b="1">
                <a:ea typeface="+mn-lt"/>
                <a:cs typeface="+mn-lt"/>
              </a:rPr>
              <a:t>                  Disagree                    Strongly Disagree. </a:t>
            </a:r>
            <a:endParaRPr lang="en-GB"/>
          </a:p>
          <a:p>
            <a:r>
              <a:rPr lang="en-GB" b="1">
                <a:ea typeface="+mn-lt"/>
                <a:cs typeface="+mn-lt"/>
              </a:rPr>
              <a:t>(Circle one response)</a:t>
            </a:r>
            <a:endParaRPr lang="en-GB"/>
          </a:p>
          <a:p>
            <a:endParaRPr lang="en-GB" b="1"/>
          </a:p>
          <a:p>
            <a:endParaRPr lang="en-GB" b="1"/>
          </a:p>
          <a:p>
            <a:endParaRPr lang="en-GB" b="1"/>
          </a:p>
          <a:p>
            <a:endParaRPr lang="en-GB"/>
          </a:p>
          <a:p>
            <a:endParaRPr lang="en-GB"/>
          </a:p>
          <a:p>
            <a:endParaRPr lang="en-GB"/>
          </a:p>
          <a:p>
            <a:endParaRPr lang="en-GB"/>
          </a:p>
        </p:txBody>
      </p:sp>
      <p:sp>
        <p:nvSpPr>
          <p:cNvPr id="3" name="TextBox 2">
            <a:extLst>
              <a:ext uri="{FF2B5EF4-FFF2-40B4-BE49-F238E27FC236}">
                <a16:creationId xmlns:a16="http://schemas.microsoft.com/office/drawing/2014/main" id="{EBC3BA5E-3140-32FA-57EC-985D820A20F4}"/>
              </a:ext>
            </a:extLst>
          </p:cNvPr>
          <p:cNvSpPr txBox="1"/>
          <p:nvPr/>
        </p:nvSpPr>
        <p:spPr>
          <a:xfrm>
            <a:off x="5001530" y="1160334"/>
            <a:ext cx="633523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What question will you ask?</a:t>
            </a:r>
          </a:p>
        </p:txBody>
      </p:sp>
      <p:sp>
        <p:nvSpPr>
          <p:cNvPr id="6" name="TextBox 5">
            <a:extLst>
              <a:ext uri="{FF2B5EF4-FFF2-40B4-BE49-F238E27FC236}">
                <a16:creationId xmlns:a16="http://schemas.microsoft.com/office/drawing/2014/main" id="{0FBA4F0E-56BF-C6B1-169C-2AC2C0B2B164}"/>
              </a:ext>
            </a:extLst>
          </p:cNvPr>
          <p:cNvSpPr txBox="1"/>
          <p:nvPr/>
        </p:nvSpPr>
        <p:spPr>
          <a:xfrm>
            <a:off x="5018269" y="-244047"/>
            <a:ext cx="5531555" cy="2031325"/>
          </a:xfrm>
          <a:prstGeom prst="rect">
            <a:avLst/>
          </a:prstGeom>
          <a:noFill/>
        </p:spPr>
        <p:txBody>
          <a:bodyPr wrap="square" lIns="91440" tIns="45720" rIns="91440" bIns="45720" rtlCol="0" anchor="t">
            <a:spAutoFit/>
          </a:bodyPr>
          <a:lstStyle/>
          <a:p>
            <a:r>
              <a:rPr lang="en-GB"/>
              <a:t>In research quantitative research methods will be used.</a:t>
            </a:r>
          </a:p>
          <a:p>
            <a:r>
              <a:rPr lang="en-GB"/>
              <a:t>Who? As part of the research we have gathered, we have put together 5 questions to ask the students at university of Wales trinity saint Daved. 2 closed questions, 1 ranking question 2 Likert scale questions</a:t>
            </a:r>
          </a:p>
          <a:p>
            <a:endParaRPr lang="en-GB"/>
          </a:p>
          <a:p>
            <a:endParaRPr lang="en-GB"/>
          </a:p>
        </p:txBody>
      </p:sp>
      <p:sp>
        <p:nvSpPr>
          <p:cNvPr id="5" name="TextBox 4">
            <a:extLst>
              <a:ext uri="{FF2B5EF4-FFF2-40B4-BE49-F238E27FC236}">
                <a16:creationId xmlns:a16="http://schemas.microsoft.com/office/drawing/2014/main" id="{718C1D06-D526-582B-2F88-2EBC494CAF76}"/>
              </a:ext>
            </a:extLst>
          </p:cNvPr>
          <p:cNvSpPr txBox="1"/>
          <p:nvPr/>
        </p:nvSpPr>
        <p:spPr>
          <a:xfrm>
            <a:off x="408214" y="2571749"/>
            <a:ext cx="3510642"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latin typeface="Gill Sans MT"/>
              <a:ea typeface="Segoe UI"/>
              <a:cs typeface="Segoe UI"/>
            </a:endParaRPr>
          </a:p>
          <a:p>
            <a:endParaRPr lang="en-US">
              <a:latin typeface="Gill Sans MT"/>
              <a:ea typeface="Segoe UI"/>
              <a:cs typeface="Segoe UI"/>
            </a:endParaRPr>
          </a:p>
          <a:p>
            <a:endParaRPr lang="en-GB">
              <a:latin typeface="Gill Sans MT"/>
              <a:ea typeface="Segoe UI"/>
              <a:cs typeface="Segoe UI"/>
            </a:endParaRPr>
          </a:p>
          <a:p>
            <a:r>
              <a:rPr lang="en-GB">
                <a:latin typeface="Gill Sans MT"/>
                <a:ea typeface="Segoe UI"/>
                <a:cs typeface="Segoe UI"/>
              </a:rPr>
              <a:t>How? We have created a MS form for the questionnaire, which we will be using to ask the student in week 7.</a:t>
            </a:r>
            <a:r>
              <a:rPr lang="en-US">
                <a:latin typeface="Gill Sans MT"/>
                <a:ea typeface="Segoe UI"/>
                <a:cs typeface="Segoe UI"/>
              </a:rPr>
              <a:t>​</a:t>
            </a:r>
            <a:endParaRPr lang="en-US"/>
          </a:p>
          <a:p>
            <a:endParaRPr lang="en-US">
              <a:latin typeface="Gill Sans MT"/>
              <a:ea typeface="Segoe UI"/>
              <a:cs typeface="Segoe UI"/>
            </a:endParaRPr>
          </a:p>
          <a:p>
            <a:endParaRPr lang="en-US">
              <a:latin typeface="Gill Sans MT"/>
              <a:ea typeface="Segoe UI"/>
              <a:cs typeface="Segoe UI"/>
            </a:endParaRPr>
          </a:p>
          <a:p>
            <a:endParaRPr lang="en-US">
              <a:latin typeface="Gill Sans MT"/>
              <a:ea typeface="Segoe UI"/>
              <a:cs typeface="Segoe UI"/>
            </a:endParaRPr>
          </a:p>
          <a:p>
            <a:endParaRPr lang="en-US">
              <a:latin typeface="Gill Sans MT"/>
              <a:ea typeface="Segoe UI"/>
              <a:cs typeface="Segoe UI"/>
            </a:endParaRPr>
          </a:p>
          <a:p>
            <a:r>
              <a:rPr lang="en-GB">
                <a:latin typeface="Gill Sans MT"/>
                <a:ea typeface="Segoe UI"/>
                <a:cs typeface="Segoe UI"/>
              </a:rPr>
              <a:t>​presenting by </a:t>
            </a:r>
            <a:r>
              <a:rPr lang="en-GB" err="1">
                <a:latin typeface="Gill Sans MT"/>
                <a:ea typeface="Segoe UI"/>
                <a:cs typeface="Segoe UI"/>
              </a:rPr>
              <a:t>lisa</a:t>
            </a:r>
            <a:r>
              <a:rPr lang="en-GB">
                <a:latin typeface="Gill Sans MT"/>
                <a:ea typeface="Segoe UI"/>
                <a:cs typeface="Segoe UI"/>
              </a:rPr>
              <a:t>.</a:t>
            </a:r>
            <a:endParaRPr lang="en-GB"/>
          </a:p>
        </p:txBody>
      </p:sp>
    </p:spTree>
    <p:extLst>
      <p:ext uri="{BB962C8B-B14F-4D97-AF65-F5344CB8AC3E}">
        <p14:creationId xmlns:p14="http://schemas.microsoft.com/office/powerpoint/2010/main" val="34216663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69DC2D-396B-F4C3-0C85-49F867CF80CF}"/>
              </a:ext>
            </a:extLst>
          </p:cNvPr>
          <p:cNvSpPr>
            <a:spLocks noGrp="1"/>
          </p:cNvSpPr>
          <p:nvPr>
            <p:ph type="title"/>
          </p:nvPr>
        </p:nvSpPr>
        <p:spPr/>
        <p:txBody>
          <a:bodyPr/>
          <a:lstStyle/>
          <a:p>
            <a:r>
              <a:rPr lang="en-GB"/>
              <a:t>Ethnical consideration </a:t>
            </a:r>
          </a:p>
        </p:txBody>
      </p:sp>
      <p:sp>
        <p:nvSpPr>
          <p:cNvPr id="3" name="Content Placeholder 2">
            <a:extLst>
              <a:ext uri="{FF2B5EF4-FFF2-40B4-BE49-F238E27FC236}">
                <a16:creationId xmlns:a16="http://schemas.microsoft.com/office/drawing/2014/main" id="{22DB1E21-CF39-8F0E-B5B3-0395088546EB}"/>
              </a:ext>
            </a:extLst>
          </p:cNvPr>
          <p:cNvSpPr>
            <a:spLocks noGrp="1"/>
          </p:cNvSpPr>
          <p:nvPr>
            <p:ph idx="1"/>
          </p:nvPr>
        </p:nvSpPr>
        <p:spPr/>
        <p:txBody>
          <a:bodyPr/>
          <a:lstStyle/>
          <a:p>
            <a:pPr marL="305435" indent="-305435"/>
            <a:r>
              <a:rPr lang="en-GB"/>
              <a:t>Ethnical consideration is “avoiding harm to children and young people as a result of their participation in a organisation decision making.”(acyp,2023).</a:t>
            </a:r>
          </a:p>
          <a:p>
            <a:pPr marL="305435" indent="-305435"/>
            <a:r>
              <a:rPr lang="en-GB"/>
              <a:t>We have ensured the questionnaire and our research we have gathered avoids any harm to any individual.</a:t>
            </a:r>
          </a:p>
          <a:p>
            <a:pPr marL="305435" indent="-305435"/>
            <a:r>
              <a:rPr lang="en-GB"/>
              <a:t>The questionnaire is voluntary therefore any one can take part or withdraw from it at anytime </a:t>
            </a:r>
          </a:p>
          <a:p>
            <a:pPr marL="305435" indent="-305435"/>
            <a:r>
              <a:rPr lang="en-GB"/>
              <a:t>This questionnaire is completely anonymous and no personal information was shared or recorded.</a:t>
            </a:r>
          </a:p>
          <a:p>
            <a:pPr marL="305435" indent="-305435"/>
            <a:r>
              <a:rPr lang="en-GB"/>
              <a:t>Our presentation and questionnaires we have gathered promotes confidentiality throughout.</a:t>
            </a:r>
          </a:p>
          <a:p>
            <a:pPr marL="305435" indent="-305435"/>
            <a:endParaRPr lang="en-GB"/>
          </a:p>
          <a:p>
            <a:pPr marL="0" indent="0">
              <a:buNone/>
            </a:pPr>
            <a:r>
              <a:rPr lang="en-GB"/>
              <a:t>Presenting by </a:t>
            </a:r>
            <a:r>
              <a:rPr lang="en-GB" err="1"/>
              <a:t>raisa</a:t>
            </a:r>
            <a:r>
              <a:rPr lang="en-GB"/>
              <a:t> </a:t>
            </a:r>
          </a:p>
          <a:p>
            <a:pPr marL="305435" indent="-305435"/>
            <a:endParaRPr lang="en-GB"/>
          </a:p>
        </p:txBody>
      </p:sp>
    </p:spTree>
    <p:extLst>
      <p:ext uri="{BB962C8B-B14F-4D97-AF65-F5344CB8AC3E}">
        <p14:creationId xmlns:p14="http://schemas.microsoft.com/office/powerpoint/2010/main" val="14993060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88000">
              <a:schemeClr val="bg1">
                <a:shade val="94000"/>
                <a:satMod val="110000"/>
                <a:lumMod val="88000"/>
              </a:schemeClr>
            </a:gs>
          </a:gsLst>
          <a:lin ang="54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CF4EB5C-ED25-4675-8255-2F5B12CFFC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9514EC6E-A557-42A2-BCDC-3ABFFC5E5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905482C9-EB42-4BFE-95BF-7FD661F076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7539E646-A625-4A26-86ED-BD90EDD329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16" name="Rectangle 15">
            <a:extLst>
              <a:ext uri="{FF2B5EF4-FFF2-40B4-BE49-F238E27FC236}">
                <a16:creationId xmlns:a16="http://schemas.microsoft.com/office/drawing/2014/main" id="{328C565D-A991-4381-AC37-76A58A4A12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3A0868-760B-9892-DF0D-3EF75682F146}"/>
              </a:ext>
            </a:extLst>
          </p:cNvPr>
          <p:cNvSpPr>
            <a:spLocks noGrp="1"/>
          </p:cNvSpPr>
          <p:nvPr>
            <p:ph type="title"/>
          </p:nvPr>
        </p:nvSpPr>
        <p:spPr>
          <a:xfrm>
            <a:off x="3194886" y="-1220503"/>
            <a:ext cx="7295507" cy="3703320"/>
          </a:xfrm>
        </p:spPr>
        <p:txBody>
          <a:bodyPr vert="horz" lIns="91440" tIns="45720" rIns="91440" bIns="45720" rtlCol="0" anchor="ctr">
            <a:normAutofit/>
          </a:bodyPr>
          <a:lstStyle/>
          <a:p>
            <a:r>
              <a:rPr lang="en-GB" sz="4800" b="0" kern="1200" cap="all">
                <a:solidFill>
                  <a:schemeClr val="tx1">
                    <a:lumMod val="75000"/>
                    <a:lumOff val="25000"/>
                  </a:schemeClr>
                </a:solidFill>
                <a:latin typeface="+mj-lt"/>
                <a:ea typeface="+mj-ea"/>
                <a:cs typeface="+mj-cs"/>
              </a:rPr>
              <a:t>Timeline…</a:t>
            </a:r>
            <a:endParaRPr lang="en-US" sz="4800" b="0" kern="1200" cap="all">
              <a:solidFill>
                <a:schemeClr val="tx1">
                  <a:lumMod val="75000"/>
                  <a:lumOff val="25000"/>
                </a:schemeClr>
              </a:solidFill>
              <a:latin typeface="+mj-lt"/>
              <a:ea typeface="+mj-ea"/>
              <a:cs typeface="+mj-cs"/>
            </a:endParaRPr>
          </a:p>
        </p:txBody>
      </p:sp>
      <p:sp>
        <p:nvSpPr>
          <p:cNvPr id="18" name="Rectangle 17">
            <a:extLst>
              <a:ext uri="{FF2B5EF4-FFF2-40B4-BE49-F238E27FC236}">
                <a16:creationId xmlns:a16="http://schemas.microsoft.com/office/drawing/2014/main" id="{B7180431-F4DE-415D-BCBB-9316423C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3642"/>
            <a:ext cx="11298933" cy="512708"/>
          </a:xfrm>
          <a:prstGeom prst="rect">
            <a:avLst/>
          </a:prstGeom>
          <a:solidFill>
            <a:srgbClr val="969FA7">
              <a:alpha val="70000"/>
            </a:srgb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19">
            <a:extLst>
              <a:ext uri="{FF2B5EF4-FFF2-40B4-BE49-F238E27FC236}">
                <a16:creationId xmlns:a16="http://schemas.microsoft.com/office/drawing/2014/main" id="{EEABD997-5EF9-4E9B-AFBB-F6DFAAF3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V="1">
            <a:off x="2209064" y="3329711"/>
            <a:ext cx="3703320" cy="5872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1">
            <a:extLst>
              <a:ext uri="{FF2B5EF4-FFF2-40B4-BE49-F238E27FC236}">
                <a16:creationId xmlns:a16="http://schemas.microsoft.com/office/drawing/2014/main" id="{E9AB5EE6-A047-4B18-B998-D46DF3CC36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878019"/>
            <a:ext cx="11298933" cy="512708"/>
          </a:xfrm>
          <a:prstGeom prst="rect">
            <a:avLst/>
          </a:prstGeom>
          <a:solidFill>
            <a:srgbClr val="969FA7">
              <a:alpha val="70000"/>
            </a:srgb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11" name="Diagram 12">
            <a:extLst>
              <a:ext uri="{FF2B5EF4-FFF2-40B4-BE49-F238E27FC236}">
                <a16:creationId xmlns:a16="http://schemas.microsoft.com/office/drawing/2014/main" id="{075D3A2D-7351-7957-C5CD-2DEC0DEB8B8B}"/>
              </a:ext>
            </a:extLst>
          </p:cNvPr>
          <p:cNvGraphicFramePr/>
          <p:nvPr>
            <p:extLst>
              <p:ext uri="{D42A27DB-BD31-4B8C-83A1-F6EECF244321}">
                <p14:modId xmlns:p14="http://schemas.microsoft.com/office/powerpoint/2010/main" val="4218724833"/>
              </p:ext>
            </p:extLst>
          </p:nvPr>
        </p:nvGraphicFramePr>
        <p:xfrm>
          <a:off x="592667" y="860777"/>
          <a:ext cx="11152799" cy="54548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60" name="TextBox 959">
            <a:extLst>
              <a:ext uri="{FF2B5EF4-FFF2-40B4-BE49-F238E27FC236}">
                <a16:creationId xmlns:a16="http://schemas.microsoft.com/office/drawing/2014/main" id="{0C3CF337-5DDB-8E23-7AF6-3B8270EEEE6F}"/>
              </a:ext>
            </a:extLst>
          </p:cNvPr>
          <p:cNvSpPr txBox="1"/>
          <p:nvPr/>
        </p:nvSpPr>
        <p:spPr>
          <a:xfrm>
            <a:off x="898071" y="5946321"/>
            <a:ext cx="235403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Presenting by </a:t>
            </a:r>
            <a:r>
              <a:rPr lang="en-GB" err="1"/>
              <a:t>lisa</a:t>
            </a:r>
          </a:p>
        </p:txBody>
      </p:sp>
    </p:spTree>
    <p:extLst>
      <p:ext uri="{BB962C8B-B14F-4D97-AF65-F5344CB8AC3E}">
        <p14:creationId xmlns:p14="http://schemas.microsoft.com/office/powerpoint/2010/main" val="30445394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0D86991-D954-4203-B1B2-F82EB9A495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outerShdw blurRad="38100" dist="38100" dir="2700000" algn="tl">
                  <a:srgbClr val="000000">
                    <a:alpha val="43137"/>
                  </a:srgbClr>
                </a:outerShdw>
              </a:effectLst>
              <a:uLnTx/>
              <a:uFillTx/>
              <a:latin typeface="Gill Sans MT" panose="020B0502020104020203"/>
              <a:ea typeface="+mn-ea"/>
              <a:cs typeface="+mn-cs"/>
            </a:endParaRPr>
          </a:p>
        </p:txBody>
      </p:sp>
      <p:sp>
        <p:nvSpPr>
          <p:cNvPr id="12" name="Rectangle 11">
            <a:extLst>
              <a:ext uri="{FF2B5EF4-FFF2-40B4-BE49-F238E27FC236}">
                <a16:creationId xmlns:a16="http://schemas.microsoft.com/office/drawing/2014/main" id="{FCE206D8-A0FC-49E2-A766-57CA15517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1190" y="457200"/>
            <a:ext cx="7460998"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01C652EF-88C8-4D0C-A321-D21B8C34C9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1190" y="596147"/>
            <a:ext cx="7460998" cy="5760703"/>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EBAF7F50-5CCD-8CC7-1A7F-EBB352C7C4EC}"/>
              </a:ext>
            </a:extLst>
          </p:cNvPr>
          <p:cNvSpPr>
            <a:spLocks noGrp="1"/>
          </p:cNvSpPr>
          <p:nvPr>
            <p:ph type="ctrTitle"/>
          </p:nvPr>
        </p:nvSpPr>
        <p:spPr>
          <a:xfrm>
            <a:off x="902922" y="-647701"/>
            <a:ext cx="6817533" cy="3564468"/>
          </a:xfrm>
        </p:spPr>
        <p:txBody>
          <a:bodyPr anchor="ctr">
            <a:normAutofit/>
          </a:bodyPr>
          <a:lstStyle/>
          <a:p>
            <a:pPr algn="ctr"/>
            <a:r>
              <a:rPr lang="en-GB" sz="4400">
                <a:solidFill>
                  <a:srgbClr val="FFFFFF"/>
                </a:solidFill>
              </a:rPr>
              <a:t>hypothesis</a:t>
            </a:r>
          </a:p>
        </p:txBody>
      </p:sp>
      <p:sp>
        <p:nvSpPr>
          <p:cNvPr id="3" name="Content Placeholder 2">
            <a:extLst>
              <a:ext uri="{FF2B5EF4-FFF2-40B4-BE49-F238E27FC236}">
                <a16:creationId xmlns:a16="http://schemas.microsoft.com/office/drawing/2014/main" id="{D078BB07-93F8-E127-3EAA-216B603768AA}"/>
              </a:ext>
            </a:extLst>
          </p:cNvPr>
          <p:cNvSpPr>
            <a:spLocks noGrp="1"/>
          </p:cNvSpPr>
          <p:nvPr>
            <p:ph type="subTitle" idx="1"/>
          </p:nvPr>
        </p:nvSpPr>
        <p:spPr>
          <a:xfrm>
            <a:off x="902921" y="2042583"/>
            <a:ext cx="6817533" cy="2662767"/>
          </a:xfrm>
          <a:noFill/>
        </p:spPr>
        <p:txBody>
          <a:bodyPr anchor="t">
            <a:noAutofit/>
          </a:bodyPr>
          <a:lstStyle/>
          <a:p>
            <a:pPr algn="ctr">
              <a:lnSpc>
                <a:spcPct val="90000"/>
              </a:lnSpc>
            </a:pPr>
            <a:endParaRPr lang="en-GB" sz="2400">
              <a:solidFill>
                <a:srgbClr val="FFFFFF">
                  <a:alpha val="75000"/>
                </a:srgbClr>
              </a:solidFill>
            </a:endParaRPr>
          </a:p>
          <a:p>
            <a:pPr algn="ctr">
              <a:lnSpc>
                <a:spcPct val="90000"/>
              </a:lnSpc>
            </a:pPr>
            <a:r>
              <a:rPr lang="en-GB" sz="2400">
                <a:solidFill>
                  <a:srgbClr val="FFFFFF">
                    <a:alpha val="75000"/>
                  </a:srgbClr>
                </a:solidFill>
              </a:rPr>
              <a:t>WE EXPECT UWTSD STUDENTS TO BE CONFIDENT IN USING DIGITAL SKILLS. ALSO, WE EXPECT THE STUDENTS TO BE HAPPY USING TECHNOLOGY &amp; TECHNOLOGY IMPROVES THEIR WORK.</a:t>
            </a:r>
          </a:p>
          <a:p>
            <a:pPr algn="ctr">
              <a:lnSpc>
                <a:spcPct val="90000"/>
              </a:lnSpc>
            </a:pPr>
            <a:endParaRPr lang="en-GB" sz="2400">
              <a:solidFill>
                <a:srgbClr val="FFFFFF">
                  <a:alpha val="75000"/>
                </a:srgbClr>
              </a:solidFill>
            </a:endParaRPr>
          </a:p>
          <a:p>
            <a:pPr algn="ctr">
              <a:lnSpc>
                <a:spcPct val="90000"/>
              </a:lnSpc>
            </a:pPr>
            <a:endParaRPr lang="en-GB" sz="2400">
              <a:solidFill>
                <a:srgbClr val="FFFFFF">
                  <a:alpha val="75000"/>
                </a:srgbClr>
              </a:solidFill>
            </a:endParaRPr>
          </a:p>
          <a:p>
            <a:pPr algn="ctr">
              <a:lnSpc>
                <a:spcPct val="90000"/>
              </a:lnSpc>
            </a:pPr>
            <a:r>
              <a:rPr lang="en-GB" sz="2400">
                <a:solidFill>
                  <a:srgbClr val="FFFFFF">
                    <a:alpha val="75000"/>
                  </a:srgbClr>
                </a:solidFill>
              </a:rPr>
              <a:t>Presenting by </a:t>
            </a:r>
            <a:r>
              <a:rPr lang="en-GB" sz="2400" err="1">
                <a:solidFill>
                  <a:srgbClr val="FFFFFF">
                    <a:alpha val="75000"/>
                  </a:srgbClr>
                </a:solidFill>
              </a:rPr>
              <a:t>lisa</a:t>
            </a:r>
          </a:p>
        </p:txBody>
      </p:sp>
      <p:pic>
        <p:nvPicPr>
          <p:cNvPr id="5" name="Picture 5">
            <a:extLst>
              <a:ext uri="{FF2B5EF4-FFF2-40B4-BE49-F238E27FC236}">
                <a16:creationId xmlns:a16="http://schemas.microsoft.com/office/drawing/2014/main" id="{805CC01C-1543-F770-16B9-FDC83A2C0EC8}"/>
              </a:ext>
            </a:extLst>
          </p:cNvPr>
          <p:cNvPicPr>
            <a:picLocks noChangeAspect="1"/>
          </p:cNvPicPr>
          <p:nvPr/>
        </p:nvPicPr>
        <p:blipFill rotWithShape="1">
          <a:blip r:embed="rId2">
            <a:extLst>
              <a:ext uri="{28A0092B-C50C-407E-A947-70E740481C1C}">
                <a14:useLocalDpi xmlns:a14="http://schemas.microsoft.com/office/drawing/2010/main" val="0"/>
              </a:ext>
            </a:extLst>
          </a:blip>
          <a:srcRect l="19121" r="20515"/>
          <a:stretch/>
        </p:blipFill>
        <p:spPr>
          <a:xfrm>
            <a:off x="8098972" y="457200"/>
            <a:ext cx="3632654" cy="5885359"/>
          </a:xfrm>
          <a:prstGeom prst="rect">
            <a:avLst/>
          </a:prstGeom>
        </p:spPr>
      </p:pic>
    </p:spTree>
    <p:extLst>
      <p:ext uri="{BB962C8B-B14F-4D97-AF65-F5344CB8AC3E}">
        <p14:creationId xmlns:p14="http://schemas.microsoft.com/office/powerpoint/2010/main" val="18834094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5AF475-3AD9-2FD8-5A67-BE1D31119240}"/>
              </a:ext>
            </a:extLst>
          </p:cNvPr>
          <p:cNvSpPr>
            <a:spLocks noGrp="1"/>
          </p:cNvSpPr>
          <p:nvPr>
            <p:ph type="title"/>
          </p:nvPr>
        </p:nvSpPr>
        <p:spPr/>
        <p:txBody>
          <a:bodyPr/>
          <a:lstStyle/>
          <a:p>
            <a:r>
              <a:rPr lang="en-GB"/>
              <a:t>REFERENCE LIST.....</a:t>
            </a:r>
          </a:p>
        </p:txBody>
      </p:sp>
      <p:sp>
        <p:nvSpPr>
          <p:cNvPr id="3" name="Content Placeholder 2">
            <a:extLst>
              <a:ext uri="{FF2B5EF4-FFF2-40B4-BE49-F238E27FC236}">
                <a16:creationId xmlns:a16="http://schemas.microsoft.com/office/drawing/2014/main" id="{D51605E0-C9F3-94B5-EB01-8BB4F2958A97}"/>
              </a:ext>
            </a:extLst>
          </p:cNvPr>
          <p:cNvSpPr>
            <a:spLocks noGrp="1"/>
          </p:cNvSpPr>
          <p:nvPr>
            <p:ph idx="1"/>
          </p:nvPr>
        </p:nvSpPr>
        <p:spPr>
          <a:xfrm>
            <a:off x="581192" y="2886494"/>
            <a:ext cx="11029615" cy="3634486"/>
          </a:xfrm>
        </p:spPr>
        <p:txBody>
          <a:bodyPr/>
          <a:lstStyle/>
          <a:p>
            <a:pPr marL="0" indent="0">
              <a:buNone/>
            </a:pPr>
            <a:r>
              <a:rPr lang="en-GB">
                <a:ea typeface="+mn-lt"/>
                <a:cs typeface="+mn-lt"/>
              </a:rPr>
              <a:t>Hidayat, D.N., Lee, J.Y., Mason, J. et al. Digital technology supporting English learning among Indonesian university students. RPTEL 17, 23 (2022). (</a:t>
            </a:r>
            <a:r>
              <a:rPr lang="en-GB">
                <a:ea typeface="+mn-lt"/>
                <a:cs typeface="+mn-lt"/>
                <a:hlinkClick r:id="rId2"/>
              </a:rPr>
              <a:t>https://doi.org/10.1186/s41039-022-00198-8</a:t>
            </a:r>
            <a:r>
              <a:rPr lang="en-GB">
                <a:ea typeface="+mn-lt"/>
                <a:cs typeface="+mn-lt"/>
              </a:rPr>
              <a:t>) (accessed 8th February 2023).</a:t>
            </a:r>
          </a:p>
          <a:p>
            <a:pPr marL="0" indent="0">
              <a:buNone/>
            </a:pPr>
            <a:r>
              <a:rPr lang="en-GB">
                <a:ea typeface="+mn-lt"/>
                <a:cs typeface="+mn-lt"/>
              </a:rPr>
              <a:t>Benali, M., Kaddouri, M. &amp; </a:t>
            </a:r>
            <a:r>
              <a:rPr lang="en-GB" err="1">
                <a:ea typeface="+mn-lt"/>
                <a:cs typeface="+mn-lt"/>
              </a:rPr>
              <a:t>Azzimani</a:t>
            </a:r>
            <a:r>
              <a:rPr lang="en-GB">
                <a:ea typeface="+mn-lt"/>
                <a:cs typeface="+mn-lt"/>
              </a:rPr>
              <a:t>, T. (2018). Digital competence of Moroccan teachers of English. International Journal of Education and Development using ICT, 14(2),. Open Campus, The University of the West Indies, West Indies. Retrieved February 8, 2023 from( </a:t>
            </a:r>
            <a:r>
              <a:rPr lang="en-GB">
                <a:ea typeface="+mn-lt"/>
                <a:cs typeface="+mn-lt"/>
                <a:hlinkClick r:id="rId3"/>
              </a:rPr>
              <a:t>https://www.learntechlib.org/p/184691/</a:t>
            </a:r>
            <a:r>
              <a:rPr lang="en-GB">
                <a:ea typeface="+mn-lt"/>
                <a:cs typeface="+mn-lt"/>
              </a:rPr>
              <a:t>.)( Accessed 8th </a:t>
            </a:r>
            <a:r>
              <a:rPr lang="en-GB" err="1">
                <a:ea typeface="+mn-lt"/>
                <a:cs typeface="+mn-lt"/>
              </a:rPr>
              <a:t>february</a:t>
            </a:r>
            <a:r>
              <a:rPr lang="en-GB">
                <a:ea typeface="+mn-lt"/>
                <a:cs typeface="+mn-lt"/>
              </a:rPr>
              <a:t> 2023)</a:t>
            </a:r>
            <a:endParaRPr lang="en-GB"/>
          </a:p>
          <a:p>
            <a:pPr marL="0" indent="0">
              <a:buNone/>
            </a:pPr>
            <a:r>
              <a:rPr lang="en-GB"/>
              <a:t>McDonald’s,</a:t>
            </a:r>
            <a:r>
              <a:rPr lang="en-GB" err="1"/>
              <a:t>C</a:t>
            </a:r>
            <a:r>
              <a:rPr lang="en-GB"/>
              <a:t>. (2021). Younge people don’t feel they have the advance digital skills for work. IT, 14(1) (2021) from (</a:t>
            </a:r>
            <a:r>
              <a:rPr lang="en-GB">
                <a:ea typeface="+mn-lt"/>
                <a:cs typeface="+mn-lt"/>
                <a:hlinkClick r:id="rId4"/>
              </a:rPr>
              <a:t>https://www.computerweekly.com/news/252498241/Young-people-dont-feel-they-have-advanced-digital-skills-for-work</a:t>
            </a:r>
            <a:r>
              <a:rPr lang="en-GB">
                <a:ea typeface="+mn-lt"/>
                <a:cs typeface="+mn-lt"/>
              </a:rPr>
              <a:t>) accessed (8th February, 2023).</a:t>
            </a:r>
          </a:p>
          <a:p>
            <a:pPr marL="0" indent="0">
              <a:buNone/>
            </a:pPr>
            <a:r>
              <a:rPr lang="en-GB"/>
              <a:t>Acyp Ethnical considerations. From (</a:t>
            </a:r>
            <a:r>
              <a:rPr lang="en-GB">
                <a:hlinkClick r:id="rId5"/>
              </a:rPr>
              <a:t>https://www.acyp.nsw.gov.au/participation-resources/ethical-considerations</a:t>
            </a:r>
            <a:r>
              <a:rPr lang="en-GB"/>
              <a:t>) accessed (9</a:t>
            </a:r>
            <a:r>
              <a:rPr lang="en-GB" baseline="30000"/>
              <a:t>th</a:t>
            </a:r>
            <a:r>
              <a:rPr lang="en-GB"/>
              <a:t> February, 2023).</a:t>
            </a:r>
          </a:p>
          <a:p>
            <a:pPr marL="0" indent="0">
              <a:buNone/>
            </a:pPr>
            <a:endParaRPr lang="en-GB"/>
          </a:p>
          <a:p>
            <a:pPr marL="0" indent="0">
              <a:buNone/>
            </a:pPr>
            <a:endParaRPr lang="en-GB"/>
          </a:p>
          <a:p>
            <a:pPr marL="0" indent="0">
              <a:buNone/>
            </a:pPr>
            <a:endParaRPr lang="en-GB"/>
          </a:p>
          <a:p>
            <a:pPr marL="0" indent="0">
              <a:buNone/>
            </a:pPr>
            <a:endParaRPr lang="en-GB"/>
          </a:p>
          <a:p>
            <a:pPr marL="0" indent="0">
              <a:buNone/>
            </a:pPr>
            <a:endParaRPr lang="en-GB"/>
          </a:p>
          <a:p>
            <a:pPr marL="0" indent="0">
              <a:buNone/>
            </a:pPr>
            <a:endParaRPr lang="en-GB"/>
          </a:p>
          <a:p>
            <a:pPr marL="0" indent="0">
              <a:buNone/>
            </a:pPr>
            <a:endParaRPr lang="en-GB"/>
          </a:p>
        </p:txBody>
      </p:sp>
    </p:spTree>
    <p:extLst>
      <p:ext uri="{BB962C8B-B14F-4D97-AF65-F5344CB8AC3E}">
        <p14:creationId xmlns:p14="http://schemas.microsoft.com/office/powerpoint/2010/main" val="4027640787"/>
      </p:ext>
    </p:extLst>
  </p:cSld>
  <p:clrMapOvr>
    <a:masterClrMapping/>
  </p:clrMapOvr>
</p:sld>
</file>

<file path=ppt/theme/theme1.xml><?xml version="1.0" encoding="utf-8"?>
<a:theme xmlns:a="http://schemas.openxmlformats.org/drawingml/2006/main" name="DividendVTI">
  <a:themeElements>
    <a:clrScheme name="DividendVTI">
      <a:dk1>
        <a:sysClr val="windowText" lastClr="000000"/>
      </a:dk1>
      <a:lt1>
        <a:sysClr val="window" lastClr="FFFFFF"/>
      </a:lt1>
      <a:dk2>
        <a:srgbClr val="3D3D3D"/>
      </a:dk2>
      <a:lt2>
        <a:srgbClr val="EBEBEB"/>
      </a:lt2>
      <a:accent1>
        <a:srgbClr val="ED8428"/>
      </a:accent1>
      <a:accent2>
        <a:srgbClr val="E6C46D"/>
      </a:accent2>
      <a:accent3>
        <a:srgbClr val="537685"/>
      </a:accent3>
      <a:accent4>
        <a:srgbClr val="969FA7"/>
      </a:accent4>
      <a:accent5>
        <a:srgbClr val="A9C37C"/>
      </a:accent5>
      <a:accent6>
        <a:srgbClr val="5A8071"/>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DividendVTI</vt:lpstr>
      <vt:lpstr>Digital skills and research methods..  ARE DIGITAL SKILLS IMPORTANT FOR STUDY AND WORK?   </vt:lpstr>
      <vt:lpstr> Are UWtSD student confident in using their digital skills?</vt:lpstr>
      <vt:lpstr> TECHNOLOGY IS VERY IMPORTANT IN A STUDENT DAY TO DAY LIFE. IT IS CRUCIAL THAT STUDENT GET FULL ACCESS TO DIGIAL RESOURCES. AS TIME GOES ON NEW TECHNOLOGY ARE BEEN REALSED, IT IS KEY FOR STUDENTS TO BE  UP TO DATE WITH MODEN TECHNOLOGY.   Old technology was more based on written manual work however Moden technology has become more digital access to do work online.  "Digital applications and resources are now even more accessible with the increasingly more affordable digital technology devices. Low-end smartphones and laptops are now affordable by many people from low- and middle-income households opening their access to the digital world" Hidayat, Lee, Mason (2022).    </vt:lpstr>
      <vt:lpstr>  "Teachers’ digital competence is becoming a key element for the construction of useful pedagogical knowledge for practice and improvement of students’ learning."  Benali et al (2018) it is highly important for student to understand  how to access the internet and main resources such as Microsoft PowerPoint module and photoshop to support them in their work/studies.  Once the students become confident in digital skills, they will become more understanding about their work/studies. And it important for their future job roles.  "88% of young people think digital skills will be important for their future careers, and 62% said they have the basic digital skills employers might need, such as the ability to communicate digitally or use common software." (Clare. 2021)  this satistics shows the numbers of students knowing how much or how little they know about digital skills. Digital skills is developed through experience over the years of learning.  </vt:lpstr>
      <vt:lpstr>Proposed method.....</vt:lpstr>
      <vt:lpstr>Ethnical consideration </vt:lpstr>
      <vt:lpstr>Timeline…</vt:lpstr>
      <vt:lpstr>hypothesis</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2</cp:revision>
  <dcterms:created xsi:type="dcterms:W3CDTF">2023-02-08T14:51:28Z</dcterms:created>
  <dcterms:modified xsi:type="dcterms:W3CDTF">2023-02-15T17:45:55Z</dcterms:modified>
</cp:coreProperties>
</file>