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7" r:id="rId3"/>
    <p:sldId id="257" r:id="rId4"/>
    <p:sldId id="258" r:id="rId5"/>
    <p:sldId id="259" r:id="rId6"/>
    <p:sldId id="260" r:id="rId7"/>
    <p:sldId id="262" r:id="rId8"/>
    <p:sldId id="261" r:id="rId9"/>
    <p:sldId id="268" r:id="rId10"/>
    <p:sldId id="263" r:id="rId11"/>
    <p:sldId id="264" r:id="rId12"/>
    <p:sldId id="266"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1949"/>
    <p:restoredTop sz="94623"/>
  </p:normalViewPr>
  <p:slideViewPr>
    <p:cSldViewPr snapToGrid="0">
      <p:cViewPr varScale="1">
        <p:scale>
          <a:sx n="101" d="100"/>
          <a:sy n="101" d="100"/>
        </p:scale>
        <p:origin x="183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7/10/26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7/10/26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7/10/26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Date Placeholder 1"/>
          <p:cNvSpPr>
            <a:spLocks noGrp="1"/>
          </p:cNvSpPr>
          <p:nvPr>
            <p:ph type="dt" sz="half" idx="10"/>
          </p:nvPr>
        </p:nvSpPr>
        <p:spPr/>
        <p:txBody>
          <a:bodyPr/>
          <a:lstStyle/>
          <a:p>
            <a:fld id="{921D9284-D300-4297-87F7-E791DCC15DB1}" type="datetimeFigureOut">
              <a:rPr lang="en-US" dirty="0"/>
              <a:t>7/10/26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7/10/26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7/10/26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7/10/26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7/10/26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4DA9E8CC-6C73-43E6-AF09-B4B1083BC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9" name="Picture 2058">
            <a:extLst>
              <a:ext uri="{FF2B5EF4-FFF2-40B4-BE49-F238E27FC236}">
                <a16:creationId xmlns:a16="http://schemas.microsoft.com/office/drawing/2014/main" id="{C6DFF5FD-BEF9-4B06-B7C2-58C5CFC92B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061" name="Picture 2060">
            <a:extLst>
              <a:ext uri="{FF2B5EF4-FFF2-40B4-BE49-F238E27FC236}">
                <a16:creationId xmlns:a16="http://schemas.microsoft.com/office/drawing/2014/main" id="{C9A18D1D-88E7-41EF-892F-C99BDEEE5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063" name="Rectangle 2062">
            <a:extLst>
              <a:ext uri="{FF2B5EF4-FFF2-40B4-BE49-F238E27FC236}">
                <a16:creationId xmlns:a16="http://schemas.microsoft.com/office/drawing/2014/main" id="{113E1A2F-E5D7-4888-BA8C-1CDDC7CE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F625649A-4F9D-4D90-8F0A-433D7A1F6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95229-C261-53A2-BC1B-3731981074B8}"/>
              </a:ext>
            </a:extLst>
          </p:cNvPr>
          <p:cNvSpPr>
            <a:spLocks noGrp="1"/>
          </p:cNvSpPr>
          <p:nvPr>
            <p:ph type="ctrTitle"/>
          </p:nvPr>
        </p:nvSpPr>
        <p:spPr>
          <a:xfrm>
            <a:off x="2941243" y="1221678"/>
            <a:ext cx="8445357" cy="883524"/>
          </a:xfrm>
        </p:spPr>
        <p:txBody>
          <a:bodyPr>
            <a:noAutofit/>
          </a:bodyPr>
          <a:lstStyle/>
          <a:p>
            <a:pPr algn="ctr"/>
            <a:r>
              <a:rPr lang="en-GB" sz="2800" dirty="0">
                <a:latin typeface="+mn-lt"/>
              </a:rPr>
              <a:t>Analysing the link between Isaac’s early experiences and how they have shaped his development.</a:t>
            </a:r>
            <a:br>
              <a:rPr lang="en-GB" sz="2800" dirty="0">
                <a:latin typeface="+mn-lt"/>
              </a:rPr>
            </a:br>
            <a:br>
              <a:rPr lang="en-GB" sz="2800" dirty="0">
                <a:latin typeface="+mn-lt"/>
              </a:rPr>
            </a:br>
            <a:r>
              <a:rPr lang="en-GB" sz="2400" dirty="0">
                <a:latin typeface="+mn-lt"/>
              </a:rPr>
              <a:t>Module : Psychology in Health and Social Care</a:t>
            </a:r>
            <a:br>
              <a:rPr lang="en-GB" sz="2400" dirty="0">
                <a:latin typeface="+mn-lt"/>
              </a:rPr>
            </a:br>
            <a:r>
              <a:rPr lang="en-GB" sz="2400" dirty="0">
                <a:latin typeface="+mn-lt"/>
              </a:rPr>
              <a:t> </a:t>
            </a:r>
            <a:br>
              <a:rPr lang="en-GB" sz="2400" dirty="0">
                <a:latin typeface="+mn-lt"/>
              </a:rPr>
            </a:br>
            <a:r>
              <a:rPr lang="en-GB" sz="2400" dirty="0">
                <a:latin typeface="+mn-lt"/>
              </a:rPr>
              <a:t>Module Code : LCHS4010 </a:t>
            </a:r>
            <a:br>
              <a:rPr lang="en-GB" sz="2400" dirty="0">
                <a:latin typeface="+mn-lt"/>
              </a:rPr>
            </a:br>
            <a:br>
              <a:rPr lang="en-GB" sz="2400" dirty="0">
                <a:latin typeface="+mn-lt"/>
              </a:rPr>
            </a:br>
            <a:r>
              <a:rPr lang="en-GB" sz="2400" dirty="0">
                <a:latin typeface="+mn-lt"/>
              </a:rPr>
              <a:t>Presented by: Meherun Chowdhury </a:t>
            </a:r>
            <a:br>
              <a:rPr lang="en-GB" sz="2400" dirty="0">
                <a:latin typeface="+mn-lt"/>
              </a:rPr>
            </a:br>
            <a:br>
              <a:rPr lang="en-GB" sz="2400" dirty="0">
                <a:latin typeface="+mn-lt"/>
              </a:rPr>
            </a:br>
            <a:r>
              <a:rPr lang="en-GB" sz="2400" dirty="0">
                <a:latin typeface="+mn-lt"/>
              </a:rPr>
              <a:t>Student ID: 2516013 </a:t>
            </a:r>
            <a:br>
              <a:rPr lang="en-GB" sz="2400" dirty="0">
                <a:latin typeface="+mn-lt"/>
              </a:rPr>
            </a:br>
            <a:r>
              <a:rPr lang="en-GB" sz="2400" dirty="0">
                <a:latin typeface="+mn-lt"/>
              </a:rPr>
              <a:t>Lecturer: Lou Wells </a:t>
            </a:r>
            <a:br>
              <a:rPr lang="en-GB" sz="2400" dirty="0">
                <a:latin typeface="+mn-lt"/>
              </a:rPr>
            </a:br>
            <a:r>
              <a:rPr lang="en-GB" sz="2400" dirty="0">
                <a:latin typeface="+mn-lt"/>
              </a:rPr>
              <a:t>Date: July 2026  </a:t>
            </a:r>
          </a:p>
        </p:txBody>
      </p:sp>
      <p:sp>
        <p:nvSpPr>
          <p:cNvPr id="3" name="Subtitle 2">
            <a:extLst>
              <a:ext uri="{FF2B5EF4-FFF2-40B4-BE49-F238E27FC236}">
                <a16:creationId xmlns:a16="http://schemas.microsoft.com/office/drawing/2014/main" id="{664F08DE-7C65-30CD-2BCB-D1FA275FA84A}"/>
              </a:ext>
            </a:extLst>
          </p:cNvPr>
          <p:cNvSpPr>
            <a:spLocks noGrp="1"/>
          </p:cNvSpPr>
          <p:nvPr>
            <p:ph type="subTitle" idx="1"/>
          </p:nvPr>
        </p:nvSpPr>
        <p:spPr>
          <a:xfrm>
            <a:off x="806466" y="430982"/>
            <a:ext cx="8286075" cy="414413"/>
          </a:xfrm>
        </p:spPr>
        <p:txBody>
          <a:bodyPr>
            <a:noAutofit/>
          </a:bodyPr>
          <a:lstStyle/>
          <a:p>
            <a:r>
              <a:rPr lang="en-GB" sz="3200" b="1" dirty="0"/>
              <a:t>Bowlby’s Attachment Theory </a:t>
            </a:r>
          </a:p>
        </p:txBody>
      </p:sp>
      <p:sp>
        <p:nvSpPr>
          <p:cNvPr id="2067" name="Rectangle 2066">
            <a:extLst>
              <a:ext uri="{FF2B5EF4-FFF2-40B4-BE49-F238E27FC236}">
                <a16:creationId xmlns:a16="http://schemas.microsoft.com/office/drawing/2014/main" id="{B6F31202-25B1-43E6-94C1-CDCAFFE33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9" name="Rectangle 2068">
            <a:extLst>
              <a:ext uri="{FF2B5EF4-FFF2-40B4-BE49-F238E27FC236}">
                <a16:creationId xmlns:a16="http://schemas.microsoft.com/office/drawing/2014/main" id="{588507C5-B772-411D-B50E-0C075AD25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8" name="Picture 10" descr="Attachment Theory In Psychology Explained">
            <a:extLst>
              <a:ext uri="{FF2B5EF4-FFF2-40B4-BE49-F238E27FC236}">
                <a16:creationId xmlns:a16="http://schemas.microsoft.com/office/drawing/2014/main" id="{B2F7FA4F-B817-35CF-7DDF-5101BC687AA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9750" y="4312509"/>
            <a:ext cx="3352056" cy="251404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E80B3546-917E-55C8-3E64-C24010DA35C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2087" y="638188"/>
            <a:ext cx="2821106" cy="1567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92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E525-0D15-1699-0F64-85833EEBD270}"/>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9C839F7D-BC5D-D46F-46D8-3AC31F2CE2FE}"/>
              </a:ext>
            </a:extLst>
          </p:cNvPr>
          <p:cNvSpPr>
            <a:spLocks noGrp="1"/>
          </p:cNvSpPr>
          <p:nvPr>
            <p:ph idx="1"/>
          </p:nvPr>
        </p:nvSpPr>
        <p:spPr>
          <a:xfrm>
            <a:off x="1908626" y="1601080"/>
            <a:ext cx="8891179" cy="4342520"/>
          </a:xfrm>
        </p:spPr>
        <p:txBody>
          <a:bodyPr/>
          <a:lstStyle/>
          <a:p>
            <a:pPr marL="0" indent="0">
              <a:buNone/>
            </a:pPr>
            <a:r>
              <a:rPr lang="en-US" dirty="0"/>
              <a:t>I confirm that I have not used any form of AI in my assignment. I confirm that I have copies of my drafts, notes, and other resources I have used to prepare my assignment. </a:t>
            </a:r>
          </a:p>
        </p:txBody>
      </p:sp>
    </p:spTree>
    <p:extLst>
      <p:ext uri="{BB962C8B-B14F-4D97-AF65-F5344CB8AC3E}">
        <p14:creationId xmlns:p14="http://schemas.microsoft.com/office/powerpoint/2010/main" val="1652104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1CF09-A357-F22C-C976-8C0650E482F9}"/>
              </a:ext>
            </a:extLst>
          </p:cNvPr>
          <p:cNvSpPr>
            <a:spLocks noGrp="1"/>
          </p:cNvSpPr>
          <p:nvPr>
            <p:ph type="title"/>
          </p:nvPr>
        </p:nvSpPr>
        <p:spPr/>
        <p:txBody>
          <a:bodyPr>
            <a:normAutofit/>
          </a:bodyPr>
          <a:lstStyle/>
          <a:p>
            <a:pPr algn="ctr"/>
            <a:r>
              <a:rPr lang="en-US" sz="3200" b="1" dirty="0">
                <a:latin typeface="+mn-lt"/>
              </a:rPr>
              <a:t>Introduction: </a:t>
            </a:r>
            <a:endParaRPr lang="en-US" sz="3200" dirty="0">
              <a:latin typeface="+mn-lt"/>
            </a:endParaRPr>
          </a:p>
        </p:txBody>
      </p:sp>
      <p:sp>
        <p:nvSpPr>
          <p:cNvPr id="3" name="Content Placeholder 2">
            <a:extLst>
              <a:ext uri="{FF2B5EF4-FFF2-40B4-BE49-F238E27FC236}">
                <a16:creationId xmlns:a16="http://schemas.microsoft.com/office/drawing/2014/main" id="{72E80C86-D3DB-37F9-1DC9-3DFA926C8D02}"/>
              </a:ext>
            </a:extLst>
          </p:cNvPr>
          <p:cNvSpPr>
            <a:spLocks noGrp="1"/>
          </p:cNvSpPr>
          <p:nvPr>
            <p:ph idx="1"/>
          </p:nvPr>
        </p:nvSpPr>
        <p:spPr/>
        <p:txBody>
          <a:bodyPr>
            <a:normAutofit/>
          </a:bodyPr>
          <a:lstStyle/>
          <a:p>
            <a:pPr algn="just"/>
            <a:r>
              <a:rPr lang="en-GB" dirty="0"/>
              <a:t>Bowlby’s Attachment Theory explores how early emotional bonds between a child and their caregiver are important for the child survival and development (</a:t>
            </a:r>
            <a:r>
              <a:rPr lang="en-GB" dirty="0" err="1"/>
              <a:t>SimplyPsychology</a:t>
            </a:r>
            <a:r>
              <a:rPr lang="en-GB" dirty="0"/>
              <a:t>, 2025). </a:t>
            </a:r>
          </a:p>
          <a:p>
            <a:pPr algn="just"/>
            <a:r>
              <a:rPr lang="en-GB" dirty="0"/>
              <a:t>The primary caregiver acts as a safe haven for the child in times of distress. </a:t>
            </a:r>
          </a:p>
          <a:p>
            <a:pPr algn="just"/>
            <a:r>
              <a:rPr lang="en-GB" dirty="0"/>
              <a:t>When a caregiver is consistent with the child and responsive the child then develops a secure internal working model. This sets the child up with individual expectations for their future relationships. </a:t>
            </a:r>
          </a:p>
          <a:p>
            <a:endParaRPr lang="en-US" dirty="0"/>
          </a:p>
        </p:txBody>
      </p:sp>
    </p:spTree>
    <p:extLst>
      <p:ext uri="{BB962C8B-B14F-4D97-AF65-F5344CB8AC3E}">
        <p14:creationId xmlns:p14="http://schemas.microsoft.com/office/powerpoint/2010/main" val="250455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9864E-8971-F30D-54A8-264CEA8E1AD0}"/>
              </a:ext>
            </a:extLst>
          </p:cNvPr>
          <p:cNvSpPr>
            <a:spLocks noGrp="1"/>
          </p:cNvSpPr>
          <p:nvPr>
            <p:ph type="title"/>
          </p:nvPr>
        </p:nvSpPr>
        <p:spPr>
          <a:xfrm>
            <a:off x="917170" y="252002"/>
            <a:ext cx="6625202" cy="1008387"/>
          </a:xfrm>
        </p:spPr>
        <p:txBody>
          <a:bodyPr>
            <a:noAutofit/>
          </a:bodyPr>
          <a:lstStyle/>
          <a:p>
            <a:pPr algn="l"/>
            <a:r>
              <a:rPr lang="en-US" sz="3200" dirty="0">
                <a:latin typeface="+mn-lt"/>
              </a:rPr>
              <a:t>Why is Bowlby’s Attachment Theory Important ? </a:t>
            </a:r>
          </a:p>
        </p:txBody>
      </p:sp>
      <p:sp>
        <p:nvSpPr>
          <p:cNvPr id="3" name="Content Placeholder 2">
            <a:extLst>
              <a:ext uri="{FF2B5EF4-FFF2-40B4-BE49-F238E27FC236}">
                <a16:creationId xmlns:a16="http://schemas.microsoft.com/office/drawing/2014/main" id="{72CE68CC-421B-1F48-A46A-AF38E8F9761D}"/>
              </a:ext>
            </a:extLst>
          </p:cNvPr>
          <p:cNvSpPr>
            <a:spLocks noGrp="1"/>
          </p:cNvSpPr>
          <p:nvPr>
            <p:ph idx="1"/>
          </p:nvPr>
        </p:nvSpPr>
        <p:spPr>
          <a:xfrm>
            <a:off x="598949" y="2281619"/>
            <a:ext cx="6670921" cy="4579100"/>
          </a:xfrm>
        </p:spPr>
        <p:txBody>
          <a:bodyPr>
            <a:normAutofit lnSpcReduction="10000"/>
          </a:bodyPr>
          <a:lstStyle/>
          <a:p>
            <a:pPr algn="just">
              <a:lnSpc>
                <a:spcPct val="110000"/>
              </a:lnSpc>
            </a:pPr>
            <a:r>
              <a:rPr lang="en-GB" dirty="0"/>
              <a:t>Bowlby’s Attachment Theory is important as it shows how disruption or separation from a child's primary caregiver can result in various challenges for the child. </a:t>
            </a:r>
          </a:p>
          <a:p>
            <a:pPr algn="just">
              <a:lnSpc>
                <a:spcPct val="110000"/>
              </a:lnSpc>
            </a:pPr>
            <a:r>
              <a:rPr lang="en-GB" dirty="0"/>
              <a:t>The bonds formed as a child can be seen to influence their relationships in the future. </a:t>
            </a:r>
          </a:p>
          <a:p>
            <a:pPr algn="just">
              <a:lnSpc>
                <a:spcPct val="110000"/>
              </a:lnSpc>
            </a:pPr>
            <a:r>
              <a:rPr lang="en-GB" dirty="0"/>
              <a:t>Bowlby argues that there is a critical window in the first few years of a child's life where a failure to develop a bond may result in permanent difficulties later. </a:t>
            </a:r>
          </a:p>
          <a:p>
            <a:pPr algn="just">
              <a:lnSpc>
                <a:spcPct val="110000"/>
              </a:lnSpc>
            </a:pPr>
            <a:r>
              <a:rPr lang="en-GB" dirty="0"/>
              <a:t>Children who have developed secure attachments are more likely to develop emotional intelligence and better social skills with others (Howe, 2011). </a:t>
            </a:r>
          </a:p>
          <a:p>
            <a:pPr algn="just">
              <a:lnSpc>
                <a:spcPct val="110000"/>
              </a:lnSpc>
            </a:pPr>
            <a:endParaRPr lang="en-GB" dirty="0"/>
          </a:p>
          <a:p>
            <a:pPr algn="just">
              <a:lnSpc>
                <a:spcPct val="110000"/>
              </a:lnSpc>
            </a:pPr>
            <a:endParaRPr lang="en-US" sz="1400" dirty="0"/>
          </a:p>
        </p:txBody>
      </p:sp>
      <p:sp>
        <p:nvSpPr>
          <p:cNvPr id="6159" name="Rectangle 6158">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ttachments Styles &amp; Relationships – The Thought Co.">
            <a:extLst>
              <a:ext uri="{FF2B5EF4-FFF2-40B4-BE49-F238E27FC236}">
                <a16:creationId xmlns:a16="http://schemas.microsoft.com/office/drawing/2014/main" id="{7F5666DF-30CE-03F3-FA92-9DC8BD74CE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558" r="35244"/>
          <a:stretch>
            <a:fillRect/>
          </a:stretch>
        </p:blipFill>
        <p:spPr bwMode="auto">
          <a:xfrm>
            <a:off x="7814874" y="536207"/>
            <a:ext cx="4104624" cy="6044508"/>
          </a:xfrm>
          <a:prstGeom prst="rect">
            <a:avLst/>
          </a:prstGeom>
          <a:noFill/>
          <a:extLst>
            <a:ext uri="{909E8E84-426E-40DD-AFC4-6F175D3DCCD1}">
              <a14:hiddenFill xmlns:a14="http://schemas.microsoft.com/office/drawing/2010/main">
                <a:solidFill>
                  <a:srgbClr val="FFFFFF"/>
                </a:solidFill>
              </a14:hiddenFill>
            </a:ext>
          </a:extLst>
        </p:spPr>
      </p:pic>
      <p:pic>
        <p:nvPicPr>
          <p:cNvPr id="6161" name="Picture 6160">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31188696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7383-A2A5-4705-6E36-6682B8DE3DA8}"/>
              </a:ext>
            </a:extLst>
          </p:cNvPr>
          <p:cNvSpPr>
            <a:spLocks noGrp="1"/>
          </p:cNvSpPr>
          <p:nvPr>
            <p:ph type="title"/>
          </p:nvPr>
        </p:nvSpPr>
        <p:spPr>
          <a:xfrm>
            <a:off x="2438814" y="158689"/>
            <a:ext cx="7958331" cy="1077229"/>
          </a:xfrm>
        </p:spPr>
        <p:txBody>
          <a:bodyPr>
            <a:normAutofit/>
          </a:bodyPr>
          <a:lstStyle/>
          <a:p>
            <a:r>
              <a:rPr lang="en-US" sz="3200" dirty="0">
                <a:latin typeface="+mn-lt"/>
              </a:rPr>
              <a:t>How does Bowlby’s Attachment Theory apply to Isaac ? </a:t>
            </a:r>
          </a:p>
        </p:txBody>
      </p:sp>
      <p:sp>
        <p:nvSpPr>
          <p:cNvPr id="3" name="Content Placeholder 2">
            <a:extLst>
              <a:ext uri="{FF2B5EF4-FFF2-40B4-BE49-F238E27FC236}">
                <a16:creationId xmlns:a16="http://schemas.microsoft.com/office/drawing/2014/main" id="{0EFBD756-5AD8-CF9A-3366-C118CDE826F9}"/>
              </a:ext>
            </a:extLst>
          </p:cNvPr>
          <p:cNvSpPr>
            <a:spLocks noGrp="1"/>
          </p:cNvSpPr>
          <p:nvPr>
            <p:ph idx="1"/>
          </p:nvPr>
        </p:nvSpPr>
        <p:spPr>
          <a:xfrm>
            <a:off x="2773598" y="2611900"/>
            <a:ext cx="7958331" cy="3010182"/>
          </a:xfrm>
        </p:spPr>
        <p:txBody>
          <a:bodyPr>
            <a:noAutofit/>
          </a:bodyPr>
          <a:lstStyle/>
          <a:p>
            <a:pPr algn="just"/>
            <a:r>
              <a:rPr lang="en-GB" dirty="0"/>
              <a:t>As Isaac’s mother suffered from post-natal depression this may have reduced her emotional availability to Isaac as a baby. Whilst there may have been a consistent physical bond, there may not have been a consistent secure emotional bond between Isaac and his mother. </a:t>
            </a:r>
          </a:p>
          <a:p>
            <a:pPr algn="just"/>
            <a:r>
              <a:rPr lang="en-GB" dirty="0"/>
              <a:t>This means that he may not have felt secure enough to explore his environment as he may not have viewed his mother as being a safe haven he could have returned to. This may explain why Isaac is clingy and is distressed when away from his mother, and why he rarely plays independently at home. There potentially was not enough reassurance that he could return to his mother when needed (NSPCC, 2021). </a:t>
            </a:r>
          </a:p>
        </p:txBody>
      </p:sp>
    </p:spTree>
    <p:extLst>
      <p:ext uri="{BB962C8B-B14F-4D97-AF65-F5344CB8AC3E}">
        <p14:creationId xmlns:p14="http://schemas.microsoft.com/office/powerpoint/2010/main" val="3503241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D03FA-70CA-89DD-40E9-2DB626D63D4B}"/>
              </a:ext>
            </a:extLst>
          </p:cNvPr>
          <p:cNvSpPr>
            <a:spLocks noGrp="1"/>
          </p:cNvSpPr>
          <p:nvPr>
            <p:ph type="title"/>
          </p:nvPr>
        </p:nvSpPr>
        <p:spPr/>
        <p:txBody>
          <a:bodyPr>
            <a:normAutofit/>
          </a:bodyPr>
          <a:lstStyle/>
          <a:p>
            <a:pPr algn="l"/>
            <a:r>
              <a:rPr lang="en-US" sz="3200" dirty="0">
                <a:latin typeface="+mn-lt"/>
              </a:rPr>
              <a:t>Cont. </a:t>
            </a:r>
          </a:p>
        </p:txBody>
      </p:sp>
      <p:sp>
        <p:nvSpPr>
          <p:cNvPr id="3" name="Content Placeholder 2">
            <a:extLst>
              <a:ext uri="{FF2B5EF4-FFF2-40B4-BE49-F238E27FC236}">
                <a16:creationId xmlns:a16="http://schemas.microsoft.com/office/drawing/2014/main" id="{9D6B3D46-0D23-E811-7F11-1C5FE015EAD8}"/>
              </a:ext>
            </a:extLst>
          </p:cNvPr>
          <p:cNvSpPr>
            <a:spLocks noGrp="1"/>
          </p:cNvSpPr>
          <p:nvPr>
            <p:ph idx="1"/>
          </p:nvPr>
        </p:nvSpPr>
        <p:spPr/>
        <p:txBody>
          <a:bodyPr>
            <a:noAutofit/>
          </a:bodyPr>
          <a:lstStyle/>
          <a:p>
            <a:pPr algn="just"/>
            <a:r>
              <a:rPr lang="en-GB" dirty="0"/>
              <a:t>Issac has had various disrupted childcare arrangements over the year. </a:t>
            </a:r>
          </a:p>
          <a:p>
            <a:pPr algn="just"/>
            <a:r>
              <a:rPr lang="en-GB" dirty="0"/>
              <a:t>Repeated separations in a child's early years can interfere with their ability to form a stable attachment. </a:t>
            </a:r>
          </a:p>
          <a:p>
            <a:pPr algn="just"/>
            <a:r>
              <a:rPr lang="en-GB" dirty="0"/>
              <a:t>Constantly shifting environments – including the move to London – may have caused Isaac to view things as being temporary. This further supports why he may be clingy towards his mother, as he may fear losing her. </a:t>
            </a:r>
          </a:p>
          <a:p>
            <a:pPr algn="just"/>
            <a:r>
              <a:rPr lang="en-GB" dirty="0"/>
              <a:t>It may also explain why he struggles to sleep. He may fear waking up to a new change. </a:t>
            </a:r>
          </a:p>
        </p:txBody>
      </p:sp>
    </p:spTree>
    <p:extLst>
      <p:ext uri="{BB962C8B-B14F-4D97-AF65-F5344CB8AC3E}">
        <p14:creationId xmlns:p14="http://schemas.microsoft.com/office/powerpoint/2010/main" val="2849071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CC495-A253-F571-10ED-B0885C1FE820}"/>
              </a:ext>
            </a:extLst>
          </p:cNvPr>
          <p:cNvSpPr>
            <a:spLocks noGrp="1"/>
          </p:cNvSpPr>
          <p:nvPr>
            <p:ph type="title"/>
          </p:nvPr>
        </p:nvSpPr>
        <p:spPr/>
        <p:txBody>
          <a:bodyPr/>
          <a:lstStyle/>
          <a:p>
            <a:pPr algn="l"/>
            <a:r>
              <a:rPr lang="en-US" dirty="0"/>
              <a:t>Cont. </a:t>
            </a:r>
          </a:p>
        </p:txBody>
      </p:sp>
      <p:sp>
        <p:nvSpPr>
          <p:cNvPr id="3" name="Content Placeholder 2">
            <a:extLst>
              <a:ext uri="{FF2B5EF4-FFF2-40B4-BE49-F238E27FC236}">
                <a16:creationId xmlns:a16="http://schemas.microsoft.com/office/drawing/2014/main" id="{C3964637-B224-E401-5018-2D3727845C04}"/>
              </a:ext>
            </a:extLst>
          </p:cNvPr>
          <p:cNvSpPr>
            <a:spLocks noGrp="1"/>
          </p:cNvSpPr>
          <p:nvPr>
            <p:ph idx="1"/>
          </p:nvPr>
        </p:nvSpPr>
        <p:spPr/>
        <p:txBody>
          <a:bodyPr/>
          <a:lstStyle/>
          <a:p>
            <a:pPr algn="just"/>
            <a:r>
              <a:rPr lang="en-GB" dirty="0"/>
              <a:t>Isaacs struggle to assimilate with others and join in with group activities may stem from the lack of confidence he has within himself. </a:t>
            </a:r>
          </a:p>
          <a:p>
            <a:pPr algn="just"/>
            <a:r>
              <a:rPr lang="en-GB" dirty="0"/>
              <a:t>He may find it difficult to use others as a secure base due to his poor internal working model of relationships. Isaac may not feel as though he can go to others, due to the lack of response and reassurance he may have received when younger. </a:t>
            </a:r>
          </a:p>
          <a:p>
            <a:pPr algn="just"/>
            <a:r>
              <a:rPr lang="en-GB" dirty="0"/>
              <a:t>His mother was not his safe haven and so now he struggles to view others as a safe haven he can go to and join in with. </a:t>
            </a:r>
          </a:p>
        </p:txBody>
      </p:sp>
    </p:spTree>
    <p:extLst>
      <p:ext uri="{BB962C8B-B14F-4D97-AF65-F5344CB8AC3E}">
        <p14:creationId xmlns:p14="http://schemas.microsoft.com/office/powerpoint/2010/main" val="2447113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52374FC2-E49D-49E1-8C0D-9703F21B61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5" name="Picture 1034">
            <a:extLst>
              <a:ext uri="{FF2B5EF4-FFF2-40B4-BE49-F238E27FC236}">
                <a16:creationId xmlns:a16="http://schemas.microsoft.com/office/drawing/2014/main" id="{B4FB6044-140D-43BB-ADDF-523FC5D701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37" name="Picture 1036">
            <a:extLst>
              <a:ext uri="{FF2B5EF4-FFF2-40B4-BE49-F238E27FC236}">
                <a16:creationId xmlns:a16="http://schemas.microsoft.com/office/drawing/2014/main" id="{E1F7213E-2A1D-4616-A74A-859D587CCD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39" name="Rectangle 1038">
            <a:extLst>
              <a:ext uri="{FF2B5EF4-FFF2-40B4-BE49-F238E27FC236}">
                <a16:creationId xmlns:a16="http://schemas.microsoft.com/office/drawing/2014/main" id="{23AF8F60-3FCE-465C-ACB1-C902FCE58A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F6651E28-81A4-4A5F-9698-5F523C1DA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63C91B9E-875E-4553-867D-91BA07D64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B3623-4EDB-4B6E-2F42-3D071942AA59}"/>
              </a:ext>
            </a:extLst>
          </p:cNvPr>
          <p:cNvSpPr>
            <a:spLocks noGrp="1"/>
          </p:cNvSpPr>
          <p:nvPr>
            <p:ph type="title"/>
          </p:nvPr>
        </p:nvSpPr>
        <p:spPr>
          <a:xfrm>
            <a:off x="5023822" y="297449"/>
            <a:ext cx="4898653" cy="699481"/>
          </a:xfrm>
        </p:spPr>
        <p:txBody>
          <a:bodyPr>
            <a:normAutofit/>
          </a:bodyPr>
          <a:lstStyle/>
          <a:p>
            <a:pPr algn="l"/>
            <a:r>
              <a:rPr lang="en-US" sz="3200" dirty="0">
                <a:latin typeface="+mn-lt"/>
              </a:rPr>
              <a:t>Anxious Attachment Style</a:t>
            </a:r>
          </a:p>
        </p:txBody>
      </p:sp>
      <p:pic>
        <p:nvPicPr>
          <p:cNvPr id="1028" name="Picture 4" descr="I love working with charts, they make things so much clearer for me., This  one on attachment styles is such a good reminder of how differently we all  show up in relationships… and how much of it comes ...">
            <a:extLst>
              <a:ext uri="{FF2B5EF4-FFF2-40B4-BE49-F238E27FC236}">
                <a16:creationId xmlns:a16="http://schemas.microsoft.com/office/drawing/2014/main" id="{379FACE1-4825-6218-72F7-0118BCA7237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701718" y="647190"/>
            <a:ext cx="3115998" cy="5564283"/>
          </a:xfrm>
          <a:prstGeom prst="rect">
            <a:avLst/>
          </a:prstGeom>
          <a:no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4B1795-BA68-8F30-4569-80619551E7FF}"/>
              </a:ext>
            </a:extLst>
          </p:cNvPr>
          <p:cNvSpPr>
            <a:spLocks noGrp="1"/>
          </p:cNvSpPr>
          <p:nvPr>
            <p:ph idx="1"/>
          </p:nvPr>
        </p:nvSpPr>
        <p:spPr>
          <a:xfrm>
            <a:off x="5614638" y="1294379"/>
            <a:ext cx="4579685" cy="4286008"/>
          </a:xfrm>
        </p:spPr>
        <p:txBody>
          <a:bodyPr>
            <a:noAutofit/>
          </a:bodyPr>
          <a:lstStyle/>
          <a:p>
            <a:pPr algn="just">
              <a:lnSpc>
                <a:spcPct val="110000"/>
              </a:lnSpc>
            </a:pPr>
            <a:r>
              <a:rPr lang="en-GB" sz="1600" dirty="0"/>
              <a:t>As Isaac has grown up with lots of uncertainty and inconsistency, it is likely that he is displaying patterns consistent with an Anxious Attachment Style. </a:t>
            </a:r>
          </a:p>
          <a:p>
            <a:pPr algn="just">
              <a:lnSpc>
                <a:spcPct val="110000"/>
              </a:lnSpc>
            </a:pPr>
            <a:r>
              <a:rPr lang="en-GB" sz="1600" dirty="0"/>
              <a:t>This may explain his co dependency towards his mother and his reluctance to be separated from her. </a:t>
            </a:r>
          </a:p>
          <a:p>
            <a:pPr algn="just">
              <a:lnSpc>
                <a:spcPct val="110000"/>
              </a:lnSpc>
            </a:pPr>
            <a:r>
              <a:rPr lang="en-GB" sz="1600" dirty="0"/>
              <a:t>Individuals with an Anxious Attachment style tend to struggle with having a fear of abandonment (</a:t>
            </a:r>
            <a:r>
              <a:rPr lang="en-GB" sz="1600" dirty="0" err="1"/>
              <a:t>PositivePsychology.com</a:t>
            </a:r>
            <a:r>
              <a:rPr lang="en-GB" sz="1600" dirty="0"/>
              <a:t>, 2024). </a:t>
            </a:r>
          </a:p>
          <a:p>
            <a:pPr algn="just">
              <a:lnSpc>
                <a:spcPct val="110000"/>
              </a:lnSpc>
            </a:pPr>
            <a:r>
              <a:rPr lang="en-GB" sz="1600" dirty="0"/>
              <a:t>Because of this fear of abandonment such individuals seek reassurance from those around them and tend to latch onto others. </a:t>
            </a:r>
          </a:p>
        </p:txBody>
      </p:sp>
      <p:sp>
        <p:nvSpPr>
          <p:cNvPr id="1045" name="Rectangle 1044">
            <a:extLst>
              <a:ext uri="{FF2B5EF4-FFF2-40B4-BE49-F238E27FC236}">
                <a16:creationId xmlns:a16="http://schemas.microsoft.com/office/drawing/2014/main" id="{8EC83C72-A248-4D5B-BE74-B90A82C061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3903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23908-DF3D-9BD8-4BAC-66E5A746D175}"/>
              </a:ext>
            </a:extLst>
          </p:cNvPr>
          <p:cNvSpPr>
            <a:spLocks noGrp="1"/>
          </p:cNvSpPr>
          <p:nvPr>
            <p:ph type="title"/>
          </p:nvPr>
        </p:nvSpPr>
        <p:spPr>
          <a:xfrm>
            <a:off x="2692703" y="269441"/>
            <a:ext cx="7958331" cy="1077229"/>
          </a:xfrm>
        </p:spPr>
        <p:txBody>
          <a:bodyPr/>
          <a:lstStyle/>
          <a:p>
            <a:pPr algn="ctr"/>
            <a:r>
              <a:rPr lang="en-US" dirty="0"/>
              <a:t>Nature vs Nurture </a:t>
            </a:r>
          </a:p>
        </p:txBody>
      </p:sp>
      <p:sp>
        <p:nvSpPr>
          <p:cNvPr id="3" name="Content Placeholder 2">
            <a:extLst>
              <a:ext uri="{FF2B5EF4-FFF2-40B4-BE49-F238E27FC236}">
                <a16:creationId xmlns:a16="http://schemas.microsoft.com/office/drawing/2014/main" id="{82C67460-98E2-E892-425D-580BE7A14602}"/>
              </a:ext>
            </a:extLst>
          </p:cNvPr>
          <p:cNvSpPr>
            <a:spLocks noGrp="1"/>
          </p:cNvSpPr>
          <p:nvPr>
            <p:ph idx="1"/>
          </p:nvPr>
        </p:nvSpPr>
        <p:spPr>
          <a:xfrm>
            <a:off x="1194317" y="1346669"/>
            <a:ext cx="10002417" cy="5241890"/>
          </a:xfrm>
        </p:spPr>
        <p:txBody>
          <a:bodyPr>
            <a:normAutofit/>
          </a:bodyPr>
          <a:lstStyle/>
          <a:p>
            <a:r>
              <a:rPr lang="en-US" dirty="0"/>
              <a:t>Nature vs Nurture outlines whether our genetics have an influence on our behaviors, or whether our environment has a greater impact (</a:t>
            </a:r>
            <a:r>
              <a:rPr lang="en-US" dirty="0" err="1"/>
              <a:t>VeryWellMind</a:t>
            </a:r>
            <a:r>
              <a:rPr lang="en-US" dirty="0"/>
              <a:t>, 2026). </a:t>
            </a:r>
          </a:p>
          <a:p>
            <a:r>
              <a:rPr lang="en-US" dirty="0"/>
              <a:t>For Bowlby he believed that the desire to seek comfort from a caregiver is an innate desire, meaning that we are born acting this way. </a:t>
            </a:r>
          </a:p>
          <a:p>
            <a:r>
              <a:rPr lang="en-US" dirty="0"/>
              <a:t>Isaacs case demonstrates the interaction between nature vs nurture. His inherent drive to seek comfort from his caregiver has been diminished somewhat by the environment in which he has grown up in. The reduced capacity of caregiving that he received and the constant changes in his life altered his innate desire to seek comfort from this mother by causing him to from a stronger attachment to her. </a:t>
            </a:r>
          </a:p>
        </p:txBody>
      </p:sp>
    </p:spTree>
    <p:extLst>
      <p:ext uri="{BB962C8B-B14F-4D97-AF65-F5344CB8AC3E}">
        <p14:creationId xmlns:p14="http://schemas.microsoft.com/office/powerpoint/2010/main" val="4075595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83B45-B584-FDB0-99C0-38DDB7E27E6E}"/>
              </a:ext>
            </a:extLst>
          </p:cNvPr>
          <p:cNvSpPr>
            <a:spLocks noGrp="1"/>
          </p:cNvSpPr>
          <p:nvPr>
            <p:ph type="title"/>
          </p:nvPr>
        </p:nvSpPr>
        <p:spPr>
          <a:xfrm>
            <a:off x="1777731" y="269441"/>
            <a:ext cx="5672651" cy="1435791"/>
          </a:xfrm>
        </p:spPr>
        <p:txBody>
          <a:bodyPr>
            <a:noAutofit/>
          </a:bodyPr>
          <a:lstStyle/>
          <a:p>
            <a:pPr algn="l"/>
            <a:r>
              <a:rPr lang="en-US" sz="2800" dirty="0">
                <a:latin typeface="+mn-lt"/>
              </a:rPr>
              <a:t>What are some practical strategies that may help Isaac ? </a:t>
            </a:r>
          </a:p>
        </p:txBody>
      </p:sp>
      <p:sp>
        <p:nvSpPr>
          <p:cNvPr id="3" name="Content Placeholder 2">
            <a:extLst>
              <a:ext uri="{FF2B5EF4-FFF2-40B4-BE49-F238E27FC236}">
                <a16:creationId xmlns:a16="http://schemas.microsoft.com/office/drawing/2014/main" id="{D315F3F9-8673-8BD5-A726-3882C6EE5849}"/>
              </a:ext>
            </a:extLst>
          </p:cNvPr>
          <p:cNvSpPr>
            <a:spLocks noGrp="1"/>
          </p:cNvSpPr>
          <p:nvPr>
            <p:ph idx="1"/>
          </p:nvPr>
        </p:nvSpPr>
        <p:spPr>
          <a:xfrm>
            <a:off x="1974739" y="2052116"/>
            <a:ext cx="4901548" cy="3997828"/>
          </a:xfrm>
        </p:spPr>
        <p:txBody>
          <a:bodyPr>
            <a:noAutofit/>
          </a:bodyPr>
          <a:lstStyle/>
          <a:p>
            <a:pPr algn="just">
              <a:lnSpc>
                <a:spcPct val="110000"/>
              </a:lnSpc>
            </a:pPr>
            <a:r>
              <a:rPr lang="en-GB" sz="1600" dirty="0"/>
              <a:t>It may be practical to introduce a consistent key figure to Isaac who can provide predictable care each day. This will likely show him that his needs can be consistently met without disruption. </a:t>
            </a:r>
          </a:p>
          <a:p>
            <a:pPr algn="just">
              <a:lnSpc>
                <a:spcPct val="110000"/>
              </a:lnSpc>
            </a:pPr>
            <a:r>
              <a:rPr lang="en-GB" sz="1600" dirty="0"/>
              <a:t>A daily routine may also introduce consistency into his life, and it may help to reduce any anxiety he has around being abandoned, by reducing the amount of change in his life. </a:t>
            </a:r>
          </a:p>
          <a:p>
            <a:pPr algn="just">
              <a:lnSpc>
                <a:spcPct val="110000"/>
              </a:lnSpc>
            </a:pPr>
            <a:r>
              <a:rPr lang="en-GB" sz="1600" dirty="0"/>
              <a:t>In order to better integrate Isaac with his peers it may be beneficial to start slow and encourage him to play with one peer before attempting to introduce him to others in the group. Once he feels as though there is a peer he can keep coming back to and will consistently be receptive to his needs, he may feel more comfortable to play with others. </a:t>
            </a:r>
          </a:p>
        </p:txBody>
      </p:sp>
      <p:sp>
        <p:nvSpPr>
          <p:cNvPr id="5135" name="Rectangle 5134">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Two children playing with building blocks - Stock Image - F033/7409 -  Science Photo Library">
            <a:extLst>
              <a:ext uri="{FF2B5EF4-FFF2-40B4-BE49-F238E27FC236}">
                <a16:creationId xmlns:a16="http://schemas.microsoft.com/office/drawing/2014/main" id="{910B261F-DF2C-824A-F589-1544F98E5E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447" r="25811" b="-1"/>
          <a:stretch>
            <a:fillRect/>
          </a:stretch>
        </p:blipFill>
        <p:spPr bwMode="auto">
          <a:xfrm>
            <a:off x="7534656" y="227"/>
            <a:ext cx="465703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137" name="Picture 5136">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2626182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4DA63-8E67-5010-4D94-3D1F54D79C41}"/>
              </a:ext>
            </a:extLst>
          </p:cNvPr>
          <p:cNvSpPr>
            <a:spLocks noGrp="1"/>
          </p:cNvSpPr>
          <p:nvPr>
            <p:ph type="title"/>
          </p:nvPr>
        </p:nvSpPr>
        <p:spPr>
          <a:xfrm>
            <a:off x="1944544" y="269441"/>
            <a:ext cx="7958331" cy="1077229"/>
          </a:xfrm>
        </p:spPr>
        <p:txBody>
          <a:bodyPr>
            <a:normAutofit/>
          </a:bodyPr>
          <a:lstStyle/>
          <a:p>
            <a:r>
              <a:rPr lang="en-US" sz="2800" dirty="0">
                <a:latin typeface="+mn-lt"/>
              </a:rPr>
              <a:t>What are the overall strengths and weaknesses of Bowlby’s Attachment Theory?</a:t>
            </a:r>
          </a:p>
        </p:txBody>
      </p:sp>
      <p:sp>
        <p:nvSpPr>
          <p:cNvPr id="3" name="Content Placeholder 2">
            <a:extLst>
              <a:ext uri="{FF2B5EF4-FFF2-40B4-BE49-F238E27FC236}">
                <a16:creationId xmlns:a16="http://schemas.microsoft.com/office/drawing/2014/main" id="{5B859A15-F69E-BB70-6F34-40AAFE35AE31}"/>
              </a:ext>
            </a:extLst>
          </p:cNvPr>
          <p:cNvSpPr>
            <a:spLocks noGrp="1"/>
          </p:cNvSpPr>
          <p:nvPr>
            <p:ph idx="1"/>
          </p:nvPr>
        </p:nvSpPr>
        <p:spPr/>
        <p:txBody>
          <a:bodyPr>
            <a:noAutofit/>
          </a:bodyPr>
          <a:lstStyle/>
          <a:p>
            <a:pPr algn="just"/>
            <a:r>
              <a:rPr lang="en-GB" dirty="0"/>
              <a:t>Bowlby’s theory is supported by animal studies carried out by Lorenz. Lorenz explored that ducklings usually imprinted on the first moving object they saw. This suggested that attachment was an innate process (Lorenz, 1935). </a:t>
            </a:r>
          </a:p>
          <a:p>
            <a:pPr algn="just"/>
            <a:r>
              <a:rPr lang="en-GB" dirty="0"/>
              <a:t>A potential weakness of Bowlby’s theory may be that research has shown that children can form multiple attachments rather than one strong attachment. Schaffer and Emmerson found that some infants form multiple attachments with different caregivers (Schaffer and Emmerson, 1964). </a:t>
            </a:r>
          </a:p>
          <a:p>
            <a:pPr algn="just"/>
            <a:r>
              <a:rPr lang="en-GB" dirty="0"/>
              <a:t>In Isaac’s case Bowlby’s theory is applicable as it is clear that he has formed an anxious attachment style which has influenced his relationships with his peers. </a:t>
            </a:r>
          </a:p>
        </p:txBody>
      </p:sp>
    </p:spTree>
    <p:extLst>
      <p:ext uri="{BB962C8B-B14F-4D97-AF65-F5344CB8AC3E}">
        <p14:creationId xmlns:p14="http://schemas.microsoft.com/office/powerpoint/2010/main" val="3982962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D654E-6F08-CBEB-83E9-1CD5C243CCAD}"/>
              </a:ext>
            </a:extLst>
          </p:cNvPr>
          <p:cNvSpPr>
            <a:spLocks noGrp="1"/>
          </p:cNvSpPr>
          <p:nvPr>
            <p:ph type="title"/>
          </p:nvPr>
        </p:nvSpPr>
        <p:spPr>
          <a:xfrm>
            <a:off x="461733" y="269441"/>
            <a:ext cx="7958331" cy="1077229"/>
          </a:xfrm>
        </p:spPr>
        <p:txBody>
          <a:bodyPr>
            <a:normAutofit/>
          </a:bodyPr>
          <a:lstStyle/>
          <a:p>
            <a:pPr algn="ctr"/>
            <a:r>
              <a:rPr lang="en-GB" sz="3600" b="1" dirty="0">
                <a:latin typeface="+mn-lt"/>
              </a:rPr>
              <a:t>Conclusion</a:t>
            </a:r>
          </a:p>
        </p:txBody>
      </p:sp>
      <p:sp>
        <p:nvSpPr>
          <p:cNvPr id="3" name="Content Placeholder 2">
            <a:extLst>
              <a:ext uri="{FF2B5EF4-FFF2-40B4-BE49-F238E27FC236}">
                <a16:creationId xmlns:a16="http://schemas.microsoft.com/office/drawing/2014/main" id="{CED5A6A1-F584-F209-0252-5E7FE04C1514}"/>
              </a:ext>
            </a:extLst>
          </p:cNvPr>
          <p:cNvSpPr>
            <a:spLocks noGrp="1"/>
          </p:cNvSpPr>
          <p:nvPr>
            <p:ph idx="1"/>
          </p:nvPr>
        </p:nvSpPr>
        <p:spPr/>
        <p:txBody>
          <a:bodyPr/>
          <a:lstStyle/>
          <a:p>
            <a:pPr algn="just"/>
            <a:r>
              <a:rPr lang="en-GB" dirty="0"/>
              <a:t>Overall, it is evident that Bowlby’s Attachment theory is applicable to Isaac’s case. </a:t>
            </a:r>
          </a:p>
          <a:p>
            <a:pPr algn="just"/>
            <a:r>
              <a:rPr lang="en-GB" dirty="0"/>
              <a:t>He is displaying signs of an Anxious Attachment Style which can be assumed to be the product of inconsistent reassurance from a young age. </a:t>
            </a:r>
          </a:p>
          <a:p>
            <a:pPr algn="just"/>
            <a:r>
              <a:rPr lang="en-GB" dirty="0"/>
              <a:t>Remedies that reinforce that he has a safe haven to go seem to be the most applicable here. For instance, that of instilling a routine to create an environment where Isaac can feel safe and reassured. </a:t>
            </a:r>
          </a:p>
        </p:txBody>
      </p:sp>
    </p:spTree>
    <p:extLst>
      <p:ext uri="{BB962C8B-B14F-4D97-AF65-F5344CB8AC3E}">
        <p14:creationId xmlns:p14="http://schemas.microsoft.com/office/powerpoint/2010/main" val="1040224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22135-1C73-A83D-54A9-3B0095DCACB5}"/>
              </a:ext>
            </a:extLst>
          </p:cNvPr>
          <p:cNvSpPr>
            <a:spLocks noGrp="1"/>
          </p:cNvSpPr>
          <p:nvPr>
            <p:ph type="title"/>
          </p:nvPr>
        </p:nvSpPr>
        <p:spPr/>
        <p:txBody>
          <a:bodyPr/>
          <a:lstStyle/>
          <a:p>
            <a:pPr algn="ctr"/>
            <a:r>
              <a:rPr lang="en-US" dirty="0">
                <a:latin typeface="+mn-lt"/>
              </a:rPr>
              <a:t>References: </a:t>
            </a:r>
          </a:p>
        </p:txBody>
      </p:sp>
      <p:sp>
        <p:nvSpPr>
          <p:cNvPr id="3" name="Content Placeholder 2">
            <a:extLst>
              <a:ext uri="{FF2B5EF4-FFF2-40B4-BE49-F238E27FC236}">
                <a16:creationId xmlns:a16="http://schemas.microsoft.com/office/drawing/2014/main" id="{E300C3C5-B0E7-B339-6C47-96F2D6151DE0}"/>
              </a:ext>
            </a:extLst>
          </p:cNvPr>
          <p:cNvSpPr>
            <a:spLocks noGrp="1"/>
          </p:cNvSpPr>
          <p:nvPr>
            <p:ph idx="1"/>
          </p:nvPr>
        </p:nvSpPr>
        <p:spPr>
          <a:xfrm>
            <a:off x="2773599" y="2555969"/>
            <a:ext cx="7796540" cy="3997828"/>
          </a:xfrm>
        </p:spPr>
        <p:txBody>
          <a:bodyPr>
            <a:normAutofit fontScale="25000" lnSpcReduction="20000"/>
          </a:bodyPr>
          <a:lstStyle/>
          <a:p>
            <a:r>
              <a:rPr lang="en-GB" sz="5600" dirty="0"/>
              <a:t>McLeod, S. (2025). </a:t>
            </a:r>
            <a:r>
              <a:rPr lang="en-GB" sz="5600" i="1" dirty="0"/>
              <a:t>John Bowlby’s Attachment Theory</a:t>
            </a:r>
            <a:r>
              <a:rPr lang="en-GB" sz="5600" dirty="0"/>
              <a:t>. [online] Simply Psychology. Available at: https://</a:t>
            </a:r>
            <a:r>
              <a:rPr lang="en-GB" sz="5600" dirty="0" err="1"/>
              <a:t>www.simplypsychology.org</a:t>
            </a:r>
            <a:r>
              <a:rPr lang="en-GB" sz="5600" dirty="0"/>
              <a:t>/</a:t>
            </a:r>
            <a:r>
              <a:rPr lang="en-GB" sz="5600" dirty="0" err="1"/>
              <a:t>bowlby.html</a:t>
            </a:r>
            <a:r>
              <a:rPr lang="en-GB" sz="5600" dirty="0"/>
              <a:t>.</a:t>
            </a:r>
          </a:p>
          <a:p>
            <a:r>
              <a:rPr lang="en-GB" sz="5600" dirty="0"/>
              <a:t>McGarvie, S. (2024). </a:t>
            </a:r>
            <a:r>
              <a:rPr lang="en-GB" sz="5600" i="1" dirty="0"/>
              <a:t>Attachment theory, Bowlby’s stages &amp; attachment styles</a:t>
            </a:r>
            <a:r>
              <a:rPr lang="en-GB" sz="5600" dirty="0"/>
              <a:t>. [online] Positive Psychology. Available at: https://</a:t>
            </a:r>
            <a:r>
              <a:rPr lang="en-GB" sz="5600" dirty="0" err="1"/>
              <a:t>positivepsychology.com</a:t>
            </a:r>
            <a:r>
              <a:rPr lang="en-GB" sz="5600" dirty="0"/>
              <a:t>/attachment-theory/.</a:t>
            </a:r>
          </a:p>
          <a:p>
            <a:r>
              <a:rPr lang="en-GB" sz="5600" dirty="0"/>
              <a:t>National Society for the Prevention of Cruelty to Children (2021). </a:t>
            </a:r>
            <a:r>
              <a:rPr lang="en-GB" sz="5600" i="1" dirty="0"/>
              <a:t>Attachment and child development</a:t>
            </a:r>
            <a:r>
              <a:rPr lang="en-GB" sz="5600" dirty="0"/>
              <a:t>. [online] NSPCC Learning. Available at: </a:t>
            </a:r>
            <a:r>
              <a:rPr lang="en-GB" sz="5600" dirty="0">
                <a:hlinkClick r:id="rId2"/>
              </a:rPr>
              <a:t>https://learning.nspcc.org.uk/child-health-development/attachment-early-years</a:t>
            </a:r>
            <a:r>
              <a:rPr lang="en-GB" sz="5600" dirty="0"/>
              <a:t>.</a:t>
            </a:r>
          </a:p>
          <a:p>
            <a:r>
              <a:rPr lang="en-GB" sz="5600" dirty="0"/>
              <a:t>Howe, D. (2011). </a:t>
            </a:r>
            <a:r>
              <a:rPr lang="en-GB" sz="5600" i="1" dirty="0"/>
              <a:t>Attachment across the </a:t>
            </a:r>
            <a:r>
              <a:rPr lang="en-GB" sz="5600" i="1" dirty="0" err="1"/>
              <a:t>lifecourse</a:t>
            </a:r>
            <a:r>
              <a:rPr lang="en-GB" sz="5600" i="1" dirty="0"/>
              <a:t> : a brief introduction</a:t>
            </a:r>
            <a:r>
              <a:rPr lang="en-GB" sz="5600" dirty="0"/>
              <a:t>. New York: Palgrave Macmillan.</a:t>
            </a:r>
          </a:p>
          <a:p>
            <a:r>
              <a:rPr lang="en-GB" sz="5600" dirty="0"/>
              <a:t>Lorenz, K. (1935). Der </a:t>
            </a:r>
            <a:r>
              <a:rPr lang="en-GB" sz="5600" dirty="0" err="1"/>
              <a:t>Kumpan</a:t>
            </a:r>
            <a:r>
              <a:rPr lang="en-GB" sz="5600" dirty="0"/>
              <a:t> in der Umwelt des Vogels. Der </a:t>
            </a:r>
            <a:r>
              <a:rPr lang="en-GB" sz="5600" dirty="0" err="1"/>
              <a:t>Artgenosse</a:t>
            </a:r>
            <a:r>
              <a:rPr lang="en-GB" sz="5600" dirty="0"/>
              <a:t> </a:t>
            </a:r>
            <a:r>
              <a:rPr lang="en-GB" sz="5600" dirty="0" err="1"/>
              <a:t>als</a:t>
            </a:r>
            <a:r>
              <a:rPr lang="en-GB" sz="5600" dirty="0"/>
              <a:t> </a:t>
            </a:r>
            <a:r>
              <a:rPr lang="en-GB" sz="5600" dirty="0" err="1"/>
              <a:t>auslösendes</a:t>
            </a:r>
            <a:r>
              <a:rPr lang="en-GB" sz="5600" dirty="0"/>
              <a:t> Moment</a:t>
            </a:r>
            <a:br>
              <a:rPr lang="en-GB" sz="5600" dirty="0"/>
            </a:br>
            <a:r>
              <a:rPr lang="en-GB" sz="5600" dirty="0" err="1"/>
              <a:t>sozialer</a:t>
            </a:r>
            <a:r>
              <a:rPr lang="en-GB" sz="5600" dirty="0"/>
              <a:t> </a:t>
            </a:r>
            <a:r>
              <a:rPr lang="en-GB" sz="5600" dirty="0" err="1"/>
              <a:t>Verhaltensweisen</a:t>
            </a:r>
            <a:r>
              <a:rPr lang="en-GB" sz="5600" dirty="0"/>
              <a:t>.</a:t>
            </a:r>
            <a:r>
              <a:rPr lang="en-GB" sz="5600" i="1" dirty="0"/>
              <a:t> Journal für </a:t>
            </a:r>
            <a:r>
              <a:rPr lang="en-GB" sz="5600" i="1" dirty="0" err="1"/>
              <a:t>Ornithologie</a:t>
            </a:r>
            <a:r>
              <a:rPr lang="en-GB" sz="5600" i="1" dirty="0"/>
              <a:t>, 83</a:t>
            </a:r>
            <a:r>
              <a:rPr lang="en-GB" sz="5600" dirty="0"/>
              <a:t>, 137–215, 289–413.</a:t>
            </a:r>
          </a:p>
          <a:p>
            <a:r>
              <a:rPr lang="en-GB" sz="5600" dirty="0"/>
              <a:t>Schaffer, H. R., &amp; Emerson, P. E. (1964). The development of social attachments in infancy. </a:t>
            </a:r>
            <a:r>
              <a:rPr lang="en-GB" sz="5600" i="1" dirty="0"/>
              <a:t>Monographs of the society for research in child development</a:t>
            </a:r>
            <a:r>
              <a:rPr lang="en-GB" sz="5600" dirty="0"/>
              <a:t>, 1-77</a:t>
            </a:r>
          </a:p>
          <a:p>
            <a:r>
              <a:rPr lang="en-GB" sz="5600" dirty="0"/>
              <a:t>Cherry, K. (2025). </a:t>
            </a:r>
            <a:r>
              <a:rPr lang="en-GB" sz="5600" i="1" dirty="0"/>
              <a:t>How Nature vs. Nurture Shapes Who We Become</a:t>
            </a:r>
            <a:r>
              <a:rPr lang="en-GB" sz="5600" dirty="0"/>
              <a:t>. [online] </a:t>
            </a:r>
            <a:r>
              <a:rPr lang="en-GB" sz="5600" dirty="0" err="1"/>
              <a:t>Verywell</a:t>
            </a:r>
            <a:r>
              <a:rPr lang="en-GB" sz="5600" dirty="0"/>
              <a:t> Mind. Available at: https://</a:t>
            </a:r>
            <a:r>
              <a:rPr lang="en-GB" sz="5600" dirty="0" err="1"/>
              <a:t>www.verywellmind.com</a:t>
            </a:r>
            <a:r>
              <a:rPr lang="en-GB" sz="5600" dirty="0"/>
              <a:t>/what-is-nature-versus-nurture-2795392 [Accessed 10 July 2026].</a:t>
            </a:r>
          </a:p>
          <a:p>
            <a:endParaRPr lang="en-GB" sz="5600" dirty="0"/>
          </a:p>
          <a:p>
            <a:endParaRPr lang="en-GB" sz="5600" dirty="0"/>
          </a:p>
          <a:p>
            <a:endParaRPr lang="en-US" dirty="0"/>
          </a:p>
        </p:txBody>
      </p:sp>
    </p:spTree>
    <p:extLst>
      <p:ext uri="{BB962C8B-B14F-4D97-AF65-F5344CB8AC3E}">
        <p14:creationId xmlns:p14="http://schemas.microsoft.com/office/powerpoint/2010/main" val="12233624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TotalTime>1160</TotalTime>
  <Words>1416</Words>
  <Application>Microsoft Macintosh PowerPoint</Application>
  <PresentationFormat>Widescreen</PresentationFormat>
  <Paragraphs>54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MS Shell Dlg 2</vt:lpstr>
      <vt:lpstr>Wingdings</vt:lpstr>
      <vt:lpstr>Wingdings 3</vt:lpstr>
      <vt:lpstr>Madison</vt:lpstr>
      <vt:lpstr>Analysing the link between Isaac’s early experiences and how they have shaped his development.  Module : Psychology in Health and Social Care   Module Code : LCHS4010   Presented by: Meherun Chowdhury   Student ID: 2516013  Lecturer: Lou Wells  Date: July 2026  </vt:lpstr>
      <vt:lpstr>PowerPoint Presentation</vt:lpstr>
      <vt:lpstr>Introduction: </vt:lpstr>
      <vt:lpstr>Why is Bowlby’s Attachment Theory Important ? </vt:lpstr>
      <vt:lpstr>How does Bowlby’s Attachment Theory apply to Isaac ? </vt:lpstr>
      <vt:lpstr>Cont. </vt:lpstr>
      <vt:lpstr>Cont. </vt:lpstr>
      <vt:lpstr>Anxious Attachment Style</vt:lpstr>
      <vt:lpstr>Nature vs Nurture </vt:lpstr>
      <vt:lpstr>What are some practical strategies that may help Isaac ? </vt:lpstr>
      <vt:lpstr>What are the overall strengths and weaknesses of Bowlby’s Attachment Theory?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Meherun Nessa Chowdhury (2516013)</dc:creator>
  <cp:lastModifiedBy>Meherun Nessa Chowdhury (2516013)</cp:lastModifiedBy>
  <cp:revision>6</cp:revision>
  <dcterms:created xsi:type="dcterms:W3CDTF">2026-07-02T15:54:13Z</dcterms:created>
  <dcterms:modified xsi:type="dcterms:W3CDTF">2026-07-10T19:20:28Z</dcterms:modified>
</cp:coreProperties>
</file>