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7" r:id="rId3"/>
    <p:sldId id="258" r:id="rId4"/>
    <p:sldId id="259" r:id="rId5"/>
    <p:sldId id="260" r:id="rId6"/>
    <p:sldId id="262"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67A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1BD877-776D-B04F-9090-46BDFBD9549A}" v="60" dt="2022-01-17T17:23:34.2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57"/>
    <p:restoredTop sz="94694"/>
  </p:normalViewPr>
  <p:slideViewPr>
    <p:cSldViewPr snapToGrid="0">
      <p:cViewPr varScale="1">
        <p:scale>
          <a:sx n="121" d="100"/>
          <a:sy n="121" d="100"/>
        </p:scale>
        <p:origin x="82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051A31-4AD4-F541-B4EF-96F784C59698}" type="datetimeFigureOut">
              <a:rPr lang="en-US" smtClean="0"/>
              <a:t>1/17/22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88187F-1ECE-C546-B61D-BB499BD947EF}" type="slidenum">
              <a:rPr lang="en-US" smtClean="0"/>
              <a:t>‹#›</a:t>
            </a:fld>
            <a:endParaRPr lang="en-US"/>
          </a:p>
        </p:txBody>
      </p:sp>
    </p:spTree>
    <p:extLst>
      <p:ext uri="{BB962C8B-B14F-4D97-AF65-F5344CB8AC3E}">
        <p14:creationId xmlns:p14="http://schemas.microsoft.com/office/powerpoint/2010/main" val="2965555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C88187F-1ECE-C546-B61D-BB499BD947EF}" type="slidenum">
              <a:rPr lang="en-US" smtClean="0"/>
              <a:t>2</a:t>
            </a:fld>
            <a:endParaRPr lang="en-US"/>
          </a:p>
        </p:txBody>
      </p:sp>
    </p:spTree>
    <p:extLst>
      <p:ext uri="{BB962C8B-B14F-4D97-AF65-F5344CB8AC3E}">
        <p14:creationId xmlns:p14="http://schemas.microsoft.com/office/powerpoint/2010/main" val="3058966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thing Skinner looks into is how children struggle with learning, he found that there are 5 obstacles that prevent children from learning those being, </a:t>
            </a:r>
          </a:p>
        </p:txBody>
      </p:sp>
      <p:sp>
        <p:nvSpPr>
          <p:cNvPr id="4" name="Slide Number Placeholder 3"/>
          <p:cNvSpPr>
            <a:spLocks noGrp="1"/>
          </p:cNvSpPr>
          <p:nvPr>
            <p:ph type="sldNum" sz="quarter" idx="5"/>
          </p:nvPr>
        </p:nvSpPr>
        <p:spPr/>
        <p:txBody>
          <a:bodyPr/>
          <a:lstStyle/>
          <a:p>
            <a:fld id="{AC88187F-1ECE-C546-B61D-BB499BD947EF}" type="slidenum">
              <a:rPr lang="en-US" smtClean="0"/>
              <a:t>3</a:t>
            </a:fld>
            <a:endParaRPr lang="en-US"/>
          </a:p>
        </p:txBody>
      </p:sp>
    </p:spTree>
    <p:extLst>
      <p:ext uri="{BB962C8B-B14F-4D97-AF65-F5344CB8AC3E}">
        <p14:creationId xmlns:p14="http://schemas.microsoft.com/office/powerpoint/2010/main" val="430828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C88187F-1ECE-C546-B61D-BB499BD947EF}" type="slidenum">
              <a:rPr lang="en-US" smtClean="0"/>
              <a:t>7</a:t>
            </a:fld>
            <a:endParaRPr lang="en-US"/>
          </a:p>
        </p:txBody>
      </p:sp>
    </p:spTree>
    <p:extLst>
      <p:ext uri="{BB962C8B-B14F-4D97-AF65-F5344CB8AC3E}">
        <p14:creationId xmlns:p14="http://schemas.microsoft.com/office/powerpoint/2010/main" val="2042941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1/17/22</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974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1/17/22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88467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1/17/22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3820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1/17/22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00148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1/17/22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73015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1/17/22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7888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1/17/22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36071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1/17/22</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61008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1/17/22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49492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1/17/22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73097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1/17/22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17166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1/17/22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177610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 indoor, shelf&#10;&#10;Description automatically generated">
            <a:extLst>
              <a:ext uri="{FF2B5EF4-FFF2-40B4-BE49-F238E27FC236}">
                <a16:creationId xmlns:a16="http://schemas.microsoft.com/office/drawing/2014/main" id="{0F2AF3C3-A3BB-E244-B9E1-25BEE86FC3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4023360" cy="3204134"/>
          </a:xfrm>
        </p:spPr>
        <p:txBody>
          <a:bodyPr anchor="b">
            <a:noAutofit/>
          </a:bodyPr>
          <a:lstStyle/>
          <a:p>
            <a:pPr fontAlgn="base" hangingPunct="0"/>
            <a:r>
              <a:rPr lang="en-GB" sz="4000">
                <a:solidFill>
                  <a:schemeClr val="bg1"/>
                </a:solidFill>
              </a:rPr>
              <a:t>How learning theories can support effective teaching and learning</a:t>
            </a:r>
          </a:p>
        </p:txBody>
      </p:sp>
      <p:sp>
        <p:nvSpPr>
          <p:cNvPr id="3" name="Subtitle 2"/>
          <p:cNvSpPr>
            <a:spLocks noGrp="1"/>
          </p:cNvSpPr>
          <p:nvPr>
            <p:ph type="subTitle" idx="1"/>
          </p:nvPr>
        </p:nvSpPr>
        <p:spPr>
          <a:xfrm>
            <a:off x="477980" y="4872922"/>
            <a:ext cx="4023359" cy="1985068"/>
          </a:xfrm>
        </p:spPr>
        <p:txBody>
          <a:bodyPr vert="horz" lIns="91440" tIns="45720" rIns="91440" bIns="45720" rtlCol="0">
            <a:normAutofit/>
          </a:bodyPr>
          <a:lstStyle/>
          <a:p>
            <a:pPr>
              <a:lnSpc>
                <a:spcPct val="100000"/>
              </a:lnSpc>
            </a:pPr>
            <a:r>
              <a:rPr lang="en-GB" sz="1700">
                <a:solidFill>
                  <a:schemeClr val="bg1"/>
                </a:solidFill>
                <a:cs typeface="Calibri"/>
              </a:rPr>
              <a:t>Skye Stevens (2000785)</a:t>
            </a:r>
          </a:p>
          <a:p>
            <a:pPr>
              <a:lnSpc>
                <a:spcPct val="100000"/>
              </a:lnSpc>
            </a:pPr>
            <a:r>
              <a:rPr lang="en-GB" sz="1700">
                <a:solidFill>
                  <a:schemeClr val="bg1"/>
                </a:solidFill>
                <a:cs typeface="Calibri"/>
              </a:rPr>
              <a:t>Kodi Ann </a:t>
            </a:r>
            <a:r>
              <a:rPr lang="en-GB" sz="1700" err="1">
                <a:solidFill>
                  <a:schemeClr val="bg1"/>
                </a:solidFill>
                <a:cs typeface="Calibri"/>
              </a:rPr>
              <a:t>Duxberry</a:t>
            </a:r>
            <a:r>
              <a:rPr lang="en-GB" sz="1700">
                <a:solidFill>
                  <a:schemeClr val="bg1"/>
                </a:solidFill>
                <a:cs typeface="Calibri"/>
              </a:rPr>
              <a:t> (2114558)</a:t>
            </a:r>
          </a:p>
          <a:p>
            <a:pPr>
              <a:lnSpc>
                <a:spcPct val="100000"/>
              </a:lnSpc>
            </a:pPr>
            <a:r>
              <a:rPr lang="en-GB" sz="1700">
                <a:solidFill>
                  <a:schemeClr val="bg1"/>
                </a:solidFill>
                <a:cs typeface="Calibri"/>
              </a:rPr>
              <a:t>Steve Taylor (2104374)</a:t>
            </a:r>
          </a:p>
          <a:p>
            <a:pPr>
              <a:lnSpc>
                <a:spcPct val="100000"/>
              </a:lnSpc>
            </a:pPr>
            <a:endParaRPr lang="en-GB" sz="1700">
              <a:solidFill>
                <a:schemeClr val="bg1"/>
              </a:solidFill>
              <a:cs typeface="Calibri"/>
            </a:endParaRPr>
          </a:p>
          <a:p>
            <a:pPr>
              <a:lnSpc>
                <a:spcPct val="100000"/>
              </a:lnSpc>
            </a:pPr>
            <a:r>
              <a:rPr lang="en-GB" sz="1700">
                <a:solidFill>
                  <a:schemeClr val="bg1"/>
                </a:solidFill>
                <a:cs typeface="Calibri"/>
              </a:rPr>
              <a:t>ECES4010</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3695A-C513-4F0D-A0AC-50490CDE36A7}"/>
              </a:ext>
            </a:extLst>
          </p:cNvPr>
          <p:cNvSpPr>
            <a:spLocks noGrp="1"/>
          </p:cNvSpPr>
          <p:nvPr>
            <p:ph type="title"/>
          </p:nvPr>
        </p:nvSpPr>
        <p:spPr/>
        <p:txBody>
          <a:bodyPr/>
          <a:lstStyle/>
          <a:p>
            <a:r>
              <a:rPr lang="en-GB"/>
              <a:t>B.F Skinner</a:t>
            </a:r>
          </a:p>
        </p:txBody>
      </p:sp>
      <p:sp>
        <p:nvSpPr>
          <p:cNvPr id="3" name="Content Placeholder 2">
            <a:extLst>
              <a:ext uri="{FF2B5EF4-FFF2-40B4-BE49-F238E27FC236}">
                <a16:creationId xmlns:a16="http://schemas.microsoft.com/office/drawing/2014/main" id="{E05701DD-4520-435D-AB52-71EE51ED6D3E}"/>
              </a:ext>
            </a:extLst>
          </p:cNvPr>
          <p:cNvSpPr>
            <a:spLocks noGrp="1"/>
          </p:cNvSpPr>
          <p:nvPr>
            <p:ph idx="1"/>
          </p:nvPr>
        </p:nvSpPr>
        <p:spPr/>
        <p:txBody>
          <a:bodyPr vert="horz" lIns="91440" tIns="45720" rIns="91440" bIns="45720" rtlCol="0" anchor="t">
            <a:normAutofit/>
          </a:bodyPr>
          <a:lstStyle/>
          <a:p>
            <a:r>
              <a:rPr lang="en-GB"/>
              <a:t>1904-1990</a:t>
            </a:r>
          </a:p>
          <a:p>
            <a:r>
              <a:rPr lang="en-GB"/>
              <a:t>American Psychologist</a:t>
            </a:r>
          </a:p>
          <a:p>
            <a:r>
              <a:rPr lang="en-GB"/>
              <a:t>Behaviourist</a:t>
            </a:r>
          </a:p>
          <a:p>
            <a:r>
              <a:rPr lang="en-GB"/>
              <a:t>Operant Conditioning</a:t>
            </a:r>
          </a:p>
          <a:p>
            <a:r>
              <a:rPr lang="en-GB"/>
              <a:t>Ideas criticised </a:t>
            </a:r>
          </a:p>
          <a:p>
            <a:pPr marL="0" indent="0">
              <a:buNone/>
            </a:pPr>
            <a:r>
              <a:rPr lang="en-GB"/>
              <a:t>(McCleod, 2018)</a:t>
            </a:r>
          </a:p>
          <a:p>
            <a:pPr marL="0" indent="0">
              <a:buNone/>
            </a:pPr>
            <a:endParaRPr lang="en-GB"/>
          </a:p>
        </p:txBody>
      </p:sp>
      <p:pic>
        <p:nvPicPr>
          <p:cNvPr id="5" name="Picture 4" descr="A picture containing person, person, wearing, glasses&#10;&#10;Description automatically generated">
            <a:extLst>
              <a:ext uri="{FF2B5EF4-FFF2-40B4-BE49-F238E27FC236}">
                <a16:creationId xmlns:a16="http://schemas.microsoft.com/office/drawing/2014/main" id="{AC79AB2B-93DC-414E-A97F-B26EB40FC0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76770" y="2362614"/>
            <a:ext cx="2666071" cy="3262952"/>
          </a:xfrm>
          <a:prstGeom prst="rect">
            <a:avLst/>
          </a:prstGeom>
        </p:spPr>
      </p:pic>
      <p:pic>
        <p:nvPicPr>
          <p:cNvPr id="7" name="Graphic 6" descr="Mental Health with solid fill">
            <a:extLst>
              <a:ext uri="{FF2B5EF4-FFF2-40B4-BE49-F238E27FC236}">
                <a16:creationId xmlns:a16="http://schemas.microsoft.com/office/drawing/2014/main" id="{41FD5C8D-E0C6-B449-A0F6-FBB03636EA3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97475" y="1971972"/>
            <a:ext cx="1616209" cy="1616209"/>
          </a:xfrm>
          <a:prstGeom prst="rect">
            <a:avLst/>
          </a:prstGeom>
        </p:spPr>
      </p:pic>
      <p:sp>
        <p:nvSpPr>
          <p:cNvPr id="8" name="Rectangle 7">
            <a:extLst>
              <a:ext uri="{FF2B5EF4-FFF2-40B4-BE49-F238E27FC236}">
                <a16:creationId xmlns:a16="http://schemas.microsoft.com/office/drawing/2014/main" id="{CAF76BF1-5A60-A64B-8F06-46059134151E}"/>
              </a:ext>
            </a:extLst>
          </p:cNvPr>
          <p:cNvSpPr/>
          <p:nvPr/>
        </p:nvSpPr>
        <p:spPr>
          <a:xfrm>
            <a:off x="6015595" y="5710112"/>
            <a:ext cx="2188420" cy="369332"/>
          </a:xfrm>
          <a:prstGeom prst="rect">
            <a:avLst/>
          </a:prstGeom>
        </p:spPr>
        <p:txBody>
          <a:bodyPr wrap="none">
            <a:spAutoFit/>
          </a:bodyPr>
          <a:lstStyle/>
          <a:p>
            <a:r>
              <a:rPr lang="en-GB">
                <a:solidFill>
                  <a:srgbClr val="000000"/>
                </a:solidFill>
                <a:latin typeface="Open Sans" panose="020B0606030504020204" pitchFamily="34" charset="0"/>
              </a:rPr>
              <a:t>(Maldonado, 2013)</a:t>
            </a:r>
            <a:endParaRPr lang="en-US"/>
          </a:p>
        </p:txBody>
      </p:sp>
    </p:spTree>
    <p:extLst>
      <p:ext uri="{BB962C8B-B14F-4D97-AF65-F5344CB8AC3E}">
        <p14:creationId xmlns:p14="http://schemas.microsoft.com/office/powerpoint/2010/main" val="455090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DC8F-B5A7-4C7D-B1D5-99ABB7B94F86}"/>
              </a:ext>
            </a:extLst>
          </p:cNvPr>
          <p:cNvSpPr>
            <a:spLocks noGrp="1"/>
          </p:cNvSpPr>
          <p:nvPr>
            <p:ph type="title"/>
          </p:nvPr>
        </p:nvSpPr>
        <p:spPr/>
        <p:txBody>
          <a:bodyPr>
            <a:normAutofit fontScale="90000"/>
          </a:bodyPr>
          <a:lstStyle/>
          <a:p>
            <a:r>
              <a:rPr lang="en-GB"/>
              <a:t>Skinner - Obstacles of Learning and how to prevent them</a:t>
            </a:r>
          </a:p>
        </p:txBody>
      </p:sp>
      <p:sp>
        <p:nvSpPr>
          <p:cNvPr id="3" name="Content Placeholder 2">
            <a:extLst>
              <a:ext uri="{FF2B5EF4-FFF2-40B4-BE49-F238E27FC236}">
                <a16:creationId xmlns:a16="http://schemas.microsoft.com/office/drawing/2014/main" id="{9C7AD9E4-C25E-44E6-A80D-41DD9E64E97B}"/>
              </a:ext>
            </a:extLst>
          </p:cNvPr>
          <p:cNvSpPr>
            <a:spLocks noGrp="1"/>
          </p:cNvSpPr>
          <p:nvPr>
            <p:ph idx="1"/>
          </p:nvPr>
        </p:nvSpPr>
        <p:spPr>
          <a:xfrm>
            <a:off x="1115568" y="2478024"/>
            <a:ext cx="7498538" cy="3694176"/>
          </a:xfrm>
        </p:spPr>
        <p:txBody>
          <a:bodyPr>
            <a:normAutofit fontScale="47500" lnSpcReduction="20000"/>
          </a:bodyPr>
          <a:lstStyle/>
          <a:p>
            <a:pPr marL="0" indent="0">
              <a:buNone/>
            </a:pPr>
            <a:r>
              <a:rPr lang="en-GB" sz="3400"/>
              <a:t>Obstacles of learning</a:t>
            </a:r>
          </a:p>
          <a:p>
            <a:r>
              <a:rPr lang="en-GB" sz="3400"/>
              <a:t>Lack of directions/ lack of clarity</a:t>
            </a:r>
          </a:p>
          <a:p>
            <a:r>
              <a:rPr lang="en-GB" sz="3400"/>
              <a:t>Fear of failure</a:t>
            </a:r>
          </a:p>
          <a:p>
            <a:pPr marL="0" indent="0">
              <a:buNone/>
            </a:pPr>
            <a:r>
              <a:rPr lang="en-GB" sz="2900"/>
              <a:t>‘Possibly through no fault of her own the teacher was violating two fundamental principles, the students were not being told at once whether their work was right or wrong, and they were all moving at the same pace, regardless of preparation or ability</a:t>
            </a:r>
            <a:r>
              <a:rPr lang="en-GB" sz="3800"/>
              <a:t>.</a:t>
            </a:r>
            <a:r>
              <a:rPr lang="en-GB" sz="3200"/>
              <a:t>’</a:t>
            </a:r>
            <a:r>
              <a:rPr lang="en-GB" sz="2900"/>
              <a:t> </a:t>
            </a:r>
            <a:r>
              <a:rPr lang="en-GB" sz="2600"/>
              <a:t>(Smith, quoting from B.F Skinner,  1999)</a:t>
            </a:r>
          </a:p>
          <a:p>
            <a:pPr marL="0" indent="0">
              <a:buNone/>
            </a:pPr>
            <a:r>
              <a:rPr lang="en-GB" sz="3800"/>
              <a:t>Solution</a:t>
            </a:r>
          </a:p>
          <a:p>
            <a:r>
              <a:rPr lang="en-GB" sz="2900"/>
              <a:t> Immediate feedback</a:t>
            </a:r>
          </a:p>
          <a:p>
            <a:pPr marL="0" indent="0">
              <a:buNone/>
            </a:pPr>
            <a:endParaRPr lang="en-GB" sz="2400"/>
          </a:p>
          <a:p>
            <a:r>
              <a:rPr lang="en-GB" sz="2900"/>
              <a:t> E.G Ysgol </a:t>
            </a:r>
            <a:r>
              <a:rPr lang="en-GB" sz="2900" err="1"/>
              <a:t>Uwchradd</a:t>
            </a:r>
            <a:r>
              <a:rPr lang="en-GB" sz="2900"/>
              <a:t> </a:t>
            </a:r>
            <a:r>
              <a:rPr lang="en-GB" sz="2900" err="1"/>
              <a:t>Aberteifi</a:t>
            </a:r>
            <a:r>
              <a:rPr lang="en-GB" sz="2900"/>
              <a:t>  (Estyn 2020)</a:t>
            </a:r>
          </a:p>
          <a:p>
            <a:r>
              <a:rPr lang="en-GB" sz="2900"/>
              <a:t>Ysgol </a:t>
            </a:r>
            <a:r>
              <a:rPr lang="en-GB" sz="2900" err="1"/>
              <a:t>Gymraeg</a:t>
            </a:r>
            <a:r>
              <a:rPr lang="en-GB" sz="2900"/>
              <a:t> Y </a:t>
            </a:r>
            <a:r>
              <a:rPr lang="en-GB" sz="2900" err="1"/>
              <a:t>Gwernant</a:t>
            </a:r>
            <a:r>
              <a:rPr lang="en-GB" sz="2900"/>
              <a:t> (Estyn 2019)</a:t>
            </a:r>
          </a:p>
        </p:txBody>
      </p:sp>
      <p:pic>
        <p:nvPicPr>
          <p:cNvPr id="5" name="Picture 4" descr="Child writing on a notebook">
            <a:extLst>
              <a:ext uri="{FF2B5EF4-FFF2-40B4-BE49-F238E27FC236}">
                <a16:creationId xmlns:a16="http://schemas.microsoft.com/office/drawing/2014/main" id="{7323A153-4DC4-9244-AC42-6E73DEB701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4106" y="2095130"/>
            <a:ext cx="3113295" cy="2075530"/>
          </a:xfrm>
          <a:prstGeom prst="rect">
            <a:avLst/>
          </a:prstGeom>
        </p:spPr>
      </p:pic>
      <p:pic>
        <p:nvPicPr>
          <p:cNvPr id="7" name="Picture 6" descr="Teacher pointing at laptop screen to young students">
            <a:extLst>
              <a:ext uri="{FF2B5EF4-FFF2-40B4-BE49-F238E27FC236}">
                <a16:creationId xmlns:a16="http://schemas.microsoft.com/office/drawing/2014/main" id="{C98D0216-3C73-6442-9AF9-E4F371CCD9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14106" y="4424910"/>
            <a:ext cx="3198400" cy="2130184"/>
          </a:xfrm>
          <a:prstGeom prst="rect">
            <a:avLst/>
          </a:prstGeom>
        </p:spPr>
      </p:pic>
      <p:sp>
        <p:nvSpPr>
          <p:cNvPr id="8" name="Rectangle 7">
            <a:extLst>
              <a:ext uri="{FF2B5EF4-FFF2-40B4-BE49-F238E27FC236}">
                <a16:creationId xmlns:a16="http://schemas.microsoft.com/office/drawing/2014/main" id="{68B50E2C-23A8-6C4C-B852-CE0CE1B33E77}"/>
              </a:ext>
            </a:extLst>
          </p:cNvPr>
          <p:cNvSpPr/>
          <p:nvPr/>
        </p:nvSpPr>
        <p:spPr>
          <a:xfrm>
            <a:off x="1278853" y="5031877"/>
            <a:ext cx="2022541" cy="307777"/>
          </a:xfrm>
          <a:prstGeom prst="rect">
            <a:avLst/>
          </a:prstGeom>
        </p:spPr>
        <p:txBody>
          <a:bodyPr wrap="none">
            <a:spAutoFit/>
          </a:bodyPr>
          <a:lstStyle/>
          <a:p>
            <a:r>
              <a:rPr lang="en-GB" sz="1200">
                <a:solidFill>
                  <a:srgbClr val="000000"/>
                </a:solidFill>
                <a:latin typeface="Open Sans" panose="020B0606030504020204" pitchFamily="34" charset="0"/>
              </a:rPr>
              <a:t>(</a:t>
            </a:r>
            <a:r>
              <a:rPr lang="en-GB" sz="1400" err="1">
                <a:solidFill>
                  <a:srgbClr val="000000"/>
                </a:solidFill>
                <a:latin typeface="Open Sans" panose="020B0606030504020204" pitchFamily="34" charset="0"/>
              </a:rPr>
              <a:t>FirstDiscoverers</a:t>
            </a:r>
            <a:r>
              <a:rPr lang="en-GB" sz="1400">
                <a:solidFill>
                  <a:srgbClr val="000000"/>
                </a:solidFill>
                <a:latin typeface="Open Sans" panose="020B0606030504020204" pitchFamily="34" charset="0"/>
              </a:rPr>
              <a:t>, n.d.)</a:t>
            </a:r>
            <a:endParaRPr lang="en-US" sz="1200"/>
          </a:p>
        </p:txBody>
      </p:sp>
    </p:spTree>
    <p:extLst>
      <p:ext uri="{BB962C8B-B14F-4D97-AF65-F5344CB8AC3E}">
        <p14:creationId xmlns:p14="http://schemas.microsoft.com/office/powerpoint/2010/main" val="4122319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95897-8A6D-4CB6-B558-3AC903EEC71B}"/>
              </a:ext>
            </a:extLst>
          </p:cNvPr>
          <p:cNvSpPr>
            <a:spLocks noGrp="1"/>
          </p:cNvSpPr>
          <p:nvPr>
            <p:ph type="title"/>
          </p:nvPr>
        </p:nvSpPr>
        <p:spPr/>
        <p:txBody>
          <a:bodyPr/>
          <a:lstStyle/>
          <a:p>
            <a:r>
              <a:rPr lang="en-GB"/>
              <a:t>Conditioning</a:t>
            </a:r>
          </a:p>
        </p:txBody>
      </p:sp>
      <p:sp>
        <p:nvSpPr>
          <p:cNvPr id="3" name="Content Placeholder 2">
            <a:extLst>
              <a:ext uri="{FF2B5EF4-FFF2-40B4-BE49-F238E27FC236}">
                <a16:creationId xmlns:a16="http://schemas.microsoft.com/office/drawing/2014/main" id="{7375307C-46EA-4783-B244-61031485A8C4}"/>
              </a:ext>
            </a:extLst>
          </p:cNvPr>
          <p:cNvSpPr>
            <a:spLocks noGrp="1"/>
          </p:cNvSpPr>
          <p:nvPr>
            <p:ph idx="1"/>
          </p:nvPr>
        </p:nvSpPr>
        <p:spPr/>
        <p:txBody>
          <a:bodyPr/>
          <a:lstStyle/>
          <a:p>
            <a:r>
              <a:rPr lang="en-GB"/>
              <a:t>Positive Reinforcement</a:t>
            </a:r>
          </a:p>
          <a:p>
            <a:r>
              <a:rPr lang="en-GB"/>
              <a:t>Negative Reinforcement</a:t>
            </a:r>
          </a:p>
          <a:p>
            <a:r>
              <a:rPr lang="en-GB"/>
              <a:t>Reward and punishment</a:t>
            </a:r>
          </a:p>
          <a:p>
            <a:pPr marL="0" indent="0">
              <a:buNone/>
            </a:pPr>
            <a:r>
              <a:rPr lang="en-GB"/>
              <a:t>(Cherry, 2020)</a:t>
            </a:r>
          </a:p>
          <a:p>
            <a:r>
              <a:rPr lang="en-GB"/>
              <a:t> Christchurch CP School (Estyn, 2020)</a:t>
            </a:r>
          </a:p>
          <a:p>
            <a:pPr marL="0" indent="0">
              <a:buNone/>
            </a:pPr>
            <a:endParaRPr lang="en-GB"/>
          </a:p>
        </p:txBody>
      </p:sp>
      <p:pic>
        <p:nvPicPr>
          <p:cNvPr id="7" name="Picture 6" descr="Classroom sticker progress chart">
            <a:extLst>
              <a:ext uri="{FF2B5EF4-FFF2-40B4-BE49-F238E27FC236}">
                <a16:creationId xmlns:a16="http://schemas.microsoft.com/office/drawing/2014/main" id="{5D5B53FB-87EA-CD4A-BF36-9A988B246B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9929" y="1695559"/>
            <a:ext cx="3233058" cy="2424793"/>
          </a:xfrm>
          <a:prstGeom prst="rect">
            <a:avLst/>
          </a:prstGeom>
        </p:spPr>
      </p:pic>
      <p:pic>
        <p:nvPicPr>
          <p:cNvPr id="9" name="Picture 8" descr="A pencil drawing a line on a white surface">
            <a:extLst>
              <a:ext uri="{FF2B5EF4-FFF2-40B4-BE49-F238E27FC236}">
                <a16:creationId xmlns:a16="http://schemas.microsoft.com/office/drawing/2014/main" id="{E130CCC7-A77C-D645-B542-5A8AB879C6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7343" y="4423229"/>
            <a:ext cx="3652156" cy="2434770"/>
          </a:xfrm>
          <a:prstGeom prst="rect">
            <a:avLst/>
          </a:prstGeom>
        </p:spPr>
      </p:pic>
    </p:spTree>
    <p:extLst>
      <p:ext uri="{BB962C8B-B14F-4D97-AF65-F5344CB8AC3E}">
        <p14:creationId xmlns:p14="http://schemas.microsoft.com/office/powerpoint/2010/main" val="3060707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EE07C-D7B9-7B48-91FC-AD17BB53D985}"/>
              </a:ext>
            </a:extLst>
          </p:cNvPr>
          <p:cNvSpPr>
            <a:spLocks noGrp="1"/>
          </p:cNvSpPr>
          <p:nvPr>
            <p:ph type="title"/>
          </p:nvPr>
        </p:nvSpPr>
        <p:spPr/>
        <p:txBody>
          <a:bodyPr/>
          <a:lstStyle/>
          <a:p>
            <a:r>
              <a:rPr lang="en-US"/>
              <a:t>Comparison </a:t>
            </a:r>
          </a:p>
        </p:txBody>
      </p:sp>
      <p:sp>
        <p:nvSpPr>
          <p:cNvPr id="3" name="Content Placeholder 2">
            <a:extLst>
              <a:ext uri="{FF2B5EF4-FFF2-40B4-BE49-F238E27FC236}">
                <a16:creationId xmlns:a16="http://schemas.microsoft.com/office/drawing/2014/main" id="{85240941-336E-CD4F-83D4-60C2AD2E3936}"/>
              </a:ext>
            </a:extLst>
          </p:cNvPr>
          <p:cNvSpPr>
            <a:spLocks noGrp="1"/>
          </p:cNvSpPr>
          <p:nvPr>
            <p:ph idx="1"/>
          </p:nvPr>
        </p:nvSpPr>
        <p:spPr/>
        <p:txBody>
          <a:bodyPr/>
          <a:lstStyle/>
          <a:p>
            <a:pPr marL="0" indent="0">
              <a:buNone/>
            </a:pPr>
            <a:r>
              <a:rPr lang="en-US"/>
              <a:t>Montessori</a:t>
            </a:r>
          </a:p>
          <a:p>
            <a:r>
              <a:rPr lang="en-US"/>
              <a:t>Independence</a:t>
            </a:r>
          </a:p>
          <a:p>
            <a:r>
              <a:rPr lang="en-US"/>
              <a:t>Freedom to learn</a:t>
            </a:r>
          </a:p>
          <a:p>
            <a:pPr marL="0" indent="0">
              <a:buNone/>
            </a:pPr>
            <a:r>
              <a:rPr lang="en-US"/>
              <a:t>Dewey</a:t>
            </a:r>
          </a:p>
          <a:p>
            <a:r>
              <a:rPr lang="en-US"/>
              <a:t> Children at the center</a:t>
            </a:r>
          </a:p>
          <a:p>
            <a:r>
              <a:rPr lang="en-US"/>
              <a:t> Role of the teacher</a:t>
            </a:r>
          </a:p>
        </p:txBody>
      </p:sp>
      <p:pic>
        <p:nvPicPr>
          <p:cNvPr id="10" name="Picture 9" descr="A person with a mustache and glasses&#10;&#10;Description automatically generated with medium confidence">
            <a:extLst>
              <a:ext uri="{FF2B5EF4-FFF2-40B4-BE49-F238E27FC236}">
                <a16:creationId xmlns:a16="http://schemas.microsoft.com/office/drawing/2014/main" id="{F12F3E71-1767-EA42-A4FA-BDAA807894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4087" y="3429000"/>
            <a:ext cx="2427515" cy="3313559"/>
          </a:xfrm>
          <a:prstGeom prst="rect">
            <a:avLst/>
          </a:prstGeom>
        </p:spPr>
      </p:pic>
      <p:pic>
        <p:nvPicPr>
          <p:cNvPr id="12" name="Picture 11" descr="A person with curly hair&#10;&#10;Description automatically generated with low confidence">
            <a:extLst>
              <a:ext uri="{FF2B5EF4-FFF2-40B4-BE49-F238E27FC236}">
                <a16:creationId xmlns:a16="http://schemas.microsoft.com/office/drawing/2014/main" id="{81E4564B-7215-714C-94C3-3EEF5D0B58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71600" y="2070027"/>
            <a:ext cx="2504831" cy="3339775"/>
          </a:xfrm>
          <a:prstGeom prst="rect">
            <a:avLst/>
          </a:prstGeom>
        </p:spPr>
      </p:pic>
      <p:sp>
        <p:nvSpPr>
          <p:cNvPr id="13" name="TextBox 12">
            <a:extLst>
              <a:ext uri="{FF2B5EF4-FFF2-40B4-BE49-F238E27FC236}">
                <a16:creationId xmlns:a16="http://schemas.microsoft.com/office/drawing/2014/main" id="{290A8068-E592-AC43-B953-8EFD7EBFBB16}"/>
              </a:ext>
            </a:extLst>
          </p:cNvPr>
          <p:cNvSpPr txBox="1"/>
          <p:nvPr/>
        </p:nvSpPr>
        <p:spPr>
          <a:xfrm>
            <a:off x="8414657" y="5510315"/>
            <a:ext cx="3102429" cy="646331"/>
          </a:xfrm>
          <a:prstGeom prst="rect">
            <a:avLst/>
          </a:prstGeom>
          <a:noFill/>
        </p:spPr>
        <p:txBody>
          <a:bodyPr wrap="square" rtlCol="0">
            <a:spAutoFit/>
          </a:bodyPr>
          <a:lstStyle/>
          <a:p>
            <a:r>
              <a:rPr lang="en-US"/>
              <a:t>(North American Montessori Center, 2010)</a:t>
            </a:r>
          </a:p>
        </p:txBody>
      </p:sp>
      <p:sp>
        <p:nvSpPr>
          <p:cNvPr id="14" name="TextBox 13">
            <a:extLst>
              <a:ext uri="{FF2B5EF4-FFF2-40B4-BE49-F238E27FC236}">
                <a16:creationId xmlns:a16="http://schemas.microsoft.com/office/drawing/2014/main" id="{A04F928E-EC3F-E74A-ACAE-B91579F28358}"/>
              </a:ext>
            </a:extLst>
          </p:cNvPr>
          <p:cNvSpPr txBox="1"/>
          <p:nvPr/>
        </p:nvSpPr>
        <p:spPr>
          <a:xfrm>
            <a:off x="5814087" y="3040336"/>
            <a:ext cx="1836913" cy="369332"/>
          </a:xfrm>
          <a:prstGeom prst="rect">
            <a:avLst/>
          </a:prstGeom>
          <a:noFill/>
        </p:spPr>
        <p:txBody>
          <a:bodyPr wrap="none" rtlCol="0">
            <a:spAutoFit/>
          </a:bodyPr>
          <a:lstStyle/>
          <a:p>
            <a:r>
              <a:rPr lang="en-US"/>
              <a:t>(Wikipedia, </a:t>
            </a:r>
            <a:r>
              <a:rPr lang="en-US" err="1"/>
              <a:t>n.d</a:t>
            </a:r>
            <a:r>
              <a:rPr lang="en-US"/>
              <a:t>)</a:t>
            </a:r>
          </a:p>
        </p:txBody>
      </p:sp>
    </p:spTree>
    <p:extLst>
      <p:ext uri="{BB962C8B-B14F-4D97-AF65-F5344CB8AC3E}">
        <p14:creationId xmlns:p14="http://schemas.microsoft.com/office/powerpoint/2010/main" val="2928959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3C247-ACAD-2E47-9823-96D7113538F5}"/>
              </a:ext>
            </a:extLst>
          </p:cNvPr>
          <p:cNvSpPr>
            <a:spLocks noGrp="1"/>
          </p:cNvSpPr>
          <p:nvPr>
            <p:ph type="title"/>
          </p:nvPr>
        </p:nvSpPr>
        <p:spPr/>
        <p:txBody>
          <a:bodyPr/>
          <a:lstStyle/>
          <a:p>
            <a:r>
              <a:rPr lang="en-US"/>
              <a:t>Conclusion</a:t>
            </a:r>
          </a:p>
        </p:txBody>
      </p:sp>
      <p:graphicFrame>
        <p:nvGraphicFramePr>
          <p:cNvPr id="6" name="Table 6">
            <a:extLst>
              <a:ext uri="{FF2B5EF4-FFF2-40B4-BE49-F238E27FC236}">
                <a16:creationId xmlns:a16="http://schemas.microsoft.com/office/drawing/2014/main" id="{86648F66-5853-0F40-9F95-30F1AF1E5698}"/>
              </a:ext>
            </a:extLst>
          </p:cNvPr>
          <p:cNvGraphicFramePr>
            <a:graphicFrameLocks noGrp="1"/>
          </p:cNvGraphicFramePr>
          <p:nvPr>
            <p:ph idx="1"/>
            <p:extLst>
              <p:ext uri="{D42A27DB-BD31-4B8C-83A1-F6EECF244321}">
                <p14:modId xmlns:p14="http://schemas.microsoft.com/office/powerpoint/2010/main" val="850732362"/>
              </p:ext>
            </p:extLst>
          </p:nvPr>
        </p:nvGraphicFramePr>
        <p:xfrm>
          <a:off x="930956" y="3055031"/>
          <a:ext cx="10167936" cy="1483360"/>
        </p:xfrm>
        <a:graphic>
          <a:graphicData uri="http://schemas.openxmlformats.org/drawingml/2006/table">
            <a:tbl>
              <a:tblPr firstRow="1" bandRow="1">
                <a:tableStyleId>{5C22544A-7EE6-4342-B048-85BDC9FD1C3A}</a:tableStyleId>
              </a:tblPr>
              <a:tblGrid>
                <a:gridCol w="3389312">
                  <a:extLst>
                    <a:ext uri="{9D8B030D-6E8A-4147-A177-3AD203B41FA5}">
                      <a16:colId xmlns:a16="http://schemas.microsoft.com/office/drawing/2014/main" val="1426751254"/>
                    </a:ext>
                  </a:extLst>
                </a:gridCol>
                <a:gridCol w="3389312">
                  <a:extLst>
                    <a:ext uri="{9D8B030D-6E8A-4147-A177-3AD203B41FA5}">
                      <a16:colId xmlns:a16="http://schemas.microsoft.com/office/drawing/2014/main" val="3197953115"/>
                    </a:ext>
                  </a:extLst>
                </a:gridCol>
                <a:gridCol w="3389312">
                  <a:extLst>
                    <a:ext uri="{9D8B030D-6E8A-4147-A177-3AD203B41FA5}">
                      <a16:colId xmlns:a16="http://schemas.microsoft.com/office/drawing/2014/main" val="2284536937"/>
                    </a:ext>
                  </a:extLst>
                </a:gridCol>
              </a:tblGrid>
              <a:tr h="370840">
                <a:tc>
                  <a:txBody>
                    <a:bodyPr/>
                    <a:lstStyle/>
                    <a:p>
                      <a:endParaRPr lang="en-US"/>
                    </a:p>
                  </a:txBody>
                  <a:tcPr>
                    <a:solidFill>
                      <a:schemeClr val="bg1"/>
                    </a:solidFill>
                  </a:tcPr>
                </a:tc>
                <a:tc>
                  <a:txBody>
                    <a:bodyPr/>
                    <a:lstStyle/>
                    <a:p>
                      <a:r>
                        <a:rPr lang="en-US"/>
                        <a:t>Positive</a:t>
                      </a:r>
                    </a:p>
                  </a:txBody>
                  <a:tcPr/>
                </a:tc>
                <a:tc>
                  <a:txBody>
                    <a:bodyPr/>
                    <a:lstStyle/>
                    <a:p>
                      <a:r>
                        <a:rPr lang="en-US"/>
                        <a:t>Negative</a:t>
                      </a:r>
                    </a:p>
                  </a:txBody>
                  <a:tcPr/>
                </a:tc>
                <a:extLst>
                  <a:ext uri="{0D108BD9-81ED-4DB2-BD59-A6C34878D82A}">
                    <a16:rowId xmlns:a16="http://schemas.microsoft.com/office/drawing/2014/main" val="2462946439"/>
                  </a:ext>
                </a:extLst>
              </a:tr>
              <a:tr h="370840">
                <a:tc>
                  <a:txBody>
                    <a:bodyPr/>
                    <a:lstStyle/>
                    <a:p>
                      <a:r>
                        <a:rPr lang="en-US"/>
                        <a:t>Skinner</a:t>
                      </a:r>
                    </a:p>
                  </a:txBody>
                  <a:tcPr/>
                </a:tc>
                <a:tc>
                  <a:txBody>
                    <a:bodyPr/>
                    <a:lstStyle/>
                    <a:p>
                      <a:r>
                        <a:rPr lang="en-US"/>
                        <a:t>Understanding </a:t>
                      </a:r>
                      <a:r>
                        <a:rPr lang="en-US" err="1"/>
                        <a:t>Behaviour</a:t>
                      </a:r>
                      <a:endParaRPr lang="en-US"/>
                    </a:p>
                  </a:txBody>
                  <a:tcPr/>
                </a:tc>
                <a:tc>
                  <a:txBody>
                    <a:bodyPr/>
                    <a:lstStyle/>
                    <a:p>
                      <a:r>
                        <a:rPr lang="en-US"/>
                        <a:t>Controlling</a:t>
                      </a:r>
                    </a:p>
                  </a:txBody>
                  <a:tcPr/>
                </a:tc>
                <a:extLst>
                  <a:ext uri="{0D108BD9-81ED-4DB2-BD59-A6C34878D82A}">
                    <a16:rowId xmlns:a16="http://schemas.microsoft.com/office/drawing/2014/main" val="655376269"/>
                  </a:ext>
                </a:extLst>
              </a:tr>
              <a:tr h="370840">
                <a:tc>
                  <a:txBody>
                    <a:bodyPr/>
                    <a:lstStyle/>
                    <a:p>
                      <a:r>
                        <a:rPr lang="en-US"/>
                        <a:t>Montessori</a:t>
                      </a:r>
                    </a:p>
                  </a:txBody>
                  <a:tcPr/>
                </a:tc>
                <a:tc>
                  <a:txBody>
                    <a:bodyPr/>
                    <a:lstStyle/>
                    <a:p>
                      <a:r>
                        <a:rPr lang="en-US"/>
                        <a:t>Individually Assessed</a:t>
                      </a:r>
                    </a:p>
                  </a:txBody>
                  <a:tcPr/>
                </a:tc>
                <a:tc>
                  <a:txBody>
                    <a:bodyPr/>
                    <a:lstStyle/>
                    <a:p>
                      <a:r>
                        <a:rPr lang="en-US"/>
                        <a:t>Social Issues</a:t>
                      </a:r>
                    </a:p>
                  </a:txBody>
                  <a:tcPr/>
                </a:tc>
                <a:extLst>
                  <a:ext uri="{0D108BD9-81ED-4DB2-BD59-A6C34878D82A}">
                    <a16:rowId xmlns:a16="http://schemas.microsoft.com/office/drawing/2014/main" val="198458129"/>
                  </a:ext>
                </a:extLst>
              </a:tr>
              <a:tr h="370840">
                <a:tc>
                  <a:txBody>
                    <a:bodyPr/>
                    <a:lstStyle/>
                    <a:p>
                      <a:r>
                        <a:rPr lang="en-US"/>
                        <a:t>Dewey</a:t>
                      </a:r>
                    </a:p>
                  </a:txBody>
                  <a:tcPr/>
                </a:tc>
                <a:tc>
                  <a:txBody>
                    <a:bodyPr/>
                    <a:lstStyle/>
                    <a:p>
                      <a:r>
                        <a:rPr lang="en-US"/>
                        <a:t>Self-teaching</a:t>
                      </a:r>
                    </a:p>
                  </a:txBody>
                  <a:tcPr/>
                </a:tc>
                <a:tc>
                  <a:txBody>
                    <a:bodyPr/>
                    <a:lstStyle/>
                    <a:p>
                      <a:r>
                        <a:rPr lang="en-US"/>
                        <a:t>Revisiting topics</a:t>
                      </a:r>
                    </a:p>
                  </a:txBody>
                  <a:tcPr/>
                </a:tc>
                <a:extLst>
                  <a:ext uri="{0D108BD9-81ED-4DB2-BD59-A6C34878D82A}">
                    <a16:rowId xmlns:a16="http://schemas.microsoft.com/office/drawing/2014/main" val="2962881409"/>
                  </a:ext>
                </a:extLst>
              </a:tr>
            </a:tbl>
          </a:graphicData>
        </a:graphic>
      </p:graphicFrame>
    </p:spTree>
    <p:extLst>
      <p:ext uri="{BB962C8B-B14F-4D97-AF65-F5344CB8AC3E}">
        <p14:creationId xmlns:p14="http://schemas.microsoft.com/office/powerpoint/2010/main" val="30170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EF9E2-3437-8940-A667-0E958FDD55AE}"/>
              </a:ext>
            </a:extLst>
          </p:cNvPr>
          <p:cNvSpPr>
            <a:spLocks noGrp="1"/>
          </p:cNvSpPr>
          <p:nvPr>
            <p:ph type="title"/>
          </p:nvPr>
        </p:nvSpPr>
        <p:spPr/>
        <p:txBody>
          <a:bodyPr/>
          <a:lstStyle/>
          <a:p>
            <a:r>
              <a:rPr lang="en-US"/>
              <a:t>Bibliography</a:t>
            </a:r>
          </a:p>
        </p:txBody>
      </p:sp>
      <p:sp>
        <p:nvSpPr>
          <p:cNvPr id="3" name="Content Placeholder 2">
            <a:extLst>
              <a:ext uri="{FF2B5EF4-FFF2-40B4-BE49-F238E27FC236}">
                <a16:creationId xmlns:a16="http://schemas.microsoft.com/office/drawing/2014/main" id="{D3A0984B-CA65-C946-8656-B4D9A5EB2E32}"/>
              </a:ext>
            </a:extLst>
          </p:cNvPr>
          <p:cNvSpPr>
            <a:spLocks noGrp="1"/>
          </p:cNvSpPr>
          <p:nvPr>
            <p:ph idx="1"/>
          </p:nvPr>
        </p:nvSpPr>
        <p:spPr>
          <a:xfrm>
            <a:off x="342682" y="1728216"/>
            <a:ext cx="10168128" cy="3694176"/>
          </a:xfrm>
        </p:spPr>
        <p:txBody>
          <a:bodyPr>
            <a:normAutofit fontScale="25000" lnSpcReduction="20000"/>
          </a:bodyPr>
          <a:lstStyle/>
          <a:p>
            <a:r>
              <a:rPr lang="en-GB" sz="5600"/>
              <a:t>Cherry, K., 2020. </a:t>
            </a:r>
            <a:r>
              <a:rPr lang="en-GB" sz="5600" i="1"/>
              <a:t>What Is Operant Conditioning and How Does It Work?</a:t>
            </a:r>
            <a:r>
              <a:rPr lang="en-GB" sz="5600"/>
              <a:t>. [online] </a:t>
            </a:r>
            <a:r>
              <a:rPr lang="en-GB" sz="5600" err="1"/>
              <a:t>Verywell</a:t>
            </a:r>
            <a:r>
              <a:rPr lang="en-GB" sz="5600"/>
              <a:t> Mind. Available at: &lt;https://</a:t>
            </a:r>
            <a:r>
              <a:rPr lang="en-GB" sz="5600" err="1"/>
              <a:t>www.verywellmind.com</a:t>
            </a:r>
            <a:r>
              <a:rPr lang="en-GB" sz="5600"/>
              <a:t>/operant-conditioning-a2-2794863&gt; [Accessed 16 January 2022].</a:t>
            </a:r>
          </a:p>
          <a:p>
            <a:r>
              <a:rPr lang="en-GB" sz="5600"/>
              <a:t>Estyn, 2019. </a:t>
            </a:r>
            <a:r>
              <a:rPr lang="en-GB" sz="5600" i="1"/>
              <a:t>Using activities to promote independence skills</a:t>
            </a:r>
            <a:r>
              <a:rPr lang="en-GB" sz="5600"/>
              <a:t>. Effective Practice. [online] Estyn. Available at: &lt;https://</a:t>
            </a:r>
            <a:r>
              <a:rPr lang="en-GB" sz="5600" err="1"/>
              <a:t>www.estyn.gov.wales</a:t>
            </a:r>
            <a:r>
              <a:rPr lang="en-GB" sz="5600"/>
              <a:t>/effective-practice/using-activities-promote-independence-skills&gt; [Accessed 15 January 2022].</a:t>
            </a:r>
          </a:p>
          <a:p>
            <a:r>
              <a:rPr lang="en-GB" sz="5600"/>
              <a:t>Estyn, 2020. </a:t>
            </a:r>
            <a:r>
              <a:rPr lang="en-GB" sz="5600" i="1"/>
              <a:t>Establishing behaviour groups</a:t>
            </a:r>
            <a:r>
              <a:rPr lang="en-GB" sz="5600"/>
              <a:t>. Effective Practice. [online] Estyn. Available at: &lt;https://</a:t>
            </a:r>
            <a:r>
              <a:rPr lang="en-GB" sz="5600" err="1"/>
              <a:t>www.estyn.gov.wales</a:t>
            </a:r>
            <a:r>
              <a:rPr lang="en-GB" sz="5600"/>
              <a:t>/effective-practice/establishing-behaviour-groups&gt; [Accessed 15 January 2022].</a:t>
            </a:r>
          </a:p>
          <a:p>
            <a:r>
              <a:rPr lang="en-GB" sz="5600"/>
              <a:t>Estyn, 2020. </a:t>
            </a:r>
            <a:r>
              <a:rPr lang="en-GB" sz="5600" i="1"/>
              <a:t>Improving marking and assessment through pupil participation</a:t>
            </a:r>
            <a:r>
              <a:rPr lang="en-GB" sz="5600"/>
              <a:t>. Effective Practice. [online] Estyn. Available at: &lt;https://</a:t>
            </a:r>
            <a:r>
              <a:rPr lang="en-GB" sz="5600" err="1"/>
              <a:t>www.estyn.gov.wales</a:t>
            </a:r>
            <a:r>
              <a:rPr lang="en-GB" sz="5600"/>
              <a:t>/effective-practice/improving-marking-and-assessment-through-pupil-participation&gt; [Accessed 15 January 2022].</a:t>
            </a:r>
          </a:p>
          <a:p>
            <a:r>
              <a:rPr lang="en-GB" sz="5600" err="1"/>
              <a:t>FirstDiscoverers</a:t>
            </a:r>
            <a:r>
              <a:rPr lang="en-GB" sz="5600"/>
              <a:t>, n.d. </a:t>
            </a:r>
            <a:r>
              <a:rPr lang="en-GB" sz="5600" i="1"/>
              <a:t>Child Development Theories: B. F. Skinner</a:t>
            </a:r>
            <a:r>
              <a:rPr lang="en-GB" sz="5600"/>
              <a:t>. [online] First Discoverers. Available at: &lt;https://</a:t>
            </a:r>
            <a:r>
              <a:rPr lang="en-GB" sz="5600" err="1"/>
              <a:t>www.firstdiscoverers.co.uk</a:t>
            </a:r>
            <a:r>
              <a:rPr lang="en-GB" sz="5600"/>
              <a:t>/b-f-skinner-child-development-theories/&gt; [Accessed 16 January 2022].</a:t>
            </a:r>
          </a:p>
          <a:p>
            <a:r>
              <a:rPr lang="en-GB" sz="5600"/>
              <a:t>HKT Consultant, 2020. </a:t>
            </a:r>
            <a:r>
              <a:rPr lang="en-GB" sz="5600" i="1"/>
              <a:t>John Dewey</a:t>
            </a:r>
            <a:r>
              <a:rPr lang="en-GB" sz="5600"/>
              <a:t>. [image] Available at: &lt;https://</a:t>
            </a:r>
            <a:r>
              <a:rPr lang="en-GB" sz="5600" err="1"/>
              <a:t>sciencetheory.net</a:t>
            </a:r>
            <a:r>
              <a:rPr lang="en-GB" sz="5600"/>
              <a:t>/john-</a:t>
            </a:r>
            <a:r>
              <a:rPr lang="en-GB" sz="5600" err="1"/>
              <a:t>dewey</a:t>
            </a:r>
            <a:r>
              <a:rPr lang="en-GB" sz="5600"/>
              <a:t>/&gt; [Accessed 15 January 2022].</a:t>
            </a:r>
          </a:p>
          <a:p>
            <a:r>
              <a:rPr lang="en-GB" sz="5600"/>
              <a:t>Maldonado, M., 2013. </a:t>
            </a:r>
            <a:r>
              <a:rPr lang="en-GB" sz="5600" i="1"/>
              <a:t>B.F Skinner</a:t>
            </a:r>
            <a:r>
              <a:rPr lang="en-GB" sz="5600"/>
              <a:t>. [image] Available at: &lt;https://</a:t>
            </a:r>
            <a:r>
              <a:rPr lang="en-GB" sz="5600" err="1"/>
              <a:t>psychologyacademia.wordpress.com</a:t>
            </a:r>
            <a:r>
              <a:rPr lang="en-GB" sz="5600"/>
              <a:t>/2013/01/28/b-f-skinner-on-desire-a-phenomenon-outside-you/&gt; [Accessed 16 January 2022].</a:t>
            </a:r>
          </a:p>
          <a:p>
            <a:r>
              <a:rPr lang="en-GB" sz="5600" err="1"/>
              <a:t>Mcloed</a:t>
            </a:r>
            <a:r>
              <a:rPr lang="en-GB" sz="5600"/>
              <a:t>, S., 2018. </a:t>
            </a:r>
            <a:r>
              <a:rPr lang="en-GB" sz="5600" i="1"/>
              <a:t>What is Operant Conditioning and how does it work?</a:t>
            </a:r>
            <a:r>
              <a:rPr lang="en-GB" sz="5600"/>
              <a:t>. [online] </a:t>
            </a:r>
            <a:r>
              <a:rPr lang="en-GB" sz="5600" err="1"/>
              <a:t>Simplypsychology.org</a:t>
            </a:r>
            <a:r>
              <a:rPr lang="en-GB" sz="5600"/>
              <a:t>. Available at: &lt;https://</a:t>
            </a:r>
            <a:r>
              <a:rPr lang="en-GB" sz="5600" err="1"/>
              <a:t>www.simplypsychology.org</a:t>
            </a:r>
            <a:r>
              <a:rPr lang="en-GB" sz="5600"/>
              <a:t>/operant-</a:t>
            </a:r>
            <a:r>
              <a:rPr lang="en-GB" sz="5600" err="1"/>
              <a:t>conditioning.html</a:t>
            </a:r>
            <a:r>
              <a:rPr lang="en-GB" sz="5600"/>
              <a:t>&gt; [Accessed 16 January 2022].</a:t>
            </a:r>
          </a:p>
          <a:p>
            <a:r>
              <a:rPr lang="en-GB" sz="5600"/>
              <a:t>North American Montessori </a:t>
            </a:r>
            <a:r>
              <a:rPr lang="en-GB" sz="5600" err="1"/>
              <a:t>Center</a:t>
            </a:r>
            <a:r>
              <a:rPr lang="en-GB" sz="5600"/>
              <a:t>, 2010. </a:t>
            </a:r>
            <a:r>
              <a:rPr lang="en-GB" sz="5600" i="1"/>
              <a:t>Maria Montessori</a:t>
            </a:r>
            <a:r>
              <a:rPr lang="en-GB" sz="5600"/>
              <a:t>. [image] Available at: &lt;https://</a:t>
            </a:r>
            <a:r>
              <a:rPr lang="en-GB" sz="5600" err="1"/>
              <a:t>montessoritraining.blogspot.com</a:t>
            </a:r>
            <a:r>
              <a:rPr lang="en-GB" sz="5600"/>
              <a:t>/2010/02/</a:t>
            </a:r>
            <a:r>
              <a:rPr lang="en-GB" sz="5600" err="1"/>
              <a:t>american</a:t>
            </a:r>
            <a:r>
              <a:rPr lang="en-GB" sz="5600"/>
              <a:t>-</a:t>
            </a:r>
            <a:r>
              <a:rPr lang="en-GB" sz="5600" err="1"/>
              <a:t>womens</a:t>
            </a:r>
            <a:r>
              <a:rPr lang="en-GB" sz="5600"/>
              <a:t>-history-month-</a:t>
            </a:r>
            <a:r>
              <a:rPr lang="en-GB" sz="5600" err="1"/>
              <a:t>in.html</a:t>
            </a:r>
            <a:r>
              <a:rPr lang="en-GB" sz="5600"/>
              <a:t>&gt; [Accessed 15 January 2022].</a:t>
            </a:r>
          </a:p>
          <a:p>
            <a:endParaRPr lang="en-US" sz="2000"/>
          </a:p>
        </p:txBody>
      </p:sp>
    </p:spTree>
    <p:extLst>
      <p:ext uri="{BB962C8B-B14F-4D97-AF65-F5344CB8AC3E}">
        <p14:creationId xmlns:p14="http://schemas.microsoft.com/office/powerpoint/2010/main" val="1373720912"/>
      </p:ext>
    </p:extLst>
  </p:cSld>
  <p:clrMapOvr>
    <a:masterClrMapping/>
  </p:clrMapOvr>
</p:sld>
</file>

<file path=ppt/theme/theme1.xml><?xml version="1.0" encoding="utf-8"?>
<a:theme xmlns:a="http://schemas.openxmlformats.org/drawingml/2006/main" name="AccentBox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622</Words>
  <Application>Microsoft Macintosh PowerPoint</Application>
  <PresentationFormat>Widescreen</PresentationFormat>
  <Paragraphs>66</Paragraphs>
  <Slides>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Avenir Next LT Pro</vt:lpstr>
      <vt:lpstr>Calibri</vt:lpstr>
      <vt:lpstr>Open Sans</vt:lpstr>
      <vt:lpstr>AccentBoxVTI</vt:lpstr>
      <vt:lpstr>How learning theories can support effective teaching and learning</vt:lpstr>
      <vt:lpstr>B.F Skinner</vt:lpstr>
      <vt:lpstr>Skinner - Obstacles of Learning and how to prevent them</vt:lpstr>
      <vt:lpstr>Conditioning</vt:lpstr>
      <vt:lpstr>Comparison </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Skye Stevens (2000785)</cp:lastModifiedBy>
  <cp:revision>3</cp:revision>
  <dcterms:created xsi:type="dcterms:W3CDTF">2022-01-04T13:26:33Z</dcterms:created>
  <dcterms:modified xsi:type="dcterms:W3CDTF">2022-01-17T19:15:08Z</dcterms:modified>
</cp:coreProperties>
</file>