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6" r:id="rId2"/>
    <p:sldId id="258" r:id="rId3"/>
    <p:sldId id="257" r:id="rId4"/>
    <p:sldId id="259" r:id="rId5"/>
    <p:sldId id="260" r:id="rId6"/>
    <p:sldId id="261" r:id="rId7"/>
    <p:sldId id="263" r:id="rId8"/>
    <p:sldId id="262" r:id="rId9"/>
    <p:sldId id="267"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436492-9501-2548-790B-FBF81ACF1053}" v="9" dt="2026-03-22T14:47:07.052"/>
    <p1510:client id="{C085D301-C870-639C-8A82-EDB4D531623D}" v="173" dt="2026-03-22T15:08:12.549"/>
    <p1510:client id="{EAB53B29-D451-DB15-215F-0FC2E285C806}" v="242" dt="2026-03-22T15:40:43.241"/>
    <p1510:client id="{EFDAC91F-4E83-4842-4A5C-E8B2F8A5A5EA}" v="99" dt="2026-03-22T15:14:37.4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EC3E23-0E8A-49E3-A03C-451EA66EBC23}"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C40DB425-B45A-4303-B0A2-25B27A6CBC70}">
      <dgm:prSet/>
      <dgm:spPr/>
      <dgm:t>
        <a:bodyPr/>
        <a:lstStyle/>
        <a:p>
          <a:pPr rtl="0"/>
          <a:r>
            <a:rPr lang="en-GB">
              <a:solidFill>
                <a:schemeClr val="bg1"/>
              </a:solidFill>
            </a:rPr>
            <a:t>Working in teams is essential for those working in health and social care because it reduces medication errors, increases efficiency and improves communication between care workers.</a:t>
          </a:r>
          <a:r>
            <a:rPr lang="en-GB">
              <a:solidFill>
                <a:schemeClr val="bg1"/>
              </a:solidFill>
              <a:latin typeface="Aptos Display" panose="020F0302020204030204"/>
            </a:rPr>
            <a:t> (HF Online 2025)</a:t>
          </a:r>
          <a:br>
            <a:rPr lang="en-US">
              <a:solidFill>
                <a:schemeClr val="bg1"/>
              </a:solidFill>
            </a:rPr>
          </a:br>
          <a:endParaRPr lang="en-US">
            <a:solidFill>
              <a:schemeClr val="bg1"/>
            </a:solidFill>
          </a:endParaRPr>
        </a:p>
      </dgm:t>
    </dgm:pt>
    <dgm:pt modelId="{BA0F9AAF-2152-4489-9ECA-E1427930B47E}" type="parTrans" cxnId="{96B91CBF-AD39-453C-AA3E-0DF5D8433FCC}">
      <dgm:prSet/>
      <dgm:spPr/>
      <dgm:t>
        <a:bodyPr/>
        <a:lstStyle/>
        <a:p>
          <a:endParaRPr lang="en-US"/>
        </a:p>
      </dgm:t>
    </dgm:pt>
    <dgm:pt modelId="{C0ED7CED-8B87-43DD-BF14-C633D3A3FF5F}" type="sibTrans" cxnId="{96B91CBF-AD39-453C-AA3E-0DF5D8433FCC}">
      <dgm:prSet/>
      <dgm:spPr/>
      <dgm:t>
        <a:bodyPr/>
        <a:lstStyle/>
        <a:p>
          <a:endParaRPr lang="en-US"/>
        </a:p>
      </dgm:t>
    </dgm:pt>
    <dgm:pt modelId="{3EC8C43A-8D49-4F3C-9EDF-54E0C0361222}">
      <dgm:prSet/>
      <dgm:spPr/>
      <dgm:t>
        <a:bodyPr/>
        <a:lstStyle/>
        <a:p>
          <a:pPr rtl="0"/>
          <a:r>
            <a:rPr lang="en-GB">
              <a:solidFill>
                <a:schemeClr val="bg1"/>
              </a:solidFill>
            </a:rPr>
            <a:t>Effective teamwork can positively affect patient safety and outcome as this will lead to clear and quick communication. It also reduces mistakes and helps to deliver person-centred care.</a:t>
          </a:r>
          <a:r>
            <a:rPr lang="en-GB">
              <a:solidFill>
                <a:schemeClr val="bg1"/>
              </a:solidFill>
              <a:latin typeface="Aptos Display" panose="020F0302020204030204"/>
            </a:rPr>
            <a:t> (Nurses Group 2023)</a:t>
          </a:r>
          <a:br>
            <a:rPr lang="en-US">
              <a:solidFill>
                <a:schemeClr val="bg1"/>
              </a:solidFill>
            </a:rPr>
          </a:br>
          <a:endParaRPr lang="en-US">
            <a:solidFill>
              <a:schemeClr val="bg1"/>
            </a:solidFill>
          </a:endParaRPr>
        </a:p>
      </dgm:t>
    </dgm:pt>
    <dgm:pt modelId="{47C74829-5DB4-47DF-B136-F44B83E2E304}" type="parTrans" cxnId="{287EF4BC-15A6-4421-9FFA-FA3242584047}">
      <dgm:prSet/>
      <dgm:spPr/>
      <dgm:t>
        <a:bodyPr/>
        <a:lstStyle/>
        <a:p>
          <a:endParaRPr lang="en-US"/>
        </a:p>
      </dgm:t>
    </dgm:pt>
    <dgm:pt modelId="{613B74B0-EEF8-4853-A550-85B23BCBB050}" type="sibTrans" cxnId="{287EF4BC-15A6-4421-9FFA-FA3242584047}">
      <dgm:prSet/>
      <dgm:spPr/>
      <dgm:t>
        <a:bodyPr/>
        <a:lstStyle/>
        <a:p>
          <a:endParaRPr lang="en-US"/>
        </a:p>
      </dgm:t>
    </dgm:pt>
    <dgm:pt modelId="{A5E97E9C-B2A1-4C65-92C0-C70464014F32}">
      <dgm:prSet/>
      <dgm:spPr/>
      <dgm:t>
        <a:bodyPr/>
        <a:lstStyle/>
        <a:p>
          <a:pPr rtl="0"/>
          <a:r>
            <a:rPr lang="en-GB">
              <a:solidFill>
                <a:schemeClr val="bg1"/>
              </a:solidFill>
            </a:rPr>
            <a:t>Teamwork benefits patients as care workers are more likely to share important information and prevent errors by working collaboratively. This increases patient safety.</a:t>
          </a:r>
          <a:r>
            <a:rPr lang="en-GB">
              <a:solidFill>
                <a:schemeClr val="bg1"/>
              </a:solidFill>
              <a:latin typeface="Aptos Display" panose="020F0302020204030204"/>
            </a:rPr>
            <a:t> </a:t>
          </a:r>
          <a:r>
            <a:rPr lang="en-GB" sz="1100">
              <a:solidFill>
                <a:schemeClr val="bg1"/>
              </a:solidFill>
              <a:latin typeface="Calibri"/>
              <a:ea typeface="Calibri"/>
              <a:cs typeface="Calibri"/>
            </a:rPr>
            <a:t>(Nurses Group 2023)</a:t>
          </a:r>
          <a:endParaRPr lang="en-US">
            <a:solidFill>
              <a:schemeClr val="bg1"/>
            </a:solidFill>
          </a:endParaRPr>
        </a:p>
      </dgm:t>
    </dgm:pt>
    <dgm:pt modelId="{925B6EF3-EE92-4384-A465-AC0617E3612E}" type="parTrans" cxnId="{68C1B116-E62A-4FE5-91A9-3256906464DE}">
      <dgm:prSet/>
      <dgm:spPr/>
      <dgm:t>
        <a:bodyPr/>
        <a:lstStyle/>
        <a:p>
          <a:endParaRPr lang="en-US"/>
        </a:p>
      </dgm:t>
    </dgm:pt>
    <dgm:pt modelId="{35A770AD-5E8A-4B45-BF8E-3855F92DCFF0}" type="sibTrans" cxnId="{68C1B116-E62A-4FE5-91A9-3256906464DE}">
      <dgm:prSet/>
      <dgm:spPr/>
      <dgm:t>
        <a:bodyPr/>
        <a:lstStyle/>
        <a:p>
          <a:endParaRPr lang="en-US"/>
        </a:p>
      </dgm:t>
    </dgm:pt>
    <dgm:pt modelId="{E35E935A-09B4-47C2-A62D-88F5206CB219}">
      <dgm:prSet/>
      <dgm:spPr/>
      <dgm:t>
        <a:bodyPr/>
        <a:lstStyle/>
        <a:p>
          <a:r>
            <a:rPr lang="en-GB">
              <a:solidFill>
                <a:schemeClr val="bg1"/>
              </a:solidFill>
            </a:rPr>
            <a:t>Teamwork benefits colleagues as it reduces stress and increases job satisfaction.</a:t>
          </a:r>
          <a:endParaRPr lang="en-US">
            <a:solidFill>
              <a:schemeClr val="bg1"/>
            </a:solidFill>
          </a:endParaRPr>
        </a:p>
      </dgm:t>
    </dgm:pt>
    <dgm:pt modelId="{F4BC0854-8CED-4818-8D16-7EC3862D468E}" type="parTrans" cxnId="{1D04E1E5-1ABA-467D-A730-4CF283A5CA08}">
      <dgm:prSet/>
      <dgm:spPr/>
      <dgm:t>
        <a:bodyPr/>
        <a:lstStyle/>
        <a:p>
          <a:endParaRPr lang="en-US"/>
        </a:p>
      </dgm:t>
    </dgm:pt>
    <dgm:pt modelId="{E9921864-99F3-446F-AD15-A5ADCB25012D}" type="sibTrans" cxnId="{1D04E1E5-1ABA-467D-A730-4CF283A5CA08}">
      <dgm:prSet/>
      <dgm:spPr/>
      <dgm:t>
        <a:bodyPr/>
        <a:lstStyle/>
        <a:p>
          <a:endParaRPr lang="en-US"/>
        </a:p>
      </dgm:t>
    </dgm:pt>
    <dgm:pt modelId="{1A844592-03A9-4AAB-A51A-C575A564B534}">
      <dgm:prSet/>
      <dgm:spPr/>
      <dgm:t>
        <a:bodyPr/>
        <a:lstStyle/>
        <a:p>
          <a:r>
            <a:rPr lang="en-GB">
              <a:solidFill>
                <a:schemeClr val="bg1"/>
              </a:solidFill>
            </a:rPr>
            <a:t>Teamwork benefits the organisation as care becomes more consistent and effective.</a:t>
          </a:r>
          <a:endParaRPr lang="en-US">
            <a:solidFill>
              <a:schemeClr val="bg1"/>
            </a:solidFill>
          </a:endParaRPr>
        </a:p>
      </dgm:t>
    </dgm:pt>
    <dgm:pt modelId="{AE36978A-900F-489C-8FE6-E4618E8B1658}" type="parTrans" cxnId="{4D2F2148-D6A8-4A67-8EA9-ADD6EFA795A2}">
      <dgm:prSet/>
      <dgm:spPr/>
      <dgm:t>
        <a:bodyPr/>
        <a:lstStyle/>
        <a:p>
          <a:endParaRPr lang="en-US"/>
        </a:p>
      </dgm:t>
    </dgm:pt>
    <dgm:pt modelId="{D2BA1C0C-BEE0-4E96-B2BF-D93F70A22FFE}" type="sibTrans" cxnId="{4D2F2148-D6A8-4A67-8EA9-ADD6EFA795A2}">
      <dgm:prSet/>
      <dgm:spPr/>
      <dgm:t>
        <a:bodyPr/>
        <a:lstStyle/>
        <a:p>
          <a:endParaRPr lang="en-US"/>
        </a:p>
      </dgm:t>
    </dgm:pt>
    <dgm:pt modelId="{6A775E9A-23CD-4F05-8386-5C5C96C87F0F}">
      <dgm:prSet/>
      <dgm:spPr/>
      <dgm:t>
        <a:bodyPr/>
        <a:lstStyle/>
        <a:p>
          <a:r>
            <a:rPr lang="en-GB">
              <a:solidFill>
                <a:schemeClr val="bg1"/>
              </a:solidFill>
            </a:rPr>
            <a:t>If teamwork is not used effectively, quality of care and patient safety declines.</a:t>
          </a:r>
          <a:br>
            <a:rPr lang="en-US">
              <a:solidFill>
                <a:schemeClr val="bg1"/>
              </a:solidFill>
            </a:rPr>
          </a:br>
          <a:endParaRPr lang="en-US">
            <a:solidFill>
              <a:schemeClr val="bg1"/>
            </a:solidFill>
          </a:endParaRPr>
        </a:p>
      </dgm:t>
    </dgm:pt>
    <dgm:pt modelId="{640BBC9D-29D6-4A38-9A0B-02A2F6B80E87}" type="parTrans" cxnId="{8D8A9297-E3E9-4DB8-801E-1E542721E15A}">
      <dgm:prSet/>
      <dgm:spPr/>
      <dgm:t>
        <a:bodyPr/>
        <a:lstStyle/>
        <a:p>
          <a:endParaRPr lang="en-US"/>
        </a:p>
      </dgm:t>
    </dgm:pt>
    <dgm:pt modelId="{2A5CBEC4-7D73-4A3C-A1EA-28E98D5C8F5D}" type="sibTrans" cxnId="{8D8A9297-E3E9-4DB8-801E-1E542721E15A}">
      <dgm:prSet/>
      <dgm:spPr/>
      <dgm:t>
        <a:bodyPr/>
        <a:lstStyle/>
        <a:p>
          <a:endParaRPr lang="en-US"/>
        </a:p>
      </dgm:t>
    </dgm:pt>
    <dgm:pt modelId="{07FAEF33-A060-4E5A-A127-4C332B8C4249}" type="pres">
      <dgm:prSet presAssocID="{95EC3E23-0E8A-49E3-A03C-451EA66EBC23}" presName="diagram" presStyleCnt="0">
        <dgm:presLayoutVars>
          <dgm:dir/>
          <dgm:resizeHandles val="exact"/>
        </dgm:presLayoutVars>
      </dgm:prSet>
      <dgm:spPr/>
    </dgm:pt>
    <dgm:pt modelId="{040FE8FB-5A93-41B6-94C9-63164DB59B04}" type="pres">
      <dgm:prSet presAssocID="{C40DB425-B45A-4303-B0A2-25B27A6CBC70}" presName="node" presStyleLbl="node1" presStyleIdx="0" presStyleCnt="6">
        <dgm:presLayoutVars>
          <dgm:bulletEnabled val="1"/>
        </dgm:presLayoutVars>
      </dgm:prSet>
      <dgm:spPr/>
    </dgm:pt>
    <dgm:pt modelId="{209EE854-CCEE-4404-9CFB-925484A8E3DB}" type="pres">
      <dgm:prSet presAssocID="{C0ED7CED-8B87-43DD-BF14-C633D3A3FF5F}" presName="sibTrans" presStyleCnt="0"/>
      <dgm:spPr/>
    </dgm:pt>
    <dgm:pt modelId="{EC9C5D6D-E95D-47F0-9778-DC6925DB8945}" type="pres">
      <dgm:prSet presAssocID="{3EC8C43A-8D49-4F3C-9EDF-54E0C0361222}" presName="node" presStyleLbl="node1" presStyleIdx="1" presStyleCnt="6">
        <dgm:presLayoutVars>
          <dgm:bulletEnabled val="1"/>
        </dgm:presLayoutVars>
      </dgm:prSet>
      <dgm:spPr/>
    </dgm:pt>
    <dgm:pt modelId="{D84635EC-0005-459E-A9F4-50367CC14C30}" type="pres">
      <dgm:prSet presAssocID="{613B74B0-EEF8-4853-A550-85B23BCBB050}" presName="sibTrans" presStyleCnt="0"/>
      <dgm:spPr/>
    </dgm:pt>
    <dgm:pt modelId="{6E3D971F-9DFD-47B6-BEA3-0BE0BB848E34}" type="pres">
      <dgm:prSet presAssocID="{A5E97E9C-B2A1-4C65-92C0-C70464014F32}" presName="node" presStyleLbl="node1" presStyleIdx="2" presStyleCnt="6">
        <dgm:presLayoutVars>
          <dgm:bulletEnabled val="1"/>
        </dgm:presLayoutVars>
      </dgm:prSet>
      <dgm:spPr/>
    </dgm:pt>
    <dgm:pt modelId="{13CE57B8-133E-49A3-8701-5D7038BD61CD}" type="pres">
      <dgm:prSet presAssocID="{35A770AD-5E8A-4B45-BF8E-3855F92DCFF0}" presName="sibTrans" presStyleCnt="0"/>
      <dgm:spPr/>
    </dgm:pt>
    <dgm:pt modelId="{C574D276-9BB2-497D-8E5D-089B094E2D09}" type="pres">
      <dgm:prSet presAssocID="{E35E935A-09B4-47C2-A62D-88F5206CB219}" presName="node" presStyleLbl="node1" presStyleIdx="3" presStyleCnt="6">
        <dgm:presLayoutVars>
          <dgm:bulletEnabled val="1"/>
        </dgm:presLayoutVars>
      </dgm:prSet>
      <dgm:spPr/>
    </dgm:pt>
    <dgm:pt modelId="{94C3ADC8-2691-4767-9AA4-C113F0CEFC2A}" type="pres">
      <dgm:prSet presAssocID="{E9921864-99F3-446F-AD15-A5ADCB25012D}" presName="sibTrans" presStyleCnt="0"/>
      <dgm:spPr/>
    </dgm:pt>
    <dgm:pt modelId="{0B85A358-126C-4230-B258-3ECA1F319A9D}" type="pres">
      <dgm:prSet presAssocID="{1A844592-03A9-4AAB-A51A-C575A564B534}" presName="node" presStyleLbl="node1" presStyleIdx="4" presStyleCnt="6">
        <dgm:presLayoutVars>
          <dgm:bulletEnabled val="1"/>
        </dgm:presLayoutVars>
      </dgm:prSet>
      <dgm:spPr/>
    </dgm:pt>
    <dgm:pt modelId="{4FABE9FF-7484-40F9-8163-760E728C5BB2}" type="pres">
      <dgm:prSet presAssocID="{D2BA1C0C-BEE0-4E96-B2BF-D93F70A22FFE}" presName="sibTrans" presStyleCnt="0"/>
      <dgm:spPr/>
    </dgm:pt>
    <dgm:pt modelId="{7A91638C-3F30-4C94-9A1C-664FEC5B259C}" type="pres">
      <dgm:prSet presAssocID="{6A775E9A-23CD-4F05-8386-5C5C96C87F0F}" presName="node" presStyleLbl="node1" presStyleIdx="5" presStyleCnt="6">
        <dgm:presLayoutVars>
          <dgm:bulletEnabled val="1"/>
        </dgm:presLayoutVars>
      </dgm:prSet>
      <dgm:spPr/>
    </dgm:pt>
  </dgm:ptLst>
  <dgm:cxnLst>
    <dgm:cxn modelId="{508C8013-CBBE-421F-B416-3B8F52712A26}" type="presOf" srcId="{95EC3E23-0E8A-49E3-A03C-451EA66EBC23}" destId="{07FAEF33-A060-4E5A-A127-4C332B8C4249}" srcOrd="0" destOrd="0" presId="urn:microsoft.com/office/officeart/2005/8/layout/default"/>
    <dgm:cxn modelId="{68C1B116-E62A-4FE5-91A9-3256906464DE}" srcId="{95EC3E23-0E8A-49E3-A03C-451EA66EBC23}" destId="{A5E97E9C-B2A1-4C65-92C0-C70464014F32}" srcOrd="2" destOrd="0" parTransId="{925B6EF3-EE92-4384-A465-AC0617E3612E}" sibTransId="{35A770AD-5E8A-4B45-BF8E-3855F92DCFF0}"/>
    <dgm:cxn modelId="{A175393A-DA01-4FF1-AD88-4B52C0C2B790}" type="presOf" srcId="{E35E935A-09B4-47C2-A62D-88F5206CB219}" destId="{C574D276-9BB2-497D-8E5D-089B094E2D09}" srcOrd="0" destOrd="0" presId="urn:microsoft.com/office/officeart/2005/8/layout/default"/>
    <dgm:cxn modelId="{4703EB3E-2A60-4A3E-8220-E27FDA0D11BB}" type="presOf" srcId="{A5E97E9C-B2A1-4C65-92C0-C70464014F32}" destId="{6E3D971F-9DFD-47B6-BEA3-0BE0BB848E34}" srcOrd="0" destOrd="0" presId="urn:microsoft.com/office/officeart/2005/8/layout/default"/>
    <dgm:cxn modelId="{3A92305B-35B4-45B1-9A75-D9C49AFD3880}" type="presOf" srcId="{6A775E9A-23CD-4F05-8386-5C5C96C87F0F}" destId="{7A91638C-3F30-4C94-9A1C-664FEC5B259C}" srcOrd="0" destOrd="0" presId="urn:microsoft.com/office/officeart/2005/8/layout/default"/>
    <dgm:cxn modelId="{FC77E644-9A7D-4961-8370-137535ADD1DC}" type="presOf" srcId="{1A844592-03A9-4AAB-A51A-C575A564B534}" destId="{0B85A358-126C-4230-B258-3ECA1F319A9D}" srcOrd="0" destOrd="0" presId="urn:microsoft.com/office/officeart/2005/8/layout/default"/>
    <dgm:cxn modelId="{4D2F2148-D6A8-4A67-8EA9-ADD6EFA795A2}" srcId="{95EC3E23-0E8A-49E3-A03C-451EA66EBC23}" destId="{1A844592-03A9-4AAB-A51A-C575A564B534}" srcOrd="4" destOrd="0" parTransId="{AE36978A-900F-489C-8FE6-E4618E8B1658}" sibTransId="{D2BA1C0C-BEE0-4E96-B2BF-D93F70A22FFE}"/>
    <dgm:cxn modelId="{2AEA797F-9CC8-4BC0-8910-0ED7BF3346A7}" type="presOf" srcId="{3EC8C43A-8D49-4F3C-9EDF-54E0C0361222}" destId="{EC9C5D6D-E95D-47F0-9778-DC6925DB8945}" srcOrd="0" destOrd="0" presId="urn:microsoft.com/office/officeart/2005/8/layout/default"/>
    <dgm:cxn modelId="{8D8A9297-E3E9-4DB8-801E-1E542721E15A}" srcId="{95EC3E23-0E8A-49E3-A03C-451EA66EBC23}" destId="{6A775E9A-23CD-4F05-8386-5C5C96C87F0F}" srcOrd="5" destOrd="0" parTransId="{640BBC9D-29D6-4A38-9A0B-02A2F6B80E87}" sibTransId="{2A5CBEC4-7D73-4A3C-A1EA-28E98D5C8F5D}"/>
    <dgm:cxn modelId="{287EF4BC-15A6-4421-9FFA-FA3242584047}" srcId="{95EC3E23-0E8A-49E3-A03C-451EA66EBC23}" destId="{3EC8C43A-8D49-4F3C-9EDF-54E0C0361222}" srcOrd="1" destOrd="0" parTransId="{47C74829-5DB4-47DF-B136-F44B83E2E304}" sibTransId="{613B74B0-EEF8-4853-A550-85B23BCBB050}"/>
    <dgm:cxn modelId="{96B91CBF-AD39-453C-AA3E-0DF5D8433FCC}" srcId="{95EC3E23-0E8A-49E3-A03C-451EA66EBC23}" destId="{C40DB425-B45A-4303-B0A2-25B27A6CBC70}" srcOrd="0" destOrd="0" parTransId="{BA0F9AAF-2152-4489-9ECA-E1427930B47E}" sibTransId="{C0ED7CED-8B87-43DD-BF14-C633D3A3FF5F}"/>
    <dgm:cxn modelId="{1D04E1E5-1ABA-467D-A730-4CF283A5CA08}" srcId="{95EC3E23-0E8A-49E3-A03C-451EA66EBC23}" destId="{E35E935A-09B4-47C2-A62D-88F5206CB219}" srcOrd="3" destOrd="0" parTransId="{F4BC0854-8CED-4818-8D16-7EC3862D468E}" sibTransId="{E9921864-99F3-446F-AD15-A5ADCB25012D}"/>
    <dgm:cxn modelId="{348249F1-F774-4500-AF34-880CCDE70E45}" type="presOf" srcId="{C40DB425-B45A-4303-B0A2-25B27A6CBC70}" destId="{040FE8FB-5A93-41B6-94C9-63164DB59B04}" srcOrd="0" destOrd="0" presId="urn:microsoft.com/office/officeart/2005/8/layout/default"/>
    <dgm:cxn modelId="{BE98A5A4-967E-4300-805E-C8B603ED4D8A}" type="presParOf" srcId="{07FAEF33-A060-4E5A-A127-4C332B8C4249}" destId="{040FE8FB-5A93-41B6-94C9-63164DB59B04}" srcOrd="0" destOrd="0" presId="urn:microsoft.com/office/officeart/2005/8/layout/default"/>
    <dgm:cxn modelId="{5ADC1A27-A707-4E4E-87DF-D791F42AB373}" type="presParOf" srcId="{07FAEF33-A060-4E5A-A127-4C332B8C4249}" destId="{209EE854-CCEE-4404-9CFB-925484A8E3DB}" srcOrd="1" destOrd="0" presId="urn:microsoft.com/office/officeart/2005/8/layout/default"/>
    <dgm:cxn modelId="{91EBF328-3CAF-47AF-BF1F-CA31E83610CA}" type="presParOf" srcId="{07FAEF33-A060-4E5A-A127-4C332B8C4249}" destId="{EC9C5D6D-E95D-47F0-9778-DC6925DB8945}" srcOrd="2" destOrd="0" presId="urn:microsoft.com/office/officeart/2005/8/layout/default"/>
    <dgm:cxn modelId="{D253EB44-C83C-43BE-A8B7-A10B87D9CE0F}" type="presParOf" srcId="{07FAEF33-A060-4E5A-A127-4C332B8C4249}" destId="{D84635EC-0005-459E-A9F4-50367CC14C30}" srcOrd="3" destOrd="0" presId="urn:microsoft.com/office/officeart/2005/8/layout/default"/>
    <dgm:cxn modelId="{73C9CE7E-9EF3-4F27-A58A-087DC519466E}" type="presParOf" srcId="{07FAEF33-A060-4E5A-A127-4C332B8C4249}" destId="{6E3D971F-9DFD-47B6-BEA3-0BE0BB848E34}" srcOrd="4" destOrd="0" presId="urn:microsoft.com/office/officeart/2005/8/layout/default"/>
    <dgm:cxn modelId="{E1F3D205-9E32-4E11-8D2F-521224F29E07}" type="presParOf" srcId="{07FAEF33-A060-4E5A-A127-4C332B8C4249}" destId="{13CE57B8-133E-49A3-8701-5D7038BD61CD}" srcOrd="5" destOrd="0" presId="urn:microsoft.com/office/officeart/2005/8/layout/default"/>
    <dgm:cxn modelId="{B3747255-E432-40CD-8161-5D71C0804F13}" type="presParOf" srcId="{07FAEF33-A060-4E5A-A127-4C332B8C4249}" destId="{C574D276-9BB2-497D-8E5D-089B094E2D09}" srcOrd="6" destOrd="0" presId="urn:microsoft.com/office/officeart/2005/8/layout/default"/>
    <dgm:cxn modelId="{909B676C-19FF-454C-980A-3BC4A1A1AC7F}" type="presParOf" srcId="{07FAEF33-A060-4E5A-A127-4C332B8C4249}" destId="{94C3ADC8-2691-4767-9AA4-C113F0CEFC2A}" srcOrd="7" destOrd="0" presId="urn:microsoft.com/office/officeart/2005/8/layout/default"/>
    <dgm:cxn modelId="{F04A3880-2E58-4EC5-B71A-3C6EA44DA235}" type="presParOf" srcId="{07FAEF33-A060-4E5A-A127-4C332B8C4249}" destId="{0B85A358-126C-4230-B258-3ECA1F319A9D}" srcOrd="8" destOrd="0" presId="urn:microsoft.com/office/officeart/2005/8/layout/default"/>
    <dgm:cxn modelId="{89447089-7C8E-4D42-ACE7-1BFB791DD95D}" type="presParOf" srcId="{07FAEF33-A060-4E5A-A127-4C332B8C4249}" destId="{4FABE9FF-7484-40F9-8163-760E728C5BB2}" srcOrd="9" destOrd="0" presId="urn:microsoft.com/office/officeart/2005/8/layout/default"/>
    <dgm:cxn modelId="{D604ED2C-4D24-4DCB-AA5C-723D839BDE36}" type="presParOf" srcId="{07FAEF33-A060-4E5A-A127-4C332B8C4249}" destId="{7A91638C-3F30-4C94-9A1C-664FEC5B259C}"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0FE8FB-5A93-41B6-94C9-63164DB59B04}">
      <dsp:nvSpPr>
        <dsp:cNvPr id="0" name=""/>
        <dsp:cNvSpPr/>
      </dsp:nvSpPr>
      <dsp:spPr>
        <a:xfrm>
          <a:off x="0" y="333524"/>
          <a:ext cx="3663530" cy="21981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solidFill>
                <a:schemeClr val="bg1"/>
              </a:solidFill>
            </a:rPr>
            <a:t>Working in teams is essential for those working in health and social care because it reduces medication errors, increases efficiency and improves communication between care workers.</a:t>
          </a:r>
          <a:r>
            <a:rPr lang="en-GB" sz="1800" kern="1200">
              <a:solidFill>
                <a:schemeClr val="bg1"/>
              </a:solidFill>
              <a:latin typeface="Aptos Display" panose="020F0302020204030204"/>
            </a:rPr>
            <a:t> (HF Online 2025)</a:t>
          </a:r>
          <a:br>
            <a:rPr lang="en-US" sz="1800" kern="1200">
              <a:solidFill>
                <a:schemeClr val="bg1"/>
              </a:solidFill>
            </a:rPr>
          </a:br>
          <a:endParaRPr lang="en-US" sz="1800" kern="1200">
            <a:solidFill>
              <a:schemeClr val="bg1"/>
            </a:solidFill>
          </a:endParaRPr>
        </a:p>
      </dsp:txBody>
      <dsp:txXfrm>
        <a:off x="0" y="333524"/>
        <a:ext cx="3663530" cy="2198118"/>
      </dsp:txXfrm>
    </dsp:sp>
    <dsp:sp modelId="{EC9C5D6D-E95D-47F0-9778-DC6925DB8945}">
      <dsp:nvSpPr>
        <dsp:cNvPr id="0" name=""/>
        <dsp:cNvSpPr/>
      </dsp:nvSpPr>
      <dsp:spPr>
        <a:xfrm>
          <a:off x="4029883" y="333524"/>
          <a:ext cx="3663530" cy="219811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solidFill>
                <a:schemeClr val="bg1"/>
              </a:solidFill>
            </a:rPr>
            <a:t>Effective teamwork can positively affect patient safety and outcome as this will lead to clear and quick communication. It also reduces mistakes and helps to deliver person-centred care.</a:t>
          </a:r>
          <a:r>
            <a:rPr lang="en-GB" sz="1800" kern="1200">
              <a:solidFill>
                <a:schemeClr val="bg1"/>
              </a:solidFill>
              <a:latin typeface="Aptos Display" panose="020F0302020204030204"/>
            </a:rPr>
            <a:t> (Nurses Group 2023)</a:t>
          </a:r>
          <a:br>
            <a:rPr lang="en-US" sz="1800" kern="1200">
              <a:solidFill>
                <a:schemeClr val="bg1"/>
              </a:solidFill>
            </a:rPr>
          </a:br>
          <a:endParaRPr lang="en-US" sz="1800" kern="1200">
            <a:solidFill>
              <a:schemeClr val="bg1"/>
            </a:solidFill>
          </a:endParaRPr>
        </a:p>
      </dsp:txBody>
      <dsp:txXfrm>
        <a:off x="4029883" y="333524"/>
        <a:ext cx="3663530" cy="2198118"/>
      </dsp:txXfrm>
    </dsp:sp>
    <dsp:sp modelId="{6E3D971F-9DFD-47B6-BEA3-0BE0BB848E34}">
      <dsp:nvSpPr>
        <dsp:cNvPr id="0" name=""/>
        <dsp:cNvSpPr/>
      </dsp:nvSpPr>
      <dsp:spPr>
        <a:xfrm>
          <a:off x="8059766" y="333524"/>
          <a:ext cx="3663530" cy="2198118"/>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solidFill>
                <a:schemeClr val="bg1"/>
              </a:solidFill>
            </a:rPr>
            <a:t>Teamwork benefits patients as care workers are more likely to share important information and prevent errors by working collaboratively. This increases patient safety.</a:t>
          </a:r>
          <a:r>
            <a:rPr lang="en-GB" sz="1800" kern="1200">
              <a:solidFill>
                <a:schemeClr val="bg1"/>
              </a:solidFill>
              <a:latin typeface="Aptos Display" panose="020F0302020204030204"/>
            </a:rPr>
            <a:t> </a:t>
          </a:r>
          <a:r>
            <a:rPr lang="en-GB" sz="1800" kern="1200">
              <a:solidFill>
                <a:schemeClr val="bg1"/>
              </a:solidFill>
              <a:latin typeface="Calibri"/>
              <a:ea typeface="Calibri"/>
              <a:cs typeface="Calibri"/>
            </a:rPr>
            <a:t>(Nurses Group 2023)</a:t>
          </a:r>
          <a:endParaRPr lang="en-US" sz="1800" kern="1200">
            <a:solidFill>
              <a:schemeClr val="bg1"/>
            </a:solidFill>
          </a:endParaRPr>
        </a:p>
      </dsp:txBody>
      <dsp:txXfrm>
        <a:off x="8059766" y="333524"/>
        <a:ext cx="3663530" cy="2198118"/>
      </dsp:txXfrm>
    </dsp:sp>
    <dsp:sp modelId="{C574D276-9BB2-497D-8E5D-089B094E2D09}">
      <dsp:nvSpPr>
        <dsp:cNvPr id="0" name=""/>
        <dsp:cNvSpPr/>
      </dsp:nvSpPr>
      <dsp:spPr>
        <a:xfrm>
          <a:off x="0" y="2897996"/>
          <a:ext cx="3663530" cy="219811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bg1"/>
              </a:solidFill>
            </a:rPr>
            <a:t>Teamwork benefits colleagues as it reduces stress and increases job satisfaction.</a:t>
          </a:r>
          <a:endParaRPr lang="en-US" sz="1800" kern="1200">
            <a:solidFill>
              <a:schemeClr val="bg1"/>
            </a:solidFill>
          </a:endParaRPr>
        </a:p>
      </dsp:txBody>
      <dsp:txXfrm>
        <a:off x="0" y="2897996"/>
        <a:ext cx="3663530" cy="2198118"/>
      </dsp:txXfrm>
    </dsp:sp>
    <dsp:sp modelId="{0B85A358-126C-4230-B258-3ECA1F319A9D}">
      <dsp:nvSpPr>
        <dsp:cNvPr id="0" name=""/>
        <dsp:cNvSpPr/>
      </dsp:nvSpPr>
      <dsp:spPr>
        <a:xfrm>
          <a:off x="4029883" y="2897996"/>
          <a:ext cx="3663530" cy="2198118"/>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bg1"/>
              </a:solidFill>
            </a:rPr>
            <a:t>Teamwork benefits the organisation as care becomes more consistent and effective.</a:t>
          </a:r>
          <a:endParaRPr lang="en-US" sz="1800" kern="1200">
            <a:solidFill>
              <a:schemeClr val="bg1"/>
            </a:solidFill>
          </a:endParaRPr>
        </a:p>
      </dsp:txBody>
      <dsp:txXfrm>
        <a:off x="4029883" y="2897996"/>
        <a:ext cx="3663530" cy="2198118"/>
      </dsp:txXfrm>
    </dsp:sp>
    <dsp:sp modelId="{7A91638C-3F30-4C94-9A1C-664FEC5B259C}">
      <dsp:nvSpPr>
        <dsp:cNvPr id="0" name=""/>
        <dsp:cNvSpPr/>
      </dsp:nvSpPr>
      <dsp:spPr>
        <a:xfrm>
          <a:off x="8059766" y="2897996"/>
          <a:ext cx="3663530" cy="21981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bg1"/>
              </a:solidFill>
            </a:rPr>
            <a:t>If teamwork is not used effectively, quality of care and patient safety declines.</a:t>
          </a:r>
          <a:br>
            <a:rPr lang="en-US" sz="1800" kern="1200">
              <a:solidFill>
                <a:schemeClr val="bg1"/>
              </a:solidFill>
            </a:rPr>
          </a:br>
          <a:endParaRPr lang="en-US" sz="1800" kern="1200">
            <a:solidFill>
              <a:schemeClr val="bg1"/>
            </a:solidFill>
          </a:endParaRPr>
        </a:p>
      </dsp:txBody>
      <dsp:txXfrm>
        <a:off x="8059766" y="2897996"/>
        <a:ext cx="3663530" cy="219811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22/03/2026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22/03/2026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uk.hfonline.org/the-role-of-teamwork-in-delivering-effective-health-and-social-care-services" TargetMode="External"/><Relationship Id="rId2" Type="http://schemas.openxmlformats.org/officeDocument/2006/relationships/hyperlink" Target="https://asana.com/resources/teamwork-in-the-workplace" TargetMode="Externa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hyperlink" Target="https://symondsresearch.com/tuckmans-stages-of-group-development/" TargetMode="External"/><Relationship Id="rId4" Type="http://schemas.openxmlformats.org/officeDocument/2006/relationships/hyperlink" Target="https://nursesgroup.co.uk/importance-of-teamwork-in-health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UWTSD Named UK University of the Year ...">
            <a:extLst>
              <a:ext uri="{FF2B5EF4-FFF2-40B4-BE49-F238E27FC236}">
                <a16:creationId xmlns:a16="http://schemas.microsoft.com/office/drawing/2014/main" id="{67552502-EAE3-E3A6-5168-1923CCF0DC56}"/>
              </a:ext>
            </a:extLst>
          </p:cNvPr>
          <p:cNvPicPr>
            <a:picLocks noChangeAspect="1"/>
          </p:cNvPicPr>
          <p:nvPr/>
        </p:nvPicPr>
        <p:blipFill>
          <a:blip r:embed="rId2"/>
          <a:srcRect l="70" t="1667" r="-251" b="1667"/>
          <a:stretch>
            <a:fillRect/>
          </a:stretch>
        </p:blipFill>
        <p:spPr>
          <a:xfrm>
            <a:off x="3047898" y="534851"/>
            <a:ext cx="5748709" cy="3339375"/>
          </a:xfrm>
          <a:prstGeom prst="rect">
            <a:avLst/>
          </a:prstGeom>
        </p:spPr>
      </p:pic>
      <p:sp>
        <p:nvSpPr>
          <p:cNvPr id="5" name="TextBox 4">
            <a:extLst>
              <a:ext uri="{FF2B5EF4-FFF2-40B4-BE49-F238E27FC236}">
                <a16:creationId xmlns:a16="http://schemas.microsoft.com/office/drawing/2014/main" id="{5254510B-571F-7CE9-11FA-CF2948C6C94E}"/>
              </a:ext>
            </a:extLst>
          </p:cNvPr>
          <p:cNvSpPr txBox="1"/>
          <p:nvPr/>
        </p:nvSpPr>
        <p:spPr>
          <a:xfrm>
            <a:off x="2372265" y="4392283"/>
            <a:ext cx="7274942" cy="24601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US" sz="1900" b="0" i="0" u="none" strike="noStrike" baseline="0">
                <a:solidFill>
                  <a:srgbClr val="000000"/>
                </a:solidFill>
                <a:latin typeface="Arial"/>
                <a:ea typeface="Segoe UI"/>
                <a:cs typeface="Segoe UI"/>
              </a:rPr>
              <a:t>Module Title: </a:t>
            </a:r>
            <a:r>
              <a:rPr lang="en-US" sz="1900" b="1" i="1" u="none" strike="noStrike" baseline="0">
                <a:solidFill>
                  <a:srgbClr val="000000"/>
                </a:solidFill>
                <a:latin typeface="Arial"/>
                <a:ea typeface="Segoe UI"/>
                <a:cs typeface="Segoe UI"/>
              </a:rPr>
              <a:t>Professional Career Development within H&amp;SC</a:t>
            </a:r>
            <a:r>
              <a:rPr lang="en-US" sz="1900" b="0" i="0">
                <a:solidFill>
                  <a:srgbClr val="000000"/>
                </a:solidFill>
                <a:latin typeface="Arial"/>
                <a:ea typeface="Segoe UI"/>
                <a:cs typeface="Segoe UI"/>
              </a:rPr>
              <a:t>​</a:t>
            </a:r>
          </a:p>
          <a:p>
            <a:pPr algn="l" rtl="0"/>
            <a:r>
              <a:rPr lang="en-US" sz="1900" b="0" i="0" u="sng" baseline="0">
                <a:solidFill>
                  <a:srgbClr val="000000"/>
                </a:solidFill>
                <a:latin typeface="Arial"/>
                <a:ea typeface="Segoe UI"/>
                <a:cs typeface="Segoe UI"/>
              </a:rPr>
              <a:t>Module Number</a:t>
            </a:r>
            <a:r>
              <a:rPr lang="en-US" sz="1900" b="0" i="0" u="none" strike="noStrike" baseline="0">
                <a:solidFill>
                  <a:srgbClr val="000000"/>
                </a:solidFill>
                <a:latin typeface="Arial"/>
                <a:ea typeface="Segoe UI"/>
                <a:cs typeface="Segoe UI"/>
              </a:rPr>
              <a:t>: </a:t>
            </a:r>
            <a:r>
              <a:rPr lang="en-US" sz="1900" b="1" i="1" u="none" strike="noStrike" baseline="0">
                <a:solidFill>
                  <a:srgbClr val="000000"/>
                </a:solidFill>
                <a:latin typeface="Arial"/>
                <a:ea typeface="Segoe UI"/>
                <a:cs typeface="Segoe UI"/>
              </a:rPr>
              <a:t>LCHS 4009 (LON)</a:t>
            </a:r>
            <a:r>
              <a:rPr lang="en-US" sz="1900" b="0" i="0">
                <a:solidFill>
                  <a:srgbClr val="000000"/>
                </a:solidFill>
                <a:latin typeface="Arial"/>
                <a:ea typeface="Segoe UI"/>
                <a:cs typeface="Segoe UI"/>
              </a:rPr>
              <a:t>​</a:t>
            </a:r>
          </a:p>
          <a:p>
            <a:r>
              <a:rPr lang="en-US" sz="1900" b="0" i="0" u="sng" baseline="0">
                <a:solidFill>
                  <a:srgbClr val="000000"/>
                </a:solidFill>
                <a:latin typeface="Arial"/>
                <a:ea typeface="Segoe UI"/>
                <a:cs typeface="Segoe UI"/>
              </a:rPr>
              <a:t>Assignment No</a:t>
            </a:r>
            <a:r>
              <a:rPr lang="en-US" sz="1900" b="1" i="1" u="none" strike="noStrike" baseline="0">
                <a:solidFill>
                  <a:srgbClr val="000000"/>
                </a:solidFill>
                <a:latin typeface="Arial"/>
                <a:ea typeface="Segoe UI"/>
                <a:cs typeface="Segoe UI"/>
              </a:rPr>
              <a:t>:</a:t>
            </a:r>
            <a:r>
              <a:rPr lang="en-US" sz="1900" b="1" i="1">
                <a:solidFill>
                  <a:srgbClr val="000000"/>
                </a:solidFill>
                <a:latin typeface="Arial"/>
                <a:ea typeface="Segoe UI"/>
                <a:cs typeface="Segoe UI"/>
              </a:rPr>
              <a:t> </a:t>
            </a:r>
            <a:r>
              <a:rPr lang="en-US" sz="1900" b="1" i="1" u="none" strike="noStrike" baseline="0">
                <a:solidFill>
                  <a:srgbClr val="000000"/>
                </a:solidFill>
                <a:latin typeface="Arial"/>
                <a:ea typeface="Segoe UI"/>
                <a:cs typeface="Segoe UI"/>
              </a:rPr>
              <a:t>ASSIGNMENT 1</a:t>
            </a:r>
            <a:r>
              <a:rPr lang="en-US" sz="1900" b="0" i="0">
                <a:solidFill>
                  <a:srgbClr val="000000"/>
                </a:solidFill>
                <a:latin typeface="Arial"/>
                <a:ea typeface="Segoe UI"/>
                <a:cs typeface="Segoe UI"/>
              </a:rPr>
              <a:t>​</a:t>
            </a:r>
          </a:p>
          <a:p>
            <a:pPr algn="l" rtl="0"/>
            <a:r>
              <a:rPr lang="en-US" sz="1900" u="sng">
                <a:solidFill>
                  <a:srgbClr val="000000"/>
                </a:solidFill>
                <a:latin typeface="Arial"/>
                <a:ea typeface="Segoe UI"/>
                <a:cs typeface="Segoe UI"/>
              </a:rPr>
              <a:t>Student</a:t>
            </a:r>
            <a:r>
              <a:rPr lang="en-US" sz="1900" b="0" i="0" u="sng" baseline="0">
                <a:solidFill>
                  <a:srgbClr val="000000"/>
                </a:solidFill>
                <a:latin typeface="Arial"/>
                <a:ea typeface="Segoe UI"/>
                <a:cs typeface="Segoe UI"/>
              </a:rPr>
              <a:t> Name</a:t>
            </a:r>
            <a:r>
              <a:rPr lang="en-US" sz="1900" b="1" i="1" u="none" strike="noStrike" baseline="0">
                <a:solidFill>
                  <a:srgbClr val="000000"/>
                </a:solidFill>
                <a:latin typeface="Arial"/>
                <a:ea typeface="Segoe UI"/>
                <a:cs typeface="Segoe UI"/>
              </a:rPr>
              <a:t>: Reshma M Begum</a:t>
            </a:r>
            <a:r>
              <a:rPr lang="en-US" sz="1900" b="0" i="0">
                <a:solidFill>
                  <a:srgbClr val="000000"/>
                </a:solidFill>
                <a:latin typeface="Arial"/>
                <a:ea typeface="Segoe UI"/>
                <a:cs typeface="Segoe UI"/>
              </a:rPr>
              <a:t>​</a:t>
            </a:r>
          </a:p>
          <a:p>
            <a:pPr algn="l" rtl="0"/>
            <a:r>
              <a:rPr lang="en-US" sz="1900" b="0" i="0" u="sng" baseline="0">
                <a:solidFill>
                  <a:srgbClr val="000000"/>
                </a:solidFill>
                <a:latin typeface="Arial"/>
                <a:ea typeface="Segoe UI"/>
                <a:cs typeface="Segoe UI"/>
              </a:rPr>
              <a:t>Student ID: </a:t>
            </a:r>
            <a:r>
              <a:rPr lang="en-US" sz="1900" b="1" i="0" u="none" strike="noStrike" baseline="0">
                <a:solidFill>
                  <a:srgbClr val="000000"/>
                </a:solidFill>
                <a:highlight>
                  <a:srgbClr val="FFFFFF"/>
                </a:highlight>
                <a:latin typeface="Arial"/>
                <a:ea typeface="Segoe UI"/>
                <a:cs typeface="Segoe UI"/>
              </a:rPr>
              <a:t>2437665</a:t>
            </a:r>
            <a:r>
              <a:rPr lang="en-US" sz="1900" b="0" i="0">
                <a:solidFill>
                  <a:srgbClr val="000000"/>
                </a:solidFill>
                <a:latin typeface="Arial"/>
                <a:ea typeface="Segoe UI"/>
                <a:cs typeface="Segoe UI"/>
              </a:rPr>
              <a:t>​</a:t>
            </a:r>
          </a:p>
          <a:p>
            <a:r>
              <a:rPr lang="en-US" sz="1900" b="0" i="0" u="sng" baseline="0">
                <a:solidFill>
                  <a:srgbClr val="000000"/>
                </a:solidFill>
                <a:latin typeface="Arial"/>
                <a:ea typeface="Segoe UI"/>
                <a:cs typeface="Segoe UI"/>
              </a:rPr>
              <a:t>Lecturer’s Name</a:t>
            </a:r>
            <a:r>
              <a:rPr lang="en-US" sz="1900" b="1" i="1" u="none" strike="noStrike" baseline="0">
                <a:solidFill>
                  <a:srgbClr val="000000"/>
                </a:solidFill>
                <a:latin typeface="Arial"/>
                <a:ea typeface="Segoe UI"/>
                <a:cs typeface="Segoe UI"/>
              </a:rPr>
              <a:t>: </a:t>
            </a:r>
            <a:r>
              <a:rPr lang="en-US" sz="1900" b="1" i="1">
                <a:solidFill>
                  <a:srgbClr val="000000"/>
                </a:solidFill>
                <a:latin typeface="Arial"/>
                <a:ea typeface="Segoe UI"/>
                <a:cs typeface="Segoe UI"/>
              </a:rPr>
              <a:t>Dr. Christopher</a:t>
            </a:r>
            <a:r>
              <a:rPr lang="en-US" sz="1900" b="1" i="1" u="none" strike="noStrike" baseline="0">
                <a:solidFill>
                  <a:srgbClr val="000000"/>
                </a:solidFill>
                <a:latin typeface="Arial"/>
                <a:ea typeface="Segoe UI"/>
                <a:cs typeface="Segoe UI"/>
              </a:rPr>
              <a:t> Mafuva</a:t>
            </a:r>
            <a:r>
              <a:rPr lang="en-US" sz="1900" b="0" i="0">
                <a:solidFill>
                  <a:srgbClr val="000000"/>
                </a:solidFill>
                <a:latin typeface="Arial"/>
                <a:ea typeface="Segoe UI"/>
                <a:cs typeface="Segoe UI"/>
              </a:rPr>
              <a:t>​</a:t>
            </a:r>
          </a:p>
          <a:p>
            <a:pPr algn="l" rtl="0"/>
            <a:r>
              <a:rPr lang="en-US" sz="1900" b="0" i="0">
                <a:solidFill>
                  <a:srgbClr val="000000"/>
                </a:solidFill>
                <a:latin typeface="Aptos Display"/>
                <a:ea typeface="Segoe UI"/>
                <a:cs typeface="Segoe UI"/>
              </a:rPr>
              <a:t>​</a:t>
            </a:r>
          </a:p>
          <a:p>
            <a:pPr algn="ctr"/>
            <a:endParaRPr lang="en-GB" sz="1900"/>
          </a:p>
        </p:txBody>
      </p:sp>
    </p:spTree>
    <p:extLst>
      <p:ext uri="{BB962C8B-B14F-4D97-AF65-F5344CB8AC3E}">
        <p14:creationId xmlns:p14="http://schemas.microsoft.com/office/powerpoint/2010/main" val="38807951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I humanoid robot touching virtual hologram screen showing concept of AI brain (provided by Getty Images)">
            <a:extLst>
              <a:ext uri="{FF2B5EF4-FFF2-40B4-BE49-F238E27FC236}">
                <a16:creationId xmlns:a16="http://schemas.microsoft.com/office/drawing/2014/main" id="{5C04C77D-2038-EB57-4D4C-2FFBB5E411B0}"/>
              </a:ext>
            </a:extLst>
          </p:cNvPr>
          <p:cNvPicPr>
            <a:picLocks noChangeAspect="1"/>
          </p:cNvPicPr>
          <p:nvPr/>
        </p:nvPicPr>
        <p:blipFill>
          <a:blip r:embed="rId2"/>
          <a:stretch>
            <a:fillRect/>
          </a:stretch>
        </p:blipFill>
        <p:spPr>
          <a:xfrm>
            <a:off x="2798643" y="3146125"/>
            <a:ext cx="6048375" cy="3009900"/>
          </a:xfrm>
          <a:prstGeom prst="rect">
            <a:avLst/>
          </a:prstGeom>
        </p:spPr>
      </p:pic>
      <p:sp>
        <p:nvSpPr>
          <p:cNvPr id="4" name="TextBox 3">
            <a:extLst>
              <a:ext uri="{FF2B5EF4-FFF2-40B4-BE49-F238E27FC236}">
                <a16:creationId xmlns:a16="http://schemas.microsoft.com/office/drawing/2014/main" id="{52E8ABD9-25E0-EB71-5A0F-6A311852A45F}"/>
              </a:ext>
            </a:extLst>
          </p:cNvPr>
          <p:cNvSpPr txBox="1"/>
          <p:nvPr/>
        </p:nvSpPr>
        <p:spPr>
          <a:xfrm>
            <a:off x="3433087" y="1583764"/>
            <a:ext cx="678724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a:latin typeface="Arial"/>
                <a:cs typeface="Arial"/>
              </a:rPr>
              <a:t>I did not use AI</a:t>
            </a:r>
          </a:p>
        </p:txBody>
      </p:sp>
    </p:spTree>
    <p:extLst>
      <p:ext uri="{BB962C8B-B14F-4D97-AF65-F5344CB8AC3E}">
        <p14:creationId xmlns:p14="http://schemas.microsoft.com/office/powerpoint/2010/main" val="148235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82DA86F-5864-C96E-244A-5E02858C68C3}"/>
              </a:ext>
            </a:extLst>
          </p:cNvPr>
          <p:cNvSpPr>
            <a:spLocks noGrp="1"/>
          </p:cNvSpPr>
          <p:nvPr>
            <p:ph type="title"/>
          </p:nvPr>
        </p:nvSpPr>
        <p:spPr>
          <a:xfrm>
            <a:off x="1489994" y="885143"/>
            <a:ext cx="4008583" cy="5974414"/>
          </a:xfrm>
        </p:spPr>
        <p:txBody>
          <a:bodyPr anchor="ctr">
            <a:normAutofit/>
          </a:bodyPr>
          <a:lstStyle/>
          <a:p>
            <a:r>
              <a:rPr lang="en-GB" sz="4000">
                <a:solidFill>
                  <a:srgbClr val="FFFFFF"/>
                </a:solidFill>
                <a:latin typeface="Arial"/>
                <a:cs typeface="Arial"/>
              </a:rPr>
              <a:t>Contents</a:t>
            </a:r>
            <a:r>
              <a:rPr lang="en-GB" sz="8000">
                <a:solidFill>
                  <a:srgbClr val="FFFFFF"/>
                </a:solidFill>
                <a:latin typeface="Arial"/>
                <a:cs typeface="Arial"/>
              </a:rPr>
              <a:t> </a:t>
            </a:r>
            <a:br>
              <a:rPr lang="en-GB" sz="8000">
                <a:latin typeface="Arial"/>
                <a:cs typeface="Arial"/>
              </a:rPr>
            </a:br>
            <a:endParaRPr lang="en-GB" sz="8000">
              <a:solidFill>
                <a:srgbClr val="FFFFFF"/>
              </a:solidFill>
              <a:latin typeface="Arial"/>
              <a:cs typeface="Arial"/>
            </a:endParaRPr>
          </a:p>
        </p:txBody>
      </p:sp>
      <p:grpSp>
        <p:nvGrpSpPr>
          <p:cNvPr id="35" name="Group 34">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3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3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38"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FE0F3F08-6A0D-5E70-40EE-CA3B92EDD3B8}"/>
              </a:ext>
            </a:extLst>
          </p:cNvPr>
          <p:cNvSpPr>
            <a:spLocks noGrp="1"/>
          </p:cNvSpPr>
          <p:nvPr>
            <p:ph idx="1"/>
          </p:nvPr>
        </p:nvSpPr>
        <p:spPr>
          <a:xfrm>
            <a:off x="6297233" y="547154"/>
            <a:ext cx="5720512" cy="6096742"/>
          </a:xfrm>
        </p:spPr>
        <p:txBody>
          <a:bodyPr vert="horz" lIns="91440" tIns="45720" rIns="91440" bIns="45720" rtlCol="0" anchor="ctr">
            <a:normAutofit fontScale="92500" lnSpcReduction="20000"/>
          </a:bodyPr>
          <a:lstStyle/>
          <a:p>
            <a:r>
              <a:rPr lang="en-GB" sz="2300" b="1">
                <a:latin typeface="Arial"/>
                <a:cs typeface="Arial"/>
              </a:rPr>
              <a:t>Working in teams</a:t>
            </a:r>
          </a:p>
          <a:p>
            <a:pPr marL="0" indent="0">
              <a:buNone/>
            </a:pPr>
            <a:endParaRPr lang="en-GB" sz="2300" b="1" dirty="0">
              <a:latin typeface="Arial"/>
              <a:ea typeface="Open Sans"/>
              <a:cs typeface="Arial"/>
            </a:endParaRPr>
          </a:p>
          <a:p>
            <a:r>
              <a:rPr lang="en-GB" sz="2300" b="1">
                <a:latin typeface="Arial"/>
                <a:ea typeface="Open Sans"/>
                <a:cs typeface="Arial"/>
              </a:rPr>
              <a:t>Importance of working in teams in professional practice</a:t>
            </a:r>
            <a:endParaRPr lang="en-GB" sz="2300" b="1" dirty="0">
              <a:latin typeface="Arial"/>
              <a:ea typeface="Open Sans"/>
              <a:cs typeface="Arial"/>
            </a:endParaRPr>
          </a:p>
          <a:p>
            <a:pPr marL="0" indent="0">
              <a:buNone/>
            </a:pPr>
            <a:endParaRPr lang="en-GB" sz="2300" b="1" dirty="0">
              <a:latin typeface="Arial"/>
              <a:ea typeface="Open Sans"/>
              <a:cs typeface="Arial"/>
            </a:endParaRPr>
          </a:p>
          <a:p>
            <a:r>
              <a:rPr lang="en-GB" sz="2300" b="1">
                <a:latin typeface="Arial"/>
                <a:ea typeface="Open Sans"/>
                <a:cs typeface="Arial"/>
              </a:rPr>
              <a:t>Tuckman's 5 Stages of Group Development</a:t>
            </a:r>
            <a:endParaRPr lang="en-GB" sz="2300">
              <a:latin typeface="Arial"/>
              <a:ea typeface="Open Sans"/>
              <a:cs typeface="Arial"/>
            </a:endParaRPr>
          </a:p>
          <a:p>
            <a:pPr marL="0" indent="0">
              <a:buNone/>
            </a:pPr>
            <a:endParaRPr lang="en-GB" sz="2300" b="1" dirty="0">
              <a:latin typeface="Arial"/>
              <a:ea typeface="Open Sans"/>
              <a:cs typeface="Arial"/>
            </a:endParaRPr>
          </a:p>
          <a:p>
            <a:r>
              <a:rPr lang="en-GB" sz="2300" b="1">
                <a:latin typeface="Arial"/>
                <a:ea typeface="Open Sans"/>
                <a:cs typeface="Arial"/>
              </a:rPr>
              <a:t>Applying teamwork in practice</a:t>
            </a:r>
            <a:endParaRPr lang="en-GB" sz="2300" b="1" dirty="0">
              <a:latin typeface="Arial"/>
              <a:ea typeface="Open Sans"/>
              <a:cs typeface="Arial"/>
            </a:endParaRPr>
          </a:p>
          <a:p>
            <a:pPr marL="0" indent="0">
              <a:buNone/>
            </a:pPr>
            <a:endParaRPr lang="en-GB" sz="2300" b="1" dirty="0">
              <a:latin typeface="Arial"/>
              <a:ea typeface="Open Sans"/>
              <a:cs typeface="Arial"/>
            </a:endParaRPr>
          </a:p>
          <a:p>
            <a:r>
              <a:rPr lang="en-US" sz="2300" b="1">
                <a:latin typeface="Arial"/>
                <a:ea typeface="Open Sans"/>
                <a:cs typeface="Arial"/>
              </a:rPr>
              <a:t>How does teamwork support my future career</a:t>
            </a:r>
          </a:p>
          <a:p>
            <a:pPr marL="0" indent="0">
              <a:buNone/>
            </a:pPr>
            <a:endParaRPr lang="en-GB" sz="2300" b="1" dirty="0">
              <a:latin typeface="Arial"/>
              <a:ea typeface="Open Sans"/>
              <a:cs typeface="Arial"/>
            </a:endParaRPr>
          </a:p>
          <a:p>
            <a:r>
              <a:rPr lang="en-GB" sz="2300" b="1">
                <a:latin typeface="Arial"/>
                <a:ea typeface="Open Sans"/>
                <a:cs typeface="Arial"/>
              </a:rPr>
              <a:t>Conclusion</a:t>
            </a:r>
            <a:endParaRPr lang="en-GB" sz="2300" b="1" dirty="0">
              <a:latin typeface="Arial"/>
              <a:ea typeface="Open Sans"/>
              <a:cs typeface="Arial"/>
            </a:endParaRPr>
          </a:p>
          <a:p>
            <a:pPr marL="0" indent="0">
              <a:buNone/>
            </a:pPr>
            <a:endParaRPr lang="en-GB" sz="2300" b="1" dirty="0">
              <a:latin typeface="Arial"/>
              <a:ea typeface="Open Sans"/>
              <a:cs typeface="Arial"/>
            </a:endParaRPr>
          </a:p>
          <a:p>
            <a:r>
              <a:rPr lang="en-GB" sz="2300" b="1">
                <a:latin typeface="Arial"/>
                <a:ea typeface="Open Sans"/>
                <a:cs typeface="Arial"/>
              </a:rPr>
              <a:t>References List</a:t>
            </a:r>
            <a:endParaRPr lang="en-GB" sz="2300" b="1" dirty="0">
              <a:latin typeface="Arial"/>
              <a:ea typeface="Open Sans"/>
              <a:cs typeface="Arial"/>
            </a:endParaRPr>
          </a:p>
          <a:p>
            <a:pPr marL="0" indent="0">
              <a:buNone/>
            </a:pPr>
            <a:br>
              <a:rPr lang="en-US" sz="1400" dirty="0"/>
            </a:br>
            <a:br>
              <a:rPr lang="en-GB" sz="1400" b="1" dirty="0">
                <a:latin typeface="Open Sans"/>
                <a:ea typeface="Open Sans"/>
                <a:cs typeface="Open Sans"/>
              </a:rPr>
            </a:br>
            <a:endParaRPr lang="en-GB" sz="2300">
              <a:latin typeface="Arial"/>
              <a:ea typeface="Open Sans"/>
              <a:cs typeface="Arial"/>
            </a:endParaRPr>
          </a:p>
        </p:txBody>
      </p:sp>
      <p:cxnSp>
        <p:nvCxnSpPr>
          <p:cNvPr id="40" name="Straight Connector 3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5996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A82F62-977B-C0AB-8B26-77854CF04AD3}"/>
              </a:ext>
            </a:extLst>
          </p:cNvPr>
          <p:cNvSpPr>
            <a:spLocks noGrp="1"/>
          </p:cNvSpPr>
          <p:nvPr>
            <p:ph type="title"/>
          </p:nvPr>
        </p:nvSpPr>
        <p:spPr>
          <a:xfrm>
            <a:off x="733047" y="163290"/>
            <a:ext cx="4646904" cy="819388"/>
          </a:xfrm>
        </p:spPr>
        <p:txBody>
          <a:bodyPr anchor="ctr">
            <a:normAutofit fontScale="90000"/>
          </a:bodyPr>
          <a:lstStyle/>
          <a:p>
            <a:endParaRPr lang="en-GB" sz="3700" b="1">
              <a:latin typeface="Arial"/>
              <a:ea typeface="Open Sans"/>
              <a:cs typeface="Arial"/>
            </a:endParaRPr>
          </a:p>
          <a:p>
            <a:r>
              <a:rPr lang="en-GB" sz="3700" b="1">
                <a:latin typeface="Arial"/>
                <a:cs typeface="Arial"/>
              </a:rPr>
              <a:t>Working in teams</a:t>
            </a:r>
            <a:br>
              <a:rPr lang="en-US" sz="3700"/>
            </a:br>
            <a:endParaRPr lang="en-US" sz="3700"/>
          </a:p>
        </p:txBody>
      </p:sp>
      <p:sp>
        <p:nvSpPr>
          <p:cNvPr id="3" name="Content Placeholder 2">
            <a:extLst>
              <a:ext uri="{FF2B5EF4-FFF2-40B4-BE49-F238E27FC236}">
                <a16:creationId xmlns:a16="http://schemas.microsoft.com/office/drawing/2014/main" id="{05593DB9-22A5-6CC9-4DA6-32F7A0CF0598}"/>
              </a:ext>
            </a:extLst>
          </p:cNvPr>
          <p:cNvSpPr>
            <a:spLocks noGrp="1"/>
          </p:cNvSpPr>
          <p:nvPr>
            <p:ph idx="1"/>
          </p:nvPr>
        </p:nvSpPr>
        <p:spPr>
          <a:xfrm>
            <a:off x="157954" y="989163"/>
            <a:ext cx="5782715" cy="5367186"/>
          </a:xfrm>
        </p:spPr>
        <p:txBody>
          <a:bodyPr vert="horz" lIns="91440" tIns="45720" rIns="91440" bIns="45720" rtlCol="0" anchor="ctr">
            <a:normAutofit/>
          </a:bodyPr>
          <a:lstStyle/>
          <a:p>
            <a:pPr marL="342900" indent="-342900"/>
            <a:r>
              <a:rPr lang="en-GB" sz="2000">
                <a:latin typeface="Arial"/>
                <a:ea typeface="Open Sans"/>
                <a:cs typeface="Arial"/>
              </a:rPr>
              <a:t>Teamwork is the process of working together to </a:t>
            </a:r>
            <a:r>
              <a:rPr lang="en-GB" sz="2000" dirty="0">
                <a:latin typeface="Arial"/>
                <a:ea typeface="Open Sans"/>
                <a:cs typeface="Arial"/>
              </a:rPr>
              <a:t>achieve a specific goal in an effective manner. (Asana 2025)</a:t>
            </a:r>
            <a:endParaRPr lang="en-US">
              <a:latin typeface="Arial"/>
              <a:cs typeface="Arial"/>
            </a:endParaRPr>
          </a:p>
          <a:p>
            <a:pPr marL="0" indent="0">
              <a:buNone/>
            </a:pPr>
            <a:br>
              <a:rPr lang="en-US" sz="1300" dirty="0"/>
            </a:br>
            <a:endParaRPr lang="en-US" sz="2000">
              <a:latin typeface="Arial"/>
              <a:cs typeface="Arial"/>
            </a:endParaRPr>
          </a:p>
          <a:p>
            <a:pPr marL="342900" indent="-342900"/>
            <a:r>
              <a:rPr lang="en-GB" sz="2000">
                <a:latin typeface="Arial"/>
                <a:ea typeface="Open Sans"/>
                <a:cs typeface="Arial"/>
              </a:rPr>
              <a:t>In everyday practice, teamwork involves clear communication and shared responsibilities. Overall, this ensures tasks are completed efficiently. </a:t>
            </a:r>
            <a:endParaRPr lang="en-GB" sz="2000">
              <a:latin typeface="Arial"/>
              <a:cs typeface="Arial"/>
            </a:endParaRPr>
          </a:p>
          <a:p>
            <a:pPr marL="0" indent="0">
              <a:buNone/>
            </a:pPr>
            <a:br>
              <a:rPr lang="en-US" sz="1300" dirty="0"/>
            </a:br>
            <a:endParaRPr lang="en-US" sz="2000">
              <a:latin typeface="Arial"/>
              <a:cs typeface="Arial"/>
            </a:endParaRPr>
          </a:p>
          <a:p>
            <a:pPr marL="342900" indent="-342900"/>
            <a:r>
              <a:rPr lang="en-GB" sz="2000">
                <a:latin typeface="Arial"/>
                <a:ea typeface="Open Sans"/>
                <a:cs typeface="Arial"/>
              </a:rPr>
              <a:t>I developed teamwork whilst working at a nursery. Me and my colleagues planned the activities for the following days. By working together, we saved a lot of time.</a:t>
            </a:r>
            <a:endParaRPr lang="en-GB" sz="2000">
              <a:latin typeface="Arial"/>
              <a:cs typeface="Arial"/>
            </a:endParaRPr>
          </a:p>
          <a:p>
            <a:pPr marL="0" indent="0">
              <a:buNone/>
            </a:pPr>
            <a:br>
              <a:rPr lang="en-US" sz="1300" dirty="0"/>
            </a:br>
            <a:endParaRPr lang="en-US" sz="1300">
              <a:latin typeface="Arial"/>
              <a:cs typeface="Arial"/>
            </a:endParaRPr>
          </a:p>
        </p:txBody>
      </p:sp>
      <p:pic>
        <p:nvPicPr>
          <p:cNvPr id="5" name="Picture 4" descr="Stick figure families holding hands">
            <a:extLst>
              <a:ext uri="{FF2B5EF4-FFF2-40B4-BE49-F238E27FC236}">
                <a16:creationId xmlns:a16="http://schemas.microsoft.com/office/drawing/2014/main" id="{8173E3FC-E139-562F-792D-B3D74336472A}"/>
              </a:ext>
            </a:extLst>
          </p:cNvPr>
          <p:cNvPicPr>
            <a:picLocks noChangeAspect="1"/>
          </p:cNvPicPr>
          <p:nvPr/>
        </p:nvPicPr>
        <p:blipFill>
          <a:blip r:embed="rId2"/>
          <a:srcRect l="28950" r="11736" b="-3"/>
          <a:stretch>
            <a:fillRect/>
          </a:stretch>
        </p:blipFill>
        <p:spPr>
          <a:xfrm>
            <a:off x="6096000" y="1"/>
            <a:ext cx="6102825" cy="6858000"/>
          </a:xfrm>
          <a:prstGeom prst="rect">
            <a:avLst/>
          </a:prstGeom>
        </p:spPr>
      </p:pic>
    </p:spTree>
    <p:extLst>
      <p:ext uri="{BB962C8B-B14F-4D97-AF65-F5344CB8AC3E}">
        <p14:creationId xmlns:p14="http://schemas.microsoft.com/office/powerpoint/2010/main" val="19514740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2" name="Picture 51">
            <a:extLst>
              <a:ext uri="{FF2B5EF4-FFF2-40B4-BE49-F238E27FC236}">
                <a16:creationId xmlns:a16="http://schemas.microsoft.com/office/drawing/2014/main" id="{B68E1410-2A67-9196-0260-1F4BAF487523}"/>
              </a:ext>
            </a:extLst>
          </p:cNvPr>
          <p:cNvPicPr>
            <a:picLocks noChangeAspect="1"/>
          </p:cNvPicPr>
          <p:nvPr/>
        </p:nvPicPr>
        <p:blipFill>
          <a:blip r:embed="rId2">
            <a:duotone>
              <a:schemeClr val="bg2">
                <a:shade val="45000"/>
                <a:satMod val="135000"/>
              </a:schemeClr>
              <a:prstClr val="white"/>
            </a:duotone>
          </a:blip>
          <a:srcRect t="11416" r="8918" b="11715"/>
          <a:stretch>
            <a:fillRect/>
          </a:stretch>
        </p:blipFill>
        <p:spPr>
          <a:xfrm>
            <a:off x="20" y="10"/>
            <a:ext cx="12191980" cy="6857990"/>
          </a:xfrm>
          <a:prstGeom prst="rect">
            <a:avLst/>
          </a:prstGeom>
        </p:spPr>
      </p:pic>
      <p:sp>
        <p:nvSpPr>
          <p:cNvPr id="55" name="Rectangle 5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59FFAB-9AA0-DAB7-1639-97B886EB52AE}"/>
              </a:ext>
            </a:extLst>
          </p:cNvPr>
          <p:cNvSpPr>
            <a:spLocks noGrp="1"/>
          </p:cNvSpPr>
          <p:nvPr>
            <p:ph type="title"/>
          </p:nvPr>
        </p:nvSpPr>
        <p:spPr>
          <a:xfrm>
            <a:off x="1378527" y="656855"/>
            <a:ext cx="10501223" cy="1239300"/>
          </a:xfrm>
        </p:spPr>
        <p:txBody>
          <a:bodyPr>
            <a:normAutofit fontScale="90000"/>
          </a:bodyPr>
          <a:lstStyle/>
          <a:p>
            <a:r>
              <a:rPr lang="en-GB" sz="2800" b="1">
                <a:latin typeface="Open Sans"/>
                <a:ea typeface="Open Sans"/>
                <a:cs typeface="Open Sans"/>
              </a:rPr>
              <a:t>Importance of working in teams in professional practice</a:t>
            </a:r>
            <a:endParaRPr lang="en-US" sz="2800"/>
          </a:p>
          <a:p>
            <a:br>
              <a:rPr lang="en-US" sz="2800"/>
            </a:br>
            <a:endParaRPr lang="en-US" sz="2800"/>
          </a:p>
        </p:txBody>
      </p:sp>
      <p:graphicFrame>
        <p:nvGraphicFramePr>
          <p:cNvPr id="53" name="Content Placeholder 2">
            <a:extLst>
              <a:ext uri="{FF2B5EF4-FFF2-40B4-BE49-F238E27FC236}">
                <a16:creationId xmlns:a16="http://schemas.microsoft.com/office/drawing/2014/main" id="{23B23DDF-FE2F-4F17-784F-B8B3CF2F04BC}"/>
              </a:ext>
            </a:extLst>
          </p:cNvPr>
          <p:cNvGraphicFramePr>
            <a:graphicFrameLocks noGrp="1"/>
          </p:cNvGraphicFramePr>
          <p:nvPr>
            <p:ph idx="1"/>
            <p:extLst>
              <p:ext uri="{D42A27DB-BD31-4B8C-83A1-F6EECF244321}">
                <p14:modId xmlns:p14="http://schemas.microsoft.com/office/powerpoint/2010/main" val="408137034"/>
              </p:ext>
            </p:extLst>
          </p:nvPr>
        </p:nvGraphicFramePr>
        <p:xfrm>
          <a:off x="263106" y="1423059"/>
          <a:ext cx="11723297" cy="54296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5556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F002F9-8C05-7107-D5BB-32FF03DF4B94}"/>
              </a:ext>
            </a:extLst>
          </p:cNvPr>
          <p:cNvSpPr>
            <a:spLocks noGrp="1"/>
          </p:cNvSpPr>
          <p:nvPr>
            <p:ph idx="1"/>
          </p:nvPr>
        </p:nvSpPr>
        <p:spPr/>
        <p:txBody>
          <a:bodyPr vert="horz" lIns="91440" tIns="45720" rIns="91440" bIns="45720" rtlCol="0" anchor="t">
            <a:normAutofit/>
          </a:bodyPr>
          <a:lstStyle/>
          <a:p>
            <a:pPr marL="0" indent="0">
              <a:buNone/>
            </a:pPr>
            <a:endParaRPr lang="en-GB">
              <a:latin typeface="Open Sans"/>
              <a:ea typeface="Open Sans"/>
              <a:cs typeface="Open Sans"/>
            </a:endParaRPr>
          </a:p>
          <a:p>
            <a:pPr marL="0" indent="0">
              <a:buNone/>
            </a:pPr>
            <a:br>
              <a:rPr lang="en-US"/>
            </a:br>
            <a:endParaRPr lang="en-US"/>
          </a:p>
        </p:txBody>
      </p:sp>
      <p:sp>
        <p:nvSpPr>
          <p:cNvPr id="5" name="Title 4">
            <a:extLst>
              <a:ext uri="{FF2B5EF4-FFF2-40B4-BE49-F238E27FC236}">
                <a16:creationId xmlns:a16="http://schemas.microsoft.com/office/drawing/2014/main" id="{03C7D6E4-EC52-6055-0848-970AB537DAF1}"/>
              </a:ext>
            </a:extLst>
          </p:cNvPr>
          <p:cNvSpPr>
            <a:spLocks noGrp="1"/>
          </p:cNvSpPr>
          <p:nvPr>
            <p:ph type="title"/>
          </p:nvPr>
        </p:nvSpPr>
        <p:spPr/>
        <p:txBody>
          <a:bodyPr/>
          <a:lstStyle/>
          <a:p>
            <a:pPr algn="ctr"/>
            <a:r>
              <a:rPr lang="en-GB" sz="2800" b="1">
                <a:latin typeface="Arial"/>
                <a:cs typeface="Arial"/>
              </a:rPr>
              <a:t>Tuckman's 5 Stages of Group Development</a:t>
            </a:r>
            <a:endParaRPr lang="en-US"/>
          </a:p>
        </p:txBody>
      </p:sp>
      <p:pic>
        <p:nvPicPr>
          <p:cNvPr id="2" name="Picture 1" descr="5 levels of Tuckman's stages of group development model">
            <a:extLst>
              <a:ext uri="{FF2B5EF4-FFF2-40B4-BE49-F238E27FC236}">
                <a16:creationId xmlns:a16="http://schemas.microsoft.com/office/drawing/2014/main" id="{BFDED86F-EFA0-8645-4411-26B24DBEBE9A}"/>
              </a:ext>
            </a:extLst>
          </p:cNvPr>
          <p:cNvPicPr>
            <a:picLocks noChangeAspect="1"/>
          </p:cNvPicPr>
          <p:nvPr/>
        </p:nvPicPr>
        <p:blipFill>
          <a:blip r:embed="rId2"/>
          <a:stretch>
            <a:fillRect/>
          </a:stretch>
        </p:blipFill>
        <p:spPr>
          <a:xfrm>
            <a:off x="841075" y="1359468"/>
            <a:ext cx="9532189" cy="5303628"/>
          </a:xfrm>
          <a:prstGeom prst="rect">
            <a:avLst/>
          </a:prstGeom>
        </p:spPr>
      </p:pic>
    </p:spTree>
    <p:extLst>
      <p:ext uri="{BB962C8B-B14F-4D97-AF65-F5344CB8AC3E}">
        <p14:creationId xmlns:p14="http://schemas.microsoft.com/office/powerpoint/2010/main" val="1763114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C1AC4ABC-04BA-F74C-182A-6903D96BFB6C}"/>
              </a:ext>
            </a:extLst>
          </p:cNvPr>
          <p:cNvSpPr>
            <a:spLocks noGrp="1"/>
          </p:cNvSpPr>
          <p:nvPr>
            <p:ph type="title"/>
          </p:nvPr>
        </p:nvSpPr>
        <p:spPr>
          <a:xfrm>
            <a:off x="1409264" y="-1180"/>
            <a:ext cx="9833548" cy="692960"/>
          </a:xfrm>
        </p:spPr>
        <p:txBody>
          <a:bodyPr anchor="b">
            <a:normAutofit/>
          </a:bodyPr>
          <a:lstStyle/>
          <a:p>
            <a:pPr algn="ctr"/>
            <a:r>
              <a:rPr lang="en-GB" sz="2800" b="1">
                <a:solidFill>
                  <a:schemeClr val="tx2"/>
                </a:solidFill>
                <a:latin typeface="Arial"/>
                <a:ea typeface="Open Sans"/>
                <a:cs typeface="Arial"/>
              </a:rPr>
              <a:t>Applying teamwork in practice</a:t>
            </a:r>
            <a:endParaRPr lang="en-US" sz="2800">
              <a:solidFill>
                <a:schemeClr val="tx2"/>
              </a:solidFill>
              <a:latin typeface="Arial"/>
              <a:cs typeface="Arial"/>
            </a:endParaRP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1EAE46CB-E190-4161-6D98-D06A2D761EC5}"/>
              </a:ext>
            </a:extLst>
          </p:cNvPr>
          <p:cNvSpPr>
            <a:spLocks noGrp="1"/>
          </p:cNvSpPr>
          <p:nvPr>
            <p:ph idx="1"/>
          </p:nvPr>
        </p:nvSpPr>
        <p:spPr>
          <a:xfrm>
            <a:off x="776660" y="684244"/>
            <a:ext cx="10667434" cy="6008475"/>
          </a:xfrm>
        </p:spPr>
        <p:txBody>
          <a:bodyPr vert="horz" lIns="91440" tIns="45720" rIns="91440" bIns="45720" rtlCol="0" anchor="t">
            <a:noAutofit/>
          </a:bodyPr>
          <a:lstStyle/>
          <a:p>
            <a:pPr marL="0" indent="0" algn="ctr">
              <a:buNone/>
            </a:pPr>
            <a:r>
              <a:rPr lang="en-GB" sz="2400" dirty="0">
                <a:solidFill>
                  <a:schemeClr val="tx2"/>
                </a:solidFill>
                <a:latin typeface="Arial"/>
                <a:ea typeface="Open Sans"/>
                <a:cs typeface="Arial"/>
              </a:rPr>
              <a:t>       </a:t>
            </a:r>
            <a:br>
              <a:rPr lang="en-GB" sz="2400" dirty="0">
                <a:solidFill>
                  <a:schemeClr val="tx2"/>
                </a:solidFill>
                <a:latin typeface="Arial"/>
                <a:ea typeface="Open Sans"/>
                <a:cs typeface="Arial"/>
              </a:rPr>
            </a:br>
            <a:r>
              <a:rPr lang="en-GB" sz="2400">
                <a:solidFill>
                  <a:schemeClr val="tx2"/>
                </a:solidFill>
                <a:latin typeface="Arial"/>
                <a:ea typeface="Open Sans"/>
                <a:cs typeface="Arial"/>
              </a:rPr>
              <a:t> Job role: Care worker </a:t>
            </a:r>
            <a:endParaRPr lang="en-US"/>
          </a:p>
          <a:p>
            <a:pPr marL="0" indent="0" algn="ctr">
              <a:buNone/>
            </a:pPr>
            <a:r>
              <a:rPr lang="en-GB" sz="2400">
                <a:solidFill>
                  <a:schemeClr val="tx2"/>
                </a:solidFill>
                <a:latin typeface="Arial"/>
                <a:ea typeface="Open Sans"/>
                <a:cs typeface="Arial"/>
              </a:rPr>
              <a:t> Setting: Care home</a:t>
            </a:r>
          </a:p>
          <a:p>
            <a:r>
              <a:rPr lang="en-GB" sz="2400">
                <a:solidFill>
                  <a:schemeClr val="tx2"/>
                </a:solidFill>
                <a:latin typeface="Arial"/>
                <a:ea typeface="Open Sans"/>
                <a:cs typeface="Arial"/>
              </a:rPr>
              <a:t>An elderly man becomes sick during the evening. He is coughing continuously and loudly. He also has a high temperature. </a:t>
            </a:r>
            <a:endParaRPr lang="en-GB" sz="2400">
              <a:solidFill>
                <a:schemeClr val="tx2"/>
              </a:solidFill>
              <a:latin typeface="Arial"/>
              <a:cs typeface="Arial"/>
            </a:endParaRPr>
          </a:p>
          <a:p>
            <a:r>
              <a:rPr lang="en-GB" sz="2400">
                <a:solidFill>
                  <a:schemeClr val="tx2"/>
                </a:solidFill>
                <a:latin typeface="Arial"/>
                <a:ea typeface="Open Sans"/>
                <a:cs typeface="Arial"/>
              </a:rPr>
              <a:t>As a care worker, I would alert the senior care worker about the changes in the man’s condition. After that, I would work together with the other care workers to monitor and regulate his condition. After he is taken care of, I would alert the care workers in the night shift about his previous incident so they are aware and can supervise him further. </a:t>
            </a:r>
            <a:br>
              <a:rPr lang="en-US" sz="2400" dirty="0">
                <a:latin typeface="Arial"/>
                <a:cs typeface="Arial"/>
              </a:rPr>
            </a:br>
            <a:endParaRPr lang="en-US" sz="2400">
              <a:solidFill>
                <a:schemeClr val="tx2"/>
              </a:solidFill>
              <a:latin typeface="Arial"/>
              <a:cs typeface="Arial"/>
            </a:endParaRPr>
          </a:p>
          <a:p>
            <a:r>
              <a:rPr lang="en-GB" sz="2400">
                <a:solidFill>
                  <a:schemeClr val="tx2"/>
                </a:solidFill>
                <a:latin typeface="Arial"/>
                <a:ea typeface="Open Sans"/>
                <a:cs typeface="Arial"/>
              </a:rPr>
              <a:t>The elderly man feels safe and calm as the care workers responded quickly and effectively. </a:t>
            </a:r>
            <a:endParaRPr lang="en-GB" sz="2400">
              <a:solidFill>
                <a:schemeClr val="tx2"/>
              </a:solidFill>
              <a:latin typeface="Arial"/>
              <a:cs typeface="Arial"/>
            </a:endParaRPr>
          </a:p>
          <a:p>
            <a:r>
              <a:rPr lang="en-GB" sz="2400">
                <a:solidFill>
                  <a:schemeClr val="tx2"/>
                </a:solidFill>
                <a:latin typeface="Arial"/>
                <a:ea typeface="Open Sans"/>
                <a:cs typeface="Arial"/>
              </a:rPr>
              <a:t>The symptoms led to the man developing a fever. As the team responded quickly, his condition is less likely to worsen.</a:t>
            </a:r>
            <a:endParaRPr lang="en-GB" sz="2400">
              <a:solidFill>
                <a:schemeClr val="tx2"/>
              </a:solidFill>
              <a:latin typeface="Arial"/>
              <a:cs typeface="Arial"/>
            </a:endParaRPr>
          </a:p>
          <a:p>
            <a:endParaRPr lang="en-GB" sz="2400">
              <a:solidFill>
                <a:schemeClr val="tx2"/>
              </a:solidFill>
              <a:latin typeface="Arial"/>
              <a:cs typeface="Arial"/>
            </a:endParaRP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197577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445A02AB-1A6C-BF4C-38EF-73DCCCCBDC16}"/>
              </a:ext>
            </a:extLst>
          </p:cNvPr>
          <p:cNvSpPr>
            <a:spLocks noGrp="1"/>
          </p:cNvSpPr>
          <p:nvPr>
            <p:ph type="ctrTitle"/>
          </p:nvPr>
        </p:nvSpPr>
        <p:spPr>
          <a:xfrm>
            <a:off x="1179226" y="116113"/>
            <a:ext cx="9833548" cy="1325563"/>
          </a:xfrm>
        </p:spPr>
        <p:txBody>
          <a:bodyPr vert="horz" lIns="91440" tIns="45720" rIns="91440" bIns="45720" rtlCol="0" anchor="b">
            <a:normAutofit/>
          </a:bodyPr>
          <a:lstStyle/>
          <a:p>
            <a:r>
              <a:rPr lang="en-US" sz="2800" b="1">
                <a:solidFill>
                  <a:schemeClr val="tx2"/>
                </a:solidFill>
                <a:latin typeface="Arial"/>
                <a:cs typeface="Arial"/>
              </a:rPr>
              <a:t>How does teamwork support my future career?</a:t>
            </a:r>
            <a:endParaRPr lang="en-US">
              <a:solidFill>
                <a:schemeClr val="tx2"/>
              </a:solidFill>
              <a:ea typeface="+mj-ea"/>
              <a:cs typeface="+mj-cs"/>
            </a:endParaRPr>
          </a:p>
        </p:txBody>
      </p:sp>
      <p:grpSp>
        <p:nvGrpSpPr>
          <p:cNvPr id="26" name="Group 25">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7" name="Freeform: Shape 26">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Subtitle 2">
            <a:extLst>
              <a:ext uri="{FF2B5EF4-FFF2-40B4-BE49-F238E27FC236}">
                <a16:creationId xmlns:a16="http://schemas.microsoft.com/office/drawing/2014/main" id="{AA70D46C-CCDB-D0D7-4208-F65C33F3C30C}"/>
              </a:ext>
            </a:extLst>
          </p:cNvPr>
          <p:cNvSpPr>
            <a:spLocks noGrp="1"/>
          </p:cNvSpPr>
          <p:nvPr>
            <p:ph type="subTitle" idx="1"/>
          </p:nvPr>
        </p:nvSpPr>
        <p:spPr>
          <a:xfrm>
            <a:off x="834169" y="1438866"/>
            <a:ext cx="10552415" cy="5066240"/>
          </a:xfrm>
        </p:spPr>
        <p:txBody>
          <a:bodyPr vert="horz" lIns="91440" tIns="45720" rIns="91440" bIns="45720" rtlCol="0" anchor="t">
            <a:normAutofit fontScale="92500" lnSpcReduction="10000"/>
          </a:bodyPr>
          <a:lstStyle/>
          <a:p>
            <a:pPr marL="285750" indent="-228600" algn="l">
              <a:buFont typeface="Arial" panose="020B0604020202020204" pitchFamily="34" charset="0"/>
              <a:buChar char="•"/>
            </a:pPr>
            <a:r>
              <a:rPr lang="en-US">
                <a:solidFill>
                  <a:schemeClr val="tx2"/>
                </a:solidFill>
                <a:latin typeface="Arial"/>
                <a:cs typeface="Arial"/>
              </a:rPr>
              <a:t>Teamwork is important in employability as employers want candidates who contribute to a positive work environment and those who complete tasks efficiently. (Sharp 2024)</a:t>
            </a:r>
          </a:p>
          <a:p>
            <a:pPr algn="l"/>
            <a:br>
              <a:rPr lang="en-US" sz="1000" dirty="0"/>
            </a:br>
            <a:endParaRPr lang="en-US">
              <a:solidFill>
                <a:schemeClr val="tx2"/>
              </a:solidFill>
              <a:latin typeface="Arial"/>
              <a:cs typeface="Arial"/>
            </a:endParaRPr>
          </a:p>
          <a:p>
            <a:pPr marL="285750" indent="-228600" algn="l">
              <a:buFont typeface="Arial" panose="020B0604020202020204" pitchFamily="34" charset="0"/>
              <a:buChar char="•"/>
            </a:pPr>
            <a:r>
              <a:rPr lang="en-US">
                <a:solidFill>
                  <a:schemeClr val="tx2"/>
                </a:solidFill>
                <a:latin typeface="Arial"/>
                <a:cs typeface="Arial"/>
              </a:rPr>
              <a:t>Teamwork is crucial in health and social care as it decreases the risk of medical errors or poor outcomes. Through effective teamwork, patients receive quality care. It also reduces burnout and stress on care workers which increases job satisfaction. (Nurses Group 2023)</a:t>
            </a:r>
          </a:p>
          <a:p>
            <a:pPr indent="-228600" algn="l">
              <a:buFont typeface="Arial" panose="020B0604020202020204" pitchFamily="34" charset="0"/>
              <a:buChar char="•"/>
            </a:pPr>
            <a:endParaRPr lang="en-US">
              <a:solidFill>
                <a:schemeClr val="tx2"/>
              </a:solidFill>
              <a:latin typeface="Arial"/>
              <a:cs typeface="Arial"/>
            </a:endParaRPr>
          </a:p>
          <a:p>
            <a:pPr marL="285750" indent="-228600" algn="l">
              <a:buFont typeface="Arial" panose="020B0604020202020204" pitchFamily="34" charset="0"/>
              <a:buChar char="•"/>
            </a:pPr>
            <a:r>
              <a:rPr lang="en-US">
                <a:solidFill>
                  <a:schemeClr val="tx2"/>
                </a:solidFill>
                <a:latin typeface="Arial"/>
                <a:cs typeface="Arial"/>
              </a:rPr>
              <a:t>Teamwork is a strength for me as I find it easy to work efficiently with others.</a:t>
            </a:r>
            <a:br>
              <a:rPr lang="en-US" dirty="0">
                <a:latin typeface="Arial"/>
                <a:cs typeface="Arial"/>
              </a:rPr>
            </a:br>
            <a:br>
              <a:rPr lang="en-US" dirty="0">
                <a:latin typeface="Arial"/>
                <a:cs typeface="Arial"/>
              </a:rPr>
            </a:br>
            <a:endParaRPr lang="en-US">
              <a:solidFill>
                <a:schemeClr val="tx2"/>
              </a:solidFill>
              <a:latin typeface="Arial"/>
              <a:cs typeface="Arial"/>
            </a:endParaRPr>
          </a:p>
          <a:p>
            <a:pPr marL="285750" indent="-228600" algn="l">
              <a:buFont typeface="Arial" panose="020B0604020202020204" pitchFamily="34" charset="0"/>
              <a:buChar char="•"/>
            </a:pPr>
            <a:r>
              <a:rPr lang="en-US">
                <a:solidFill>
                  <a:schemeClr val="tx2"/>
                </a:solidFill>
                <a:latin typeface="Arial"/>
                <a:cs typeface="Arial"/>
              </a:rPr>
              <a:t>Even though I already work well with others, I want to build my confidence when sharing ideas with others.</a:t>
            </a:r>
          </a:p>
          <a:p>
            <a:pPr algn="l"/>
            <a:endParaRPr lang="en-US">
              <a:latin typeface="Arial"/>
              <a:cs typeface="Arial"/>
            </a:endParaRPr>
          </a:p>
        </p:txBody>
      </p:sp>
      <p:grpSp>
        <p:nvGrpSpPr>
          <p:cNvPr id="32" name="Group 31">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33" name="Freeform: Shape 32">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50630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Conclusion Sticker. Conclusion Sign on ...">
            <a:extLst>
              <a:ext uri="{FF2B5EF4-FFF2-40B4-BE49-F238E27FC236}">
                <a16:creationId xmlns:a16="http://schemas.microsoft.com/office/drawing/2014/main" id="{F843025D-1D07-6F51-A75F-28608A04363D}"/>
              </a:ext>
            </a:extLst>
          </p:cNvPr>
          <p:cNvPicPr>
            <a:picLocks noGrp="1" noChangeAspect="1"/>
          </p:cNvPicPr>
          <p:nvPr>
            <p:ph idx="1"/>
          </p:nvPr>
        </p:nvPicPr>
        <p:blipFill>
          <a:blip r:embed="rId2"/>
          <a:srcRect l="1082" t="1402" r="433" b="3738"/>
          <a:stretch>
            <a:fillRect/>
          </a:stretch>
        </p:blipFill>
        <p:spPr>
          <a:xfrm>
            <a:off x="2832609" y="224631"/>
            <a:ext cx="6555331" cy="2923551"/>
          </a:xfrm>
          <a:prstGeom prst="rect">
            <a:avLst/>
          </a:prstGeom>
        </p:spPr>
      </p:pic>
      <p:sp>
        <p:nvSpPr>
          <p:cNvPr id="5" name="TextBox 4">
            <a:extLst>
              <a:ext uri="{FF2B5EF4-FFF2-40B4-BE49-F238E27FC236}">
                <a16:creationId xmlns:a16="http://schemas.microsoft.com/office/drawing/2014/main" id="{8946CDB0-CAF0-F621-CF52-A67F6735A3BE}"/>
              </a:ext>
            </a:extLst>
          </p:cNvPr>
          <p:cNvSpPr txBox="1"/>
          <p:nvPr/>
        </p:nvSpPr>
        <p:spPr>
          <a:xfrm>
            <a:off x="460075" y="3429000"/>
            <a:ext cx="11300603"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GB" sz="2800" b="0" i="0" u="none" strike="noStrike" baseline="0">
                <a:solidFill>
                  <a:srgbClr val="000000"/>
                </a:solidFill>
                <a:latin typeface="Arial"/>
                <a:ea typeface="Segoe UI"/>
                <a:cs typeface="Arial"/>
              </a:rPr>
              <a:t>In conclusion, working in teams involves clear communication and shared responsibilities. In health and social care, teamwork is required for patient safety and increases job satisfaction. Teamwork is a quality which employers look for because it ensures tasks and activities are completed efficiently. Overall, teamwork is an essential skill that helps individuals achieve shared goals more easily.</a:t>
            </a:r>
            <a:r>
              <a:rPr lang="en-GB" sz="2800" b="0" i="0">
                <a:solidFill>
                  <a:srgbClr val="000000"/>
                </a:solidFill>
                <a:latin typeface="Arial"/>
                <a:ea typeface="Segoe UI"/>
                <a:cs typeface="Arial"/>
              </a:rPr>
              <a:t>​</a:t>
            </a:r>
          </a:p>
          <a:p>
            <a:pPr algn="l" rtl="0"/>
            <a:r>
              <a:rPr lang="en-US" sz="2800" b="0" i="0">
                <a:solidFill>
                  <a:srgbClr val="000000"/>
                </a:solidFill>
                <a:latin typeface="Arial"/>
                <a:ea typeface="Segoe UI"/>
                <a:cs typeface="Arial"/>
              </a:rPr>
              <a:t>​</a:t>
            </a:r>
            <a:br>
              <a:rPr lang="en-US" sz="2800" b="0" i="0">
                <a:latin typeface="Arial"/>
                <a:ea typeface="Segoe UI"/>
                <a:cs typeface="Arial"/>
              </a:rPr>
            </a:br>
            <a:r>
              <a:rPr lang="en-US" sz="2800" b="0" i="0">
                <a:solidFill>
                  <a:srgbClr val="000000"/>
                </a:solidFill>
                <a:latin typeface="Arial"/>
                <a:ea typeface="Segoe UI"/>
                <a:cs typeface="Arial"/>
              </a:rPr>
              <a:t>​</a:t>
            </a:r>
          </a:p>
          <a:p>
            <a:pPr algn="ctr"/>
            <a:endParaRPr lang="en-GB" sz="2800">
              <a:latin typeface="Arial"/>
              <a:cs typeface="Arial"/>
            </a:endParaRPr>
          </a:p>
        </p:txBody>
      </p:sp>
    </p:spTree>
    <p:extLst>
      <p:ext uri="{BB962C8B-B14F-4D97-AF65-F5344CB8AC3E}">
        <p14:creationId xmlns:p14="http://schemas.microsoft.com/office/powerpoint/2010/main" val="3601113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EDA2D6-F37E-3755-86C0-B5864FCBC21F}"/>
              </a:ext>
            </a:extLst>
          </p:cNvPr>
          <p:cNvSpPr>
            <a:spLocks noGrp="1"/>
          </p:cNvSpPr>
          <p:nvPr>
            <p:ph idx="1"/>
          </p:nvPr>
        </p:nvSpPr>
        <p:spPr>
          <a:xfrm>
            <a:off x="5759895" y="451985"/>
            <a:ext cx="6257162" cy="6198457"/>
          </a:xfrm>
        </p:spPr>
        <p:txBody>
          <a:bodyPr vert="horz" lIns="91440" tIns="45720" rIns="91440" bIns="45720" rtlCol="0" anchor="ctr">
            <a:noAutofit/>
          </a:bodyPr>
          <a:lstStyle/>
          <a:p>
            <a:pPr marL="0" indent="0">
              <a:buNone/>
            </a:pPr>
            <a:r>
              <a:rPr lang="en-GB" sz="1600" dirty="0">
                <a:latin typeface="Arial"/>
                <a:ea typeface="Roboto"/>
                <a:cs typeface="Arial"/>
              </a:rPr>
              <a:t>Asana (2025). </a:t>
            </a:r>
            <a:r>
              <a:rPr lang="en-GB" sz="1600" i="1" dirty="0">
                <a:latin typeface="Arial"/>
                <a:ea typeface="Roboto"/>
                <a:cs typeface="Arial"/>
              </a:rPr>
              <a:t>Teamwork in the Workplace: 11 Benefits (With Examples) • Asana</a:t>
            </a:r>
            <a:r>
              <a:rPr lang="en-GB" sz="1600" dirty="0">
                <a:latin typeface="Arial"/>
                <a:ea typeface="Roboto"/>
                <a:cs typeface="Arial"/>
              </a:rPr>
              <a:t>. [online] Asana. Available at: </a:t>
            </a:r>
            <a:r>
              <a:rPr lang="en-GB" sz="1600" dirty="0">
                <a:latin typeface="Arial"/>
                <a:ea typeface="Roboto"/>
                <a:cs typeface="Arial"/>
                <a:hlinkClick r:id="rId2">
                  <a:extLst>
                    <a:ext uri="{A12FA001-AC4F-418D-AE19-62706E023703}">
                      <ahyp:hlinkClr xmlns:ahyp="http://schemas.microsoft.com/office/drawing/2018/hyperlinkcolor" val="tx"/>
                    </a:ext>
                  </a:extLst>
                </a:hlinkClick>
              </a:rPr>
              <a:t>https://asana.com/resources/teamwork-in-the-workplace</a:t>
            </a:r>
            <a:r>
              <a:rPr lang="en-GB" sz="1600" dirty="0">
                <a:latin typeface="Arial"/>
                <a:ea typeface="Roboto"/>
                <a:cs typeface="Arial"/>
              </a:rPr>
              <a:t>. </a:t>
            </a:r>
            <a:r>
              <a:rPr lang="en-GB" sz="1600">
                <a:latin typeface="Arial"/>
                <a:ea typeface="Roboto"/>
                <a:cs typeface="Arial"/>
              </a:rPr>
              <a:t>(Accessed 28 Feb 2026)</a:t>
            </a:r>
          </a:p>
          <a:p>
            <a:pPr marL="0" indent="0">
              <a:buNone/>
            </a:pPr>
            <a:r>
              <a:rPr lang="en-GB" sz="1600" dirty="0">
                <a:latin typeface="Arial"/>
                <a:ea typeface="Roboto"/>
                <a:cs typeface="Arial"/>
              </a:rPr>
              <a:t>HF Online and Morgan, M. (2025). </a:t>
            </a:r>
            <a:r>
              <a:rPr lang="en-GB" sz="1600" i="1" dirty="0">
                <a:latin typeface="Arial"/>
                <a:ea typeface="Roboto"/>
                <a:cs typeface="Arial"/>
              </a:rPr>
              <a:t>The Role of Teamwork in Delivering Effective Health and Social Care Services</a:t>
            </a:r>
            <a:r>
              <a:rPr lang="en-GB" sz="1600" dirty="0">
                <a:latin typeface="Arial"/>
                <a:ea typeface="Roboto"/>
                <a:cs typeface="Arial"/>
              </a:rPr>
              <a:t>. [online] Academy for Health &amp; Fitness. Available at: </a:t>
            </a:r>
            <a:r>
              <a:rPr lang="en-GB" sz="1600" dirty="0">
                <a:latin typeface="Arial"/>
                <a:ea typeface="Roboto"/>
                <a:cs typeface="Arial"/>
                <a:hlinkClick r:id="rId3">
                  <a:extLst>
                    <a:ext uri="{A12FA001-AC4F-418D-AE19-62706E023703}">
                      <ahyp:hlinkClr xmlns:ahyp="http://schemas.microsoft.com/office/drawing/2018/hyperlinkcolor" val="tx"/>
                    </a:ext>
                  </a:extLst>
                </a:hlinkClick>
              </a:rPr>
              <a:t>https://uk.hfonline.org/the-role-of-teamwork-in-delivering-effective-health-and-social-care-services</a:t>
            </a:r>
            <a:r>
              <a:rPr lang="en-GB" sz="1600">
                <a:latin typeface="Arial"/>
                <a:ea typeface="Roboto"/>
                <a:cs typeface="Arial"/>
              </a:rPr>
              <a:t>. (Accessed 17 Feb 2026)</a:t>
            </a:r>
            <a:endParaRPr lang="en-GB" sz="1600">
              <a:latin typeface="Arial"/>
              <a:cs typeface="Arial"/>
            </a:endParaRPr>
          </a:p>
          <a:p>
            <a:pPr marL="0" indent="0">
              <a:buNone/>
            </a:pPr>
            <a:br>
              <a:rPr lang="en-US" sz="1600" dirty="0">
                <a:latin typeface="Arial"/>
                <a:cs typeface="Arial"/>
              </a:rPr>
            </a:br>
            <a:r>
              <a:rPr lang="en-GB" sz="1600" dirty="0">
                <a:latin typeface="Arial"/>
                <a:ea typeface="Roboto"/>
                <a:cs typeface="Arial"/>
              </a:rPr>
              <a:t>Smith, M. (2023). </a:t>
            </a:r>
            <a:r>
              <a:rPr lang="en-GB" sz="1600" i="1" dirty="0">
                <a:latin typeface="Arial"/>
                <a:ea typeface="Roboto"/>
                <a:cs typeface="Arial"/>
              </a:rPr>
              <a:t>Why is teamwork important in healthcare? - UK - Blog</a:t>
            </a:r>
            <a:r>
              <a:rPr lang="en-GB" sz="1600" dirty="0">
                <a:latin typeface="Arial"/>
                <a:ea typeface="Roboto"/>
                <a:cs typeface="Arial"/>
              </a:rPr>
              <a:t>. [online] Nurses Group. Available at: </a:t>
            </a:r>
            <a:r>
              <a:rPr lang="en-GB" sz="1600" dirty="0">
                <a:latin typeface="Arial"/>
                <a:ea typeface="Roboto"/>
                <a:cs typeface="Arial"/>
                <a:hlinkClick r:id="rId4">
                  <a:extLst>
                    <a:ext uri="{A12FA001-AC4F-418D-AE19-62706E023703}">
                      <ahyp:hlinkClr xmlns:ahyp="http://schemas.microsoft.com/office/drawing/2018/hyperlinkcolor" val="tx"/>
                    </a:ext>
                  </a:extLst>
                </a:hlinkClick>
              </a:rPr>
              <a:t>https://nursesgroup.co.uk/importance-of-teamwork-in-healthcare</a:t>
            </a:r>
            <a:r>
              <a:rPr lang="en-GB" sz="1600" dirty="0">
                <a:latin typeface="Arial"/>
                <a:ea typeface="Roboto"/>
                <a:cs typeface="Arial"/>
              </a:rPr>
              <a:t>     </a:t>
            </a:r>
            <a:r>
              <a:rPr lang="en-GB" sz="1600">
                <a:latin typeface="Arial"/>
                <a:ea typeface="Roboto"/>
                <a:cs typeface="Arial"/>
              </a:rPr>
              <a:t>(Accessed 14 Mar 2026)</a:t>
            </a:r>
            <a:endParaRPr lang="en-GB" sz="1600">
              <a:latin typeface="Arial"/>
              <a:cs typeface="Arial"/>
            </a:endParaRPr>
          </a:p>
          <a:p>
            <a:pPr marL="0" indent="0">
              <a:buNone/>
            </a:pPr>
            <a:br>
              <a:rPr lang="en-US" sz="1600" dirty="0">
                <a:latin typeface="Arial"/>
                <a:cs typeface="Arial"/>
              </a:rPr>
            </a:br>
            <a:r>
              <a:rPr lang="en-GB" sz="1600" dirty="0">
                <a:latin typeface="Arial"/>
                <a:ea typeface="Roboto"/>
                <a:cs typeface="Arial"/>
              </a:rPr>
              <a:t>Sharp, J. (2024). </a:t>
            </a:r>
            <a:r>
              <a:rPr lang="en-GB" sz="1600" i="1" dirty="0">
                <a:latin typeface="Arial"/>
                <a:ea typeface="Roboto"/>
                <a:cs typeface="Arial"/>
              </a:rPr>
              <a:t>The Top Skills Employers Look For - TMHDC</a:t>
            </a:r>
            <a:r>
              <a:rPr lang="en-GB" sz="1600" dirty="0">
                <a:latin typeface="Arial"/>
                <a:ea typeface="Roboto"/>
                <a:cs typeface="Arial"/>
              </a:rPr>
              <a:t>. [online] TMHDC. Available at: https://tmhdc.org/2024/11/26/the-top-</a:t>
            </a:r>
            <a:r>
              <a:rPr lang="en-GB" sz="1600">
                <a:latin typeface="Arial"/>
                <a:ea typeface="Roboto"/>
                <a:cs typeface="Arial"/>
              </a:rPr>
              <a:t>skills-employers-look-for (Accessed 17 Mar 2026)</a:t>
            </a:r>
          </a:p>
          <a:p>
            <a:pPr marL="0" indent="0">
              <a:buNone/>
            </a:pPr>
            <a:endParaRPr lang="en-GB" sz="1600">
              <a:latin typeface="Arial"/>
              <a:ea typeface="Roboto"/>
              <a:cs typeface="Arial"/>
            </a:endParaRPr>
          </a:p>
          <a:p>
            <a:pPr marL="0" indent="0">
              <a:buNone/>
            </a:pPr>
            <a:r>
              <a:rPr lang="en-GB" sz="1600" dirty="0">
                <a:latin typeface="Arial"/>
                <a:ea typeface="Roboto"/>
                <a:cs typeface="Arial"/>
              </a:rPr>
              <a:t>Symonds, P. (2025). </a:t>
            </a:r>
            <a:r>
              <a:rPr lang="en-GB" sz="1600" i="1" dirty="0">
                <a:latin typeface="Arial"/>
                <a:ea typeface="Roboto"/>
                <a:cs typeface="Arial"/>
              </a:rPr>
              <a:t>Tuckman’s Stages of Group Development for Beginners</a:t>
            </a:r>
            <a:r>
              <a:rPr lang="en-GB" sz="1600" dirty="0">
                <a:latin typeface="Arial"/>
                <a:ea typeface="Roboto"/>
                <a:cs typeface="Arial"/>
              </a:rPr>
              <a:t>. [online] Symonds Research. Available at: </a:t>
            </a:r>
            <a:r>
              <a:rPr lang="en-GB" sz="1600" dirty="0">
                <a:latin typeface="Arial"/>
                <a:ea typeface="Roboto"/>
                <a:cs typeface="Arial"/>
                <a:hlinkClick r:id="rId5">
                  <a:extLst>
                    <a:ext uri="{A12FA001-AC4F-418D-AE19-62706E023703}">
                      <ahyp:hlinkClr xmlns:ahyp="http://schemas.microsoft.com/office/drawing/2018/hyperlinkcolor" val="tx"/>
                    </a:ext>
                  </a:extLst>
                </a:hlinkClick>
              </a:rPr>
              <a:t>https://symondsresearch.com/tuckmans-stages-of-group-development/</a:t>
            </a:r>
            <a:r>
              <a:rPr lang="en-GB" sz="1600">
                <a:latin typeface="Arial"/>
                <a:ea typeface="Roboto"/>
                <a:cs typeface="Arial"/>
              </a:rPr>
              <a:t>. (Accessed 20 Mar 2026)</a:t>
            </a:r>
            <a:endParaRPr lang="en-GB" sz="1600">
              <a:latin typeface="Arial"/>
              <a:cs typeface="Aria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pencil with a check mark&#10;&#10;AI-generated content may be incorrect.">
            <a:extLst>
              <a:ext uri="{FF2B5EF4-FFF2-40B4-BE49-F238E27FC236}">
                <a16:creationId xmlns:a16="http://schemas.microsoft.com/office/drawing/2014/main" id="{3155FF16-B711-E6E9-076B-97A0338CEF42}"/>
              </a:ext>
            </a:extLst>
          </p:cNvPr>
          <p:cNvPicPr>
            <a:picLocks noChangeAspect="1"/>
          </p:cNvPicPr>
          <p:nvPr/>
        </p:nvPicPr>
        <p:blipFill>
          <a:blip r:embed="rId6"/>
          <a:stretch>
            <a:fillRect/>
          </a:stretch>
        </p:blipFill>
        <p:spPr>
          <a:xfrm>
            <a:off x="485742" y="1905975"/>
            <a:ext cx="4006071" cy="3308949"/>
          </a:xfrm>
          <a:prstGeom prst="rect">
            <a:avLst/>
          </a:prstGeom>
        </p:spPr>
      </p:pic>
    </p:spTree>
    <p:extLst>
      <p:ext uri="{BB962C8B-B14F-4D97-AF65-F5344CB8AC3E}">
        <p14:creationId xmlns:p14="http://schemas.microsoft.com/office/powerpoint/2010/main" val="27225843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Contents  </vt:lpstr>
      <vt:lpstr> Working in teams </vt:lpstr>
      <vt:lpstr>Importance of working in teams in professional practice  </vt:lpstr>
      <vt:lpstr>Tuckman's 5 Stages of Group Development</vt:lpstr>
      <vt:lpstr>Applying teamwork in practice</vt:lpstr>
      <vt:lpstr>How does teamwork support my future career?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69</cp:revision>
  <dcterms:created xsi:type="dcterms:W3CDTF">2026-03-16T09:14:50Z</dcterms:created>
  <dcterms:modified xsi:type="dcterms:W3CDTF">2026-03-22T15:41:02Z</dcterms:modified>
</cp:coreProperties>
</file>