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7" r:id="rId2"/>
    <p:sldId id="256" r:id="rId3"/>
    <p:sldId id="271" r:id="rId4"/>
    <p:sldId id="272" r:id="rId5"/>
    <p:sldId id="259" r:id="rId6"/>
    <p:sldId id="260" r:id="rId7"/>
    <p:sldId id="261" r:id="rId8"/>
    <p:sldId id="270"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8E9A06-1146-41D4-990C-005219DB6F5B}" v="1" dt="2022-11-25T11:21:53.684"/>
    <p1510:client id="{F924488F-411B-4852-96EC-8FF048A5B326}" v="9" dt="2022-11-24T14:55:17.1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3969" autoAdjust="0"/>
  </p:normalViewPr>
  <p:slideViewPr>
    <p:cSldViewPr snapToGrid="0">
      <p:cViewPr varScale="1">
        <p:scale>
          <a:sx n="64" d="100"/>
          <a:sy n="64" d="100"/>
        </p:scale>
        <p:origin x="978" y="7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ro chaudhry" userId="028ea1ccbbc32154" providerId="LiveId" clId="{838E9A06-1146-41D4-990C-005219DB6F5B}"/>
    <pc:docChg chg="modSld">
      <pc:chgData name="cairo chaudhry" userId="028ea1ccbbc32154" providerId="LiveId" clId="{838E9A06-1146-41D4-990C-005219DB6F5B}" dt="2022-11-25T13:46:46.198" v="84" actId="20577"/>
      <pc:docMkLst>
        <pc:docMk/>
      </pc:docMkLst>
      <pc:sldChg chg="modSp mod">
        <pc:chgData name="cairo chaudhry" userId="028ea1ccbbc32154" providerId="LiveId" clId="{838E9A06-1146-41D4-990C-005219DB6F5B}" dt="2022-11-25T11:08:38.751" v="17" actId="20577"/>
        <pc:sldMkLst>
          <pc:docMk/>
          <pc:sldMk cId="2346285392" sldId="257"/>
        </pc:sldMkLst>
        <pc:spChg chg="mod">
          <ac:chgData name="cairo chaudhry" userId="028ea1ccbbc32154" providerId="LiveId" clId="{838E9A06-1146-41D4-990C-005219DB6F5B}" dt="2022-11-25T11:08:38.751" v="17" actId="20577"/>
          <ac:spMkLst>
            <pc:docMk/>
            <pc:sldMk cId="2346285392" sldId="257"/>
            <ac:spMk id="4" creationId="{8575DDC7-8D2A-F04D-8A71-41BC9D290693}"/>
          </ac:spMkLst>
        </pc:spChg>
      </pc:sldChg>
      <pc:sldChg chg="modSp mod">
        <pc:chgData name="cairo chaudhry" userId="028ea1ccbbc32154" providerId="LiveId" clId="{838E9A06-1146-41D4-990C-005219DB6F5B}" dt="2022-11-25T11:25:06.413" v="63" actId="20577"/>
        <pc:sldMkLst>
          <pc:docMk/>
          <pc:sldMk cId="3562497240" sldId="261"/>
        </pc:sldMkLst>
        <pc:spChg chg="mod">
          <ac:chgData name="cairo chaudhry" userId="028ea1ccbbc32154" providerId="LiveId" clId="{838E9A06-1146-41D4-990C-005219DB6F5B}" dt="2022-11-25T11:25:06.413" v="63" actId="20577"/>
          <ac:spMkLst>
            <pc:docMk/>
            <pc:sldMk cId="3562497240" sldId="261"/>
            <ac:spMk id="3" creationId="{D4B3AE3C-E4B6-2369-D6F0-D35B0F7D8FE5}"/>
          </ac:spMkLst>
        </pc:spChg>
      </pc:sldChg>
      <pc:sldChg chg="modSp mod">
        <pc:chgData name="cairo chaudhry" userId="028ea1ccbbc32154" providerId="LiveId" clId="{838E9A06-1146-41D4-990C-005219DB6F5B}" dt="2022-11-25T11:22:21.996" v="53" actId="113"/>
        <pc:sldMkLst>
          <pc:docMk/>
          <pc:sldMk cId="775380894" sldId="270"/>
        </pc:sldMkLst>
        <pc:spChg chg="mod">
          <ac:chgData name="cairo chaudhry" userId="028ea1ccbbc32154" providerId="LiveId" clId="{838E9A06-1146-41D4-990C-005219DB6F5B}" dt="2022-11-25T11:22:21.996" v="53" actId="113"/>
          <ac:spMkLst>
            <pc:docMk/>
            <pc:sldMk cId="775380894" sldId="270"/>
            <ac:spMk id="10" creationId="{5C100CCB-6AA2-E0AB-B9A7-626AA371AF58}"/>
          </ac:spMkLst>
        </pc:spChg>
      </pc:sldChg>
      <pc:sldChg chg="modSp mod">
        <pc:chgData name="cairo chaudhry" userId="028ea1ccbbc32154" providerId="LiveId" clId="{838E9A06-1146-41D4-990C-005219DB6F5B}" dt="2022-11-25T13:46:46.198" v="84" actId="20577"/>
        <pc:sldMkLst>
          <pc:docMk/>
          <pc:sldMk cId="1922472526" sldId="271"/>
        </pc:sldMkLst>
        <pc:spChg chg="mod">
          <ac:chgData name="cairo chaudhry" userId="028ea1ccbbc32154" providerId="LiveId" clId="{838E9A06-1146-41D4-990C-005219DB6F5B}" dt="2022-11-25T13:46:46.198" v="84" actId="20577"/>
          <ac:spMkLst>
            <pc:docMk/>
            <pc:sldMk cId="1922472526" sldId="271"/>
            <ac:spMk id="3" creationId="{C3000C87-28B3-22DB-104B-ADCDFF5CF03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B700AA-3327-457A-BAE3-12D40634750F}" type="datetimeFigureOut">
              <a:rPr lang="en-GB" smtClean="0"/>
              <a:t>25/11/2022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573570-3F44-4B8E-84CF-FA46F6303E3B}" type="slidenum">
              <a:rPr lang="en-GB" smtClean="0"/>
              <a:t>‹#›</a:t>
            </a:fld>
            <a:endParaRPr lang="en-GB"/>
          </a:p>
        </p:txBody>
      </p:sp>
    </p:spTree>
    <p:extLst>
      <p:ext uri="{BB962C8B-B14F-4D97-AF65-F5344CB8AC3E}">
        <p14:creationId xmlns:p14="http://schemas.microsoft.com/office/powerpoint/2010/main" val="34614836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573570-3F44-4B8E-84CF-FA46F6303E3B}" type="slidenum">
              <a:rPr lang="en-GB" smtClean="0"/>
              <a:t>1</a:t>
            </a:fld>
            <a:endParaRPr lang="en-GB"/>
          </a:p>
        </p:txBody>
      </p:sp>
    </p:spTree>
    <p:extLst>
      <p:ext uri="{BB962C8B-B14F-4D97-AF65-F5344CB8AC3E}">
        <p14:creationId xmlns:p14="http://schemas.microsoft.com/office/powerpoint/2010/main" val="24476047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The brain is an intricate organ that governs thinking, memory, emotions, touch, as well as motor skills. Breathing, temperature, hunger, and all other bodily functions are all controlled. What creates the brain: The average adult's brain weighs approximately 3 pounds, with fat accounting for 60% of that weight. The remaining 40% is composed of water, protein, and salts. Although the brain has blood vessels and nerves, it is not a muscle</a:t>
            </a:r>
            <a:endParaRPr lang="en-GB" dirty="0"/>
          </a:p>
        </p:txBody>
      </p:sp>
      <p:sp>
        <p:nvSpPr>
          <p:cNvPr id="4" name="Slide Number Placeholder 3"/>
          <p:cNvSpPr>
            <a:spLocks noGrp="1"/>
          </p:cNvSpPr>
          <p:nvPr>
            <p:ph type="sldNum" sz="quarter" idx="5"/>
          </p:nvPr>
        </p:nvSpPr>
        <p:spPr/>
        <p:txBody>
          <a:bodyPr/>
          <a:lstStyle/>
          <a:p>
            <a:fld id="{45573570-3F44-4B8E-84CF-FA46F6303E3B}" type="slidenum">
              <a:rPr lang="en-GB" smtClean="0"/>
              <a:t>3</a:t>
            </a:fld>
            <a:endParaRPr lang="en-GB"/>
          </a:p>
        </p:txBody>
      </p:sp>
    </p:spTree>
    <p:extLst>
      <p:ext uri="{BB962C8B-B14F-4D97-AF65-F5344CB8AC3E}">
        <p14:creationId xmlns:p14="http://schemas.microsoft.com/office/powerpoint/2010/main" val="1062709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The brain is a nerve tissue organ that controls task-related reactions, senses, movement, emotions, language, communication, thinking, and memory. The following are the components of the human brain: The cerebral cortex: It is divided into the left and right hemispheres of the brain. The surface of the cerebral hemispheres has folds and convolutions.</a:t>
            </a:r>
            <a:endParaRPr lang="en-GB" sz="1400" b="1" dirty="0"/>
          </a:p>
          <a:p>
            <a:endParaRPr lang="en-GB" dirty="0"/>
          </a:p>
        </p:txBody>
      </p:sp>
      <p:sp>
        <p:nvSpPr>
          <p:cNvPr id="4" name="Slide Number Placeholder 3"/>
          <p:cNvSpPr>
            <a:spLocks noGrp="1"/>
          </p:cNvSpPr>
          <p:nvPr>
            <p:ph type="sldNum" sz="quarter" idx="5"/>
          </p:nvPr>
        </p:nvSpPr>
        <p:spPr/>
        <p:txBody>
          <a:bodyPr/>
          <a:lstStyle/>
          <a:p>
            <a:fld id="{45573570-3F44-4B8E-84CF-FA46F6303E3B}" type="slidenum">
              <a:rPr lang="en-GB" smtClean="0"/>
              <a:t>4</a:t>
            </a:fld>
            <a:endParaRPr lang="en-GB"/>
          </a:p>
        </p:txBody>
      </p:sp>
    </p:spTree>
    <p:extLst>
      <p:ext uri="{BB962C8B-B14F-4D97-AF65-F5344CB8AC3E}">
        <p14:creationId xmlns:p14="http://schemas.microsoft.com/office/powerpoint/2010/main" val="39919408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B5F4D-6FB7-27C2-5D11-E1A34F3AAE2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8143FE9-074A-4DAB-BB74-0AC6960E414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9D603F7-960D-1CFD-C721-221395F80AF7}"/>
              </a:ext>
            </a:extLst>
          </p:cNvPr>
          <p:cNvSpPr>
            <a:spLocks noGrp="1"/>
          </p:cNvSpPr>
          <p:nvPr>
            <p:ph type="dt" sz="half" idx="10"/>
          </p:nvPr>
        </p:nvSpPr>
        <p:spPr/>
        <p:txBody>
          <a:bodyPr/>
          <a:lstStyle/>
          <a:p>
            <a:fld id="{8FA3CAAA-F4D5-4124-B7A9-51334E431F74}" type="datetimeFigureOut">
              <a:rPr lang="en-GB" smtClean="0"/>
              <a:t>25/11/2022</a:t>
            </a:fld>
            <a:endParaRPr lang="en-GB"/>
          </a:p>
        </p:txBody>
      </p:sp>
      <p:sp>
        <p:nvSpPr>
          <p:cNvPr id="5" name="Footer Placeholder 4">
            <a:extLst>
              <a:ext uri="{FF2B5EF4-FFF2-40B4-BE49-F238E27FC236}">
                <a16:creationId xmlns:a16="http://schemas.microsoft.com/office/drawing/2014/main" id="{C32B8E06-D860-DB28-1AA8-57B866B410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0F0F5A-942C-DAB2-DBDC-A92DD7E1FDF8}"/>
              </a:ext>
            </a:extLst>
          </p:cNvPr>
          <p:cNvSpPr>
            <a:spLocks noGrp="1"/>
          </p:cNvSpPr>
          <p:nvPr>
            <p:ph type="sldNum" sz="quarter" idx="12"/>
          </p:nvPr>
        </p:nvSpPr>
        <p:spPr/>
        <p:txBody>
          <a:bodyPr/>
          <a:lstStyle/>
          <a:p>
            <a:fld id="{99433873-1B54-4519-8A20-784FB80E6DFC}" type="slidenum">
              <a:rPr lang="en-GB" smtClean="0"/>
              <a:t>‹#›</a:t>
            </a:fld>
            <a:endParaRPr lang="en-GB"/>
          </a:p>
        </p:txBody>
      </p:sp>
    </p:spTree>
    <p:extLst>
      <p:ext uri="{BB962C8B-B14F-4D97-AF65-F5344CB8AC3E}">
        <p14:creationId xmlns:p14="http://schemas.microsoft.com/office/powerpoint/2010/main" val="31950124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7E946-B1FF-8FFB-FFB1-A45E2993C6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58150C-C2BF-855C-E590-610841496F7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24B3FA-41AE-15AE-13B5-2C9CAB10BE18}"/>
              </a:ext>
            </a:extLst>
          </p:cNvPr>
          <p:cNvSpPr>
            <a:spLocks noGrp="1"/>
          </p:cNvSpPr>
          <p:nvPr>
            <p:ph type="dt" sz="half" idx="10"/>
          </p:nvPr>
        </p:nvSpPr>
        <p:spPr/>
        <p:txBody>
          <a:bodyPr/>
          <a:lstStyle/>
          <a:p>
            <a:fld id="{8FA3CAAA-F4D5-4124-B7A9-51334E431F74}" type="datetimeFigureOut">
              <a:rPr lang="en-GB" smtClean="0"/>
              <a:t>25/11/2022</a:t>
            </a:fld>
            <a:endParaRPr lang="en-GB"/>
          </a:p>
        </p:txBody>
      </p:sp>
      <p:sp>
        <p:nvSpPr>
          <p:cNvPr id="5" name="Footer Placeholder 4">
            <a:extLst>
              <a:ext uri="{FF2B5EF4-FFF2-40B4-BE49-F238E27FC236}">
                <a16:creationId xmlns:a16="http://schemas.microsoft.com/office/drawing/2014/main" id="{FD709F94-BF4B-57D6-5DDD-EE93780F48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54897C-C88B-8C5A-DA27-0A12B307AB49}"/>
              </a:ext>
            </a:extLst>
          </p:cNvPr>
          <p:cNvSpPr>
            <a:spLocks noGrp="1"/>
          </p:cNvSpPr>
          <p:nvPr>
            <p:ph type="sldNum" sz="quarter" idx="12"/>
          </p:nvPr>
        </p:nvSpPr>
        <p:spPr/>
        <p:txBody>
          <a:bodyPr/>
          <a:lstStyle/>
          <a:p>
            <a:fld id="{99433873-1B54-4519-8A20-784FB80E6DFC}" type="slidenum">
              <a:rPr lang="en-GB" smtClean="0"/>
              <a:t>‹#›</a:t>
            </a:fld>
            <a:endParaRPr lang="en-GB"/>
          </a:p>
        </p:txBody>
      </p:sp>
    </p:spTree>
    <p:extLst>
      <p:ext uri="{BB962C8B-B14F-4D97-AF65-F5344CB8AC3E}">
        <p14:creationId xmlns:p14="http://schemas.microsoft.com/office/powerpoint/2010/main" val="42389356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864A8-F570-E4B4-9DEF-C811F71BFC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C4195CB-E323-61AF-8348-367500A9A2D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5620B10-F54C-CB4A-33D2-771D270807E8}"/>
              </a:ext>
            </a:extLst>
          </p:cNvPr>
          <p:cNvSpPr>
            <a:spLocks noGrp="1"/>
          </p:cNvSpPr>
          <p:nvPr>
            <p:ph type="dt" sz="half" idx="10"/>
          </p:nvPr>
        </p:nvSpPr>
        <p:spPr/>
        <p:txBody>
          <a:bodyPr/>
          <a:lstStyle/>
          <a:p>
            <a:fld id="{8FA3CAAA-F4D5-4124-B7A9-51334E431F74}" type="datetimeFigureOut">
              <a:rPr lang="en-GB" smtClean="0"/>
              <a:t>25/11/2022</a:t>
            </a:fld>
            <a:endParaRPr lang="en-GB"/>
          </a:p>
        </p:txBody>
      </p:sp>
      <p:sp>
        <p:nvSpPr>
          <p:cNvPr id="5" name="Footer Placeholder 4">
            <a:extLst>
              <a:ext uri="{FF2B5EF4-FFF2-40B4-BE49-F238E27FC236}">
                <a16:creationId xmlns:a16="http://schemas.microsoft.com/office/drawing/2014/main" id="{1F1C9B05-A410-A1C1-E0B7-B8E6E6A5EC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4B40F2-DCAA-21AD-CF83-27C01A922654}"/>
              </a:ext>
            </a:extLst>
          </p:cNvPr>
          <p:cNvSpPr>
            <a:spLocks noGrp="1"/>
          </p:cNvSpPr>
          <p:nvPr>
            <p:ph type="sldNum" sz="quarter" idx="12"/>
          </p:nvPr>
        </p:nvSpPr>
        <p:spPr/>
        <p:txBody>
          <a:bodyPr/>
          <a:lstStyle/>
          <a:p>
            <a:fld id="{99433873-1B54-4519-8A20-784FB80E6DFC}" type="slidenum">
              <a:rPr lang="en-GB" smtClean="0"/>
              <a:t>‹#›</a:t>
            </a:fld>
            <a:endParaRPr lang="en-GB"/>
          </a:p>
        </p:txBody>
      </p:sp>
    </p:spTree>
    <p:extLst>
      <p:ext uri="{BB962C8B-B14F-4D97-AF65-F5344CB8AC3E}">
        <p14:creationId xmlns:p14="http://schemas.microsoft.com/office/powerpoint/2010/main" val="3887817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E343E-EEDA-7428-B85D-B78EA6D84C8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4EDD7F-41C5-A480-63EC-F13479DCE83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F99F01C-0D3B-59E1-35DA-F7D7176413C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E4D8833-2A05-EC55-C29C-38659857E358}"/>
              </a:ext>
            </a:extLst>
          </p:cNvPr>
          <p:cNvSpPr>
            <a:spLocks noGrp="1"/>
          </p:cNvSpPr>
          <p:nvPr>
            <p:ph type="dt" sz="half" idx="10"/>
          </p:nvPr>
        </p:nvSpPr>
        <p:spPr/>
        <p:txBody>
          <a:bodyPr/>
          <a:lstStyle/>
          <a:p>
            <a:fld id="{8FA3CAAA-F4D5-4124-B7A9-51334E431F74}" type="datetimeFigureOut">
              <a:rPr lang="en-GB" smtClean="0"/>
              <a:t>25/11/2022</a:t>
            </a:fld>
            <a:endParaRPr lang="en-GB"/>
          </a:p>
        </p:txBody>
      </p:sp>
      <p:sp>
        <p:nvSpPr>
          <p:cNvPr id="6" name="Footer Placeholder 5">
            <a:extLst>
              <a:ext uri="{FF2B5EF4-FFF2-40B4-BE49-F238E27FC236}">
                <a16:creationId xmlns:a16="http://schemas.microsoft.com/office/drawing/2014/main" id="{1113A1C3-6111-656C-8CF8-D3A12F44C1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0F18F1-3FA3-9A5A-CCAF-83B3B2A24540}"/>
              </a:ext>
            </a:extLst>
          </p:cNvPr>
          <p:cNvSpPr>
            <a:spLocks noGrp="1"/>
          </p:cNvSpPr>
          <p:nvPr>
            <p:ph type="sldNum" sz="quarter" idx="12"/>
          </p:nvPr>
        </p:nvSpPr>
        <p:spPr/>
        <p:txBody>
          <a:bodyPr/>
          <a:lstStyle/>
          <a:p>
            <a:fld id="{99433873-1B54-4519-8A20-784FB80E6DFC}" type="slidenum">
              <a:rPr lang="en-GB" smtClean="0"/>
              <a:t>‹#›</a:t>
            </a:fld>
            <a:endParaRPr lang="en-GB"/>
          </a:p>
        </p:txBody>
      </p:sp>
    </p:spTree>
    <p:extLst>
      <p:ext uri="{BB962C8B-B14F-4D97-AF65-F5344CB8AC3E}">
        <p14:creationId xmlns:p14="http://schemas.microsoft.com/office/powerpoint/2010/main" val="2719387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30E56-B4AC-319A-41DD-3233C879695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BF187D-F4E9-453B-DFE4-E4AF195B6AD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880FA2-491F-F3AE-4ADB-0619D94F1D9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01F719-6E2E-AE64-AC39-94015928EE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B14C21-E3CB-A0EE-391E-C0AB207F17F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6747E9-EAAE-73B1-FFDD-ECA9B0C08EE8}"/>
              </a:ext>
            </a:extLst>
          </p:cNvPr>
          <p:cNvSpPr>
            <a:spLocks noGrp="1"/>
          </p:cNvSpPr>
          <p:nvPr>
            <p:ph type="dt" sz="half" idx="10"/>
          </p:nvPr>
        </p:nvSpPr>
        <p:spPr/>
        <p:txBody>
          <a:bodyPr/>
          <a:lstStyle/>
          <a:p>
            <a:fld id="{8FA3CAAA-F4D5-4124-B7A9-51334E431F74}" type="datetimeFigureOut">
              <a:rPr lang="en-GB" smtClean="0"/>
              <a:t>25/11/2022</a:t>
            </a:fld>
            <a:endParaRPr lang="en-GB"/>
          </a:p>
        </p:txBody>
      </p:sp>
      <p:sp>
        <p:nvSpPr>
          <p:cNvPr id="8" name="Footer Placeholder 7">
            <a:extLst>
              <a:ext uri="{FF2B5EF4-FFF2-40B4-BE49-F238E27FC236}">
                <a16:creationId xmlns:a16="http://schemas.microsoft.com/office/drawing/2014/main" id="{3A85AE6D-BB8B-C4AB-E978-8F995CCB3FA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0EFAE84-D471-CD73-FCE3-5D8CFB74E13E}"/>
              </a:ext>
            </a:extLst>
          </p:cNvPr>
          <p:cNvSpPr>
            <a:spLocks noGrp="1"/>
          </p:cNvSpPr>
          <p:nvPr>
            <p:ph type="sldNum" sz="quarter" idx="12"/>
          </p:nvPr>
        </p:nvSpPr>
        <p:spPr/>
        <p:txBody>
          <a:bodyPr/>
          <a:lstStyle/>
          <a:p>
            <a:fld id="{99433873-1B54-4519-8A20-784FB80E6DFC}" type="slidenum">
              <a:rPr lang="en-GB" smtClean="0"/>
              <a:t>‹#›</a:t>
            </a:fld>
            <a:endParaRPr lang="en-GB"/>
          </a:p>
        </p:txBody>
      </p:sp>
    </p:spTree>
    <p:extLst>
      <p:ext uri="{BB962C8B-B14F-4D97-AF65-F5344CB8AC3E}">
        <p14:creationId xmlns:p14="http://schemas.microsoft.com/office/powerpoint/2010/main" val="2597633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57BD4-E213-5187-BE6B-1D33357CD02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8F57021-7EB8-1390-0BA4-81807ED16A03}"/>
              </a:ext>
            </a:extLst>
          </p:cNvPr>
          <p:cNvSpPr>
            <a:spLocks noGrp="1"/>
          </p:cNvSpPr>
          <p:nvPr>
            <p:ph type="dt" sz="half" idx="10"/>
          </p:nvPr>
        </p:nvSpPr>
        <p:spPr/>
        <p:txBody>
          <a:bodyPr/>
          <a:lstStyle/>
          <a:p>
            <a:fld id="{8FA3CAAA-F4D5-4124-B7A9-51334E431F74}" type="datetimeFigureOut">
              <a:rPr lang="en-GB" smtClean="0"/>
              <a:t>25/11/2022</a:t>
            </a:fld>
            <a:endParaRPr lang="en-GB"/>
          </a:p>
        </p:txBody>
      </p:sp>
      <p:sp>
        <p:nvSpPr>
          <p:cNvPr id="4" name="Footer Placeholder 3">
            <a:extLst>
              <a:ext uri="{FF2B5EF4-FFF2-40B4-BE49-F238E27FC236}">
                <a16:creationId xmlns:a16="http://schemas.microsoft.com/office/drawing/2014/main" id="{E09CF7BC-05A8-E783-E18B-A79585E784E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32241A6-37C2-6753-F396-0EE805877A2F}"/>
              </a:ext>
            </a:extLst>
          </p:cNvPr>
          <p:cNvSpPr>
            <a:spLocks noGrp="1"/>
          </p:cNvSpPr>
          <p:nvPr>
            <p:ph type="sldNum" sz="quarter" idx="12"/>
          </p:nvPr>
        </p:nvSpPr>
        <p:spPr/>
        <p:txBody>
          <a:bodyPr/>
          <a:lstStyle/>
          <a:p>
            <a:fld id="{99433873-1B54-4519-8A20-784FB80E6DFC}" type="slidenum">
              <a:rPr lang="en-GB" smtClean="0"/>
              <a:t>‹#›</a:t>
            </a:fld>
            <a:endParaRPr lang="en-GB"/>
          </a:p>
        </p:txBody>
      </p:sp>
    </p:spTree>
    <p:extLst>
      <p:ext uri="{BB962C8B-B14F-4D97-AF65-F5344CB8AC3E}">
        <p14:creationId xmlns:p14="http://schemas.microsoft.com/office/powerpoint/2010/main" val="9222649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BC912D-32DE-8E7D-6CC8-45F221730F9B}"/>
              </a:ext>
            </a:extLst>
          </p:cNvPr>
          <p:cNvSpPr>
            <a:spLocks noGrp="1"/>
          </p:cNvSpPr>
          <p:nvPr>
            <p:ph type="dt" sz="half" idx="10"/>
          </p:nvPr>
        </p:nvSpPr>
        <p:spPr/>
        <p:txBody>
          <a:bodyPr/>
          <a:lstStyle/>
          <a:p>
            <a:fld id="{8FA3CAAA-F4D5-4124-B7A9-51334E431F74}" type="datetimeFigureOut">
              <a:rPr lang="en-GB" smtClean="0"/>
              <a:t>25/11/2022</a:t>
            </a:fld>
            <a:endParaRPr lang="en-GB"/>
          </a:p>
        </p:txBody>
      </p:sp>
      <p:sp>
        <p:nvSpPr>
          <p:cNvPr id="3" name="Footer Placeholder 2">
            <a:extLst>
              <a:ext uri="{FF2B5EF4-FFF2-40B4-BE49-F238E27FC236}">
                <a16:creationId xmlns:a16="http://schemas.microsoft.com/office/drawing/2014/main" id="{7C062400-FE1D-41DE-3C7C-36C69B7084B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8F05477-FBCC-8A6F-906A-1BD7F83A867F}"/>
              </a:ext>
            </a:extLst>
          </p:cNvPr>
          <p:cNvSpPr>
            <a:spLocks noGrp="1"/>
          </p:cNvSpPr>
          <p:nvPr>
            <p:ph type="sldNum" sz="quarter" idx="12"/>
          </p:nvPr>
        </p:nvSpPr>
        <p:spPr/>
        <p:txBody>
          <a:bodyPr/>
          <a:lstStyle/>
          <a:p>
            <a:fld id="{99433873-1B54-4519-8A20-784FB80E6DFC}" type="slidenum">
              <a:rPr lang="en-GB" smtClean="0"/>
              <a:t>‹#›</a:t>
            </a:fld>
            <a:endParaRPr lang="en-GB"/>
          </a:p>
        </p:txBody>
      </p:sp>
    </p:spTree>
    <p:extLst>
      <p:ext uri="{BB962C8B-B14F-4D97-AF65-F5344CB8AC3E}">
        <p14:creationId xmlns:p14="http://schemas.microsoft.com/office/powerpoint/2010/main" val="11225378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8980D-E19B-EBFD-E8E6-FFA148A1C5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EA03431-6DB3-A324-1CEA-31A811805F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E112D03-D83F-37B1-A377-FC786C71F3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0D28EA-C617-3BE9-9D06-020BAC4E5B63}"/>
              </a:ext>
            </a:extLst>
          </p:cNvPr>
          <p:cNvSpPr>
            <a:spLocks noGrp="1"/>
          </p:cNvSpPr>
          <p:nvPr>
            <p:ph type="dt" sz="half" idx="10"/>
          </p:nvPr>
        </p:nvSpPr>
        <p:spPr/>
        <p:txBody>
          <a:bodyPr/>
          <a:lstStyle/>
          <a:p>
            <a:fld id="{8FA3CAAA-F4D5-4124-B7A9-51334E431F74}" type="datetimeFigureOut">
              <a:rPr lang="en-GB" smtClean="0"/>
              <a:t>25/11/2022</a:t>
            </a:fld>
            <a:endParaRPr lang="en-GB"/>
          </a:p>
        </p:txBody>
      </p:sp>
      <p:sp>
        <p:nvSpPr>
          <p:cNvPr id="6" name="Footer Placeholder 5">
            <a:extLst>
              <a:ext uri="{FF2B5EF4-FFF2-40B4-BE49-F238E27FC236}">
                <a16:creationId xmlns:a16="http://schemas.microsoft.com/office/drawing/2014/main" id="{C7EF8AB1-E8E3-F6B2-6936-4FD303CDD9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C38966-6808-8DE6-850D-19CEEFBA220C}"/>
              </a:ext>
            </a:extLst>
          </p:cNvPr>
          <p:cNvSpPr>
            <a:spLocks noGrp="1"/>
          </p:cNvSpPr>
          <p:nvPr>
            <p:ph type="sldNum" sz="quarter" idx="12"/>
          </p:nvPr>
        </p:nvSpPr>
        <p:spPr/>
        <p:txBody>
          <a:bodyPr/>
          <a:lstStyle/>
          <a:p>
            <a:fld id="{99433873-1B54-4519-8A20-784FB80E6DFC}" type="slidenum">
              <a:rPr lang="en-GB" smtClean="0"/>
              <a:t>‹#›</a:t>
            </a:fld>
            <a:endParaRPr lang="en-GB"/>
          </a:p>
        </p:txBody>
      </p:sp>
    </p:spTree>
    <p:extLst>
      <p:ext uri="{BB962C8B-B14F-4D97-AF65-F5344CB8AC3E}">
        <p14:creationId xmlns:p14="http://schemas.microsoft.com/office/powerpoint/2010/main" val="25297039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A3FEC-093C-6154-E6F7-A3EF19B609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C4AD65C-71ED-28FF-3378-20BBF10BB6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27913AC-FF6F-D6FD-F3C2-B95A03D022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7B78B8-9A21-C76D-3D9C-ACAD67C87C6F}"/>
              </a:ext>
            </a:extLst>
          </p:cNvPr>
          <p:cNvSpPr>
            <a:spLocks noGrp="1"/>
          </p:cNvSpPr>
          <p:nvPr>
            <p:ph type="dt" sz="half" idx="10"/>
          </p:nvPr>
        </p:nvSpPr>
        <p:spPr/>
        <p:txBody>
          <a:bodyPr/>
          <a:lstStyle/>
          <a:p>
            <a:fld id="{8FA3CAAA-F4D5-4124-B7A9-51334E431F74}" type="datetimeFigureOut">
              <a:rPr lang="en-GB" smtClean="0"/>
              <a:t>25/11/2022</a:t>
            </a:fld>
            <a:endParaRPr lang="en-GB"/>
          </a:p>
        </p:txBody>
      </p:sp>
      <p:sp>
        <p:nvSpPr>
          <p:cNvPr id="6" name="Footer Placeholder 5">
            <a:extLst>
              <a:ext uri="{FF2B5EF4-FFF2-40B4-BE49-F238E27FC236}">
                <a16:creationId xmlns:a16="http://schemas.microsoft.com/office/drawing/2014/main" id="{08426008-20DC-5DCF-5199-ADD46BB3DC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E257E5-8325-8E4F-7006-FDF4AD08E1DE}"/>
              </a:ext>
            </a:extLst>
          </p:cNvPr>
          <p:cNvSpPr>
            <a:spLocks noGrp="1"/>
          </p:cNvSpPr>
          <p:nvPr>
            <p:ph type="sldNum" sz="quarter" idx="12"/>
          </p:nvPr>
        </p:nvSpPr>
        <p:spPr/>
        <p:txBody>
          <a:bodyPr/>
          <a:lstStyle/>
          <a:p>
            <a:fld id="{99433873-1B54-4519-8A20-784FB80E6DFC}" type="slidenum">
              <a:rPr lang="en-GB" smtClean="0"/>
              <a:t>‹#›</a:t>
            </a:fld>
            <a:endParaRPr lang="en-GB"/>
          </a:p>
        </p:txBody>
      </p:sp>
    </p:spTree>
    <p:extLst>
      <p:ext uri="{BB962C8B-B14F-4D97-AF65-F5344CB8AC3E}">
        <p14:creationId xmlns:p14="http://schemas.microsoft.com/office/powerpoint/2010/main" val="15983573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796EE-ECCA-17AD-5619-0C7CE74D94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B7446D-7481-3020-C7B5-3D541818733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694DA3-B340-5A18-1D3E-37A5B379DD6B}"/>
              </a:ext>
            </a:extLst>
          </p:cNvPr>
          <p:cNvSpPr>
            <a:spLocks noGrp="1"/>
          </p:cNvSpPr>
          <p:nvPr>
            <p:ph type="dt" sz="half" idx="10"/>
          </p:nvPr>
        </p:nvSpPr>
        <p:spPr/>
        <p:txBody>
          <a:bodyPr/>
          <a:lstStyle/>
          <a:p>
            <a:fld id="{8FA3CAAA-F4D5-4124-B7A9-51334E431F74}" type="datetimeFigureOut">
              <a:rPr lang="en-GB" smtClean="0"/>
              <a:t>25/11/2022</a:t>
            </a:fld>
            <a:endParaRPr lang="en-GB"/>
          </a:p>
        </p:txBody>
      </p:sp>
      <p:sp>
        <p:nvSpPr>
          <p:cNvPr id="5" name="Footer Placeholder 4">
            <a:extLst>
              <a:ext uri="{FF2B5EF4-FFF2-40B4-BE49-F238E27FC236}">
                <a16:creationId xmlns:a16="http://schemas.microsoft.com/office/drawing/2014/main" id="{5C6D8496-38C2-1333-AB82-E158429EA3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62F5D0-C12F-31EB-8B55-AB41FD82F25F}"/>
              </a:ext>
            </a:extLst>
          </p:cNvPr>
          <p:cNvSpPr>
            <a:spLocks noGrp="1"/>
          </p:cNvSpPr>
          <p:nvPr>
            <p:ph type="sldNum" sz="quarter" idx="12"/>
          </p:nvPr>
        </p:nvSpPr>
        <p:spPr/>
        <p:txBody>
          <a:bodyPr/>
          <a:lstStyle/>
          <a:p>
            <a:fld id="{99433873-1B54-4519-8A20-784FB80E6DFC}" type="slidenum">
              <a:rPr lang="en-GB" smtClean="0"/>
              <a:t>‹#›</a:t>
            </a:fld>
            <a:endParaRPr lang="en-GB"/>
          </a:p>
        </p:txBody>
      </p:sp>
    </p:spTree>
    <p:extLst>
      <p:ext uri="{BB962C8B-B14F-4D97-AF65-F5344CB8AC3E}">
        <p14:creationId xmlns:p14="http://schemas.microsoft.com/office/powerpoint/2010/main" val="20936531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BCD22B-853C-6E9E-2DFD-C18DAF16E44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685294-9B2F-BA2B-3CC5-DFE7D5443FF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8FDD06-A646-DB76-2BBE-4B2A0E37A328}"/>
              </a:ext>
            </a:extLst>
          </p:cNvPr>
          <p:cNvSpPr>
            <a:spLocks noGrp="1"/>
          </p:cNvSpPr>
          <p:nvPr>
            <p:ph type="dt" sz="half" idx="10"/>
          </p:nvPr>
        </p:nvSpPr>
        <p:spPr/>
        <p:txBody>
          <a:bodyPr/>
          <a:lstStyle/>
          <a:p>
            <a:fld id="{8FA3CAAA-F4D5-4124-B7A9-51334E431F74}" type="datetimeFigureOut">
              <a:rPr lang="en-GB" smtClean="0"/>
              <a:t>25/11/2022</a:t>
            </a:fld>
            <a:endParaRPr lang="en-GB"/>
          </a:p>
        </p:txBody>
      </p:sp>
      <p:sp>
        <p:nvSpPr>
          <p:cNvPr id="5" name="Footer Placeholder 4">
            <a:extLst>
              <a:ext uri="{FF2B5EF4-FFF2-40B4-BE49-F238E27FC236}">
                <a16:creationId xmlns:a16="http://schemas.microsoft.com/office/drawing/2014/main" id="{8A17F788-A322-1C94-609D-A7F8EA47F6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C11888-E47B-A7A3-7DAE-AE28296FC1B3}"/>
              </a:ext>
            </a:extLst>
          </p:cNvPr>
          <p:cNvSpPr>
            <a:spLocks noGrp="1"/>
          </p:cNvSpPr>
          <p:nvPr>
            <p:ph type="sldNum" sz="quarter" idx="12"/>
          </p:nvPr>
        </p:nvSpPr>
        <p:spPr/>
        <p:txBody>
          <a:bodyPr/>
          <a:lstStyle/>
          <a:p>
            <a:fld id="{99433873-1B54-4519-8A20-784FB80E6DFC}" type="slidenum">
              <a:rPr lang="en-GB" smtClean="0"/>
              <a:t>‹#›</a:t>
            </a:fld>
            <a:endParaRPr lang="en-GB"/>
          </a:p>
        </p:txBody>
      </p:sp>
    </p:spTree>
    <p:extLst>
      <p:ext uri="{BB962C8B-B14F-4D97-AF65-F5344CB8AC3E}">
        <p14:creationId xmlns:p14="http://schemas.microsoft.com/office/powerpoint/2010/main" val="3315054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E5B9EE-2FDE-E7CB-E9B4-48151C84BC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0FEC1D-6FDE-E731-DC23-9396D4B90C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0734C4-4041-AC8D-B526-5343AC58784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A3CAAA-F4D5-4124-B7A9-51334E431F74}" type="datetimeFigureOut">
              <a:rPr lang="en-GB" smtClean="0"/>
              <a:t>25/11/2022</a:t>
            </a:fld>
            <a:endParaRPr lang="en-GB"/>
          </a:p>
        </p:txBody>
      </p:sp>
      <p:sp>
        <p:nvSpPr>
          <p:cNvPr id="5" name="Footer Placeholder 4">
            <a:extLst>
              <a:ext uri="{FF2B5EF4-FFF2-40B4-BE49-F238E27FC236}">
                <a16:creationId xmlns:a16="http://schemas.microsoft.com/office/drawing/2014/main" id="{1919EA85-332B-56C0-D9A0-C2624E853F6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EFF4038-BAEE-7500-785D-D6C4C4A7919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9433873-1B54-4519-8A20-784FB80E6DFC}" type="slidenum">
              <a:rPr lang="en-GB" smtClean="0"/>
              <a:t>‹#›</a:t>
            </a:fld>
            <a:endParaRPr lang="en-GB"/>
          </a:p>
        </p:txBody>
      </p:sp>
    </p:spTree>
    <p:extLst>
      <p:ext uri="{BB962C8B-B14F-4D97-AF65-F5344CB8AC3E}">
        <p14:creationId xmlns:p14="http://schemas.microsoft.com/office/powerpoint/2010/main" val="5996493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www.madspread.com/scientists-claim-human-brain-may-have-reached-its-full-capacity/"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hyperlink" Target="https://fineartamerica.com/featured/5-brain-anatomy-pixologicstudioscience-photo-library.htm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nhs.uk/conditions/strok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575DDC7-8D2A-F04D-8A71-41BC9D290693}"/>
              </a:ext>
            </a:extLst>
          </p:cNvPr>
          <p:cNvSpPr txBox="1"/>
          <p:nvPr/>
        </p:nvSpPr>
        <p:spPr>
          <a:xfrm>
            <a:off x="1199026" y="1044260"/>
            <a:ext cx="8953500"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Module: Introduction to physiology BMHP5003</a:t>
            </a:r>
          </a:p>
        </p:txBody>
      </p:sp>
      <p:sp>
        <p:nvSpPr>
          <p:cNvPr id="5" name="TextBox 4">
            <a:extLst>
              <a:ext uri="{FF2B5EF4-FFF2-40B4-BE49-F238E27FC236}">
                <a16:creationId xmlns:a16="http://schemas.microsoft.com/office/drawing/2014/main" id="{5ADB572B-9A83-829C-F44D-4AACFF6E1F91}"/>
              </a:ext>
            </a:extLst>
          </p:cNvPr>
          <p:cNvSpPr txBox="1"/>
          <p:nvPr/>
        </p:nvSpPr>
        <p:spPr>
          <a:xfrm>
            <a:off x="1031345" y="1946507"/>
            <a:ext cx="8191500"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Assessment: Presentation</a:t>
            </a:r>
          </a:p>
        </p:txBody>
      </p:sp>
      <p:sp>
        <p:nvSpPr>
          <p:cNvPr id="6" name="TextBox 5">
            <a:extLst>
              <a:ext uri="{FF2B5EF4-FFF2-40B4-BE49-F238E27FC236}">
                <a16:creationId xmlns:a16="http://schemas.microsoft.com/office/drawing/2014/main" id="{7186C08E-1ED9-01B3-2275-3C531A096C79}"/>
              </a:ext>
            </a:extLst>
          </p:cNvPr>
          <p:cNvSpPr txBox="1"/>
          <p:nvPr/>
        </p:nvSpPr>
        <p:spPr>
          <a:xfrm>
            <a:off x="2068976" y="2636889"/>
            <a:ext cx="7213600"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Topic: Stroke</a:t>
            </a:r>
          </a:p>
        </p:txBody>
      </p:sp>
      <p:sp>
        <p:nvSpPr>
          <p:cNvPr id="7" name="TextBox 6">
            <a:extLst>
              <a:ext uri="{FF2B5EF4-FFF2-40B4-BE49-F238E27FC236}">
                <a16:creationId xmlns:a16="http://schemas.microsoft.com/office/drawing/2014/main" id="{36D2FC8C-7A25-8F3B-41D0-A2E3AAA633B0}"/>
              </a:ext>
            </a:extLst>
          </p:cNvPr>
          <p:cNvSpPr txBox="1"/>
          <p:nvPr/>
        </p:nvSpPr>
        <p:spPr>
          <a:xfrm>
            <a:off x="1226973" y="3240557"/>
            <a:ext cx="7835900"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Student Name: Sana Sahir</a:t>
            </a:r>
          </a:p>
        </p:txBody>
      </p:sp>
      <p:sp>
        <p:nvSpPr>
          <p:cNvPr id="8" name="TextBox 7">
            <a:extLst>
              <a:ext uri="{FF2B5EF4-FFF2-40B4-BE49-F238E27FC236}">
                <a16:creationId xmlns:a16="http://schemas.microsoft.com/office/drawing/2014/main" id="{60ED1C46-19F1-36F2-4387-ABC9D3FF92E4}"/>
              </a:ext>
            </a:extLst>
          </p:cNvPr>
          <p:cNvSpPr txBox="1"/>
          <p:nvPr/>
        </p:nvSpPr>
        <p:spPr>
          <a:xfrm>
            <a:off x="1148782" y="3864017"/>
            <a:ext cx="7086600"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Student Number: 2113594</a:t>
            </a:r>
          </a:p>
        </p:txBody>
      </p:sp>
      <p:pic>
        <p:nvPicPr>
          <p:cNvPr id="10" name="Picture 9">
            <a:extLst>
              <a:ext uri="{FF2B5EF4-FFF2-40B4-BE49-F238E27FC236}">
                <a16:creationId xmlns:a16="http://schemas.microsoft.com/office/drawing/2014/main" id="{688865D1-38A3-4AD2-9DCB-F89E7CC9EE16}"/>
              </a:ext>
            </a:extLst>
          </p:cNvPr>
          <p:cNvPicPr>
            <a:picLocks noChangeAspect="1"/>
          </p:cNvPicPr>
          <p:nvPr/>
        </p:nvPicPr>
        <p:blipFill>
          <a:blip r:embed="rId3"/>
          <a:stretch>
            <a:fillRect/>
          </a:stretch>
        </p:blipFill>
        <p:spPr>
          <a:xfrm>
            <a:off x="6311755" y="2067847"/>
            <a:ext cx="5386825" cy="3592339"/>
          </a:xfrm>
          <a:prstGeom prst="rect">
            <a:avLst/>
          </a:prstGeom>
        </p:spPr>
      </p:pic>
      <p:sp>
        <p:nvSpPr>
          <p:cNvPr id="2" name="TextBox 1">
            <a:extLst>
              <a:ext uri="{FF2B5EF4-FFF2-40B4-BE49-F238E27FC236}">
                <a16:creationId xmlns:a16="http://schemas.microsoft.com/office/drawing/2014/main" id="{E52AD506-27E4-3505-26B9-9C2490A48EF1}"/>
              </a:ext>
            </a:extLst>
          </p:cNvPr>
          <p:cNvSpPr txBox="1"/>
          <p:nvPr/>
        </p:nvSpPr>
        <p:spPr>
          <a:xfrm>
            <a:off x="1148782" y="4424981"/>
            <a:ext cx="5162973"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Lecturer Name: Laila Surani</a:t>
            </a:r>
          </a:p>
        </p:txBody>
      </p:sp>
      <p:sp>
        <p:nvSpPr>
          <p:cNvPr id="3" name="TextBox 2">
            <a:extLst>
              <a:ext uri="{FF2B5EF4-FFF2-40B4-BE49-F238E27FC236}">
                <a16:creationId xmlns:a16="http://schemas.microsoft.com/office/drawing/2014/main" id="{FB6A8002-0566-504F-47DE-35C56A9B969B}"/>
              </a:ext>
            </a:extLst>
          </p:cNvPr>
          <p:cNvSpPr txBox="1"/>
          <p:nvPr/>
        </p:nvSpPr>
        <p:spPr>
          <a:xfrm>
            <a:off x="6357148" y="5697321"/>
            <a:ext cx="5411449" cy="261610"/>
          </a:xfrm>
          <a:prstGeom prst="rect">
            <a:avLst/>
          </a:prstGeom>
          <a:noFill/>
        </p:spPr>
        <p:txBody>
          <a:bodyPr wrap="square" rtlCol="0">
            <a:spAutoFit/>
          </a:bodyPr>
          <a:lstStyle/>
          <a:p>
            <a:r>
              <a:rPr lang="en-GB" sz="1100" dirty="0"/>
              <a:t>onlineacademies.co.uk</a:t>
            </a:r>
          </a:p>
        </p:txBody>
      </p:sp>
    </p:spTree>
    <p:extLst>
      <p:ext uri="{BB962C8B-B14F-4D97-AF65-F5344CB8AC3E}">
        <p14:creationId xmlns:p14="http://schemas.microsoft.com/office/powerpoint/2010/main" val="23462853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09ADD07-536F-EF14-8564-1E579CE89D9E}"/>
              </a:ext>
            </a:extLst>
          </p:cNvPr>
          <p:cNvSpPr>
            <a:spLocks noGrp="1"/>
          </p:cNvSpPr>
          <p:nvPr>
            <p:ph type="title"/>
          </p:nvPr>
        </p:nvSpPr>
        <p:spPr>
          <a:xfrm>
            <a:off x="120073" y="-55418"/>
            <a:ext cx="10515600" cy="1325563"/>
          </a:xfrm>
        </p:spPr>
        <p:txBody>
          <a:bodyPr/>
          <a:lstStyle/>
          <a:p>
            <a:r>
              <a:rPr lang="en-GB" b="1" dirty="0">
                <a:latin typeface="Arial" panose="020B0604020202020204" pitchFamily="34" charset="0"/>
                <a:cs typeface="Arial" panose="020B0604020202020204" pitchFamily="34" charset="0"/>
              </a:rPr>
              <a:t>                      Introduction</a:t>
            </a:r>
          </a:p>
        </p:txBody>
      </p:sp>
      <p:sp>
        <p:nvSpPr>
          <p:cNvPr id="7" name="Content Placeholder 6">
            <a:extLst>
              <a:ext uri="{FF2B5EF4-FFF2-40B4-BE49-F238E27FC236}">
                <a16:creationId xmlns:a16="http://schemas.microsoft.com/office/drawing/2014/main" id="{D2892696-84FB-7519-B953-651A4CDBECAE}"/>
              </a:ext>
            </a:extLst>
          </p:cNvPr>
          <p:cNvSpPr>
            <a:spLocks noGrp="1"/>
          </p:cNvSpPr>
          <p:nvPr>
            <p:ph idx="1"/>
          </p:nvPr>
        </p:nvSpPr>
        <p:spPr>
          <a:xfrm>
            <a:off x="280220" y="1270145"/>
            <a:ext cx="7977090" cy="5366182"/>
          </a:xfrm>
        </p:spPr>
        <p:txBody>
          <a:bodyPr>
            <a:noAutofit/>
          </a:bodyPr>
          <a:lstStyle/>
          <a:p>
            <a:r>
              <a:rPr lang="en-GB" sz="2000" dirty="0">
                <a:latin typeface="Arial" panose="020B0604020202020204" pitchFamily="34" charset="0"/>
                <a:cs typeface="Arial" panose="020B0604020202020204" pitchFamily="34" charset="0"/>
              </a:rPr>
              <a:t>How we can avoid strokes by altering our lifestyle. Stroke is a potentially fatal medical condition that occurs when the blood supply to a part of the brain is cut off. Stroke requires immediate medical attention. Strokes are classified into two types</a:t>
            </a:r>
          </a:p>
          <a:p>
            <a:r>
              <a:rPr lang="en-GB" sz="2000" b="1" dirty="0">
                <a:latin typeface="Arial" panose="020B0604020202020204" pitchFamily="34" charset="0"/>
                <a:cs typeface="Arial" panose="020B0604020202020204" pitchFamily="34" charset="0"/>
              </a:rPr>
              <a:t>Ischemic Stroke</a:t>
            </a:r>
            <a:r>
              <a:rPr lang="en-GB" sz="2000" dirty="0">
                <a:latin typeface="Arial" panose="020B0604020202020204" pitchFamily="34" charset="0"/>
                <a:cs typeface="Arial" panose="020B0604020202020204" pitchFamily="34" charset="0"/>
              </a:rPr>
              <a:t>: When the blood supply is cut off due to a blood clot .A haemorrhagic event occurs when a weakened blood vessel supplying the brain bursts.</a:t>
            </a:r>
          </a:p>
          <a:p>
            <a:r>
              <a:rPr lang="en-GB" sz="2000" b="1" dirty="0">
                <a:latin typeface="Arial" panose="020B0604020202020204" pitchFamily="34" charset="0"/>
                <a:cs typeface="Arial" panose="020B0604020202020204" pitchFamily="34" charset="0"/>
              </a:rPr>
              <a:t>Hemorrhagic Stroke: </a:t>
            </a:r>
            <a:r>
              <a:rPr lang="en-GB" sz="2000" dirty="0">
                <a:latin typeface="Arial" panose="020B0604020202020204" pitchFamily="34" charset="0"/>
                <a:cs typeface="Arial" panose="020B0604020202020204" pitchFamily="34" charset="0"/>
              </a:rPr>
              <a:t>Hemorrhagic stroke happens when blood vessel that supplies the brain ruptures and bleeds and brain does not get enough oxygen and nutrients, which cause brain swelling and can lead to further brain damage. </a:t>
            </a:r>
          </a:p>
          <a:p>
            <a:r>
              <a:rPr lang="en-GB" sz="2000" b="1" dirty="0">
                <a:latin typeface="Arial" panose="020B0604020202020204" pitchFamily="34" charset="0"/>
                <a:cs typeface="Arial" panose="020B0604020202020204" pitchFamily="34" charset="0"/>
              </a:rPr>
              <a:t> In health and social care</a:t>
            </a:r>
            <a:r>
              <a:rPr lang="en-GB" sz="2000" dirty="0">
                <a:latin typeface="Arial" panose="020B0604020202020204" pitchFamily="34" charset="0"/>
                <a:cs typeface="Arial" panose="020B0604020202020204" pitchFamily="34" charset="0"/>
              </a:rPr>
              <a:t>, lifestyle-related health information is available. A person's lifestyle has a greater impact than genetics. You can improve your health by changing your lifestyle habits, such as eating a balanced diet and exercising regularly. The goal of living a healthy lifestyle is to have a healthy life.</a:t>
            </a:r>
          </a:p>
          <a:p>
            <a:endParaRPr lang="en-GB" sz="20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2FE50090-ECEB-4027-F110-064B896D935A}"/>
              </a:ext>
            </a:extLst>
          </p:cNvPr>
          <p:cNvPicPr>
            <a:picLocks noChangeAspect="1"/>
          </p:cNvPicPr>
          <p:nvPr/>
        </p:nvPicPr>
        <p:blipFill>
          <a:blip r:embed="rId2"/>
          <a:stretch>
            <a:fillRect/>
          </a:stretch>
        </p:blipFill>
        <p:spPr>
          <a:xfrm>
            <a:off x="8338567" y="1270145"/>
            <a:ext cx="3486287" cy="3032032"/>
          </a:xfrm>
          <a:prstGeom prst="rect">
            <a:avLst/>
          </a:prstGeom>
        </p:spPr>
      </p:pic>
      <p:sp>
        <p:nvSpPr>
          <p:cNvPr id="4" name="TextBox 3">
            <a:extLst>
              <a:ext uri="{FF2B5EF4-FFF2-40B4-BE49-F238E27FC236}">
                <a16:creationId xmlns:a16="http://schemas.microsoft.com/office/drawing/2014/main" id="{17FC9591-5779-C6AD-D5AF-D1FBB76E0240}"/>
              </a:ext>
            </a:extLst>
          </p:cNvPr>
          <p:cNvSpPr txBox="1"/>
          <p:nvPr/>
        </p:nvSpPr>
        <p:spPr>
          <a:xfrm>
            <a:off x="8257310" y="4302177"/>
            <a:ext cx="2848132" cy="261610"/>
          </a:xfrm>
          <a:prstGeom prst="rect">
            <a:avLst/>
          </a:prstGeom>
          <a:noFill/>
        </p:spPr>
        <p:txBody>
          <a:bodyPr wrap="square" rtlCol="0">
            <a:spAutoFit/>
          </a:bodyPr>
          <a:lstStyle/>
          <a:p>
            <a:r>
              <a:rPr lang="en-GB" sz="1100" b="0" i="0" u="none" strike="noStrike" dirty="0">
                <a:solidFill>
                  <a:srgbClr val="9EC3AE"/>
                </a:solidFill>
                <a:effectLst/>
                <a:latin typeface="Roboto" panose="02000000000000000000" pitchFamily="2" charset="0"/>
                <a:hlinkClick r:id="rId3" tooltip="View page"/>
              </a:rPr>
              <a:t>madspread.com</a:t>
            </a:r>
            <a:endParaRPr lang="en-GB" sz="1100" dirty="0"/>
          </a:p>
        </p:txBody>
      </p:sp>
    </p:spTree>
    <p:extLst>
      <p:ext uri="{BB962C8B-B14F-4D97-AF65-F5344CB8AC3E}">
        <p14:creationId xmlns:p14="http://schemas.microsoft.com/office/powerpoint/2010/main" val="1233438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88E2F-DCF2-3259-E0B7-396AFA4C0F84}"/>
              </a:ext>
            </a:extLst>
          </p:cNvPr>
          <p:cNvSpPr>
            <a:spLocks noGrp="1"/>
          </p:cNvSpPr>
          <p:nvPr>
            <p:ph type="title"/>
          </p:nvPr>
        </p:nvSpPr>
        <p:spPr>
          <a:xfrm>
            <a:off x="644236" y="254289"/>
            <a:ext cx="10515600" cy="1325563"/>
          </a:xfrm>
        </p:spPr>
        <p:txBody>
          <a:bodyPr/>
          <a:lstStyle/>
          <a:p>
            <a:r>
              <a:rPr lang="en-GB" b="1" dirty="0">
                <a:latin typeface="Arial" panose="020B0604020202020204" pitchFamily="34" charset="0"/>
                <a:cs typeface="Arial" panose="020B0604020202020204" pitchFamily="34" charset="0"/>
              </a:rPr>
              <a:t>                        Anatomy</a:t>
            </a:r>
            <a:endParaRPr lang="en-GB" dirty="0"/>
          </a:p>
        </p:txBody>
      </p:sp>
      <p:sp>
        <p:nvSpPr>
          <p:cNvPr id="3" name="Content Placeholder 2">
            <a:extLst>
              <a:ext uri="{FF2B5EF4-FFF2-40B4-BE49-F238E27FC236}">
                <a16:creationId xmlns:a16="http://schemas.microsoft.com/office/drawing/2014/main" id="{C3000C87-28B3-22DB-104B-ADCDFF5CF03F}"/>
              </a:ext>
            </a:extLst>
          </p:cNvPr>
          <p:cNvSpPr>
            <a:spLocks noGrp="1"/>
          </p:cNvSpPr>
          <p:nvPr>
            <p:ph sz="half" idx="1"/>
          </p:nvPr>
        </p:nvSpPr>
        <p:spPr>
          <a:xfrm>
            <a:off x="299804" y="1304144"/>
            <a:ext cx="6865494" cy="5553856"/>
          </a:xfrm>
        </p:spPr>
        <p:txBody>
          <a:bodyPr>
            <a:normAutofit/>
          </a:bodyPr>
          <a:lstStyle/>
          <a:p>
            <a:r>
              <a:rPr lang="en-GB" sz="2000" dirty="0">
                <a:latin typeface="Arial" panose="020B0604020202020204" pitchFamily="34" charset="0"/>
                <a:cs typeface="Arial" panose="020B0604020202020204" pitchFamily="34" charset="0"/>
              </a:rPr>
              <a:t>The three major sections of the brain are the forebrain, midbrain, and hindbrain.</a:t>
            </a:r>
          </a:p>
          <a:p>
            <a:r>
              <a:rPr lang="en-GB" sz="2000" dirty="0">
                <a:latin typeface="Arial" panose="020B0604020202020204" pitchFamily="34" charset="0"/>
                <a:cs typeface="Arial" panose="020B0604020202020204" pitchFamily="34" charset="0"/>
              </a:rPr>
              <a:t>The two main forebrain areas are the diencephalon and telencephalon. The forebrain is responsible for a variety of functions related to thinking, perception, and sensory information interpretation.</a:t>
            </a:r>
          </a:p>
          <a:p>
            <a:r>
              <a:rPr lang="en-GB" sz="2000" dirty="0">
                <a:latin typeface="Arial" panose="020B0604020202020204" pitchFamily="34" charset="0"/>
                <a:cs typeface="Arial" panose="020B0604020202020204" pitchFamily="34" charset="0"/>
              </a:rPr>
              <a:t> The mesencephalon, also known as the midbrain, connects the hindbrain to the forebrain. It is associated with both motor functions as well as auditory and visual responses.</a:t>
            </a:r>
          </a:p>
          <a:p>
            <a:r>
              <a:rPr lang="en-GB" sz="2000" dirty="0">
                <a:latin typeface="Arial" panose="020B0604020202020204" pitchFamily="34" charset="0"/>
                <a:cs typeface="Arial" panose="020B0604020202020204" pitchFamily="34" charset="0"/>
              </a:rPr>
              <a:t>The metencephalon and myelencephalon are both found in the hindbrain. The hindbrain is associated with balance and equilibrium, as well as movement coordination and autonomic activities such as breathing and heart rate.</a:t>
            </a:r>
          </a:p>
          <a:p>
            <a:r>
              <a:rPr lang="en-GB" sz="2000" dirty="0">
                <a:latin typeface="Arial" panose="020B0604020202020204" pitchFamily="34" charset="0"/>
                <a:cs typeface="Arial" panose="020B0604020202020204" pitchFamily="34" charset="0"/>
              </a:rPr>
              <a:t>The midbrain and hindbrain combine to form the brainstem. (Bailey, 2019)</a:t>
            </a:r>
          </a:p>
          <a:p>
            <a:endParaRPr lang="en-GB" dirty="0"/>
          </a:p>
        </p:txBody>
      </p:sp>
      <p:pic>
        <p:nvPicPr>
          <p:cNvPr id="5" name="Content Placeholder 4">
            <a:extLst>
              <a:ext uri="{FF2B5EF4-FFF2-40B4-BE49-F238E27FC236}">
                <a16:creationId xmlns:a16="http://schemas.microsoft.com/office/drawing/2014/main" id="{E9EACD56-BD39-8610-2C79-4C4B24B5545E}"/>
              </a:ext>
            </a:extLst>
          </p:cNvPr>
          <p:cNvPicPr>
            <a:picLocks noGrp="1" noChangeAspect="1"/>
          </p:cNvPicPr>
          <p:nvPr>
            <p:ph sz="half" idx="2"/>
          </p:nvPr>
        </p:nvPicPr>
        <p:blipFill>
          <a:blip r:embed="rId3"/>
          <a:stretch>
            <a:fillRect/>
          </a:stretch>
        </p:blipFill>
        <p:spPr>
          <a:xfrm>
            <a:off x="7298963" y="1579852"/>
            <a:ext cx="3267508" cy="3267508"/>
          </a:xfrm>
          <a:prstGeom prst="rect">
            <a:avLst/>
          </a:prstGeom>
        </p:spPr>
      </p:pic>
      <p:sp>
        <p:nvSpPr>
          <p:cNvPr id="6" name="TextBox 5">
            <a:extLst>
              <a:ext uri="{FF2B5EF4-FFF2-40B4-BE49-F238E27FC236}">
                <a16:creationId xmlns:a16="http://schemas.microsoft.com/office/drawing/2014/main" id="{59FC3BA6-4893-2FD5-1B91-B3CB323E6643}"/>
              </a:ext>
            </a:extLst>
          </p:cNvPr>
          <p:cNvSpPr txBox="1"/>
          <p:nvPr/>
        </p:nvSpPr>
        <p:spPr>
          <a:xfrm>
            <a:off x="7298963" y="4847360"/>
            <a:ext cx="4726898" cy="261610"/>
          </a:xfrm>
          <a:prstGeom prst="rect">
            <a:avLst/>
          </a:prstGeom>
          <a:noFill/>
        </p:spPr>
        <p:txBody>
          <a:bodyPr wrap="square" rtlCol="0">
            <a:spAutoFit/>
          </a:bodyPr>
          <a:lstStyle/>
          <a:p>
            <a:r>
              <a:rPr lang="en-GB" sz="1100" b="0" i="0" u="none" strike="noStrike" dirty="0">
                <a:solidFill>
                  <a:srgbClr val="9EC3AE"/>
                </a:solidFill>
                <a:effectLst/>
                <a:latin typeface="Roboto" panose="02000000000000000000" pitchFamily="2" charset="0"/>
                <a:hlinkClick r:id="rId4" tooltip="View page"/>
              </a:rPr>
              <a:t>Fine Art America</a:t>
            </a:r>
            <a:endParaRPr lang="en-GB" sz="1100" dirty="0"/>
          </a:p>
        </p:txBody>
      </p:sp>
    </p:spTree>
    <p:extLst>
      <p:ext uri="{BB962C8B-B14F-4D97-AF65-F5344CB8AC3E}">
        <p14:creationId xmlns:p14="http://schemas.microsoft.com/office/powerpoint/2010/main" val="19224725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58636-A09D-9DDA-E7E8-D2329B528A66}"/>
              </a:ext>
            </a:extLst>
          </p:cNvPr>
          <p:cNvSpPr>
            <a:spLocks noGrp="1"/>
          </p:cNvSpPr>
          <p:nvPr>
            <p:ph type="title"/>
          </p:nvPr>
        </p:nvSpPr>
        <p:spPr>
          <a:xfrm>
            <a:off x="547255" y="281998"/>
            <a:ext cx="10515600" cy="1325563"/>
          </a:xfrm>
        </p:spPr>
        <p:txBody>
          <a:bodyPr/>
          <a:lstStyle/>
          <a:p>
            <a:r>
              <a:rPr lang="en-GB" b="1" dirty="0">
                <a:latin typeface="Arial" panose="020B0604020202020204" pitchFamily="34" charset="0"/>
                <a:cs typeface="Arial" panose="020B0604020202020204" pitchFamily="34" charset="0"/>
              </a:rPr>
              <a:t>                      Physiology</a:t>
            </a:r>
            <a:endParaRPr lang="en-GB" dirty="0"/>
          </a:p>
        </p:txBody>
      </p:sp>
      <p:sp>
        <p:nvSpPr>
          <p:cNvPr id="3" name="Content Placeholder 2">
            <a:extLst>
              <a:ext uri="{FF2B5EF4-FFF2-40B4-BE49-F238E27FC236}">
                <a16:creationId xmlns:a16="http://schemas.microsoft.com/office/drawing/2014/main" id="{C3B948FD-CA71-8016-D780-0FBAE7907619}"/>
              </a:ext>
            </a:extLst>
          </p:cNvPr>
          <p:cNvSpPr>
            <a:spLocks noGrp="1"/>
          </p:cNvSpPr>
          <p:nvPr>
            <p:ph sz="half" idx="1"/>
          </p:nvPr>
        </p:nvSpPr>
        <p:spPr>
          <a:xfrm>
            <a:off x="0" y="1510146"/>
            <a:ext cx="6019801" cy="5195454"/>
          </a:xfrm>
        </p:spPr>
        <p:txBody>
          <a:bodyPr>
            <a:normAutofit fontScale="62500" lnSpcReduction="20000"/>
          </a:bodyPr>
          <a:lstStyle/>
          <a:p>
            <a:r>
              <a:rPr lang="en-GB" sz="3200" dirty="0">
                <a:latin typeface="Arial" panose="020B0604020202020204" pitchFamily="34" charset="0"/>
                <a:cs typeface="Arial" panose="020B0604020202020204" pitchFamily="34" charset="0"/>
              </a:rPr>
              <a:t>The brain's primary component is shaped like a walnut, with two symmetrical parts known as cerebral hemispheres. The cerebellum is a tiny "walnut" underneath the cerebral hemispheres, and the brain stem extends into the spinal cord behind it.</a:t>
            </a:r>
          </a:p>
          <a:p>
            <a:r>
              <a:rPr lang="en-GB" sz="3200" b="0" i="0" dirty="0">
                <a:solidFill>
                  <a:srgbClr val="2C2D30"/>
                </a:solidFill>
                <a:effectLst/>
                <a:latin typeface="Arial" panose="020B0604020202020204" pitchFamily="34" charset="0"/>
                <a:cs typeface="Arial" panose="020B0604020202020204" pitchFamily="34" charset="0"/>
              </a:rPr>
              <a:t> Most of the behaviour's and thinking tasks we worry about are located in the cerebral hemispheres.</a:t>
            </a:r>
          </a:p>
          <a:p>
            <a:r>
              <a:rPr lang="en-GB" sz="3200" b="0" i="0" dirty="0">
                <a:solidFill>
                  <a:srgbClr val="2C2D30"/>
                </a:solidFill>
                <a:effectLst/>
                <a:latin typeface="Arial" panose="020B0604020202020204" pitchFamily="34" charset="0"/>
                <a:cs typeface="Arial" panose="020B0604020202020204" pitchFamily="34" charset="0"/>
              </a:rPr>
              <a:t>In general, the two hemispheres collaborate. They communicate via a thick fibre tract known as the corpus callosum.</a:t>
            </a:r>
          </a:p>
          <a:p>
            <a:r>
              <a:rPr lang="en-GB" sz="3200" b="0" i="0" dirty="0">
                <a:solidFill>
                  <a:srgbClr val="2C2D30"/>
                </a:solidFill>
                <a:effectLst/>
                <a:latin typeface="Arial" panose="020B0604020202020204" pitchFamily="34" charset="0"/>
                <a:cs typeface="Arial" panose="020B0604020202020204" pitchFamily="34" charset="0"/>
              </a:rPr>
              <a:t>Movement and feeling on the RIGHT side of the body are controlled by the LEFT hemisphere, and vice versa. A stroke in the left hemisphere, for example, can result in weakness or numbness on the right side of the body.</a:t>
            </a:r>
          </a:p>
          <a:p>
            <a:r>
              <a:rPr lang="en-GB" sz="3200" b="0" i="0" dirty="0">
                <a:solidFill>
                  <a:srgbClr val="2C2D30"/>
                </a:solidFill>
                <a:effectLst/>
                <a:latin typeface="Arial" panose="020B0604020202020204" pitchFamily="34" charset="0"/>
                <a:cs typeface="Arial" panose="020B0604020202020204" pitchFamily="34" charset="0"/>
              </a:rPr>
              <a:t> Each hemisphere can be divided up into lobes. These are called the </a:t>
            </a:r>
            <a:r>
              <a:rPr lang="en-GB" sz="3200" b="0" i="1" dirty="0">
                <a:solidFill>
                  <a:srgbClr val="2C2D30"/>
                </a:solidFill>
                <a:effectLst/>
                <a:latin typeface="Arial" panose="020B0604020202020204" pitchFamily="34" charset="0"/>
                <a:cs typeface="Arial" panose="020B0604020202020204" pitchFamily="34" charset="0"/>
              </a:rPr>
              <a:t>frontal, parietal, temporal</a:t>
            </a:r>
            <a:r>
              <a:rPr lang="en-GB" sz="3200" b="0" i="0" dirty="0">
                <a:solidFill>
                  <a:srgbClr val="2C2D30"/>
                </a:solidFill>
                <a:effectLst/>
                <a:latin typeface="Arial" panose="020B0604020202020204" pitchFamily="34" charset="0"/>
                <a:cs typeface="Arial" panose="020B0604020202020204" pitchFamily="34" charset="0"/>
              </a:rPr>
              <a:t> and </a:t>
            </a:r>
            <a:r>
              <a:rPr lang="en-GB" sz="3200" b="0" i="1" dirty="0">
                <a:solidFill>
                  <a:srgbClr val="2C2D30"/>
                </a:solidFill>
                <a:effectLst/>
                <a:latin typeface="Arial" panose="020B0604020202020204" pitchFamily="34" charset="0"/>
                <a:cs typeface="Arial" panose="020B0604020202020204" pitchFamily="34" charset="0"/>
              </a:rPr>
              <a:t>occipital lobes</a:t>
            </a:r>
            <a:r>
              <a:rPr lang="en-GB" sz="3200" b="0" i="0" dirty="0">
                <a:solidFill>
                  <a:srgbClr val="2C2D30"/>
                </a:solidFill>
                <a:effectLst/>
                <a:latin typeface="Arial" panose="020B0604020202020204" pitchFamily="34" charset="0"/>
                <a:cs typeface="Arial" panose="020B0604020202020204" pitchFamily="34" charset="0"/>
              </a:rPr>
              <a:t>.</a:t>
            </a:r>
          </a:p>
          <a:p>
            <a:endParaRPr lang="en-GB" dirty="0"/>
          </a:p>
        </p:txBody>
      </p:sp>
      <p:pic>
        <p:nvPicPr>
          <p:cNvPr id="1026" name="Picture 2" descr="See the source image">
            <a:extLst>
              <a:ext uri="{FF2B5EF4-FFF2-40B4-BE49-F238E27FC236}">
                <a16:creationId xmlns:a16="http://schemas.microsoft.com/office/drawing/2014/main" id="{4E8C98FD-D149-94AA-365C-E09050A93077}"/>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567056" y="1607561"/>
            <a:ext cx="4930387" cy="42795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531CC69-F3E8-AAF2-5DBC-C3878201F995}"/>
              </a:ext>
            </a:extLst>
          </p:cNvPr>
          <p:cNvSpPr txBox="1"/>
          <p:nvPr/>
        </p:nvSpPr>
        <p:spPr>
          <a:xfrm>
            <a:off x="6761018" y="5854520"/>
            <a:ext cx="3900055" cy="261610"/>
          </a:xfrm>
          <a:prstGeom prst="rect">
            <a:avLst/>
          </a:prstGeom>
          <a:noFill/>
        </p:spPr>
        <p:txBody>
          <a:bodyPr wrap="square" rtlCol="0">
            <a:spAutoFit/>
          </a:bodyPr>
          <a:lstStyle/>
          <a:p>
            <a:r>
              <a:rPr lang="en-GB" sz="1100" dirty="0"/>
              <a:t>blogspot.com</a:t>
            </a:r>
          </a:p>
        </p:txBody>
      </p:sp>
    </p:spTree>
    <p:extLst>
      <p:ext uri="{BB962C8B-B14F-4D97-AF65-F5344CB8AC3E}">
        <p14:creationId xmlns:p14="http://schemas.microsoft.com/office/powerpoint/2010/main" val="42507068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401E-77EE-D45A-7980-C5DABE39D84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Questionnaire</a:t>
            </a:r>
          </a:p>
        </p:txBody>
      </p:sp>
      <p:sp>
        <p:nvSpPr>
          <p:cNvPr id="3" name="Content Placeholder 2">
            <a:extLst>
              <a:ext uri="{FF2B5EF4-FFF2-40B4-BE49-F238E27FC236}">
                <a16:creationId xmlns:a16="http://schemas.microsoft.com/office/drawing/2014/main" id="{CC4F0E04-9EE3-F1BC-6610-CB299D60939A}"/>
              </a:ext>
            </a:extLst>
          </p:cNvPr>
          <p:cNvSpPr>
            <a:spLocks noGrp="1"/>
          </p:cNvSpPr>
          <p:nvPr>
            <p:ph idx="1"/>
          </p:nvPr>
        </p:nvSpPr>
        <p:spPr/>
        <p:txBody>
          <a:bodyPr>
            <a:normAutofit/>
          </a:bodyPr>
          <a:lstStyle/>
          <a:p>
            <a:pPr marL="0" indent="0">
              <a:buNone/>
            </a:pPr>
            <a:r>
              <a:rPr lang="en-GB" sz="2000" b="1" dirty="0">
                <a:latin typeface="Arial" panose="020B0604020202020204" pitchFamily="34" charset="0"/>
                <a:cs typeface="Arial" panose="020B0604020202020204" pitchFamily="34" charset="0"/>
              </a:rPr>
              <a:t>Main aspects of  Patient A to have a stroke</a:t>
            </a:r>
          </a:p>
          <a:p>
            <a:r>
              <a:rPr lang="en-GB" sz="2000" dirty="0">
                <a:latin typeface="Arial" panose="020B0604020202020204" pitchFamily="34" charset="0"/>
                <a:cs typeface="Arial" panose="020B0604020202020204" pitchFamily="34" charset="0"/>
              </a:rPr>
              <a:t>Smoking ………………………………………………………………..30+ cigarettes</a:t>
            </a:r>
          </a:p>
          <a:p>
            <a:r>
              <a:rPr lang="en-GB" sz="2000" dirty="0">
                <a:latin typeface="Arial" panose="020B0604020202020204" pitchFamily="34" charset="0"/>
                <a:cs typeface="Arial" panose="020B0604020202020204" pitchFamily="34" charset="0"/>
              </a:rPr>
              <a:t>Family history…………………………………………………………..Hereditary</a:t>
            </a:r>
          </a:p>
          <a:p>
            <a:r>
              <a:rPr lang="en-GB" sz="2000" dirty="0">
                <a:latin typeface="Arial" panose="020B0604020202020204" pitchFamily="34" charset="0"/>
                <a:cs typeface="Arial" panose="020B0604020202020204" pitchFamily="34" charset="0"/>
              </a:rPr>
              <a:t>Exercising………………………………………………………….. One a week</a:t>
            </a:r>
          </a:p>
          <a:p>
            <a:r>
              <a:rPr lang="en-GB" sz="2000" dirty="0">
                <a:latin typeface="Arial" panose="020B0604020202020204" pitchFamily="34" charset="0"/>
                <a:cs typeface="Arial" panose="020B0604020202020204" pitchFamily="34" charset="0"/>
              </a:rPr>
              <a:t>Age……………………………………………………………………… 52</a:t>
            </a:r>
          </a:p>
          <a:p>
            <a:r>
              <a:rPr lang="en-GB" sz="2000" dirty="0">
                <a:latin typeface="Arial" panose="020B0604020202020204" pitchFamily="34" charset="0"/>
                <a:cs typeface="Arial" panose="020B0604020202020204" pitchFamily="34" charset="0"/>
              </a:rPr>
              <a:t>Ethnicity…………………………………………………………………Asian British</a:t>
            </a:r>
          </a:p>
          <a:p>
            <a:r>
              <a:rPr lang="en-GB" sz="2000" dirty="0">
                <a:latin typeface="Arial" panose="020B0604020202020204" pitchFamily="34" charset="0"/>
                <a:cs typeface="Arial" panose="020B0604020202020204" pitchFamily="34" charset="0"/>
              </a:rPr>
              <a:t>Alcohol………………………………………………………………….14 units a week</a:t>
            </a:r>
          </a:p>
          <a:p>
            <a:endParaRPr lang="en-GB" sz="2000" dirty="0"/>
          </a:p>
        </p:txBody>
      </p:sp>
      <p:cxnSp>
        <p:nvCxnSpPr>
          <p:cNvPr id="5" name="Straight Connector 4">
            <a:extLst>
              <a:ext uri="{FF2B5EF4-FFF2-40B4-BE49-F238E27FC236}">
                <a16:creationId xmlns:a16="http://schemas.microsoft.com/office/drawing/2014/main" id="{E32FD6A4-DDA5-E742-F4E7-D9D293A02F46}"/>
              </a:ext>
            </a:extLst>
          </p:cNvPr>
          <p:cNvCxnSpPr>
            <a:cxnSpLocks/>
          </p:cNvCxnSpPr>
          <p:nvPr/>
        </p:nvCxnSpPr>
        <p:spPr>
          <a:xfrm>
            <a:off x="2466109" y="2410691"/>
            <a:ext cx="27709" cy="27709"/>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755023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5C292-E51C-3A67-11D4-D5DFC826108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Lifestyle health-related information of the patient</a:t>
            </a:r>
          </a:p>
        </p:txBody>
      </p:sp>
      <p:sp>
        <p:nvSpPr>
          <p:cNvPr id="3" name="Content Placeholder 2">
            <a:extLst>
              <a:ext uri="{FF2B5EF4-FFF2-40B4-BE49-F238E27FC236}">
                <a16:creationId xmlns:a16="http://schemas.microsoft.com/office/drawing/2014/main" id="{A9D31F90-E418-B09B-D5ED-2D66A6B6F4A1}"/>
              </a:ext>
            </a:extLst>
          </p:cNvPr>
          <p:cNvSpPr>
            <a:spLocks noGrp="1"/>
          </p:cNvSpPr>
          <p:nvPr>
            <p:ph idx="1"/>
          </p:nvPr>
        </p:nvSpPr>
        <p:spPr>
          <a:xfrm>
            <a:off x="838200" y="1690688"/>
            <a:ext cx="8943109" cy="4802187"/>
          </a:xfrm>
        </p:spPr>
        <p:txBody>
          <a:bodyPr>
            <a:normAutofit/>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Patient smokes more then 30 cigarettes a day.</a:t>
            </a:r>
          </a:p>
          <a:p>
            <a:r>
              <a:rPr lang="en-GB" sz="2000" dirty="0">
                <a:latin typeface="Arial" panose="020B0604020202020204" pitchFamily="34" charset="0"/>
                <a:cs typeface="Arial" panose="020B0604020202020204" pitchFamily="34" charset="0"/>
              </a:rPr>
              <a:t>Patient have a family history of heart disease and high cholesterol.</a:t>
            </a:r>
          </a:p>
          <a:p>
            <a:r>
              <a:rPr lang="en-GB" sz="2000" dirty="0">
                <a:latin typeface="Arial" panose="020B0604020202020204" pitchFamily="34" charset="0"/>
                <a:cs typeface="Arial" panose="020B0604020202020204" pitchFamily="34" charset="0"/>
              </a:rPr>
              <a:t>Patient job consist with mostly sitting.</a:t>
            </a:r>
          </a:p>
          <a:p>
            <a:r>
              <a:rPr lang="en-GB" sz="2000" dirty="0">
                <a:latin typeface="Arial" panose="020B0604020202020204" pitchFamily="34" charset="0"/>
                <a:cs typeface="Arial" panose="020B0604020202020204" pitchFamily="34" charset="0"/>
              </a:rPr>
              <a:t>Patient doesn’t do much exercise.</a:t>
            </a:r>
          </a:p>
          <a:p>
            <a:r>
              <a:rPr lang="en-GB" sz="2000" dirty="0">
                <a:latin typeface="Arial" panose="020B0604020202020204" pitchFamily="34" charset="0"/>
                <a:cs typeface="Arial" panose="020B0604020202020204" pitchFamily="34" charset="0"/>
              </a:rPr>
              <a:t>Patient drink more alcohol then recommended amount.</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06017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90507-4D1B-70A6-4FE9-5E2F53EE3E0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                    Health Risks</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4B3AE3C-E4B6-2369-D6F0-D35B0F7D8FE5}"/>
              </a:ext>
            </a:extLst>
          </p:cNvPr>
          <p:cNvSpPr>
            <a:spLocks noGrp="1"/>
          </p:cNvSpPr>
          <p:nvPr>
            <p:ph idx="1"/>
          </p:nvPr>
        </p:nvSpPr>
        <p:spPr>
          <a:xfrm>
            <a:off x="69274" y="1221870"/>
            <a:ext cx="7467600" cy="5569527"/>
          </a:xfrm>
        </p:spPr>
        <p:txBody>
          <a:bodyPr>
            <a:normAutofit/>
          </a:bodyPr>
          <a:lstStyle/>
          <a:p>
            <a:r>
              <a:rPr lang="en-GB" sz="2000" dirty="0">
                <a:latin typeface="Arial" panose="020B0604020202020204" pitchFamily="34" charset="0"/>
                <a:cs typeface="Arial" panose="020B0604020202020204" pitchFamily="34" charset="0"/>
              </a:rPr>
              <a:t>The increased risk of stroke associated with excessive alcohol use appears to be related to a combination of high blood pressure and the body's decreased blood clotting capacity. Alcohol damages the liver, which is one of the ways it interferes with blood coagulation. The liver produces proteins that are required to prevent spontaneous bleeding. (Verywell Health, 2022).</a:t>
            </a:r>
          </a:p>
          <a:p>
            <a:r>
              <a:rPr lang="en-GB" sz="2000" dirty="0">
                <a:latin typeface="Arial" panose="020B0604020202020204" pitchFamily="34" charset="0"/>
                <a:cs typeface="Arial" panose="020B0604020202020204" pitchFamily="34" charset="0"/>
              </a:rPr>
              <a:t>Cigarette smoking elevates blood pressure and lowers oxygen levels in the blood. High blood pressure is a major risk factor. Tobacco smoke contains over 4000 toxic chemicals, which are deposited on the lungs or absorbed into the circulatory system, causing blood vessels to break. </a:t>
            </a:r>
            <a:r>
              <a:rPr lang="en-GB" sz="2000">
                <a:latin typeface="Arial" panose="020B0604020202020204" pitchFamily="34" charset="0"/>
                <a:cs typeface="Arial" panose="020B0604020202020204" pitchFamily="34" charset="0"/>
              </a:rPr>
              <a:t>Smoking also contributes to blood clots by making the blood stickier. (</a:t>
            </a:r>
            <a:r>
              <a:rPr lang="en-GB" sz="2000" dirty="0">
                <a:latin typeface="Arial" panose="020B0604020202020204" pitchFamily="34" charset="0"/>
                <a:cs typeface="Arial" panose="020B0604020202020204" pitchFamily="34" charset="0"/>
              </a:rPr>
              <a:t>www.quit.org.au, 2022).</a:t>
            </a:r>
          </a:p>
          <a:p>
            <a:r>
              <a:rPr lang="en-GB" sz="2000" b="0" i="0" dirty="0">
                <a:solidFill>
                  <a:srgbClr val="2C2F34"/>
                </a:solidFill>
                <a:effectLst/>
                <a:latin typeface="Arial" panose="020B0604020202020204" pitchFamily="34" charset="0"/>
                <a:cs typeface="Arial" panose="020B0604020202020204" pitchFamily="34" charset="0"/>
              </a:rPr>
              <a:t>“Unhealthy eating habits can increase your chances of having a stroke because they can increase your blood pressure or cholesterol levels. </a:t>
            </a:r>
            <a:endParaRPr lang="en-GB" sz="2000"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88BB7D23-0698-47E4-55C3-A51D3EFEAB26}"/>
              </a:ext>
            </a:extLst>
          </p:cNvPr>
          <p:cNvPicPr>
            <a:picLocks noChangeAspect="1"/>
          </p:cNvPicPr>
          <p:nvPr/>
        </p:nvPicPr>
        <p:blipFill>
          <a:blip r:embed="rId2"/>
          <a:stretch>
            <a:fillRect/>
          </a:stretch>
        </p:blipFill>
        <p:spPr>
          <a:xfrm>
            <a:off x="7786255" y="1357746"/>
            <a:ext cx="3710629" cy="3834317"/>
          </a:xfrm>
          <a:prstGeom prst="rect">
            <a:avLst/>
          </a:prstGeom>
        </p:spPr>
      </p:pic>
    </p:spTree>
    <p:extLst>
      <p:ext uri="{BB962C8B-B14F-4D97-AF65-F5344CB8AC3E}">
        <p14:creationId xmlns:p14="http://schemas.microsoft.com/office/powerpoint/2010/main" val="35624972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5091542-E6CF-7594-6225-510EE4013E2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Recommendations</a:t>
            </a:r>
            <a:endParaRPr lang="en-GB" dirty="0"/>
          </a:p>
        </p:txBody>
      </p:sp>
      <p:sp>
        <p:nvSpPr>
          <p:cNvPr id="10" name="Content Placeholder 9">
            <a:extLst>
              <a:ext uri="{FF2B5EF4-FFF2-40B4-BE49-F238E27FC236}">
                <a16:creationId xmlns:a16="http://schemas.microsoft.com/office/drawing/2014/main" id="{5C100CCB-6AA2-E0AB-B9A7-626AA371AF58}"/>
              </a:ext>
            </a:extLst>
          </p:cNvPr>
          <p:cNvSpPr>
            <a:spLocks noGrp="1"/>
          </p:cNvSpPr>
          <p:nvPr>
            <p:ph idx="1"/>
          </p:nvPr>
        </p:nvSpPr>
        <p:spPr>
          <a:xfrm>
            <a:off x="706582" y="1690688"/>
            <a:ext cx="10647218" cy="4486275"/>
          </a:xfrm>
        </p:spPr>
        <p:txBody>
          <a:bodyPr>
            <a:normAutofit/>
          </a:bodyPr>
          <a:lstStyle/>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NHS </a:t>
            </a:r>
            <a:r>
              <a:rPr lang="en-GB" sz="2000" dirty="0">
                <a:latin typeface="Arial" panose="020B0604020202020204" pitchFamily="34" charset="0"/>
                <a:cs typeface="Arial" panose="020B0604020202020204" pitchFamily="34" charset="0"/>
              </a:rPr>
              <a:t>Provide physiotherapists, psychologists, occupational therapists, speech and language therapists, dietitians, and expert nurses and doctors to help the patient recover from a stroke. (NHS, 2019).</a:t>
            </a:r>
          </a:p>
          <a:p>
            <a:pPr marL="0" indent="0">
              <a:buNone/>
            </a:pPr>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National Institute for health and care Excellence orginising health (NICE) </a:t>
            </a:r>
            <a:r>
              <a:rPr lang="en-GB" sz="2000" dirty="0">
                <a:latin typeface="Arial" panose="020B0604020202020204" pitchFamily="34" charset="0"/>
                <a:cs typeface="Arial" panose="020B0604020202020204" pitchFamily="34" charset="0"/>
              </a:rPr>
              <a:t>and social care for people who need stroke rehabilitation by providing all the support they need and information selfcare and long health care. They help with cognitive, emotional functioning, vision, swallowing and communication. (NICE, 2019).</a:t>
            </a:r>
          </a:p>
          <a:p>
            <a:endParaRPr lang="en-GB" sz="2000" dirty="0"/>
          </a:p>
        </p:txBody>
      </p:sp>
    </p:spTree>
    <p:extLst>
      <p:ext uri="{BB962C8B-B14F-4D97-AF65-F5344CB8AC3E}">
        <p14:creationId xmlns:p14="http://schemas.microsoft.com/office/powerpoint/2010/main" val="7753808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3C700AD-2B35-BC04-B5C4-BB42FAE32F24}"/>
              </a:ext>
            </a:extLst>
          </p:cNvPr>
          <p:cNvSpPr>
            <a:spLocks noGrp="1"/>
          </p:cNvSpPr>
          <p:nvPr>
            <p:ph type="title"/>
          </p:nvPr>
        </p:nvSpPr>
        <p:spPr>
          <a:xfrm>
            <a:off x="901700" y="323561"/>
            <a:ext cx="10452100" cy="1325563"/>
          </a:xfrm>
        </p:spPr>
        <p:txBody>
          <a:bodyPr/>
          <a:lstStyle/>
          <a:p>
            <a:r>
              <a:rPr lang="en-GB" b="1" dirty="0">
                <a:latin typeface="Arial" panose="020B0604020202020204" pitchFamily="34" charset="0"/>
                <a:cs typeface="Arial" panose="020B0604020202020204" pitchFamily="34" charset="0"/>
              </a:rPr>
              <a:t>                     References</a:t>
            </a:r>
          </a:p>
        </p:txBody>
      </p:sp>
      <p:sp>
        <p:nvSpPr>
          <p:cNvPr id="5" name="Content Placeholder 4">
            <a:extLst>
              <a:ext uri="{FF2B5EF4-FFF2-40B4-BE49-F238E27FC236}">
                <a16:creationId xmlns:a16="http://schemas.microsoft.com/office/drawing/2014/main" id="{CF13699E-C8D3-AF2D-A1D7-67C53038C4A6}"/>
              </a:ext>
            </a:extLst>
          </p:cNvPr>
          <p:cNvSpPr>
            <a:spLocks noGrp="1"/>
          </p:cNvSpPr>
          <p:nvPr>
            <p:ph idx="1"/>
          </p:nvPr>
        </p:nvSpPr>
        <p:spPr>
          <a:xfrm>
            <a:off x="693304" y="1571048"/>
            <a:ext cx="10868891" cy="5032375"/>
          </a:xfrm>
        </p:spPr>
        <p:txBody>
          <a:bodyPr/>
          <a:lstStyle/>
          <a:p>
            <a:pPr algn="l" fontAlgn="ctr"/>
            <a:endParaRPr lang="en-GB" sz="2000" b="1" i="0" dirty="0">
              <a:solidFill>
                <a:srgbClr val="002EFF"/>
              </a:solidFill>
              <a:effectLst/>
              <a:latin typeface="Lato" panose="020B0604020202020204" pitchFamily="34" charset="0"/>
            </a:endParaRPr>
          </a:p>
          <a:p>
            <a:pPr fontAlgn="ctr"/>
            <a:r>
              <a:rPr lang="en-GB" sz="2000" dirty="0">
                <a:effectLst/>
                <a:latin typeface="Arial" panose="020B0604020202020204" pitchFamily="34" charset="0"/>
                <a:cs typeface="Arial" panose="020B0604020202020204" pitchFamily="34" charset="0"/>
              </a:rPr>
              <a:t>Bailey, R. (2019). </a:t>
            </a:r>
            <a:r>
              <a:rPr lang="en-GB" sz="2000" i="1" dirty="0">
                <a:effectLst/>
                <a:latin typeface="Arial" panose="020B0604020202020204" pitchFamily="34" charset="0"/>
                <a:cs typeface="Arial" panose="020B0604020202020204" pitchFamily="34" charset="0"/>
              </a:rPr>
              <a:t>Learn the Basic Anatomy of the Brain</a:t>
            </a:r>
            <a:r>
              <a:rPr lang="en-GB" sz="2000" dirty="0">
                <a:effectLst/>
                <a:latin typeface="Arial" panose="020B0604020202020204" pitchFamily="34" charset="0"/>
                <a:cs typeface="Arial" panose="020B0604020202020204" pitchFamily="34" charset="0"/>
              </a:rPr>
              <a:t>. [online] ThoughtCo. Available at: https://www.thoughtco.com/anatomy-of-the-brain-373479 [Accessed 24 Nov. 2022].</a:t>
            </a:r>
          </a:p>
          <a:p>
            <a:pPr fontAlgn="ctr"/>
            <a:r>
              <a:rPr lang="en-GB" sz="2000" dirty="0">
                <a:effectLst/>
                <a:latin typeface="Arial" panose="020B0604020202020204" pitchFamily="34" charset="0"/>
                <a:cs typeface="Arial" panose="020B0604020202020204" pitchFamily="34" charset="0"/>
              </a:rPr>
              <a:t>www.psychologytoday.com. (2022). </a:t>
            </a:r>
            <a:r>
              <a:rPr lang="en-GB" sz="2000" i="1" dirty="0">
                <a:effectLst/>
                <a:latin typeface="Arial" panose="020B0604020202020204" pitchFamily="34" charset="0"/>
                <a:cs typeface="Arial" panose="020B0604020202020204" pitchFamily="34" charset="0"/>
              </a:rPr>
              <a:t>Brain Bullet Points | Psychology Today</a:t>
            </a:r>
            <a:r>
              <a:rPr lang="en-GB" sz="2000" dirty="0">
                <a:effectLst/>
                <a:latin typeface="Arial" panose="020B0604020202020204" pitchFamily="34" charset="0"/>
                <a:cs typeface="Arial" panose="020B0604020202020204" pitchFamily="34" charset="0"/>
              </a:rPr>
              <a:t>. [online] Available at: https://www.psychologytoday.com/us/blog/trouble-in-mind/201111/brain-bullet-points [Accessed 24 Nov. 2022].</a:t>
            </a:r>
          </a:p>
          <a:p>
            <a:pPr fontAlgn="ctr"/>
            <a:r>
              <a:rPr lang="en-GB" sz="2000" dirty="0">
                <a:effectLst/>
                <a:latin typeface="Arial" panose="020B0604020202020204" pitchFamily="34" charset="0"/>
                <a:cs typeface="Arial" panose="020B0604020202020204" pitchFamily="34" charset="0"/>
              </a:rPr>
              <a:t>NHS (2019). </a:t>
            </a:r>
            <a:r>
              <a:rPr lang="en-GB" sz="2000" i="1" dirty="0">
                <a:effectLst/>
                <a:latin typeface="Arial" panose="020B0604020202020204" pitchFamily="34" charset="0"/>
                <a:cs typeface="Arial" panose="020B0604020202020204" pitchFamily="34" charset="0"/>
              </a:rPr>
              <a:t>Stroke</a:t>
            </a:r>
            <a:r>
              <a:rPr lang="en-GB" sz="2000" dirty="0">
                <a:effectLst/>
                <a:latin typeface="Arial" panose="020B0604020202020204" pitchFamily="34" charset="0"/>
                <a:cs typeface="Arial" panose="020B0604020202020204" pitchFamily="34" charset="0"/>
              </a:rPr>
              <a:t>. [online] NHS. Available at: </a:t>
            </a:r>
            <a:r>
              <a:rPr lang="en-GB" sz="2000" dirty="0">
                <a:effectLst/>
                <a:latin typeface="Arial" panose="020B0604020202020204" pitchFamily="34" charset="0"/>
                <a:cs typeface="Arial" panose="020B0604020202020204" pitchFamily="34" charset="0"/>
                <a:hlinkClick r:id="rId2"/>
              </a:rPr>
              <a:t>https://www.nhs.uk/conditions/stroke/</a:t>
            </a:r>
            <a:r>
              <a:rPr lang="en-GB" sz="2000" dirty="0">
                <a:effectLst/>
                <a:latin typeface="Arial" panose="020B0604020202020204" pitchFamily="34" charset="0"/>
                <a:cs typeface="Arial" panose="020B0604020202020204" pitchFamily="34" charset="0"/>
              </a:rPr>
              <a:t>.</a:t>
            </a:r>
          </a:p>
          <a:p>
            <a:pPr fontAlgn="ctr"/>
            <a:r>
              <a:rPr lang="en-GB" sz="2000" dirty="0">
                <a:effectLst/>
                <a:latin typeface="Arial" panose="020B0604020202020204" pitchFamily="34" charset="0"/>
                <a:cs typeface="Arial" panose="020B0604020202020204" pitchFamily="34" charset="0"/>
              </a:rPr>
              <a:t>NICE (2019). </a:t>
            </a:r>
            <a:r>
              <a:rPr lang="en-GB" sz="2000" i="1" dirty="0">
                <a:effectLst/>
                <a:latin typeface="Arial" panose="020B0604020202020204" pitchFamily="34" charset="0"/>
                <a:cs typeface="Arial" panose="020B0604020202020204" pitchFamily="34" charset="0"/>
              </a:rPr>
              <a:t>Stroke and transient ischaemic attack in over 16s: diagnosis and initial management | Guidance | NICE</a:t>
            </a:r>
            <a:r>
              <a:rPr lang="en-GB" sz="2000" dirty="0">
                <a:effectLst/>
                <a:latin typeface="Arial" panose="020B0604020202020204" pitchFamily="34" charset="0"/>
                <a:cs typeface="Arial" panose="020B0604020202020204" pitchFamily="34" charset="0"/>
              </a:rPr>
              <a:t>. [online] Nice.org.uk. Available at: https://www.nice.org.uk/guidance/ng128.</a:t>
            </a:r>
          </a:p>
          <a:p>
            <a:pPr marL="0" indent="0" fontAlgn="ctr">
              <a:buNone/>
            </a:pPr>
            <a:endParaRPr lang="en-GB" sz="2000" dirty="0">
              <a:effectLst/>
              <a:latin typeface="Arial" panose="020B0604020202020204" pitchFamily="34" charset="0"/>
              <a:cs typeface="Arial" panose="020B0604020202020204" pitchFamily="34" charset="0"/>
            </a:endParaRPr>
          </a:p>
          <a:p>
            <a:pPr fontAlgn="ctr"/>
            <a:endParaRPr lang="en-GB" sz="1800" dirty="0">
              <a:effectLst/>
              <a:latin typeface="Arial" panose="020B0604020202020204" pitchFamily="34" charset="0"/>
              <a:cs typeface="Arial" panose="020B0604020202020204" pitchFamily="34" charset="0"/>
            </a:endParaRPr>
          </a:p>
          <a:p>
            <a:pPr fontAlgn="ctr"/>
            <a:endParaRPr lang="en-GB" sz="1800" dirty="0">
              <a:effectLst/>
              <a:latin typeface="Arial" panose="020B0604020202020204" pitchFamily="34" charset="0"/>
              <a:cs typeface="Arial" panose="020B0604020202020204" pitchFamily="34" charset="0"/>
            </a:endParaRPr>
          </a:p>
          <a:p>
            <a:pPr algn="l" fontAlgn="ctr"/>
            <a:endParaRPr lang="en-GB" b="1" i="0" dirty="0">
              <a:solidFill>
                <a:srgbClr val="002EFF"/>
              </a:solidFill>
              <a:effectLst/>
              <a:latin typeface="Lato" panose="020B0604020202020204" pitchFamily="34" charset="0"/>
            </a:endParaRPr>
          </a:p>
          <a:p>
            <a:pPr algn="l" fontAlgn="ctr"/>
            <a:endParaRPr lang="en-GB" b="1" i="0" dirty="0">
              <a:solidFill>
                <a:srgbClr val="6F6F8C"/>
              </a:solidFill>
              <a:effectLst/>
              <a:latin typeface="Lato" panose="020B0604020202020204" pitchFamily="34" charset="0"/>
            </a:endParaRPr>
          </a:p>
          <a:p>
            <a:pPr marL="0" indent="0" algn="l" fontAlgn="ctr">
              <a:buNone/>
            </a:pPr>
            <a:endParaRPr lang="en-GB" b="1" i="0" dirty="0">
              <a:solidFill>
                <a:srgbClr val="6F6F8C"/>
              </a:solidFill>
              <a:effectLst/>
              <a:latin typeface="Lato" panose="020B0604020202020204" pitchFamily="34" charset="0"/>
            </a:endParaRPr>
          </a:p>
          <a:p>
            <a:pPr marL="0" indent="0">
              <a:buNone/>
            </a:pPr>
            <a:endParaRPr lang="en-GB" dirty="0"/>
          </a:p>
        </p:txBody>
      </p:sp>
    </p:spTree>
    <p:extLst>
      <p:ext uri="{BB962C8B-B14F-4D97-AF65-F5344CB8AC3E}">
        <p14:creationId xmlns:p14="http://schemas.microsoft.com/office/powerpoint/2010/main" val="9462366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14801</TotalTime>
  <Words>1154</Words>
  <Application>Microsoft Office PowerPoint</Application>
  <PresentationFormat>Widescreen</PresentationFormat>
  <Paragraphs>68</Paragraphs>
  <Slides>9</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Calibri Light</vt:lpstr>
      <vt:lpstr>Lato</vt:lpstr>
      <vt:lpstr>Roboto</vt:lpstr>
      <vt:lpstr>Office Theme</vt:lpstr>
      <vt:lpstr>PowerPoint Presentation</vt:lpstr>
      <vt:lpstr>                      Introduction</vt:lpstr>
      <vt:lpstr>                        Anatomy</vt:lpstr>
      <vt:lpstr>                      Physiology</vt:lpstr>
      <vt:lpstr>Questionnaire</vt:lpstr>
      <vt:lpstr>Lifestyle health-related information of the patient</vt:lpstr>
      <vt:lpstr>                    Health Risks </vt:lpstr>
      <vt:lpstr>Recommendations</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cairo chaudhry</dc:creator>
  <cp:lastModifiedBy>cairo chaudhry</cp:lastModifiedBy>
  <cp:revision>3</cp:revision>
  <dcterms:created xsi:type="dcterms:W3CDTF">2022-10-20T10:41:17Z</dcterms:created>
  <dcterms:modified xsi:type="dcterms:W3CDTF">2022-11-25T13:46:52Z</dcterms:modified>
</cp:coreProperties>
</file>