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handoutMasterIdLst>
    <p:handoutMasterId r:id="rId20"/>
  </p:handoutMasterIdLst>
  <p:sldIdLst>
    <p:sldId id="256" r:id="rId5"/>
    <p:sldId id="291" r:id="rId6"/>
    <p:sldId id="292" r:id="rId7"/>
    <p:sldId id="283" r:id="rId8"/>
    <p:sldId id="295" r:id="rId9"/>
    <p:sldId id="284" r:id="rId10"/>
    <p:sldId id="285" r:id="rId11"/>
    <p:sldId id="286" r:id="rId12"/>
    <p:sldId id="287" r:id="rId13"/>
    <p:sldId id="288" r:id="rId14"/>
    <p:sldId id="294" r:id="rId15"/>
    <p:sldId id="289" r:id="rId16"/>
    <p:sldId id="290" r:id="rId17"/>
    <p:sldId id="293" r:id="rId18"/>
  </p:sldIdLst>
  <p:sldSz cx="9144000" cy="6858000" type="screen4x3"/>
  <p:notesSz cx="6865938" cy="9540875"/>
  <p:defaultTextStyle>
    <a:defPPr>
      <a:defRPr lang="en-US"/>
    </a:defPPr>
    <a:lvl1pPr algn="l" rtl="0" eaLnBrk="0" fontAlgn="base" hangingPunct="0">
      <a:spcBef>
        <a:spcPct val="0"/>
      </a:spcBef>
      <a:spcAft>
        <a:spcPct val="0"/>
      </a:spcAft>
      <a:defRPr kern="1200">
        <a:solidFill>
          <a:schemeClr val="tx1"/>
        </a:solidFill>
        <a:latin typeface="Myriad Pro"/>
        <a:ea typeface="+mn-ea"/>
        <a:cs typeface="+mn-cs"/>
      </a:defRPr>
    </a:lvl1pPr>
    <a:lvl2pPr marL="457200" algn="l" rtl="0" eaLnBrk="0" fontAlgn="base" hangingPunct="0">
      <a:spcBef>
        <a:spcPct val="0"/>
      </a:spcBef>
      <a:spcAft>
        <a:spcPct val="0"/>
      </a:spcAft>
      <a:defRPr kern="1200">
        <a:solidFill>
          <a:schemeClr val="tx1"/>
        </a:solidFill>
        <a:latin typeface="Myriad Pro"/>
        <a:ea typeface="+mn-ea"/>
        <a:cs typeface="+mn-cs"/>
      </a:defRPr>
    </a:lvl2pPr>
    <a:lvl3pPr marL="914400" algn="l" rtl="0" eaLnBrk="0" fontAlgn="base" hangingPunct="0">
      <a:spcBef>
        <a:spcPct val="0"/>
      </a:spcBef>
      <a:spcAft>
        <a:spcPct val="0"/>
      </a:spcAft>
      <a:defRPr kern="1200">
        <a:solidFill>
          <a:schemeClr val="tx1"/>
        </a:solidFill>
        <a:latin typeface="Myriad Pro"/>
        <a:ea typeface="+mn-ea"/>
        <a:cs typeface="+mn-cs"/>
      </a:defRPr>
    </a:lvl3pPr>
    <a:lvl4pPr marL="1371600" algn="l" rtl="0" eaLnBrk="0" fontAlgn="base" hangingPunct="0">
      <a:spcBef>
        <a:spcPct val="0"/>
      </a:spcBef>
      <a:spcAft>
        <a:spcPct val="0"/>
      </a:spcAft>
      <a:defRPr kern="1200">
        <a:solidFill>
          <a:schemeClr val="tx1"/>
        </a:solidFill>
        <a:latin typeface="Myriad Pro"/>
        <a:ea typeface="+mn-ea"/>
        <a:cs typeface="+mn-cs"/>
      </a:defRPr>
    </a:lvl4pPr>
    <a:lvl5pPr marL="1828800" algn="l" rtl="0" eaLnBrk="0" fontAlgn="base" hangingPunct="0">
      <a:spcBef>
        <a:spcPct val="0"/>
      </a:spcBef>
      <a:spcAft>
        <a:spcPct val="0"/>
      </a:spcAft>
      <a:defRPr kern="1200">
        <a:solidFill>
          <a:schemeClr val="tx1"/>
        </a:solidFill>
        <a:latin typeface="Myriad Pro"/>
        <a:ea typeface="+mn-ea"/>
        <a:cs typeface="+mn-cs"/>
      </a:defRPr>
    </a:lvl5pPr>
    <a:lvl6pPr marL="2286000" algn="l" defTabSz="914400" rtl="0" eaLnBrk="1" latinLnBrk="0" hangingPunct="1">
      <a:defRPr kern="1200">
        <a:solidFill>
          <a:schemeClr val="tx1"/>
        </a:solidFill>
        <a:latin typeface="Myriad Pro"/>
        <a:ea typeface="+mn-ea"/>
        <a:cs typeface="+mn-cs"/>
      </a:defRPr>
    </a:lvl6pPr>
    <a:lvl7pPr marL="2743200" algn="l" defTabSz="914400" rtl="0" eaLnBrk="1" latinLnBrk="0" hangingPunct="1">
      <a:defRPr kern="1200">
        <a:solidFill>
          <a:schemeClr val="tx1"/>
        </a:solidFill>
        <a:latin typeface="Myriad Pro"/>
        <a:ea typeface="+mn-ea"/>
        <a:cs typeface="+mn-cs"/>
      </a:defRPr>
    </a:lvl7pPr>
    <a:lvl8pPr marL="3200400" algn="l" defTabSz="914400" rtl="0" eaLnBrk="1" latinLnBrk="0" hangingPunct="1">
      <a:defRPr kern="1200">
        <a:solidFill>
          <a:schemeClr val="tx1"/>
        </a:solidFill>
        <a:latin typeface="Myriad Pro"/>
        <a:ea typeface="+mn-ea"/>
        <a:cs typeface="+mn-cs"/>
      </a:defRPr>
    </a:lvl8pPr>
    <a:lvl9pPr marL="3657600" algn="l" defTabSz="914400" rtl="0" eaLnBrk="1" latinLnBrk="0" hangingPunct="1">
      <a:defRPr kern="1200">
        <a:solidFill>
          <a:schemeClr val="tx1"/>
        </a:solidFill>
        <a:latin typeface="Myriad Pro"/>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05">
          <p15:clr>
            <a:srgbClr val="A4A3A4"/>
          </p15:clr>
        </p15:guide>
        <p15:guide id="2" pos="2163">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486" autoAdjust="0"/>
    <p:restoredTop sz="95033" autoAdjust="0"/>
  </p:normalViewPr>
  <p:slideViewPr>
    <p:cSldViewPr>
      <p:cViewPr varScale="1">
        <p:scale>
          <a:sx n="168" d="100"/>
          <a:sy n="168" d="100"/>
        </p:scale>
        <p:origin x="1384" y="192"/>
      </p:cViewPr>
      <p:guideLst>
        <p:guide orient="horz" pos="2160"/>
        <p:guide pos="2880"/>
      </p:guideLst>
    </p:cSldViewPr>
  </p:slideViewPr>
  <p:notesTextViewPr>
    <p:cViewPr>
      <p:scale>
        <a:sx n="1" d="1"/>
        <a:sy n="1" d="1"/>
      </p:scale>
      <p:origin x="0" y="0"/>
    </p:cViewPr>
  </p:notesTextViewPr>
  <p:sorterViewPr>
    <p:cViewPr>
      <p:scale>
        <a:sx n="140" d="100"/>
        <a:sy n="140" d="100"/>
      </p:scale>
      <p:origin x="0" y="0"/>
    </p:cViewPr>
  </p:sorterViewPr>
  <p:notesViewPr>
    <p:cSldViewPr>
      <p:cViewPr varScale="1">
        <p:scale>
          <a:sx n="83" d="100"/>
          <a:sy n="83" d="100"/>
        </p:scale>
        <p:origin x="-2166" y="-78"/>
      </p:cViewPr>
      <p:guideLst>
        <p:guide orient="horz" pos="3005"/>
        <p:guide pos="216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84FEF83-2815-97B2-C8FA-08EEEF660DA4}"/>
              </a:ext>
            </a:extLst>
          </p:cNvPr>
          <p:cNvSpPr>
            <a:spLocks noGrp="1"/>
          </p:cNvSpPr>
          <p:nvPr>
            <p:ph type="hdr" sz="quarter"/>
          </p:nvPr>
        </p:nvSpPr>
        <p:spPr>
          <a:xfrm>
            <a:off x="0" y="0"/>
            <a:ext cx="2974975" cy="477838"/>
          </a:xfrm>
          <a:prstGeom prst="rect">
            <a:avLst/>
          </a:prstGeom>
        </p:spPr>
        <p:txBody>
          <a:bodyPr vert="horz" lIns="93744" tIns="46872" rIns="93744" bIns="46872"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23FAA53-232A-CAD5-E66D-7B60F0C83DD9}"/>
              </a:ext>
            </a:extLst>
          </p:cNvPr>
          <p:cNvSpPr>
            <a:spLocks noGrp="1"/>
          </p:cNvSpPr>
          <p:nvPr>
            <p:ph type="dt" sz="quarter" idx="1"/>
          </p:nvPr>
        </p:nvSpPr>
        <p:spPr>
          <a:xfrm>
            <a:off x="3889375" y="0"/>
            <a:ext cx="2974975" cy="477838"/>
          </a:xfrm>
          <a:prstGeom prst="rect">
            <a:avLst/>
          </a:prstGeom>
        </p:spPr>
        <p:txBody>
          <a:bodyPr vert="horz" lIns="93744" tIns="46872" rIns="93744" bIns="46872" rtlCol="0"/>
          <a:lstStyle>
            <a:lvl1pPr algn="r" eaLnBrk="1" fontAlgn="auto" hangingPunct="1">
              <a:spcBef>
                <a:spcPts val="0"/>
              </a:spcBef>
              <a:spcAft>
                <a:spcPts val="0"/>
              </a:spcAft>
              <a:defRPr sz="1200">
                <a:latin typeface="+mn-lt"/>
              </a:defRPr>
            </a:lvl1pPr>
          </a:lstStyle>
          <a:p>
            <a:pPr>
              <a:defRPr/>
            </a:pPr>
            <a:fld id="{FFE7E569-055D-1D45-9845-C00101D71EFE}" type="datetimeFigureOut">
              <a:rPr lang="en-GB"/>
              <a:pPr>
                <a:defRPr/>
              </a:pPr>
              <a:t>01/12/2025</a:t>
            </a:fld>
            <a:endParaRPr lang="en-GB"/>
          </a:p>
        </p:txBody>
      </p:sp>
      <p:sp>
        <p:nvSpPr>
          <p:cNvPr id="4" name="Footer Placeholder 3">
            <a:extLst>
              <a:ext uri="{FF2B5EF4-FFF2-40B4-BE49-F238E27FC236}">
                <a16:creationId xmlns:a16="http://schemas.microsoft.com/office/drawing/2014/main" id="{5F0D0CB3-A793-2EF9-6DF5-0B5D60FB8D12}"/>
              </a:ext>
            </a:extLst>
          </p:cNvPr>
          <p:cNvSpPr>
            <a:spLocks noGrp="1"/>
          </p:cNvSpPr>
          <p:nvPr>
            <p:ph type="ftr" sz="quarter" idx="2"/>
          </p:nvPr>
        </p:nvSpPr>
        <p:spPr>
          <a:xfrm>
            <a:off x="0" y="9061450"/>
            <a:ext cx="2974975" cy="477838"/>
          </a:xfrm>
          <a:prstGeom prst="rect">
            <a:avLst/>
          </a:prstGeom>
        </p:spPr>
        <p:txBody>
          <a:bodyPr vert="horz" lIns="93744" tIns="46872" rIns="93744" bIns="46872"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20F1C70A-E61D-14A2-8D15-1A6F54EDFAEF}"/>
              </a:ext>
            </a:extLst>
          </p:cNvPr>
          <p:cNvSpPr>
            <a:spLocks noGrp="1"/>
          </p:cNvSpPr>
          <p:nvPr>
            <p:ph type="sldNum" sz="quarter" idx="3"/>
          </p:nvPr>
        </p:nvSpPr>
        <p:spPr>
          <a:xfrm>
            <a:off x="3889375" y="9061450"/>
            <a:ext cx="2974975" cy="477838"/>
          </a:xfrm>
          <a:prstGeom prst="rect">
            <a:avLst/>
          </a:prstGeom>
        </p:spPr>
        <p:txBody>
          <a:bodyPr vert="horz" lIns="93744" tIns="46872" rIns="93744" bIns="46872" rtlCol="0" anchor="b"/>
          <a:lstStyle>
            <a:lvl1pPr algn="r" eaLnBrk="1" fontAlgn="auto" hangingPunct="1">
              <a:spcBef>
                <a:spcPts val="0"/>
              </a:spcBef>
              <a:spcAft>
                <a:spcPts val="0"/>
              </a:spcAft>
              <a:defRPr sz="1200">
                <a:latin typeface="+mn-lt"/>
              </a:defRPr>
            </a:lvl1pPr>
          </a:lstStyle>
          <a:p>
            <a:pPr>
              <a:defRPr/>
            </a:pPr>
            <a:fld id="{BD1CD9DB-16CF-F949-ADF4-75C69D2630BD}"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9AEF313-D94E-4750-3FE4-1963CFBBE97E}"/>
              </a:ext>
            </a:extLst>
          </p:cNvPr>
          <p:cNvSpPr>
            <a:spLocks noGrp="1"/>
          </p:cNvSpPr>
          <p:nvPr>
            <p:ph type="hdr" sz="quarter"/>
          </p:nvPr>
        </p:nvSpPr>
        <p:spPr>
          <a:xfrm>
            <a:off x="0" y="0"/>
            <a:ext cx="2974975" cy="477838"/>
          </a:xfrm>
          <a:prstGeom prst="rect">
            <a:avLst/>
          </a:prstGeom>
        </p:spPr>
        <p:txBody>
          <a:bodyPr vert="horz" lIns="93744" tIns="46872" rIns="93744" bIns="46872"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DB53710E-5E79-1088-46E8-A9F30D43641E}"/>
              </a:ext>
            </a:extLst>
          </p:cNvPr>
          <p:cNvSpPr>
            <a:spLocks noGrp="1"/>
          </p:cNvSpPr>
          <p:nvPr>
            <p:ph type="dt" idx="1"/>
          </p:nvPr>
        </p:nvSpPr>
        <p:spPr>
          <a:xfrm>
            <a:off x="3889375" y="0"/>
            <a:ext cx="2974975" cy="477838"/>
          </a:xfrm>
          <a:prstGeom prst="rect">
            <a:avLst/>
          </a:prstGeom>
        </p:spPr>
        <p:txBody>
          <a:bodyPr vert="horz" lIns="93744" tIns="46872" rIns="93744" bIns="46872" rtlCol="0"/>
          <a:lstStyle>
            <a:lvl1pPr algn="r" eaLnBrk="1" fontAlgn="auto" hangingPunct="1">
              <a:spcBef>
                <a:spcPts val="0"/>
              </a:spcBef>
              <a:spcAft>
                <a:spcPts val="0"/>
              </a:spcAft>
              <a:defRPr sz="1200">
                <a:latin typeface="+mn-lt"/>
              </a:defRPr>
            </a:lvl1pPr>
          </a:lstStyle>
          <a:p>
            <a:pPr>
              <a:defRPr/>
            </a:pPr>
            <a:fld id="{D37BD38F-B5DE-D34C-89F0-C7A9E9750CCB}" type="datetimeFigureOut">
              <a:rPr lang="en-US"/>
              <a:pPr>
                <a:defRPr/>
              </a:pPr>
              <a:t>12/1/25</a:t>
            </a:fld>
            <a:endParaRPr lang="en-US"/>
          </a:p>
        </p:txBody>
      </p:sp>
      <p:sp>
        <p:nvSpPr>
          <p:cNvPr id="4" name="Slide Image Placeholder 3">
            <a:extLst>
              <a:ext uri="{FF2B5EF4-FFF2-40B4-BE49-F238E27FC236}">
                <a16:creationId xmlns:a16="http://schemas.microsoft.com/office/drawing/2014/main" id="{2C1129C1-180F-1585-D944-3C0EA9523C30}"/>
              </a:ext>
            </a:extLst>
          </p:cNvPr>
          <p:cNvSpPr>
            <a:spLocks noGrp="1" noRot="1" noChangeAspect="1"/>
          </p:cNvSpPr>
          <p:nvPr>
            <p:ph type="sldImg" idx="2"/>
          </p:nvPr>
        </p:nvSpPr>
        <p:spPr>
          <a:xfrm>
            <a:off x="1047750" y="715963"/>
            <a:ext cx="4770438" cy="3578225"/>
          </a:xfrm>
          <a:prstGeom prst="rect">
            <a:avLst/>
          </a:prstGeom>
          <a:noFill/>
          <a:ln w="12700">
            <a:solidFill>
              <a:prstClr val="black"/>
            </a:solidFill>
          </a:ln>
        </p:spPr>
        <p:txBody>
          <a:bodyPr vert="horz" lIns="93744" tIns="46872" rIns="93744" bIns="46872" rtlCol="0" anchor="ctr"/>
          <a:lstStyle/>
          <a:p>
            <a:pPr lvl="0"/>
            <a:endParaRPr lang="en-US" noProof="0"/>
          </a:p>
        </p:txBody>
      </p:sp>
      <p:sp>
        <p:nvSpPr>
          <p:cNvPr id="5" name="Notes Placeholder 4">
            <a:extLst>
              <a:ext uri="{FF2B5EF4-FFF2-40B4-BE49-F238E27FC236}">
                <a16:creationId xmlns:a16="http://schemas.microsoft.com/office/drawing/2014/main" id="{D4D6B128-9133-0B78-6CDC-A7FB6FD5317F}"/>
              </a:ext>
            </a:extLst>
          </p:cNvPr>
          <p:cNvSpPr>
            <a:spLocks noGrp="1"/>
          </p:cNvSpPr>
          <p:nvPr>
            <p:ph type="body" sz="quarter" idx="3"/>
          </p:nvPr>
        </p:nvSpPr>
        <p:spPr>
          <a:xfrm>
            <a:off x="687388" y="4532313"/>
            <a:ext cx="5492750" cy="4292600"/>
          </a:xfrm>
          <a:prstGeom prst="rect">
            <a:avLst/>
          </a:prstGeom>
        </p:spPr>
        <p:txBody>
          <a:bodyPr vert="horz" lIns="93744" tIns="46872" rIns="93744" bIns="46872"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6" name="Footer Placeholder 5">
            <a:extLst>
              <a:ext uri="{FF2B5EF4-FFF2-40B4-BE49-F238E27FC236}">
                <a16:creationId xmlns:a16="http://schemas.microsoft.com/office/drawing/2014/main" id="{F6EC3298-D596-DF3C-2D1F-64ED7B8DB257}"/>
              </a:ext>
            </a:extLst>
          </p:cNvPr>
          <p:cNvSpPr>
            <a:spLocks noGrp="1"/>
          </p:cNvSpPr>
          <p:nvPr>
            <p:ph type="ftr" sz="quarter" idx="4"/>
          </p:nvPr>
        </p:nvSpPr>
        <p:spPr>
          <a:xfrm>
            <a:off x="0" y="9061450"/>
            <a:ext cx="2974975" cy="477838"/>
          </a:xfrm>
          <a:prstGeom prst="rect">
            <a:avLst/>
          </a:prstGeom>
        </p:spPr>
        <p:txBody>
          <a:bodyPr vert="horz" lIns="93744" tIns="46872" rIns="93744" bIns="46872"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06C86B65-3DEB-2CE7-A40D-8DB834B930BB}"/>
              </a:ext>
            </a:extLst>
          </p:cNvPr>
          <p:cNvSpPr>
            <a:spLocks noGrp="1"/>
          </p:cNvSpPr>
          <p:nvPr>
            <p:ph type="sldNum" sz="quarter" idx="5"/>
          </p:nvPr>
        </p:nvSpPr>
        <p:spPr>
          <a:xfrm>
            <a:off x="3889375" y="9061450"/>
            <a:ext cx="2974975" cy="477838"/>
          </a:xfrm>
          <a:prstGeom prst="rect">
            <a:avLst/>
          </a:prstGeom>
        </p:spPr>
        <p:txBody>
          <a:bodyPr vert="horz" lIns="93744" tIns="46872" rIns="93744" bIns="46872" rtlCol="0" anchor="b"/>
          <a:lstStyle>
            <a:lvl1pPr algn="r" eaLnBrk="1" fontAlgn="auto" hangingPunct="1">
              <a:spcBef>
                <a:spcPts val="0"/>
              </a:spcBef>
              <a:spcAft>
                <a:spcPts val="0"/>
              </a:spcAft>
              <a:defRPr sz="1200">
                <a:latin typeface="+mn-lt"/>
              </a:defRPr>
            </a:lvl1pPr>
          </a:lstStyle>
          <a:p>
            <a:pPr>
              <a:defRPr/>
            </a:pPr>
            <a:fld id="{CDB043EE-0FA0-8146-8FEA-1397D548A7C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n-ea"/>
        <a:cs typeface="+mn-cs"/>
      </a:defRPr>
    </a:lvl1pPr>
    <a:lvl2pPr marL="457200" algn="l" defTabSz="457200" rtl="0" eaLnBrk="0" fontAlgn="base" hangingPunct="0">
      <a:spcBef>
        <a:spcPct val="30000"/>
      </a:spcBef>
      <a:spcAft>
        <a:spcPct val="0"/>
      </a:spcAft>
      <a:defRPr sz="1200" kern="1200">
        <a:solidFill>
          <a:schemeClr val="tx1"/>
        </a:solidFill>
        <a:latin typeface="+mn-lt"/>
        <a:ea typeface="+mn-ea"/>
        <a:cs typeface="+mn-cs"/>
      </a:defRPr>
    </a:lvl2pPr>
    <a:lvl3pPr marL="914400" algn="l" defTabSz="457200" rtl="0" eaLnBrk="0" fontAlgn="base" hangingPunct="0">
      <a:spcBef>
        <a:spcPct val="30000"/>
      </a:spcBef>
      <a:spcAft>
        <a:spcPct val="0"/>
      </a:spcAft>
      <a:defRPr sz="1200" kern="1200">
        <a:solidFill>
          <a:schemeClr val="tx1"/>
        </a:solidFill>
        <a:latin typeface="+mn-lt"/>
        <a:ea typeface="+mn-ea"/>
        <a:cs typeface="+mn-cs"/>
      </a:defRPr>
    </a:lvl3pPr>
    <a:lvl4pPr marL="1371600" algn="l" defTabSz="457200" rtl="0" eaLnBrk="0" fontAlgn="base" hangingPunct="0">
      <a:spcBef>
        <a:spcPct val="30000"/>
      </a:spcBef>
      <a:spcAft>
        <a:spcPct val="0"/>
      </a:spcAft>
      <a:defRPr sz="1200" kern="1200">
        <a:solidFill>
          <a:schemeClr val="tx1"/>
        </a:solidFill>
        <a:latin typeface="+mn-lt"/>
        <a:ea typeface="+mn-ea"/>
        <a:cs typeface="+mn-cs"/>
      </a:defRPr>
    </a:lvl4pPr>
    <a:lvl5pPr marL="1828800" algn="l" defTabSz="457200" rtl="0" eaLnBrk="0" fontAlgn="base" hangingPunct="0">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448E026E-AA78-03B5-FB74-1DDF4F1BE87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8BB34C31-A3C3-4B18-29E4-0B9EAF4BD33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172" name="Slide Number Placeholder 3">
            <a:extLst>
              <a:ext uri="{FF2B5EF4-FFF2-40B4-BE49-F238E27FC236}">
                <a16:creationId xmlns:a16="http://schemas.microsoft.com/office/drawing/2014/main" id="{BB8B0F30-486D-3BD2-9E50-15D1AAE6BFD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pPr fontAlgn="base">
              <a:spcBef>
                <a:spcPct val="0"/>
              </a:spcBef>
              <a:spcAft>
                <a:spcPct val="0"/>
              </a:spcAft>
            </a:pPr>
            <a:fld id="{49109491-1269-824B-89A6-F7478CBE80DC}" type="slidenum">
              <a:rPr lang="en-US" altLang="en-US" smtClean="0">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6611E0A5-15DA-D899-295D-86A0E794756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79C8409B-3507-EFBC-864C-6EBE2307DE4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0244" name="Slide Number Placeholder 3">
            <a:extLst>
              <a:ext uri="{FF2B5EF4-FFF2-40B4-BE49-F238E27FC236}">
                <a16:creationId xmlns:a16="http://schemas.microsoft.com/office/drawing/2014/main" id="{7FA84E7E-0CD1-C6CB-17A7-E95013D7DC7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pPr fontAlgn="base">
              <a:spcBef>
                <a:spcPct val="0"/>
              </a:spcBef>
              <a:spcAft>
                <a:spcPct val="0"/>
              </a:spcAft>
            </a:pPr>
            <a:fld id="{6DBD2926-40E9-7341-9F5C-CB94403B918A}" type="slidenum">
              <a:rPr lang="en-US" altLang="en-US" smtClean="0">
                <a:latin typeface="Calibri" panose="020F0502020204030204" pitchFamily="34" charset="0"/>
              </a:rPr>
              <a:pPr fontAlgn="base">
                <a:spcBef>
                  <a:spcPct val="0"/>
                </a:spcBef>
                <a:spcAft>
                  <a:spcPct val="0"/>
                </a:spcAft>
              </a:pPr>
              <a:t>4</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4CA9DDE-B34D-AFE7-318F-4490E2B9DD5F}"/>
              </a:ext>
            </a:extLst>
          </p:cNvPr>
          <p:cNvSpPr>
            <a:spLocks noGrp="1"/>
          </p:cNvSpPr>
          <p:nvPr>
            <p:ph type="dt" sz="half" idx="10"/>
          </p:nvPr>
        </p:nvSpPr>
        <p:spPr>
          <a:xfrm>
            <a:off x="395288" y="6524625"/>
            <a:ext cx="971550" cy="219075"/>
          </a:xfrm>
        </p:spPr>
        <p:txBody>
          <a:bodyPr/>
          <a:lstStyle>
            <a:lvl1pPr>
              <a:defRPr/>
            </a:lvl1pPr>
          </a:lstStyle>
          <a:p>
            <a:pPr>
              <a:defRPr/>
            </a:pPr>
            <a:fld id="{6EB67A79-DC86-9F45-9D73-4A4DC06C3902}" type="datetimeFigureOut">
              <a:rPr lang="en-GB"/>
              <a:pPr>
                <a:defRPr/>
              </a:pPr>
              <a:t>01/12/2025</a:t>
            </a:fld>
            <a:endParaRPr lang="en-GB"/>
          </a:p>
        </p:txBody>
      </p:sp>
      <p:sp>
        <p:nvSpPr>
          <p:cNvPr id="5" name="Footer Placeholder 4">
            <a:extLst>
              <a:ext uri="{FF2B5EF4-FFF2-40B4-BE49-F238E27FC236}">
                <a16:creationId xmlns:a16="http://schemas.microsoft.com/office/drawing/2014/main" id="{4CB984B1-3C3D-8B05-6F3C-3F3C965389AA}"/>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GB"/>
          </a:p>
        </p:txBody>
      </p:sp>
      <p:sp>
        <p:nvSpPr>
          <p:cNvPr id="6" name="Slide Number Placeholder 5">
            <a:extLst>
              <a:ext uri="{FF2B5EF4-FFF2-40B4-BE49-F238E27FC236}">
                <a16:creationId xmlns:a16="http://schemas.microsoft.com/office/drawing/2014/main" id="{18D7656A-AF40-68A1-AF02-FBC412734665}"/>
              </a:ext>
            </a:extLst>
          </p:cNvPr>
          <p:cNvSpPr>
            <a:spLocks noGrp="1"/>
          </p:cNvSpPr>
          <p:nvPr>
            <p:ph type="sldNum" sz="quarter" idx="12"/>
          </p:nvPr>
        </p:nvSpPr>
        <p:spPr/>
        <p:txBody>
          <a:bodyPr/>
          <a:lstStyle>
            <a:lvl1pPr>
              <a:defRPr/>
            </a:lvl1pPr>
          </a:lstStyle>
          <a:p>
            <a:pPr>
              <a:defRPr/>
            </a:pPr>
            <a:fld id="{E5F523E1-A396-0042-82DF-5A99F3448AE4}" type="slidenum">
              <a:rPr lang="en-GB"/>
              <a:pPr>
                <a:defRPr/>
              </a:pPr>
              <a:t>‹#›</a:t>
            </a:fld>
            <a:endParaRPr lang="en-GB"/>
          </a:p>
        </p:txBody>
      </p:sp>
    </p:spTree>
    <p:extLst>
      <p:ext uri="{BB962C8B-B14F-4D97-AF65-F5344CB8AC3E}">
        <p14:creationId xmlns:p14="http://schemas.microsoft.com/office/powerpoint/2010/main" val="3094229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E7B2A8-2E45-77DC-A22C-9EBCB6531B83}"/>
              </a:ext>
            </a:extLst>
          </p:cNvPr>
          <p:cNvSpPr>
            <a:spLocks noGrp="1"/>
          </p:cNvSpPr>
          <p:nvPr>
            <p:ph type="dt" sz="half" idx="10"/>
          </p:nvPr>
        </p:nvSpPr>
        <p:spPr/>
        <p:txBody>
          <a:bodyPr/>
          <a:lstStyle>
            <a:lvl1pPr>
              <a:defRPr/>
            </a:lvl1pPr>
          </a:lstStyle>
          <a:p>
            <a:pPr>
              <a:defRPr/>
            </a:pPr>
            <a:fld id="{72589901-7A21-7D4B-A591-D40431E2653A}" type="datetimeFigureOut">
              <a:rPr lang="en-GB"/>
              <a:pPr>
                <a:defRPr/>
              </a:pPr>
              <a:t>01/12/2025</a:t>
            </a:fld>
            <a:endParaRPr lang="en-GB"/>
          </a:p>
        </p:txBody>
      </p:sp>
      <p:sp>
        <p:nvSpPr>
          <p:cNvPr id="5" name="Footer Placeholder 4">
            <a:extLst>
              <a:ext uri="{FF2B5EF4-FFF2-40B4-BE49-F238E27FC236}">
                <a16:creationId xmlns:a16="http://schemas.microsoft.com/office/drawing/2014/main" id="{3ADA23D0-F76C-4AF2-71FC-041764777E55}"/>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GB"/>
          </a:p>
        </p:txBody>
      </p:sp>
      <p:sp>
        <p:nvSpPr>
          <p:cNvPr id="6" name="Slide Number Placeholder 5">
            <a:extLst>
              <a:ext uri="{FF2B5EF4-FFF2-40B4-BE49-F238E27FC236}">
                <a16:creationId xmlns:a16="http://schemas.microsoft.com/office/drawing/2014/main" id="{3C6234B8-42E5-0D45-200C-D9FED3773427}"/>
              </a:ext>
            </a:extLst>
          </p:cNvPr>
          <p:cNvSpPr>
            <a:spLocks noGrp="1"/>
          </p:cNvSpPr>
          <p:nvPr>
            <p:ph type="sldNum" sz="quarter" idx="12"/>
          </p:nvPr>
        </p:nvSpPr>
        <p:spPr/>
        <p:txBody>
          <a:bodyPr/>
          <a:lstStyle>
            <a:lvl1pPr>
              <a:defRPr/>
            </a:lvl1pPr>
          </a:lstStyle>
          <a:p>
            <a:pPr>
              <a:defRPr/>
            </a:pPr>
            <a:fld id="{D861D887-DA7F-A24A-A934-DA0B071AA82A}" type="slidenum">
              <a:rPr lang="en-GB"/>
              <a:pPr>
                <a:defRPr/>
              </a:pPr>
              <a:t>‹#›</a:t>
            </a:fld>
            <a:endParaRPr lang="en-GB"/>
          </a:p>
        </p:txBody>
      </p:sp>
    </p:spTree>
    <p:extLst>
      <p:ext uri="{BB962C8B-B14F-4D97-AF65-F5344CB8AC3E}">
        <p14:creationId xmlns:p14="http://schemas.microsoft.com/office/powerpoint/2010/main" val="443318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53F58D3-DCAC-4429-6789-22B0B7ED86E5}"/>
              </a:ext>
            </a:extLst>
          </p:cNvPr>
          <p:cNvSpPr>
            <a:spLocks noGrp="1"/>
          </p:cNvSpPr>
          <p:nvPr>
            <p:ph type="dt" sz="half" idx="10"/>
          </p:nvPr>
        </p:nvSpPr>
        <p:spPr/>
        <p:txBody>
          <a:bodyPr/>
          <a:lstStyle>
            <a:lvl1pPr>
              <a:defRPr/>
            </a:lvl1pPr>
          </a:lstStyle>
          <a:p>
            <a:pPr>
              <a:defRPr/>
            </a:pPr>
            <a:fld id="{B1985290-7114-9147-A93B-4427D7F1ED3C}" type="datetimeFigureOut">
              <a:rPr lang="en-GB"/>
              <a:pPr>
                <a:defRPr/>
              </a:pPr>
              <a:t>01/12/2025</a:t>
            </a:fld>
            <a:endParaRPr lang="en-GB" dirty="0"/>
          </a:p>
        </p:txBody>
      </p:sp>
      <p:sp>
        <p:nvSpPr>
          <p:cNvPr id="5" name="Slide Number Placeholder 5">
            <a:extLst>
              <a:ext uri="{FF2B5EF4-FFF2-40B4-BE49-F238E27FC236}">
                <a16:creationId xmlns:a16="http://schemas.microsoft.com/office/drawing/2014/main" id="{83DFB96D-0753-FE29-AB41-047AB8A2DBDB}"/>
              </a:ext>
            </a:extLst>
          </p:cNvPr>
          <p:cNvSpPr>
            <a:spLocks noGrp="1"/>
          </p:cNvSpPr>
          <p:nvPr>
            <p:ph type="sldNum" sz="quarter" idx="11"/>
          </p:nvPr>
        </p:nvSpPr>
        <p:spPr/>
        <p:txBody>
          <a:bodyPr/>
          <a:lstStyle>
            <a:lvl1pPr>
              <a:defRPr/>
            </a:lvl1pPr>
          </a:lstStyle>
          <a:p>
            <a:pPr>
              <a:defRPr/>
            </a:pPr>
            <a:fld id="{F1FDDECA-5FDC-C542-8EB5-7B6DC3766C48}" type="slidenum">
              <a:rPr lang="en-GB"/>
              <a:pPr>
                <a:defRPr/>
              </a:pPr>
              <a:t>‹#›</a:t>
            </a:fld>
            <a:endParaRPr lang="en-GB" dirty="0"/>
          </a:p>
        </p:txBody>
      </p:sp>
    </p:spTree>
    <p:extLst>
      <p:ext uri="{BB962C8B-B14F-4D97-AF65-F5344CB8AC3E}">
        <p14:creationId xmlns:p14="http://schemas.microsoft.com/office/powerpoint/2010/main" val="1797986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4B305CCB-9F89-D89A-DA76-809514EC2DBB}"/>
              </a:ext>
            </a:extLst>
          </p:cNvPr>
          <p:cNvSpPr>
            <a:spLocks noGrp="1"/>
          </p:cNvSpPr>
          <p:nvPr>
            <p:ph type="dt" sz="half" idx="10"/>
          </p:nvPr>
        </p:nvSpPr>
        <p:spPr/>
        <p:txBody>
          <a:bodyPr/>
          <a:lstStyle>
            <a:lvl1pPr>
              <a:defRPr/>
            </a:lvl1pPr>
          </a:lstStyle>
          <a:p>
            <a:pPr>
              <a:defRPr/>
            </a:pPr>
            <a:fld id="{C1C9D66E-3C97-E848-AB8A-97D3D417D8BF}" type="datetimeFigureOut">
              <a:rPr lang="en-GB"/>
              <a:pPr>
                <a:defRPr/>
              </a:pPr>
              <a:t>01/12/2025</a:t>
            </a:fld>
            <a:endParaRPr lang="en-GB" dirty="0"/>
          </a:p>
        </p:txBody>
      </p:sp>
      <p:sp>
        <p:nvSpPr>
          <p:cNvPr id="6" name="Slide Number Placeholder 5">
            <a:extLst>
              <a:ext uri="{FF2B5EF4-FFF2-40B4-BE49-F238E27FC236}">
                <a16:creationId xmlns:a16="http://schemas.microsoft.com/office/drawing/2014/main" id="{FB745643-5EAC-608E-EDBB-6E33C77086B3}"/>
              </a:ext>
            </a:extLst>
          </p:cNvPr>
          <p:cNvSpPr>
            <a:spLocks noGrp="1"/>
          </p:cNvSpPr>
          <p:nvPr>
            <p:ph type="sldNum" sz="quarter" idx="11"/>
          </p:nvPr>
        </p:nvSpPr>
        <p:spPr/>
        <p:txBody>
          <a:bodyPr/>
          <a:lstStyle>
            <a:lvl1pPr>
              <a:defRPr/>
            </a:lvl1pPr>
          </a:lstStyle>
          <a:p>
            <a:pPr>
              <a:defRPr/>
            </a:pPr>
            <a:fld id="{C6564432-5CF9-6A45-9969-499EAF22E65B}" type="slidenum">
              <a:rPr lang="en-GB"/>
              <a:pPr>
                <a:defRPr/>
              </a:pPr>
              <a:t>‹#›</a:t>
            </a:fld>
            <a:endParaRPr lang="en-GB" dirty="0"/>
          </a:p>
        </p:txBody>
      </p:sp>
    </p:spTree>
    <p:extLst>
      <p:ext uri="{BB962C8B-B14F-4D97-AF65-F5344CB8AC3E}">
        <p14:creationId xmlns:p14="http://schemas.microsoft.com/office/powerpoint/2010/main" val="2663688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3F69E0E8-640A-D6A3-7A48-AA88E14E97A1}"/>
              </a:ext>
            </a:extLst>
          </p:cNvPr>
          <p:cNvSpPr>
            <a:spLocks noGrp="1"/>
          </p:cNvSpPr>
          <p:nvPr>
            <p:ph type="dt" sz="half" idx="10"/>
          </p:nvPr>
        </p:nvSpPr>
        <p:spPr/>
        <p:txBody>
          <a:bodyPr/>
          <a:lstStyle>
            <a:lvl1pPr>
              <a:defRPr/>
            </a:lvl1pPr>
          </a:lstStyle>
          <a:p>
            <a:pPr>
              <a:defRPr/>
            </a:pPr>
            <a:fld id="{188E32CE-F05A-B64E-8221-AB671C064067}" type="datetimeFigureOut">
              <a:rPr lang="en-GB"/>
              <a:pPr>
                <a:defRPr/>
              </a:pPr>
              <a:t>01/12/2025</a:t>
            </a:fld>
            <a:endParaRPr lang="en-GB" dirty="0"/>
          </a:p>
        </p:txBody>
      </p:sp>
      <p:sp>
        <p:nvSpPr>
          <p:cNvPr id="8" name="Slide Number Placeholder 5">
            <a:extLst>
              <a:ext uri="{FF2B5EF4-FFF2-40B4-BE49-F238E27FC236}">
                <a16:creationId xmlns:a16="http://schemas.microsoft.com/office/drawing/2014/main" id="{6FF0B4CA-3069-0ABC-5C11-77E6A3E106B3}"/>
              </a:ext>
            </a:extLst>
          </p:cNvPr>
          <p:cNvSpPr>
            <a:spLocks noGrp="1"/>
          </p:cNvSpPr>
          <p:nvPr>
            <p:ph type="sldNum" sz="quarter" idx="11"/>
          </p:nvPr>
        </p:nvSpPr>
        <p:spPr/>
        <p:txBody>
          <a:bodyPr/>
          <a:lstStyle>
            <a:lvl1pPr>
              <a:defRPr/>
            </a:lvl1pPr>
          </a:lstStyle>
          <a:p>
            <a:pPr>
              <a:defRPr/>
            </a:pPr>
            <a:fld id="{9E181713-3821-A843-BF20-3F06B65D5F4E}" type="slidenum">
              <a:rPr lang="en-GB"/>
              <a:pPr>
                <a:defRPr/>
              </a:pPr>
              <a:t>‹#›</a:t>
            </a:fld>
            <a:endParaRPr lang="en-GB" dirty="0"/>
          </a:p>
        </p:txBody>
      </p:sp>
    </p:spTree>
    <p:extLst>
      <p:ext uri="{BB962C8B-B14F-4D97-AF65-F5344CB8AC3E}">
        <p14:creationId xmlns:p14="http://schemas.microsoft.com/office/powerpoint/2010/main" val="2643724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26523A59-223E-86B3-5DDD-5D730289C1EE}"/>
              </a:ext>
            </a:extLst>
          </p:cNvPr>
          <p:cNvSpPr>
            <a:spLocks noGrp="1"/>
          </p:cNvSpPr>
          <p:nvPr>
            <p:ph type="dt" sz="half" idx="10"/>
          </p:nvPr>
        </p:nvSpPr>
        <p:spPr/>
        <p:txBody>
          <a:bodyPr/>
          <a:lstStyle>
            <a:lvl1pPr>
              <a:defRPr/>
            </a:lvl1pPr>
          </a:lstStyle>
          <a:p>
            <a:pPr>
              <a:defRPr/>
            </a:pPr>
            <a:fld id="{1797D08C-C3C1-9F4F-9AD3-881D49D944D7}" type="datetimeFigureOut">
              <a:rPr lang="en-GB"/>
              <a:pPr>
                <a:defRPr/>
              </a:pPr>
              <a:t>01/12/2025</a:t>
            </a:fld>
            <a:endParaRPr lang="en-GB" dirty="0"/>
          </a:p>
        </p:txBody>
      </p:sp>
      <p:sp>
        <p:nvSpPr>
          <p:cNvPr id="4" name="Slide Number Placeholder 5">
            <a:extLst>
              <a:ext uri="{FF2B5EF4-FFF2-40B4-BE49-F238E27FC236}">
                <a16:creationId xmlns:a16="http://schemas.microsoft.com/office/drawing/2014/main" id="{C24C40F2-BBE1-2616-704C-FCE62CF9A943}"/>
              </a:ext>
            </a:extLst>
          </p:cNvPr>
          <p:cNvSpPr>
            <a:spLocks noGrp="1"/>
          </p:cNvSpPr>
          <p:nvPr>
            <p:ph type="sldNum" sz="quarter" idx="11"/>
          </p:nvPr>
        </p:nvSpPr>
        <p:spPr/>
        <p:txBody>
          <a:bodyPr/>
          <a:lstStyle>
            <a:lvl1pPr>
              <a:defRPr/>
            </a:lvl1pPr>
          </a:lstStyle>
          <a:p>
            <a:pPr>
              <a:defRPr/>
            </a:pPr>
            <a:fld id="{268CD5F9-D915-4642-99F7-ABDE796922AD}" type="slidenum">
              <a:rPr lang="en-GB"/>
              <a:pPr>
                <a:defRPr/>
              </a:pPr>
              <a:t>‹#›</a:t>
            </a:fld>
            <a:endParaRPr lang="en-GB" dirty="0"/>
          </a:p>
        </p:txBody>
      </p:sp>
    </p:spTree>
    <p:extLst>
      <p:ext uri="{BB962C8B-B14F-4D97-AF65-F5344CB8AC3E}">
        <p14:creationId xmlns:p14="http://schemas.microsoft.com/office/powerpoint/2010/main" val="2300420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93FBA13-4CD5-7069-3F74-0B3DC2192346}"/>
              </a:ext>
            </a:extLst>
          </p:cNvPr>
          <p:cNvSpPr>
            <a:spLocks noGrp="1"/>
          </p:cNvSpPr>
          <p:nvPr>
            <p:ph type="dt" sz="half" idx="10"/>
          </p:nvPr>
        </p:nvSpPr>
        <p:spPr/>
        <p:txBody>
          <a:bodyPr/>
          <a:lstStyle>
            <a:lvl1pPr>
              <a:defRPr/>
            </a:lvl1pPr>
          </a:lstStyle>
          <a:p>
            <a:pPr>
              <a:defRPr/>
            </a:pPr>
            <a:fld id="{7A71002C-4058-A24A-94A8-97CFBE9AF892}" type="datetimeFigureOut">
              <a:rPr lang="en-GB"/>
              <a:pPr>
                <a:defRPr/>
              </a:pPr>
              <a:t>01/12/2025</a:t>
            </a:fld>
            <a:endParaRPr lang="en-GB" dirty="0"/>
          </a:p>
        </p:txBody>
      </p:sp>
      <p:sp>
        <p:nvSpPr>
          <p:cNvPr id="3" name="Slide Number Placeholder 5">
            <a:extLst>
              <a:ext uri="{FF2B5EF4-FFF2-40B4-BE49-F238E27FC236}">
                <a16:creationId xmlns:a16="http://schemas.microsoft.com/office/drawing/2014/main" id="{AB7E965B-2DA5-C8B2-9216-C7D04632781B}"/>
              </a:ext>
            </a:extLst>
          </p:cNvPr>
          <p:cNvSpPr>
            <a:spLocks noGrp="1"/>
          </p:cNvSpPr>
          <p:nvPr>
            <p:ph type="sldNum" sz="quarter" idx="11"/>
          </p:nvPr>
        </p:nvSpPr>
        <p:spPr/>
        <p:txBody>
          <a:bodyPr/>
          <a:lstStyle>
            <a:lvl1pPr>
              <a:defRPr/>
            </a:lvl1pPr>
          </a:lstStyle>
          <a:p>
            <a:pPr>
              <a:defRPr/>
            </a:pPr>
            <a:fld id="{D4C9DEA9-2F97-334C-A8E7-8A2F45A4F06E}" type="slidenum">
              <a:rPr lang="en-GB"/>
              <a:pPr>
                <a:defRPr/>
              </a:pPr>
              <a:t>‹#›</a:t>
            </a:fld>
            <a:endParaRPr lang="en-GB" dirty="0"/>
          </a:p>
        </p:txBody>
      </p:sp>
    </p:spTree>
    <p:extLst>
      <p:ext uri="{BB962C8B-B14F-4D97-AF65-F5344CB8AC3E}">
        <p14:creationId xmlns:p14="http://schemas.microsoft.com/office/powerpoint/2010/main" val="1847788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85289EC-4033-DF80-9B52-7908CA6232EC}"/>
              </a:ext>
            </a:extLst>
          </p:cNvPr>
          <p:cNvSpPr>
            <a:spLocks noGrp="1"/>
          </p:cNvSpPr>
          <p:nvPr>
            <p:ph type="dt" sz="half" idx="10"/>
          </p:nvPr>
        </p:nvSpPr>
        <p:spPr/>
        <p:txBody>
          <a:bodyPr/>
          <a:lstStyle>
            <a:lvl1pPr>
              <a:defRPr/>
            </a:lvl1pPr>
          </a:lstStyle>
          <a:p>
            <a:pPr>
              <a:defRPr/>
            </a:pPr>
            <a:fld id="{97CBE7DC-C563-924D-B7F3-2D29F45CD6FB}" type="datetimeFigureOut">
              <a:rPr lang="en-GB"/>
              <a:pPr>
                <a:defRPr/>
              </a:pPr>
              <a:t>01/12/2025</a:t>
            </a:fld>
            <a:endParaRPr lang="en-GB" dirty="0"/>
          </a:p>
        </p:txBody>
      </p:sp>
      <p:sp>
        <p:nvSpPr>
          <p:cNvPr id="6" name="Slide Number Placeholder 5">
            <a:extLst>
              <a:ext uri="{FF2B5EF4-FFF2-40B4-BE49-F238E27FC236}">
                <a16:creationId xmlns:a16="http://schemas.microsoft.com/office/drawing/2014/main" id="{6806E784-1311-C167-E9C0-511987FA237C}"/>
              </a:ext>
            </a:extLst>
          </p:cNvPr>
          <p:cNvSpPr>
            <a:spLocks noGrp="1"/>
          </p:cNvSpPr>
          <p:nvPr>
            <p:ph type="sldNum" sz="quarter" idx="11"/>
          </p:nvPr>
        </p:nvSpPr>
        <p:spPr/>
        <p:txBody>
          <a:bodyPr/>
          <a:lstStyle>
            <a:lvl1pPr>
              <a:defRPr/>
            </a:lvl1pPr>
          </a:lstStyle>
          <a:p>
            <a:pPr>
              <a:defRPr/>
            </a:pPr>
            <a:fld id="{F2C3030F-6926-D14D-99BA-91AF761CC24D}" type="slidenum">
              <a:rPr lang="en-GB"/>
              <a:pPr>
                <a:defRPr/>
              </a:pPr>
              <a:t>‹#›</a:t>
            </a:fld>
            <a:endParaRPr lang="en-GB" dirty="0"/>
          </a:p>
        </p:txBody>
      </p:sp>
    </p:spTree>
    <p:extLst>
      <p:ext uri="{BB962C8B-B14F-4D97-AF65-F5344CB8AC3E}">
        <p14:creationId xmlns:p14="http://schemas.microsoft.com/office/powerpoint/2010/main" val="291761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40BBA78-1A21-2285-92C9-DC47468FF7A6}"/>
              </a:ext>
            </a:extLst>
          </p:cNvPr>
          <p:cNvSpPr>
            <a:spLocks noGrp="1"/>
          </p:cNvSpPr>
          <p:nvPr>
            <p:ph type="dt" sz="half" idx="10"/>
          </p:nvPr>
        </p:nvSpPr>
        <p:spPr/>
        <p:txBody>
          <a:bodyPr/>
          <a:lstStyle>
            <a:lvl1pPr>
              <a:defRPr/>
            </a:lvl1pPr>
          </a:lstStyle>
          <a:p>
            <a:pPr>
              <a:defRPr/>
            </a:pPr>
            <a:fld id="{E206FC22-58C8-DF44-81E2-7FFE028AAF6A}" type="datetimeFigureOut">
              <a:rPr lang="en-GB"/>
              <a:pPr>
                <a:defRPr/>
              </a:pPr>
              <a:t>01/12/2025</a:t>
            </a:fld>
            <a:endParaRPr lang="en-GB" dirty="0"/>
          </a:p>
        </p:txBody>
      </p:sp>
      <p:sp>
        <p:nvSpPr>
          <p:cNvPr id="6" name="Slide Number Placeholder 5">
            <a:extLst>
              <a:ext uri="{FF2B5EF4-FFF2-40B4-BE49-F238E27FC236}">
                <a16:creationId xmlns:a16="http://schemas.microsoft.com/office/drawing/2014/main" id="{8DE1BBDF-69C2-8A0E-99DD-05C84CEF22D2}"/>
              </a:ext>
            </a:extLst>
          </p:cNvPr>
          <p:cNvSpPr>
            <a:spLocks noGrp="1"/>
          </p:cNvSpPr>
          <p:nvPr>
            <p:ph type="sldNum" sz="quarter" idx="11"/>
          </p:nvPr>
        </p:nvSpPr>
        <p:spPr/>
        <p:txBody>
          <a:bodyPr/>
          <a:lstStyle>
            <a:lvl1pPr>
              <a:defRPr/>
            </a:lvl1pPr>
          </a:lstStyle>
          <a:p>
            <a:pPr>
              <a:defRPr/>
            </a:pPr>
            <a:fld id="{DE1EE1F5-D9D2-B04B-9E49-F848AF637B3F}" type="slidenum">
              <a:rPr lang="en-GB"/>
              <a:pPr>
                <a:defRPr/>
              </a:pPr>
              <a:t>‹#›</a:t>
            </a:fld>
            <a:endParaRPr lang="en-GB" dirty="0"/>
          </a:p>
        </p:txBody>
      </p:sp>
    </p:spTree>
    <p:extLst>
      <p:ext uri="{BB962C8B-B14F-4D97-AF65-F5344CB8AC3E}">
        <p14:creationId xmlns:p14="http://schemas.microsoft.com/office/powerpoint/2010/main" val="208070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AAC165-B97D-ABAD-45BD-9547FC178D74}"/>
              </a:ext>
            </a:extLst>
          </p:cNvPr>
          <p:cNvSpPr>
            <a:spLocks noGrp="1"/>
          </p:cNvSpPr>
          <p:nvPr>
            <p:ph type="dt" sz="half" idx="10"/>
          </p:nvPr>
        </p:nvSpPr>
        <p:spPr/>
        <p:txBody>
          <a:bodyPr/>
          <a:lstStyle>
            <a:lvl1pPr>
              <a:defRPr/>
            </a:lvl1pPr>
          </a:lstStyle>
          <a:p>
            <a:pPr>
              <a:defRPr/>
            </a:pPr>
            <a:fld id="{FE5A1C59-F44E-BE43-8DE3-7166EEB14773}" type="datetimeFigureOut">
              <a:rPr lang="en-GB"/>
              <a:pPr>
                <a:defRPr/>
              </a:pPr>
              <a:t>01/12/2025</a:t>
            </a:fld>
            <a:endParaRPr lang="en-GB" dirty="0"/>
          </a:p>
        </p:txBody>
      </p:sp>
      <p:sp>
        <p:nvSpPr>
          <p:cNvPr id="5" name="Slide Number Placeholder 5">
            <a:extLst>
              <a:ext uri="{FF2B5EF4-FFF2-40B4-BE49-F238E27FC236}">
                <a16:creationId xmlns:a16="http://schemas.microsoft.com/office/drawing/2014/main" id="{09BD74FB-D51B-110B-85A4-4E229AAD85DC}"/>
              </a:ext>
            </a:extLst>
          </p:cNvPr>
          <p:cNvSpPr>
            <a:spLocks noGrp="1"/>
          </p:cNvSpPr>
          <p:nvPr>
            <p:ph type="sldNum" sz="quarter" idx="11"/>
          </p:nvPr>
        </p:nvSpPr>
        <p:spPr/>
        <p:txBody>
          <a:bodyPr/>
          <a:lstStyle>
            <a:lvl1pPr>
              <a:defRPr/>
            </a:lvl1pPr>
          </a:lstStyle>
          <a:p>
            <a:pPr>
              <a:defRPr/>
            </a:pPr>
            <a:fld id="{6646B1E3-0005-2C4F-90D5-E57281584A5F}" type="slidenum">
              <a:rPr lang="en-GB"/>
              <a:pPr>
                <a:defRPr/>
              </a:pPr>
              <a:t>‹#›</a:t>
            </a:fld>
            <a:endParaRPr lang="en-GB" dirty="0"/>
          </a:p>
        </p:txBody>
      </p:sp>
    </p:spTree>
    <p:extLst>
      <p:ext uri="{BB962C8B-B14F-4D97-AF65-F5344CB8AC3E}">
        <p14:creationId xmlns:p14="http://schemas.microsoft.com/office/powerpoint/2010/main" val="3344906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EBB50B-8F3C-308C-08E7-3E88AFDE8CE9}"/>
              </a:ext>
            </a:extLst>
          </p:cNvPr>
          <p:cNvSpPr>
            <a:spLocks noGrp="1"/>
          </p:cNvSpPr>
          <p:nvPr>
            <p:ph type="dt" sz="half" idx="10"/>
          </p:nvPr>
        </p:nvSpPr>
        <p:spPr/>
        <p:txBody>
          <a:bodyPr/>
          <a:lstStyle>
            <a:lvl1pPr>
              <a:defRPr/>
            </a:lvl1pPr>
          </a:lstStyle>
          <a:p>
            <a:pPr>
              <a:defRPr/>
            </a:pPr>
            <a:fld id="{98A76269-D438-2849-896B-71E6E6117130}" type="datetimeFigureOut">
              <a:rPr lang="en-GB"/>
              <a:pPr>
                <a:defRPr/>
              </a:pPr>
              <a:t>01/12/2025</a:t>
            </a:fld>
            <a:endParaRPr lang="en-GB" dirty="0"/>
          </a:p>
        </p:txBody>
      </p:sp>
      <p:sp>
        <p:nvSpPr>
          <p:cNvPr id="5" name="Slide Number Placeholder 5">
            <a:extLst>
              <a:ext uri="{FF2B5EF4-FFF2-40B4-BE49-F238E27FC236}">
                <a16:creationId xmlns:a16="http://schemas.microsoft.com/office/drawing/2014/main" id="{6FACE555-8C8A-174D-7F85-658E917D97ED}"/>
              </a:ext>
            </a:extLst>
          </p:cNvPr>
          <p:cNvSpPr>
            <a:spLocks noGrp="1"/>
          </p:cNvSpPr>
          <p:nvPr>
            <p:ph type="sldNum" sz="quarter" idx="11"/>
          </p:nvPr>
        </p:nvSpPr>
        <p:spPr/>
        <p:txBody>
          <a:bodyPr/>
          <a:lstStyle>
            <a:lvl1pPr>
              <a:defRPr/>
            </a:lvl1pPr>
          </a:lstStyle>
          <a:p>
            <a:pPr>
              <a:defRPr/>
            </a:pPr>
            <a:fld id="{8ABB50EE-9C15-F249-BCD0-F4A58D560071}" type="slidenum">
              <a:rPr lang="en-GB"/>
              <a:pPr>
                <a:defRPr/>
              </a:pPr>
              <a:t>‹#›</a:t>
            </a:fld>
            <a:endParaRPr lang="en-GB" dirty="0"/>
          </a:p>
        </p:txBody>
      </p:sp>
    </p:spTree>
    <p:extLst>
      <p:ext uri="{BB962C8B-B14F-4D97-AF65-F5344CB8AC3E}">
        <p14:creationId xmlns:p14="http://schemas.microsoft.com/office/powerpoint/2010/main" val="2992730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D9DEE743-5976-60FC-ADF9-79504C7E1445}"/>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10D0C6F5-8DE1-7CD2-CCB4-CBBAD19D9652}"/>
              </a:ext>
            </a:extLst>
          </p:cNvPr>
          <p:cNvSpPr>
            <a:spLocks noGrp="1" noChangeArrowheads="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FB9CAD2-5869-B53E-2371-6D46A8950040}"/>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defRPr>
            </a:lvl1pPr>
          </a:lstStyle>
          <a:p>
            <a:pPr>
              <a:defRPr/>
            </a:pPr>
            <a:fld id="{50911955-DF4D-4D44-A908-B287F7825DEE}" type="datetimeFigureOut">
              <a:rPr lang="en-GB"/>
              <a:pPr>
                <a:defRPr/>
              </a:pPr>
              <a:t>01/12/2025</a:t>
            </a:fld>
            <a:endParaRPr lang="en-GB" dirty="0"/>
          </a:p>
        </p:txBody>
      </p:sp>
      <p:sp>
        <p:nvSpPr>
          <p:cNvPr id="6" name="Slide Number Placeholder 5">
            <a:extLst>
              <a:ext uri="{FF2B5EF4-FFF2-40B4-BE49-F238E27FC236}">
                <a16:creationId xmlns:a16="http://schemas.microsoft.com/office/drawing/2014/main" id="{DF5E9056-9B25-EFBA-AD91-6361D291DC13}"/>
              </a:ext>
            </a:extLst>
          </p:cNvPr>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5615C6F2-5575-8644-A7CB-BE98A45ACB55}"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iXY7e5wnSh8"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practicebusiness.co.uk/is-drone-delivery-the-future?cn-reloaded=1" TargetMode="External"/><Relationship Id="rId3" Type="http://schemas.openxmlformats.org/officeDocument/2006/relationships/hyperlink" Target="https://www.apian.health/london" TargetMode="External"/><Relationship Id="rId7" Type="http://schemas.openxmlformats.org/officeDocument/2006/relationships/hyperlink" Target="https://www.guysandstthomas.nhs.uk/news/nhs-delivery-drones-take-flight-offering-faster-and-greener-patient-care" TargetMode="External"/><Relationship Id="rId2" Type="http://schemas.openxmlformats.org/officeDocument/2006/relationships/hyperlink" Target="https://www.apian.health/" TargetMode="External"/><Relationship Id="rId1" Type="http://schemas.openxmlformats.org/officeDocument/2006/relationships/slideLayout" Target="../slideLayouts/slideLayout2.xml"/><Relationship Id="rId6" Type="http://schemas.openxmlformats.org/officeDocument/2006/relationships/hyperlink" Target="https://www.guysandstthomas.nhs.uk/news/nhs-blood-samples-be-delivered-drones-london-first" TargetMode="External"/><Relationship Id="rId5" Type="http://schemas.openxmlformats.org/officeDocument/2006/relationships/hyperlink" Target="https://www.mobihealthnews.com/news/nhs-partners-alphabets-wing-apian-drone-blood-sample-delivery" TargetMode="External"/><Relationship Id="rId4" Type="http://schemas.openxmlformats.org/officeDocument/2006/relationships/hyperlink" Target="https://www.osborneclarke.com/insights/using-drones-health-and-safety-inspections" TargetMode="External"/><Relationship Id="rId9" Type="http://schemas.openxmlformats.org/officeDocument/2006/relationships/hyperlink" Target="https://thenextweb.com/news/apian-wing-fly-nhs-blood-samples-drone-london-first"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doi.org/10.3390/logistics8040104" TargetMode="External"/><Relationship Id="rId3" Type="http://schemas.openxmlformats.org/officeDocument/2006/relationships/hyperlink" Target="https://mappingignorance.org/2020/09/09/the-limitations-of-drones-for-medicine-delivery/#note-7181-2" TargetMode="External"/><Relationship Id="rId7" Type="http://schemas.openxmlformats.org/officeDocument/2006/relationships/hyperlink" Target="https://www.digitalhealth.net/2024/11/drones-deliver-urgent-blood-samples-for-guys-and-st-thomas/" TargetMode="External"/><Relationship Id="rId2" Type="http://schemas.openxmlformats.org/officeDocument/2006/relationships/hyperlink" Target="https://www.themaulerinstitute.com/recommendations-are-highly-recommended-part-2/" TargetMode="External"/><Relationship Id="rId1" Type="http://schemas.openxmlformats.org/officeDocument/2006/relationships/slideLayout" Target="../slideLayouts/slideLayout2.xml"/><Relationship Id="rId6" Type="http://schemas.openxmlformats.org/officeDocument/2006/relationships/hyperlink" Target="https://www.osltechnology.com/resources/exploring-the-risks-of-drones-in-crowded-spaces" TargetMode="External"/><Relationship Id="rId5" Type="http://schemas.openxmlformats.org/officeDocument/2006/relationships/hyperlink" Target="https://www.nhsbt.nhs.uk/news/drones-successfully-fly-blood-packs-in-longest-ever-beyond-visual-line-of-sight-flights-in-uk-first/" TargetMode="External"/><Relationship Id="rId4" Type="http://schemas.openxmlformats.org/officeDocument/2006/relationships/hyperlink" Target="https://metro.co.uk/2025/07/08/nhs-blood-carrying-drones-plan-branded-crazy-londoners-23611263/" TargetMode="External"/><Relationship Id="rId9" Type="http://schemas.openxmlformats.org/officeDocument/2006/relationships/hyperlink" Target="https://www.ecourier.co.uk/drones-for-emergency-bloo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BA4246E-AE82-ECCD-0C3A-6E155C6802E8}"/>
              </a:ext>
            </a:extLst>
          </p:cNvPr>
          <p:cNvSpPr/>
          <p:nvPr/>
        </p:nvSpPr>
        <p:spPr>
          <a:xfrm>
            <a:off x="755650" y="3429000"/>
            <a:ext cx="7561263" cy="23034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 name="Title 1">
            <a:extLst>
              <a:ext uri="{FF2B5EF4-FFF2-40B4-BE49-F238E27FC236}">
                <a16:creationId xmlns:a16="http://schemas.microsoft.com/office/drawing/2014/main" id="{EF74051A-5099-686B-C588-039E491CC332}"/>
              </a:ext>
            </a:extLst>
          </p:cNvPr>
          <p:cNvSpPr>
            <a:spLocks noGrp="1"/>
          </p:cNvSpPr>
          <p:nvPr>
            <p:ph type="ctrTitle"/>
          </p:nvPr>
        </p:nvSpPr>
        <p:spPr>
          <a:xfrm>
            <a:off x="611188" y="1304925"/>
            <a:ext cx="8353425" cy="4248150"/>
          </a:xfrm>
        </p:spPr>
        <p:txBody>
          <a:bodyPr rtlCol="0">
            <a:normAutofit/>
          </a:bodyPr>
          <a:lstStyle/>
          <a:p>
            <a:pPr eaLnBrk="1" fontAlgn="auto" hangingPunct="1">
              <a:spcAft>
                <a:spcPts val="0"/>
              </a:spcAft>
              <a:defRPr/>
            </a:pPr>
            <a:r>
              <a:rPr lang="en-GB" sz="4000" b="1" dirty="0">
                <a:solidFill>
                  <a:schemeClr val="accent2">
                    <a:lumMod val="20000"/>
                    <a:lumOff val="80000"/>
                  </a:schemeClr>
                </a:solidFill>
              </a:rPr>
              <a:t>Digital Transformation in the Health and Care Professions (BMHP6026)</a:t>
            </a:r>
            <a:br>
              <a:rPr lang="en-GB" sz="3200" b="1" dirty="0">
                <a:solidFill>
                  <a:schemeClr val="accent2">
                    <a:lumMod val="20000"/>
                    <a:lumOff val="80000"/>
                  </a:schemeClr>
                </a:solidFill>
              </a:rPr>
            </a:br>
            <a:r>
              <a:rPr lang="en-GB" sz="3200" b="1" dirty="0">
                <a:solidFill>
                  <a:schemeClr val="accent2">
                    <a:lumMod val="20000"/>
                    <a:lumOff val="80000"/>
                  </a:schemeClr>
                </a:solidFill>
              </a:rPr>
              <a:t>Component 2 Assessment </a:t>
            </a:r>
            <a:br>
              <a:rPr lang="en-GB" sz="3200" b="1" dirty="0">
                <a:solidFill>
                  <a:schemeClr val="accent2">
                    <a:lumMod val="20000"/>
                    <a:lumOff val="80000"/>
                  </a:schemeClr>
                </a:solidFill>
              </a:rPr>
            </a:br>
            <a:br>
              <a:rPr lang="en-GB" sz="3200" b="1" dirty="0">
                <a:solidFill>
                  <a:schemeClr val="accent2">
                    <a:lumMod val="20000"/>
                    <a:lumOff val="80000"/>
                  </a:schemeClr>
                </a:solidFill>
              </a:rPr>
            </a:br>
            <a:r>
              <a:rPr lang="en-GB" sz="3200" b="1" dirty="0">
                <a:solidFill>
                  <a:schemeClr val="accent2">
                    <a:lumMod val="20000"/>
                    <a:lumOff val="80000"/>
                  </a:schemeClr>
                </a:solidFill>
              </a:rPr>
              <a:t>Student name: Larry Osei Kofi</a:t>
            </a:r>
            <a:br>
              <a:rPr lang="en-GB" sz="3200" b="1" dirty="0">
                <a:solidFill>
                  <a:schemeClr val="accent2">
                    <a:lumMod val="20000"/>
                    <a:lumOff val="80000"/>
                  </a:schemeClr>
                </a:solidFill>
              </a:rPr>
            </a:br>
            <a:r>
              <a:rPr lang="en-GB" sz="3200" b="1" dirty="0">
                <a:solidFill>
                  <a:schemeClr val="accent2">
                    <a:lumMod val="20000"/>
                    <a:lumOff val="80000"/>
                  </a:schemeClr>
                </a:solidFill>
              </a:rPr>
              <a:t>Student ID: 2308809</a:t>
            </a:r>
            <a:endParaRPr lang="en-GB" altLang="en-US" sz="2200" dirty="0">
              <a:solidFill>
                <a:schemeClr val="accent2">
                  <a:lumMod val="20000"/>
                  <a:lumOff val="80000"/>
                </a:schemeClr>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FD28D50B-515B-7E4B-1A44-03D43C2A4AD4}"/>
              </a:ext>
            </a:extLst>
          </p:cNvPr>
          <p:cNvSpPr>
            <a:spLocks noGrp="1" noChangeArrowheads="1"/>
          </p:cNvSpPr>
          <p:nvPr>
            <p:ph type="title"/>
          </p:nvPr>
        </p:nvSpPr>
        <p:spPr/>
        <p:txBody>
          <a:bodyPr/>
          <a:lstStyle/>
          <a:p>
            <a:r>
              <a:rPr lang="en-GB" altLang="en-US" sz="4000" b="1" dirty="0"/>
              <a:t>AI USE Acknowledgement</a:t>
            </a:r>
          </a:p>
        </p:txBody>
      </p:sp>
      <p:sp>
        <p:nvSpPr>
          <p:cNvPr id="8195" name="Content Placeholder 2">
            <a:extLst>
              <a:ext uri="{FF2B5EF4-FFF2-40B4-BE49-F238E27FC236}">
                <a16:creationId xmlns:a16="http://schemas.microsoft.com/office/drawing/2014/main" id="{D20C5500-C3DB-CADC-3761-CA6B05A30C17}"/>
              </a:ext>
            </a:extLst>
          </p:cNvPr>
          <p:cNvSpPr>
            <a:spLocks noGrp="1" noChangeArrowheads="1"/>
          </p:cNvSpPr>
          <p:nvPr>
            <p:ph idx="1"/>
          </p:nvPr>
        </p:nvSpPr>
        <p:spPr>
          <a:xfrm>
            <a:off x="457200" y="1600200"/>
            <a:ext cx="8507288" cy="3916363"/>
          </a:xfrm>
        </p:spPr>
        <p:txBody>
          <a:bodyPr/>
          <a:lstStyle/>
          <a:p>
            <a:pPr algn="just"/>
            <a:r>
              <a:rPr lang="en-GB" sz="1600" dirty="0">
                <a:effectLst/>
                <a:ea typeface="Aptos" panose="020B0004020202020204" pitchFamily="34" charset="0"/>
              </a:rPr>
              <a:t>I hereby attest that I have not utilised any artificial intelligence systems in the course of my research and preparation for this exercise. I hereby attest that I have not submitted any artificial intelligence-generated materials as my work. I hereby attest that I have access to copies of my drafts and other materials that I utilised for this work.</a:t>
            </a:r>
            <a:r>
              <a:rPr lang="en-GB" sz="1600" dirty="0">
                <a:effectLst/>
              </a:rPr>
              <a:t> </a:t>
            </a:r>
            <a:endParaRPr lang="en-GB" altLang="en-US"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8DCDB-F5F3-9BD8-2FDB-45FB9A85610C}"/>
              </a:ext>
            </a:extLst>
          </p:cNvPr>
          <p:cNvSpPr>
            <a:spLocks noGrp="1"/>
          </p:cNvSpPr>
          <p:nvPr>
            <p:ph type="title"/>
          </p:nvPr>
        </p:nvSpPr>
        <p:spPr/>
        <p:txBody>
          <a:bodyPr/>
          <a:lstStyle/>
          <a:p>
            <a:r>
              <a:rPr lang="en-US" sz="4000" b="1" dirty="0"/>
              <a:t>overview</a:t>
            </a:r>
          </a:p>
        </p:txBody>
      </p:sp>
      <p:sp>
        <p:nvSpPr>
          <p:cNvPr id="3" name="Content Placeholder 2">
            <a:extLst>
              <a:ext uri="{FF2B5EF4-FFF2-40B4-BE49-F238E27FC236}">
                <a16:creationId xmlns:a16="http://schemas.microsoft.com/office/drawing/2014/main" id="{021C3636-00D5-E78D-C15D-5FC2C9D2DF75}"/>
              </a:ext>
            </a:extLst>
          </p:cNvPr>
          <p:cNvSpPr>
            <a:spLocks noGrp="1"/>
          </p:cNvSpPr>
          <p:nvPr>
            <p:ph idx="1"/>
          </p:nvPr>
        </p:nvSpPr>
        <p:spPr/>
        <p:txBody>
          <a:bodyPr/>
          <a:lstStyle/>
          <a:p>
            <a:pPr algn="just">
              <a:lnSpc>
                <a:spcPct val="150000"/>
              </a:lnSpc>
            </a:pPr>
            <a:r>
              <a:rPr lang="en-US" sz="1600" dirty="0"/>
              <a:t>Introduction </a:t>
            </a:r>
          </a:p>
          <a:p>
            <a:pPr algn="just">
              <a:lnSpc>
                <a:spcPct val="150000"/>
              </a:lnSpc>
            </a:pPr>
            <a:r>
              <a:rPr lang="en-US" sz="1600" dirty="0"/>
              <a:t>Impact On Workforce</a:t>
            </a:r>
          </a:p>
          <a:p>
            <a:pPr algn="just">
              <a:lnSpc>
                <a:spcPct val="150000"/>
              </a:lnSpc>
            </a:pPr>
            <a:r>
              <a:rPr lang="en-US" sz="1600" dirty="0"/>
              <a:t>Impact On Service Delivery</a:t>
            </a:r>
          </a:p>
          <a:p>
            <a:pPr algn="just">
              <a:lnSpc>
                <a:spcPct val="150000"/>
              </a:lnSpc>
            </a:pPr>
            <a:r>
              <a:rPr lang="en-US" sz="1600" dirty="0"/>
              <a:t>Impact On Patients</a:t>
            </a:r>
          </a:p>
          <a:p>
            <a:pPr algn="just">
              <a:lnSpc>
                <a:spcPct val="150000"/>
              </a:lnSpc>
            </a:pPr>
            <a:r>
              <a:rPr lang="en-US" sz="1600" dirty="0"/>
              <a:t>Impact On Community</a:t>
            </a:r>
          </a:p>
          <a:p>
            <a:pPr algn="just">
              <a:lnSpc>
                <a:spcPct val="150000"/>
              </a:lnSpc>
            </a:pPr>
            <a:r>
              <a:rPr lang="en-US" sz="1600" dirty="0"/>
              <a:t>Challenges Of The Innovation</a:t>
            </a:r>
          </a:p>
          <a:p>
            <a:pPr algn="just">
              <a:lnSpc>
                <a:spcPct val="150000"/>
              </a:lnSpc>
            </a:pPr>
            <a:r>
              <a:rPr lang="en-US" sz="1600" dirty="0"/>
              <a:t>Recommendations</a:t>
            </a:r>
          </a:p>
          <a:p>
            <a:pPr algn="just">
              <a:lnSpc>
                <a:spcPct val="150000"/>
              </a:lnSpc>
            </a:pPr>
            <a:r>
              <a:rPr lang="en-US" sz="1600" dirty="0"/>
              <a:t>Conclusion</a:t>
            </a:r>
          </a:p>
          <a:p>
            <a:pPr algn="just">
              <a:lnSpc>
                <a:spcPct val="150000"/>
              </a:lnSpc>
            </a:pPr>
            <a:r>
              <a:rPr lang="en-US" sz="1600" dirty="0"/>
              <a:t>References</a:t>
            </a:r>
          </a:p>
        </p:txBody>
      </p:sp>
      <p:pic>
        <p:nvPicPr>
          <p:cNvPr id="7" name="Picture 6" descr="A magnifying glass over a blue circle&#10;&#10;Description automatically generated">
            <a:extLst>
              <a:ext uri="{FF2B5EF4-FFF2-40B4-BE49-F238E27FC236}">
                <a16:creationId xmlns:a16="http://schemas.microsoft.com/office/drawing/2014/main" id="{668CF441-6CFE-95DA-4093-359FBD8B06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048" y="1600201"/>
            <a:ext cx="3111500" cy="3086100"/>
          </a:xfrm>
          <a:prstGeom prst="rect">
            <a:avLst/>
          </a:prstGeom>
        </p:spPr>
      </p:pic>
    </p:spTree>
    <p:extLst>
      <p:ext uri="{BB962C8B-B14F-4D97-AF65-F5344CB8AC3E}">
        <p14:creationId xmlns:p14="http://schemas.microsoft.com/office/powerpoint/2010/main" val="37929185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CB5E8824-375A-8CFD-1287-E34385FC75CE}"/>
              </a:ext>
            </a:extLst>
          </p:cNvPr>
          <p:cNvSpPr>
            <a:spLocks noGrp="1" noChangeArrowheads="1"/>
          </p:cNvSpPr>
          <p:nvPr>
            <p:ph type="title"/>
          </p:nvPr>
        </p:nvSpPr>
        <p:spPr>
          <a:xfrm>
            <a:off x="457200" y="-220290"/>
            <a:ext cx="8229600" cy="1143000"/>
          </a:xfrm>
        </p:spPr>
        <p:txBody>
          <a:bodyPr vert="horz" wrap="square" lIns="91440" tIns="45720" rIns="91440" bIns="45720" numCol="1" anchor="ctr" anchorCtr="0" compatLnSpc="1">
            <a:prstTxWarp prst="textNoShape">
              <a:avLst/>
            </a:prstTxWarp>
            <a:normAutofit/>
          </a:bodyPr>
          <a:lstStyle/>
          <a:p>
            <a:r>
              <a:rPr lang="en-GB" altLang="en-US" sz="4000" b="1" dirty="0"/>
              <a:t>Introduction</a:t>
            </a:r>
          </a:p>
        </p:txBody>
      </p:sp>
      <p:sp>
        <p:nvSpPr>
          <p:cNvPr id="9219" name="Content Placeholder 2">
            <a:extLst>
              <a:ext uri="{FF2B5EF4-FFF2-40B4-BE49-F238E27FC236}">
                <a16:creationId xmlns:a16="http://schemas.microsoft.com/office/drawing/2014/main" id="{C3E09F18-092A-EDBD-5BF2-1B4AEE107CC3}"/>
              </a:ext>
            </a:extLst>
          </p:cNvPr>
          <p:cNvSpPr>
            <a:spLocks noGrp="1" noChangeArrowheads="1"/>
          </p:cNvSpPr>
          <p:nvPr>
            <p:ph sz="half" idx="2"/>
          </p:nvPr>
        </p:nvSpPr>
        <p:spPr>
          <a:xfrm>
            <a:off x="179512" y="1412776"/>
            <a:ext cx="4896544" cy="5760640"/>
          </a:xfrm>
        </p:spPr>
        <p:txBody>
          <a:bodyPr vert="horz" wrap="square" lIns="91440" tIns="45720" rIns="91440" bIns="45720" numCol="1" anchor="t" anchorCtr="0" compatLnSpc="1">
            <a:prstTxWarp prst="textNoShape">
              <a:avLst/>
            </a:prstTxWarp>
            <a:normAutofit/>
          </a:bodyPr>
          <a:lstStyle/>
          <a:p>
            <a:pPr lvl="0" algn="just">
              <a:lnSpc>
                <a:spcPct val="170000"/>
              </a:lnSpc>
            </a:pPr>
            <a:r>
              <a:rPr lang="en-GB" sz="1600" dirty="0">
                <a:effectLst/>
                <a:cs typeface="Arial" panose="020B0604020202020204" pitchFamily="34" charset="0"/>
              </a:rPr>
              <a:t>This presentation will examine the concept of medical delivery drones in the United Kingdom healthcare environment with a focus on the ‘NHS Apian Wing Drone’ project.</a:t>
            </a:r>
          </a:p>
          <a:p>
            <a:pPr lvl="0" algn="just">
              <a:lnSpc>
                <a:spcPct val="170000"/>
              </a:lnSpc>
            </a:pPr>
            <a:endParaRPr lang="en-GB" sz="1600" dirty="0">
              <a:effectLst/>
              <a:cs typeface="Arial" panose="020B0604020202020204" pitchFamily="34" charset="0"/>
            </a:endParaRPr>
          </a:p>
          <a:p>
            <a:pPr lvl="0" algn="just">
              <a:lnSpc>
                <a:spcPct val="170000"/>
              </a:lnSpc>
            </a:pPr>
            <a:r>
              <a:rPr lang="en-GB" sz="1600" dirty="0">
                <a:effectLst/>
                <a:cs typeface="Arial" panose="020B0604020202020204" pitchFamily="34" charset="0"/>
              </a:rPr>
              <a:t>The purpose is to enhance the rate of blood sample, medicine, pathology supplies, and smaller medical item transportation </a:t>
            </a:r>
            <a:r>
              <a:rPr lang="en-GB" sz="1600" b="1" kern="100" dirty="0">
                <a:solidFill>
                  <a:srgbClr val="000000"/>
                </a:solidFill>
                <a:effectLst/>
                <a:ea typeface="Aptos" panose="020B0004020202020204" pitchFamily="34" charset="0"/>
              </a:rPr>
              <a:t>(Guy's and St Thomas' NHS Foundation Trust, 2024)</a:t>
            </a:r>
            <a:r>
              <a:rPr lang="en-GB" sz="1600" dirty="0">
                <a:effectLst/>
              </a:rPr>
              <a:t> </a:t>
            </a:r>
            <a:endParaRPr lang="en-GB" sz="1600" dirty="0">
              <a:effectLst/>
              <a:cs typeface="Arial" panose="020B0604020202020204" pitchFamily="34" charset="0"/>
            </a:endParaRPr>
          </a:p>
          <a:p>
            <a:pPr>
              <a:lnSpc>
                <a:spcPct val="90000"/>
              </a:lnSpc>
            </a:pPr>
            <a:endParaRPr lang="en-GB" altLang="en-US" sz="1100" dirty="0"/>
          </a:p>
        </p:txBody>
      </p:sp>
      <p:sp>
        <p:nvSpPr>
          <p:cNvPr id="5" name="TextBox 4">
            <a:extLst>
              <a:ext uri="{FF2B5EF4-FFF2-40B4-BE49-F238E27FC236}">
                <a16:creationId xmlns:a16="http://schemas.microsoft.com/office/drawing/2014/main" id="{1D2F1959-EF84-0CAC-2CB5-DC79843E6104}"/>
              </a:ext>
            </a:extLst>
          </p:cNvPr>
          <p:cNvSpPr txBox="1"/>
          <p:nvPr/>
        </p:nvSpPr>
        <p:spPr bwMode="auto">
          <a:xfrm>
            <a:off x="6516216" y="1177794"/>
            <a:ext cx="4041775" cy="639762"/>
          </a:xfrm>
          <a:prstGeom prst="rect">
            <a:avLst/>
          </a:prstGeom>
          <a:noFill/>
          <a:ln>
            <a:noFill/>
          </a:ln>
        </p:spPr>
        <p:txBody>
          <a:bodyPr vert="horz" wrap="square" lIns="91440" tIns="45720" rIns="91440" bIns="45720" numCol="1" anchor="b" anchorCtr="0" compatLnSpc="1">
            <a:prstTxWarp prst="textNoShape">
              <a:avLst/>
            </a:prstTxWarp>
            <a:normAutofit/>
          </a:bodyPr>
          <a:lstStyle/>
          <a:p>
            <a:pPr>
              <a:spcBef>
                <a:spcPct val="20000"/>
              </a:spcBef>
            </a:pPr>
            <a:r>
              <a:rPr lang="en-US" sz="1000" b="1" i="0" u="none" strike="noStrike" kern="1200" dirty="0">
                <a:effectLst/>
                <a:latin typeface="+mn-lt"/>
                <a:ea typeface="+mn-ea"/>
                <a:cs typeface="+mn-cs"/>
              </a:rPr>
              <a:t>(Eddy, 2024)</a:t>
            </a:r>
            <a:endParaRPr lang="en-US" sz="1000" b="1" kern="1200" dirty="0">
              <a:latin typeface="+mn-lt"/>
              <a:ea typeface="+mn-ea"/>
              <a:cs typeface="+mn-cs"/>
            </a:endParaRPr>
          </a:p>
        </p:txBody>
      </p:sp>
      <p:pic>
        <p:nvPicPr>
          <p:cNvPr id="3" name="Picture 2" descr="A drone flying in the sky&#10;&#10;Description automatically generated">
            <a:extLst>
              <a:ext uri="{FF2B5EF4-FFF2-40B4-BE49-F238E27FC236}">
                <a16:creationId xmlns:a16="http://schemas.microsoft.com/office/drawing/2014/main" id="{066BFFDE-4845-9BD1-BB6B-1B666FE3136B}"/>
              </a:ext>
            </a:extLst>
          </p:cNvPr>
          <p:cNvPicPr>
            <a:picLocks noChangeAspect="1"/>
          </p:cNvPicPr>
          <p:nvPr/>
        </p:nvPicPr>
        <p:blipFill>
          <a:blip r:embed="rId3">
            <a:extLst>
              <a:ext uri="{28A0092B-C50C-407E-A947-70E740481C1C}">
                <a14:useLocalDpi xmlns:a14="http://schemas.microsoft.com/office/drawing/2010/main" val="0"/>
              </a:ext>
            </a:extLst>
          </a:blip>
          <a:srcRect l="15460" r="22393" b="1"/>
          <a:stretch>
            <a:fillRect/>
          </a:stretch>
        </p:blipFill>
        <p:spPr>
          <a:xfrm>
            <a:off x="5292080" y="1908976"/>
            <a:ext cx="3587059" cy="317620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0194087D-B818-9842-8FE6-38A012626DE4}"/>
              </a:ext>
            </a:extLst>
          </p:cNvPr>
          <p:cNvSpPr>
            <a:spLocks noGrp="1"/>
          </p:cNvSpPr>
          <p:nvPr>
            <p:ph type="title"/>
          </p:nvPr>
        </p:nvSpPr>
        <p:spPr>
          <a:xfrm>
            <a:off x="457200" y="274638"/>
            <a:ext cx="8229600" cy="1143000"/>
          </a:xfrm>
        </p:spPr>
        <p:txBody>
          <a:bodyPr/>
          <a:lstStyle/>
          <a:p>
            <a:r>
              <a:rPr lang="en-US" sz="4000" b="1" dirty="0"/>
              <a:t>A Brief Video </a:t>
            </a:r>
          </a:p>
        </p:txBody>
      </p:sp>
      <p:sp>
        <p:nvSpPr>
          <p:cNvPr id="13" name="Content Placeholder 2">
            <a:extLst>
              <a:ext uri="{FF2B5EF4-FFF2-40B4-BE49-F238E27FC236}">
                <a16:creationId xmlns:a16="http://schemas.microsoft.com/office/drawing/2014/main" id="{01FC049D-842A-8F16-729F-D683D2717502}"/>
              </a:ext>
            </a:extLst>
          </p:cNvPr>
          <p:cNvSpPr>
            <a:spLocks noGrp="1"/>
          </p:cNvSpPr>
          <p:nvPr>
            <p:ph idx="1"/>
          </p:nvPr>
        </p:nvSpPr>
        <p:spPr>
          <a:xfrm>
            <a:off x="457200" y="1600201"/>
            <a:ext cx="8229600" cy="3917032"/>
          </a:xfrm>
        </p:spPr>
        <p:txBody>
          <a:bodyPr/>
          <a:lstStyle/>
          <a:p>
            <a:r>
              <a:rPr lang="en-US" dirty="0">
                <a:hlinkClick r:id="rId2"/>
              </a:rPr>
              <a:t>https://www.youtube.com/watch?v=iXY7e5wnSh8</a:t>
            </a:r>
            <a:endParaRPr lang="en-US" dirty="0"/>
          </a:p>
        </p:txBody>
      </p:sp>
    </p:spTree>
    <p:extLst>
      <p:ext uri="{BB962C8B-B14F-4D97-AF65-F5344CB8AC3E}">
        <p14:creationId xmlns:p14="http://schemas.microsoft.com/office/powerpoint/2010/main" val="3348545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96DAA4CF-EC2E-B09E-20D6-CA51CC223D8F}"/>
              </a:ext>
            </a:extLst>
          </p:cNvPr>
          <p:cNvSpPr>
            <a:spLocks noGrp="1" noChangeArrowheads="1"/>
          </p:cNvSpPr>
          <p:nvPr>
            <p:ph type="title"/>
          </p:nvPr>
        </p:nvSpPr>
        <p:spPr>
          <a:xfrm>
            <a:off x="457200" y="-162272"/>
            <a:ext cx="8229600" cy="1143000"/>
          </a:xfrm>
        </p:spPr>
        <p:txBody>
          <a:bodyPr wrap="square" anchor="ctr">
            <a:normAutofit/>
          </a:bodyPr>
          <a:lstStyle/>
          <a:p>
            <a:pPr eaLnBrk="1" hangingPunct="1"/>
            <a:r>
              <a:rPr lang="en-GB" altLang="en-US" sz="4000" b="1" dirty="0"/>
              <a:t>Impact on Workforce</a:t>
            </a:r>
          </a:p>
        </p:txBody>
      </p:sp>
      <p:sp>
        <p:nvSpPr>
          <p:cNvPr id="11267" name="Content Placeholder 2">
            <a:extLst>
              <a:ext uri="{FF2B5EF4-FFF2-40B4-BE49-F238E27FC236}">
                <a16:creationId xmlns:a16="http://schemas.microsoft.com/office/drawing/2014/main" id="{90042F1D-F1A6-5A05-7856-7B54201369A3}"/>
              </a:ext>
            </a:extLst>
          </p:cNvPr>
          <p:cNvSpPr>
            <a:spLocks noGrp="1" noChangeArrowheads="1"/>
          </p:cNvSpPr>
          <p:nvPr>
            <p:ph sz="half" idx="1"/>
          </p:nvPr>
        </p:nvSpPr>
        <p:spPr>
          <a:xfrm>
            <a:off x="251520" y="764704"/>
            <a:ext cx="4320480" cy="4896544"/>
          </a:xfrm>
        </p:spPr>
        <p:txBody>
          <a:bodyPr wrap="square" anchor="t">
            <a:normAutofit lnSpcReduction="10000"/>
          </a:bodyPr>
          <a:lstStyle/>
          <a:p>
            <a:pPr marL="0" indent="0">
              <a:lnSpc>
                <a:spcPct val="90000"/>
              </a:lnSpc>
              <a:spcAft>
                <a:spcPts val="800"/>
              </a:spcAft>
              <a:buNone/>
            </a:pPr>
            <a:endParaRPr lang="en-GB" sz="1500" kern="100" dirty="0">
              <a:effectLst/>
            </a:endParaRPr>
          </a:p>
          <a:p>
            <a:pPr marL="342900" lvl="0" indent="-342900">
              <a:lnSpc>
                <a:spcPct val="150000"/>
              </a:lnSpc>
              <a:buFont typeface="Symbol" pitchFamily="2" charset="2"/>
              <a:buChar char=""/>
            </a:pPr>
            <a:endParaRPr lang="en-GB" sz="1500" kern="100" dirty="0">
              <a:effectLst/>
            </a:endParaRPr>
          </a:p>
          <a:p>
            <a:pPr marL="342900" lvl="0" indent="-342900">
              <a:lnSpc>
                <a:spcPct val="150000"/>
              </a:lnSpc>
              <a:buFont typeface="Symbol" pitchFamily="2" charset="2"/>
              <a:buChar char=""/>
            </a:pPr>
            <a:r>
              <a:rPr lang="en-GB" sz="1600" kern="100" dirty="0">
                <a:effectLst/>
              </a:rPr>
              <a:t>It </a:t>
            </a:r>
            <a:r>
              <a:rPr lang="en-GB" sz="1600" kern="100" dirty="0"/>
              <a:t>has brought a collaboration between different sectors </a:t>
            </a:r>
            <a:r>
              <a:rPr lang="en-GB" sz="1600" b="1" kern="100" dirty="0">
                <a:solidFill>
                  <a:srgbClr val="000000"/>
                </a:solidFill>
                <a:effectLst/>
                <a:ea typeface="Aptos" panose="020B0004020202020204" pitchFamily="34" charset="0"/>
              </a:rPr>
              <a:t>(Sollof, 2024)</a:t>
            </a:r>
            <a:r>
              <a:rPr lang="en-GB" sz="1600" b="1" kern="100" dirty="0">
                <a:effectLst/>
                <a:ea typeface="Aptos" panose="020B0004020202020204" pitchFamily="34" charset="0"/>
              </a:rPr>
              <a:t>.</a:t>
            </a:r>
            <a:r>
              <a:rPr lang="en-GB" sz="1600" kern="100" dirty="0">
                <a:effectLst/>
                <a:ea typeface="Aptos" panose="020B0004020202020204" pitchFamily="34" charset="0"/>
              </a:rPr>
              <a:t> </a:t>
            </a:r>
          </a:p>
          <a:p>
            <a:pPr marL="342900" lvl="0" indent="-342900">
              <a:lnSpc>
                <a:spcPct val="150000"/>
              </a:lnSpc>
              <a:buFont typeface="Symbol" pitchFamily="2" charset="2"/>
              <a:buChar char=""/>
            </a:pPr>
            <a:endParaRPr lang="en-GB" sz="1600" kern="100" dirty="0">
              <a:effectLst/>
            </a:endParaRPr>
          </a:p>
          <a:p>
            <a:pPr marL="342900" lvl="0" indent="-342900">
              <a:lnSpc>
                <a:spcPct val="150000"/>
              </a:lnSpc>
              <a:buFont typeface="Symbol" pitchFamily="2" charset="2"/>
              <a:buChar char=""/>
            </a:pPr>
            <a:r>
              <a:rPr lang="en-GB" sz="1600" kern="100" dirty="0">
                <a:effectLst/>
              </a:rPr>
              <a:t>Increases the efficiency of lab workflow due to the faster turnaround times of the samples in the lab.</a:t>
            </a:r>
          </a:p>
          <a:p>
            <a:pPr marL="342900" lvl="0" indent="-342900">
              <a:lnSpc>
                <a:spcPct val="150000"/>
              </a:lnSpc>
              <a:buFont typeface="Symbol" pitchFamily="2" charset="2"/>
              <a:buChar char=""/>
            </a:pPr>
            <a:endParaRPr lang="en-GB" sz="1600" kern="100" dirty="0">
              <a:effectLst/>
            </a:endParaRPr>
          </a:p>
          <a:p>
            <a:pPr>
              <a:lnSpc>
                <a:spcPct val="150000"/>
              </a:lnSpc>
              <a:buFont typeface="Symbol" pitchFamily="2" charset="2"/>
              <a:buChar char=""/>
            </a:pPr>
            <a:r>
              <a:rPr lang="en-GB" sz="1600" kern="100" dirty="0">
                <a:effectLst/>
              </a:rPr>
              <a:t>Requires new skill sets in monitoring and tracking drones and handling data therefore has introduced New technology posts in NHS trusts. </a:t>
            </a:r>
            <a:r>
              <a:rPr lang="en-GB" sz="1600" b="1" kern="100" dirty="0">
                <a:effectLst/>
                <a:ea typeface="Aptos" panose="020B0004020202020204" pitchFamily="34" charset="0"/>
              </a:rPr>
              <a:t>(Apian, 2025).</a:t>
            </a:r>
            <a:endParaRPr lang="en-GB" sz="1600" kern="100" dirty="0">
              <a:effectLst/>
            </a:endParaRPr>
          </a:p>
          <a:p>
            <a:pPr marL="342900" lvl="0" indent="-342900">
              <a:lnSpc>
                <a:spcPct val="150000"/>
              </a:lnSpc>
              <a:buFont typeface="Symbol" pitchFamily="2" charset="2"/>
              <a:buChar char=""/>
            </a:pPr>
            <a:endParaRPr lang="en-GB" sz="1800" kern="100" dirty="0">
              <a:effectLst/>
            </a:endParaRPr>
          </a:p>
          <a:p>
            <a:pPr eaLnBrk="1" hangingPunct="1">
              <a:lnSpc>
                <a:spcPct val="90000"/>
              </a:lnSpc>
            </a:pPr>
            <a:endParaRPr lang="en-GB" altLang="en-US" sz="1500" dirty="0"/>
          </a:p>
        </p:txBody>
      </p:sp>
      <p:pic>
        <p:nvPicPr>
          <p:cNvPr id="5" name="Picture 4" descr="A group of people standing together&#10;&#10;Description automatically generated">
            <a:extLst>
              <a:ext uri="{FF2B5EF4-FFF2-40B4-BE49-F238E27FC236}">
                <a16:creationId xmlns:a16="http://schemas.microsoft.com/office/drawing/2014/main" id="{EB0E0DF4-70E3-EC1F-A7BA-32CE693034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6016" y="1772816"/>
            <a:ext cx="4104456" cy="324036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801F1B25-7048-7E65-B13E-BC07C4AD9F32}"/>
              </a:ext>
            </a:extLst>
          </p:cNvPr>
          <p:cNvSpPr>
            <a:spLocks noGrp="1" noChangeArrowheads="1"/>
          </p:cNvSpPr>
          <p:nvPr>
            <p:ph type="title"/>
          </p:nvPr>
        </p:nvSpPr>
        <p:spPr>
          <a:xfrm>
            <a:off x="457200" y="161105"/>
            <a:ext cx="8229600" cy="1143000"/>
          </a:xfrm>
        </p:spPr>
        <p:txBody>
          <a:bodyPr wrap="square" anchor="ctr">
            <a:normAutofit/>
          </a:bodyPr>
          <a:lstStyle/>
          <a:p>
            <a:pPr eaLnBrk="1" hangingPunct="1"/>
            <a:r>
              <a:rPr lang="en-GB" altLang="en-US" sz="4000" b="1" dirty="0"/>
              <a:t>Impact on service delivery </a:t>
            </a:r>
          </a:p>
        </p:txBody>
      </p:sp>
      <p:sp>
        <p:nvSpPr>
          <p:cNvPr id="12291" name="Content Placeholder 2">
            <a:extLst>
              <a:ext uri="{FF2B5EF4-FFF2-40B4-BE49-F238E27FC236}">
                <a16:creationId xmlns:a16="http://schemas.microsoft.com/office/drawing/2014/main" id="{0AC8BAB8-E026-3EB8-494A-BB73F1D6F1B7}"/>
              </a:ext>
            </a:extLst>
          </p:cNvPr>
          <p:cNvSpPr>
            <a:spLocks noGrp="1" noChangeArrowheads="1"/>
          </p:cNvSpPr>
          <p:nvPr>
            <p:ph sz="half" idx="1"/>
          </p:nvPr>
        </p:nvSpPr>
        <p:spPr>
          <a:xfrm>
            <a:off x="323528" y="1700808"/>
            <a:ext cx="4394448" cy="4637112"/>
          </a:xfrm>
        </p:spPr>
        <p:txBody>
          <a:bodyPr wrap="square" anchor="t">
            <a:normAutofit/>
          </a:bodyPr>
          <a:lstStyle/>
          <a:p>
            <a:pPr marL="342900" lvl="0" indent="-342900">
              <a:lnSpc>
                <a:spcPct val="170000"/>
              </a:lnSpc>
              <a:buFont typeface="Symbol" pitchFamily="2" charset="2"/>
              <a:buChar char=""/>
            </a:pPr>
            <a:r>
              <a:rPr lang="en-GB" sz="1600" kern="100" dirty="0">
                <a:effectLst/>
              </a:rPr>
              <a:t>It significantly reduces the delivery times of pathology specimens, emergency drugs, and small equipment </a:t>
            </a:r>
            <a:r>
              <a:rPr lang="en-GB" sz="1600" b="1" kern="100" dirty="0">
                <a:solidFill>
                  <a:srgbClr val="000000"/>
                </a:solidFill>
                <a:effectLst/>
                <a:ea typeface="Aptos" panose="020B0004020202020204" pitchFamily="34" charset="0"/>
              </a:rPr>
              <a:t>(NHS Blood and Transplant, 2024)</a:t>
            </a:r>
            <a:r>
              <a:rPr lang="en-GB" sz="1600" b="1" kern="100" dirty="0">
                <a:effectLst/>
                <a:ea typeface="Aptos" panose="020B0004020202020204" pitchFamily="34" charset="0"/>
              </a:rPr>
              <a:t>. </a:t>
            </a:r>
            <a:endParaRPr lang="en-GB" sz="1600" kern="100" dirty="0">
              <a:effectLst/>
            </a:endParaRPr>
          </a:p>
          <a:p>
            <a:pPr marL="342900" lvl="0" indent="-342900">
              <a:lnSpc>
                <a:spcPct val="170000"/>
              </a:lnSpc>
              <a:buFont typeface="Symbol" pitchFamily="2" charset="2"/>
              <a:buChar char=""/>
            </a:pPr>
            <a:r>
              <a:rPr lang="en-GB" sz="1600" kern="100" dirty="0">
                <a:effectLst/>
              </a:rPr>
              <a:t>Assists with service delivery in remote areas </a:t>
            </a:r>
            <a:r>
              <a:rPr lang="en-GB" sz="1600" b="1" i="0" u="none" strike="noStrike" dirty="0">
                <a:solidFill>
                  <a:srgbClr val="000000"/>
                </a:solidFill>
                <a:effectLst/>
              </a:rPr>
              <a:t>(Porter, </a:t>
            </a:r>
            <a:r>
              <a:rPr lang="en-GB" sz="1600" b="1" i="0" u="none" strike="noStrike" dirty="0" err="1">
                <a:solidFill>
                  <a:srgbClr val="000000"/>
                </a:solidFill>
                <a:effectLst/>
              </a:rPr>
              <a:t>Cherrett</a:t>
            </a:r>
            <a:r>
              <a:rPr lang="en-GB" sz="1600" b="1" i="0" u="none" strike="noStrike" dirty="0">
                <a:solidFill>
                  <a:srgbClr val="000000"/>
                </a:solidFill>
                <a:effectLst/>
              </a:rPr>
              <a:t> and Oakey, 2025).</a:t>
            </a:r>
            <a:endParaRPr lang="en-GB" sz="1600" b="1" kern="100" dirty="0">
              <a:effectLst/>
            </a:endParaRPr>
          </a:p>
          <a:p>
            <a:pPr marL="342900" lvl="0" indent="-342900">
              <a:lnSpc>
                <a:spcPct val="170000"/>
              </a:lnSpc>
              <a:buFont typeface="Symbol" pitchFamily="2" charset="2"/>
              <a:buChar char=""/>
            </a:pPr>
            <a:r>
              <a:rPr lang="en-GB" sz="1600" kern="100" dirty="0">
                <a:effectLst/>
              </a:rPr>
              <a:t>Promotes teamwork among the hospital, lab, and pharmacy staff.</a:t>
            </a:r>
          </a:p>
          <a:p>
            <a:pPr eaLnBrk="1" hangingPunct="1">
              <a:lnSpc>
                <a:spcPct val="90000"/>
              </a:lnSpc>
            </a:pPr>
            <a:endParaRPr lang="en-GB" altLang="en-US" sz="1500" dirty="0"/>
          </a:p>
        </p:txBody>
      </p:sp>
      <p:pic>
        <p:nvPicPr>
          <p:cNvPr id="5" name="Picture 4" descr="A drone with red and blue propellers&#10;&#10;Description automatically generated">
            <a:extLst>
              <a:ext uri="{FF2B5EF4-FFF2-40B4-BE49-F238E27FC236}">
                <a16:creationId xmlns:a16="http://schemas.microsoft.com/office/drawing/2014/main" id="{39A10A62-073A-D3C6-9960-68D1AC6910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1472" y="1912731"/>
            <a:ext cx="4352528" cy="3402013"/>
          </a:xfrm>
          <a:prstGeom prst="rect">
            <a:avLst/>
          </a:prstGeom>
        </p:spPr>
      </p:pic>
      <p:sp>
        <p:nvSpPr>
          <p:cNvPr id="7" name="TextBox 6">
            <a:extLst>
              <a:ext uri="{FF2B5EF4-FFF2-40B4-BE49-F238E27FC236}">
                <a16:creationId xmlns:a16="http://schemas.microsoft.com/office/drawing/2014/main" id="{C45057A9-FAD0-638E-AB76-405E1A79E3FA}"/>
              </a:ext>
            </a:extLst>
          </p:cNvPr>
          <p:cNvSpPr txBox="1"/>
          <p:nvPr/>
        </p:nvSpPr>
        <p:spPr>
          <a:xfrm>
            <a:off x="6012160" y="5183939"/>
            <a:ext cx="4572000" cy="261610"/>
          </a:xfrm>
          <a:prstGeom prst="rect">
            <a:avLst/>
          </a:prstGeom>
          <a:noFill/>
        </p:spPr>
        <p:txBody>
          <a:bodyPr wrap="square">
            <a:spAutoFit/>
          </a:bodyPr>
          <a:lstStyle/>
          <a:p>
            <a:r>
              <a:rPr lang="en-GB" sz="1100" b="1" i="0" u="none" strike="noStrike" dirty="0">
                <a:solidFill>
                  <a:srgbClr val="000000"/>
                </a:solidFill>
                <a:effectLst/>
                <a:latin typeface="Arial" panose="020B0604020202020204" pitchFamily="34" charset="0"/>
              </a:rPr>
              <a:t>(Health Tech, 2024)</a:t>
            </a:r>
            <a:endParaRPr lang="en-US" sz="1100"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62EDC74-BD5B-9F21-4803-F78C218E04E9}"/>
              </a:ext>
            </a:extLst>
          </p:cNvPr>
          <p:cNvSpPr>
            <a:spLocks noGrp="1" noChangeArrowheads="1"/>
          </p:cNvSpPr>
          <p:nvPr>
            <p:ph type="title"/>
          </p:nvPr>
        </p:nvSpPr>
        <p:spPr>
          <a:xfrm>
            <a:off x="457200" y="274638"/>
            <a:ext cx="8229600" cy="1143000"/>
          </a:xfrm>
        </p:spPr>
        <p:txBody>
          <a:bodyPr wrap="square" anchor="ctr">
            <a:normAutofit/>
          </a:bodyPr>
          <a:lstStyle/>
          <a:p>
            <a:pPr eaLnBrk="1" hangingPunct="1"/>
            <a:r>
              <a:rPr lang="en-GB" altLang="en-US" sz="4000" b="1" dirty="0"/>
              <a:t>Impact on patients </a:t>
            </a:r>
          </a:p>
        </p:txBody>
      </p:sp>
      <p:pic>
        <p:nvPicPr>
          <p:cNvPr id="3" name="Picture 2" descr="A nurse standing next to a patient&#10;&#10;Description automatically generated">
            <a:extLst>
              <a:ext uri="{FF2B5EF4-FFF2-40B4-BE49-F238E27FC236}">
                <a16:creationId xmlns:a16="http://schemas.microsoft.com/office/drawing/2014/main" id="{1FA4E4A2-A5DA-FB70-93A6-F1EE7CABD4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313" y="1844824"/>
            <a:ext cx="4038600" cy="2500848"/>
          </a:xfrm>
          <a:prstGeom prst="rect">
            <a:avLst/>
          </a:prstGeom>
          <a:noFill/>
        </p:spPr>
      </p:pic>
      <p:sp>
        <p:nvSpPr>
          <p:cNvPr id="13315" name="Content Placeholder 2">
            <a:extLst>
              <a:ext uri="{FF2B5EF4-FFF2-40B4-BE49-F238E27FC236}">
                <a16:creationId xmlns:a16="http://schemas.microsoft.com/office/drawing/2014/main" id="{78349A31-085C-2A96-2A65-5DE5394E4450}"/>
              </a:ext>
            </a:extLst>
          </p:cNvPr>
          <p:cNvSpPr>
            <a:spLocks noGrp="1" noChangeArrowheads="1"/>
          </p:cNvSpPr>
          <p:nvPr>
            <p:ph sz="half" idx="2"/>
          </p:nvPr>
        </p:nvSpPr>
        <p:spPr>
          <a:xfrm>
            <a:off x="4646221" y="1628800"/>
            <a:ext cx="4172272" cy="4176464"/>
          </a:xfrm>
        </p:spPr>
        <p:txBody>
          <a:bodyPr wrap="square" anchor="t">
            <a:normAutofit/>
          </a:bodyPr>
          <a:lstStyle/>
          <a:p>
            <a:pPr marL="342900" lvl="0" indent="-342900" algn="just">
              <a:lnSpc>
                <a:spcPct val="150000"/>
              </a:lnSpc>
              <a:buFont typeface="Symbol" pitchFamily="2" charset="2"/>
              <a:buChar char=""/>
            </a:pPr>
            <a:r>
              <a:rPr lang="en-GB" sz="1600" kern="100" dirty="0">
                <a:effectLst/>
              </a:rPr>
              <a:t>It enables faster delivery of the sample for diagnosis and treatment purposes </a:t>
            </a:r>
            <a:r>
              <a:rPr lang="en-GB" sz="1600" b="1" kern="100" dirty="0">
                <a:solidFill>
                  <a:srgbClr val="000000"/>
                </a:solidFill>
                <a:effectLst/>
                <a:ea typeface="Aptos" panose="020B0004020202020204" pitchFamily="34" charset="0"/>
              </a:rPr>
              <a:t>(Ioanna Lykiardopoulou, 2024)</a:t>
            </a:r>
            <a:r>
              <a:rPr lang="en-GB" sz="1600" dirty="0">
                <a:effectLst/>
              </a:rPr>
              <a:t> </a:t>
            </a:r>
            <a:r>
              <a:rPr lang="en-GB" sz="1600" kern="100" dirty="0">
                <a:effectLst/>
              </a:rPr>
              <a:t>.</a:t>
            </a:r>
          </a:p>
          <a:p>
            <a:pPr marL="342900" lvl="0" indent="-342900" algn="just">
              <a:lnSpc>
                <a:spcPct val="150000"/>
              </a:lnSpc>
              <a:buFont typeface="Symbol" pitchFamily="2" charset="2"/>
              <a:buChar char=""/>
            </a:pPr>
            <a:endParaRPr lang="en-GB" sz="1600" kern="100" dirty="0">
              <a:effectLst/>
            </a:endParaRPr>
          </a:p>
          <a:p>
            <a:pPr marL="342900" lvl="0" indent="-342900" algn="just">
              <a:lnSpc>
                <a:spcPct val="150000"/>
              </a:lnSpc>
              <a:buFont typeface="Symbol" pitchFamily="2" charset="2"/>
              <a:buChar char=""/>
            </a:pPr>
            <a:r>
              <a:rPr lang="en-GB" sz="1600" kern="100" dirty="0">
                <a:effectLst/>
              </a:rPr>
              <a:t>Reduces wait times for required medications and lab work, especially in urgent care settings</a:t>
            </a:r>
            <a:r>
              <a:rPr lang="en-GB" sz="1600" kern="100" dirty="0"/>
              <a:t> </a:t>
            </a:r>
            <a:r>
              <a:rPr lang="en-GB" sz="1600" b="1" i="0" u="none" strike="noStrike" dirty="0">
                <a:solidFill>
                  <a:srgbClr val="000000"/>
                </a:solidFill>
                <a:effectLst/>
                <a:cs typeface="Arial" panose="020B0604020202020204" pitchFamily="34" charset="0"/>
              </a:rPr>
              <a:t>(User, 2025)</a:t>
            </a:r>
            <a:endParaRPr lang="en-GB" sz="1600" b="1" kern="100" dirty="0">
              <a:effectLst/>
              <a:cs typeface="Arial" panose="020B0604020202020204" pitchFamily="34" charset="0"/>
            </a:endParaRPr>
          </a:p>
          <a:p>
            <a:pPr marL="342900" lvl="0" indent="-342900" algn="just">
              <a:lnSpc>
                <a:spcPct val="150000"/>
              </a:lnSpc>
              <a:buFont typeface="Symbol" pitchFamily="2" charset="2"/>
              <a:buChar char=""/>
            </a:pPr>
            <a:endParaRPr lang="en-GB" sz="1600" kern="100" dirty="0">
              <a:effectLst/>
            </a:endParaRPr>
          </a:p>
          <a:p>
            <a:pPr algn="just">
              <a:lnSpc>
                <a:spcPct val="150000"/>
              </a:lnSpc>
              <a:buFont typeface="Symbol" pitchFamily="2" charset="2"/>
              <a:buChar char=""/>
            </a:pPr>
            <a:r>
              <a:rPr lang="en-GB" sz="1600" kern="100" dirty="0">
                <a:effectLst/>
              </a:rPr>
              <a:t>It reduces treatment disruptions due to reliable supply chains </a:t>
            </a:r>
            <a:r>
              <a:rPr lang="en-GB" sz="1600" b="1" i="0" u="none" strike="noStrike" dirty="0">
                <a:solidFill>
                  <a:srgbClr val="000000"/>
                </a:solidFill>
                <a:effectLst/>
                <a:cs typeface="Arial" panose="020B0604020202020204" pitchFamily="34" charset="0"/>
              </a:rPr>
              <a:t>(User, 2025)</a:t>
            </a:r>
            <a:endParaRPr lang="en-GB" sz="1600" b="1" kern="100" dirty="0">
              <a:effectLst/>
              <a:cs typeface="Arial" panose="020B0604020202020204" pitchFamily="34" charset="0"/>
            </a:endParaRPr>
          </a:p>
          <a:p>
            <a:pPr marL="342900" lvl="0" indent="-342900" algn="just">
              <a:lnSpc>
                <a:spcPct val="150000"/>
              </a:lnSpc>
              <a:buFont typeface="Symbol" pitchFamily="2" charset="2"/>
              <a:buChar char=""/>
            </a:pPr>
            <a:endParaRPr lang="en-GB" sz="1600" kern="100" dirty="0">
              <a:effectLst/>
            </a:endParaRPr>
          </a:p>
        </p:txBody>
      </p:sp>
      <p:sp>
        <p:nvSpPr>
          <p:cNvPr id="5" name="TextBox 4">
            <a:extLst>
              <a:ext uri="{FF2B5EF4-FFF2-40B4-BE49-F238E27FC236}">
                <a16:creationId xmlns:a16="http://schemas.microsoft.com/office/drawing/2014/main" id="{8E05751A-A720-E03F-4539-EACE627BE8DB}"/>
              </a:ext>
            </a:extLst>
          </p:cNvPr>
          <p:cNvSpPr txBox="1"/>
          <p:nvPr/>
        </p:nvSpPr>
        <p:spPr>
          <a:xfrm>
            <a:off x="755576" y="4405124"/>
            <a:ext cx="4572000" cy="246221"/>
          </a:xfrm>
          <a:prstGeom prst="rect">
            <a:avLst/>
          </a:prstGeom>
          <a:noFill/>
        </p:spPr>
        <p:txBody>
          <a:bodyPr wrap="square">
            <a:spAutoFit/>
          </a:bodyPr>
          <a:lstStyle/>
          <a:p>
            <a:r>
              <a:rPr lang="en-GB" sz="1000" b="1" i="0" u="none" strike="noStrike" dirty="0">
                <a:solidFill>
                  <a:srgbClr val="000000"/>
                </a:solidFill>
                <a:effectLst/>
                <a:latin typeface="+mn-lt"/>
              </a:rPr>
              <a:t>(Guy's and St Thomas' NHS Foundation Trust, 2024)</a:t>
            </a:r>
            <a:endParaRPr lang="en-US" sz="1000" b="1" dirty="0">
              <a:latin typeface="+mn-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43FBC133-F273-1540-06AE-D26352371752}"/>
              </a:ext>
            </a:extLst>
          </p:cNvPr>
          <p:cNvSpPr>
            <a:spLocks noGrp="1" noChangeArrowheads="1"/>
          </p:cNvSpPr>
          <p:nvPr>
            <p:ph type="title"/>
          </p:nvPr>
        </p:nvSpPr>
        <p:spPr>
          <a:xfrm>
            <a:off x="755576" y="-243408"/>
            <a:ext cx="8229600" cy="1143000"/>
          </a:xfrm>
        </p:spPr>
        <p:txBody>
          <a:bodyPr wrap="square" anchor="ctr">
            <a:normAutofit/>
          </a:bodyPr>
          <a:lstStyle/>
          <a:p>
            <a:pPr eaLnBrk="1" hangingPunct="1"/>
            <a:r>
              <a:rPr lang="en-GB" altLang="en-US" sz="4000" b="1" dirty="0"/>
              <a:t>Impact on community </a:t>
            </a:r>
          </a:p>
        </p:txBody>
      </p:sp>
      <p:sp>
        <p:nvSpPr>
          <p:cNvPr id="14339" name="Content Placeholder 2">
            <a:extLst>
              <a:ext uri="{FF2B5EF4-FFF2-40B4-BE49-F238E27FC236}">
                <a16:creationId xmlns:a16="http://schemas.microsoft.com/office/drawing/2014/main" id="{08215016-49FF-D360-F1E3-DB53DF3A2B24}"/>
              </a:ext>
            </a:extLst>
          </p:cNvPr>
          <p:cNvSpPr>
            <a:spLocks noGrp="1" noChangeArrowheads="1"/>
          </p:cNvSpPr>
          <p:nvPr>
            <p:ph sz="half" idx="1"/>
          </p:nvPr>
        </p:nvSpPr>
        <p:spPr>
          <a:xfrm>
            <a:off x="554997" y="620688"/>
            <a:ext cx="5050904" cy="3744416"/>
          </a:xfrm>
        </p:spPr>
        <p:txBody>
          <a:bodyPr wrap="square" anchor="t">
            <a:noAutofit/>
          </a:bodyPr>
          <a:lstStyle/>
          <a:p>
            <a:pPr marL="342900" lvl="0" indent="-342900">
              <a:lnSpc>
                <a:spcPct val="150000"/>
              </a:lnSpc>
              <a:buFont typeface="Symbol" pitchFamily="2" charset="2"/>
              <a:buChar char=""/>
            </a:pPr>
            <a:endParaRPr lang="en-GB" sz="1600" kern="100" dirty="0">
              <a:effectLst/>
            </a:endParaRPr>
          </a:p>
          <a:p>
            <a:pPr marL="342900" lvl="0" indent="-342900">
              <a:lnSpc>
                <a:spcPct val="150000"/>
              </a:lnSpc>
              <a:buFont typeface="Symbol" pitchFamily="2" charset="2"/>
              <a:buChar char=""/>
            </a:pPr>
            <a:r>
              <a:rPr lang="en-GB" sz="1600" kern="100" dirty="0">
                <a:effectLst/>
              </a:rPr>
              <a:t>Helps in decreasing road traffic and overall carbon emissions, thereby promoting sustainable living</a:t>
            </a:r>
            <a:r>
              <a:rPr lang="en-GB" sz="1600" kern="100" dirty="0"/>
              <a:t> </a:t>
            </a:r>
            <a:r>
              <a:rPr lang="en-GB" sz="1600" b="1" kern="100" dirty="0"/>
              <a:t>(</a:t>
            </a:r>
            <a:r>
              <a:rPr lang="en-GB" sz="1600" b="1" kern="100" dirty="0">
                <a:solidFill>
                  <a:srgbClr val="000000"/>
                </a:solidFill>
                <a:effectLst/>
                <a:ea typeface="Aptos" panose="020B0004020202020204" pitchFamily="34" charset="0"/>
              </a:rPr>
              <a:t>Guy's and St Thomas' NHS Foundation Trust, 2025)</a:t>
            </a:r>
            <a:r>
              <a:rPr lang="en-GB" sz="1600" b="1" kern="100" dirty="0">
                <a:solidFill>
                  <a:srgbClr val="000000"/>
                </a:solidFill>
                <a:ea typeface="Aptos" panose="020B0004020202020204" pitchFamily="34" charset="0"/>
              </a:rPr>
              <a:t>.</a:t>
            </a:r>
          </a:p>
          <a:p>
            <a:pPr marL="342900" lvl="0" indent="-342900">
              <a:lnSpc>
                <a:spcPct val="150000"/>
              </a:lnSpc>
              <a:buFont typeface="Symbol" pitchFamily="2" charset="2"/>
              <a:buChar char=""/>
            </a:pPr>
            <a:endParaRPr lang="en-GB" sz="1600" kern="100" dirty="0">
              <a:effectLst/>
            </a:endParaRPr>
          </a:p>
          <a:p>
            <a:pPr marL="342900" lvl="0" indent="-342900">
              <a:lnSpc>
                <a:spcPct val="150000"/>
              </a:lnSpc>
              <a:buFont typeface="Symbol" pitchFamily="2" charset="2"/>
              <a:buChar char=""/>
            </a:pPr>
            <a:r>
              <a:rPr lang="en-GB" sz="1600" kern="100" dirty="0">
                <a:effectLst/>
              </a:rPr>
              <a:t>Supports families and carers by providing care continuity.</a:t>
            </a:r>
          </a:p>
          <a:p>
            <a:pPr marL="342900" lvl="0" indent="-342900">
              <a:lnSpc>
                <a:spcPct val="150000"/>
              </a:lnSpc>
              <a:buFont typeface="Symbol" pitchFamily="2" charset="2"/>
              <a:buChar char=""/>
            </a:pPr>
            <a:endParaRPr lang="en-GB" sz="1600" kern="100" dirty="0">
              <a:effectLst/>
            </a:endParaRPr>
          </a:p>
          <a:p>
            <a:pPr marL="342900" lvl="0" indent="-342900">
              <a:lnSpc>
                <a:spcPct val="150000"/>
              </a:lnSpc>
              <a:buFont typeface="Symbol" pitchFamily="2" charset="2"/>
              <a:buChar char=""/>
            </a:pPr>
            <a:r>
              <a:rPr lang="en-GB" sz="1600" kern="100" dirty="0">
                <a:effectLst/>
              </a:rPr>
              <a:t>Assists in promoting the confidence in digital transformation within the local community </a:t>
            </a:r>
            <a:r>
              <a:rPr lang="en-GB" sz="1600" b="1" i="0" u="none" strike="noStrike" dirty="0">
                <a:solidFill>
                  <a:srgbClr val="000000"/>
                </a:solidFill>
                <a:effectLst/>
              </a:rPr>
              <a:t>(Stierlin, Risch and Risch, 2024)</a:t>
            </a:r>
            <a:endParaRPr lang="en-GB" sz="1600" b="1" kern="100" dirty="0">
              <a:effectLst/>
            </a:endParaRPr>
          </a:p>
          <a:p>
            <a:pPr marL="342900" lvl="0" indent="-342900">
              <a:lnSpc>
                <a:spcPct val="150000"/>
              </a:lnSpc>
              <a:buFont typeface="Symbol" pitchFamily="2" charset="2"/>
              <a:buChar char=""/>
            </a:pPr>
            <a:endParaRPr lang="en-GB" sz="1400" kern="100" dirty="0">
              <a:effectLst/>
            </a:endParaRPr>
          </a:p>
        </p:txBody>
      </p:sp>
      <p:pic>
        <p:nvPicPr>
          <p:cNvPr id="5" name="Picture 4" descr="A heart shaped image of a city&#10;&#10;Description automatically generated">
            <a:extLst>
              <a:ext uri="{FF2B5EF4-FFF2-40B4-BE49-F238E27FC236}">
                <a16:creationId xmlns:a16="http://schemas.microsoft.com/office/drawing/2014/main" id="{580DD8C6-8FF4-EF4E-6DF0-1748E7A3B1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4088" y="1484784"/>
            <a:ext cx="3191379" cy="3701008"/>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80CE4D8F-1375-1CF7-54CE-9C63B191A84C}"/>
              </a:ext>
            </a:extLst>
          </p:cNvPr>
          <p:cNvSpPr>
            <a:spLocks noGrp="1" noChangeArrowheads="1"/>
          </p:cNvSpPr>
          <p:nvPr>
            <p:ph type="title"/>
          </p:nvPr>
        </p:nvSpPr>
        <p:spPr>
          <a:xfrm>
            <a:off x="457200" y="-40171"/>
            <a:ext cx="8229600" cy="1143000"/>
          </a:xfrm>
        </p:spPr>
        <p:txBody>
          <a:bodyPr wrap="square" anchor="ctr">
            <a:normAutofit/>
          </a:bodyPr>
          <a:lstStyle/>
          <a:p>
            <a:pPr eaLnBrk="1" hangingPunct="1"/>
            <a:r>
              <a:rPr lang="en-GB" altLang="en-US" sz="4000" b="1" dirty="0"/>
              <a:t>Challenges of the innovation</a:t>
            </a:r>
          </a:p>
        </p:txBody>
      </p:sp>
      <p:sp>
        <p:nvSpPr>
          <p:cNvPr id="15363" name="Content Placeholder 2">
            <a:extLst>
              <a:ext uri="{FF2B5EF4-FFF2-40B4-BE49-F238E27FC236}">
                <a16:creationId xmlns:a16="http://schemas.microsoft.com/office/drawing/2014/main" id="{EFDED767-CCEA-5C04-3C42-53FE4897C60F}"/>
              </a:ext>
            </a:extLst>
          </p:cNvPr>
          <p:cNvSpPr>
            <a:spLocks noGrp="1" noChangeArrowheads="1"/>
          </p:cNvSpPr>
          <p:nvPr>
            <p:ph sz="half" idx="1"/>
          </p:nvPr>
        </p:nvSpPr>
        <p:spPr>
          <a:xfrm>
            <a:off x="282765" y="799830"/>
            <a:ext cx="4235896" cy="4861418"/>
          </a:xfrm>
        </p:spPr>
        <p:txBody>
          <a:bodyPr wrap="square" anchor="t">
            <a:normAutofit fontScale="92500" lnSpcReduction="20000"/>
          </a:bodyPr>
          <a:lstStyle/>
          <a:p>
            <a:pPr marL="0" indent="0">
              <a:lnSpc>
                <a:spcPct val="90000"/>
              </a:lnSpc>
              <a:spcAft>
                <a:spcPts val="800"/>
              </a:spcAft>
              <a:buNone/>
            </a:pPr>
            <a:r>
              <a:rPr lang="en-GB" sz="1500" kern="100" dirty="0">
                <a:effectLst/>
              </a:rPr>
              <a:t> </a:t>
            </a:r>
          </a:p>
          <a:p>
            <a:pPr marL="342900" lvl="0" indent="-342900">
              <a:lnSpc>
                <a:spcPct val="150000"/>
              </a:lnSpc>
              <a:buFont typeface="Symbol" pitchFamily="2" charset="2"/>
              <a:buChar char=""/>
            </a:pPr>
            <a:r>
              <a:rPr lang="en-GB" sz="1700" kern="100" dirty="0">
                <a:effectLst/>
              </a:rPr>
              <a:t>High start-up costs related to drone technology and expertise </a:t>
            </a:r>
            <a:r>
              <a:rPr lang="en-GB" sz="1700" b="1" kern="100" dirty="0">
                <a:solidFill>
                  <a:srgbClr val="000000"/>
                </a:solidFill>
                <a:effectLst/>
                <a:ea typeface="Aptos" panose="020B0004020202020204" pitchFamily="34" charset="0"/>
              </a:rPr>
              <a:t>(Julián Estévez, 2020)</a:t>
            </a:r>
            <a:r>
              <a:rPr lang="en-GB" sz="1700" kern="100" dirty="0">
                <a:effectLst/>
                <a:ea typeface="Aptos" panose="020B0004020202020204" pitchFamily="34" charset="0"/>
              </a:rPr>
              <a:t>. </a:t>
            </a:r>
            <a:endParaRPr lang="en-GB" sz="1700" kern="100" dirty="0">
              <a:effectLst/>
            </a:endParaRPr>
          </a:p>
          <a:p>
            <a:pPr marL="342900" lvl="0" indent="-342900">
              <a:lnSpc>
                <a:spcPct val="150000"/>
              </a:lnSpc>
              <a:buFont typeface="Symbol" pitchFamily="2" charset="2"/>
              <a:buChar char=""/>
            </a:pPr>
            <a:r>
              <a:rPr lang="en-GB" sz="1700" kern="100" dirty="0">
                <a:effectLst/>
              </a:rPr>
              <a:t>Other climate factors may include strong wind/storms, which can postpone a flight </a:t>
            </a:r>
            <a:r>
              <a:rPr lang="en-GB" sz="1700" b="1" kern="100" dirty="0">
                <a:solidFill>
                  <a:srgbClr val="000000"/>
                </a:solidFill>
                <a:effectLst/>
                <a:ea typeface="Aptos" panose="020B0004020202020204" pitchFamily="34" charset="0"/>
              </a:rPr>
              <a:t>(Julián Estévez, 2020)</a:t>
            </a:r>
            <a:r>
              <a:rPr lang="en-GB" sz="1700" kern="100" dirty="0">
                <a:effectLst/>
                <a:ea typeface="Aptos" panose="020B0004020202020204" pitchFamily="34" charset="0"/>
              </a:rPr>
              <a:t>.</a:t>
            </a:r>
          </a:p>
          <a:p>
            <a:pPr marL="342900" lvl="0" indent="-342900">
              <a:lnSpc>
                <a:spcPct val="150000"/>
              </a:lnSpc>
              <a:buFont typeface="Symbol" pitchFamily="2" charset="2"/>
              <a:buChar char=""/>
            </a:pPr>
            <a:endParaRPr lang="en-GB" sz="1700" kern="100" dirty="0">
              <a:effectLst/>
            </a:endParaRPr>
          </a:p>
          <a:p>
            <a:pPr marL="342900" lvl="0" indent="-342900">
              <a:lnSpc>
                <a:spcPct val="150000"/>
              </a:lnSpc>
              <a:buFont typeface="Symbol" pitchFamily="2" charset="2"/>
              <a:buChar char=""/>
            </a:pPr>
            <a:r>
              <a:rPr lang="en-GB" sz="1700" kern="100" dirty="0">
                <a:effectLst/>
              </a:rPr>
              <a:t>Carrying capacity is small; it is meant for use with light equipment only.</a:t>
            </a:r>
          </a:p>
          <a:p>
            <a:pPr marL="342900" lvl="0" indent="-342900">
              <a:lnSpc>
                <a:spcPct val="150000"/>
              </a:lnSpc>
              <a:buFont typeface="Symbol" pitchFamily="2" charset="2"/>
              <a:buChar char=""/>
            </a:pPr>
            <a:endParaRPr lang="en-GB" sz="1700" kern="100" dirty="0">
              <a:effectLst/>
            </a:endParaRPr>
          </a:p>
          <a:p>
            <a:pPr marL="342900" lvl="0" indent="-342900">
              <a:lnSpc>
                <a:spcPct val="150000"/>
              </a:lnSpc>
              <a:spcAft>
                <a:spcPts val="800"/>
              </a:spcAft>
              <a:buFont typeface="Symbol" pitchFamily="2" charset="2"/>
              <a:buChar char=""/>
            </a:pPr>
            <a:r>
              <a:rPr lang="en-GB" sz="1700" kern="100" dirty="0">
                <a:effectLst/>
              </a:rPr>
              <a:t>Generic concern about the impact of environmental noise and other safety considerations </a:t>
            </a:r>
            <a:r>
              <a:rPr lang="en-GB" sz="1700" b="1" kern="100" dirty="0">
                <a:solidFill>
                  <a:srgbClr val="000000"/>
                </a:solidFill>
                <a:effectLst/>
                <a:ea typeface="Aptos" panose="020B0004020202020204" pitchFamily="34" charset="0"/>
                <a:cs typeface="Arial" panose="020B0604020202020204" pitchFamily="34" charset="0"/>
              </a:rPr>
              <a:t>(King, 2025)</a:t>
            </a:r>
            <a:r>
              <a:rPr lang="en-GB" sz="1700" b="1" kern="100" dirty="0">
                <a:effectLst/>
                <a:ea typeface="Aptos" panose="020B0004020202020204" pitchFamily="34" charset="0"/>
                <a:cs typeface="Arial" panose="020B0604020202020204" pitchFamily="34" charset="0"/>
              </a:rPr>
              <a:t>.</a:t>
            </a:r>
            <a:r>
              <a:rPr lang="en-GB" sz="1700" kern="100" dirty="0">
                <a:effectLst/>
                <a:ea typeface="Aptos" panose="020B0004020202020204" pitchFamily="34" charset="0"/>
                <a:cs typeface="Arial" panose="020B0604020202020204" pitchFamily="34" charset="0"/>
              </a:rPr>
              <a:t> </a:t>
            </a:r>
            <a:endParaRPr lang="en-GB" sz="1700" kern="100" dirty="0">
              <a:effectLst/>
              <a:cs typeface="Arial" panose="020B0604020202020204" pitchFamily="34" charset="0"/>
            </a:endParaRPr>
          </a:p>
        </p:txBody>
      </p:sp>
      <p:pic>
        <p:nvPicPr>
          <p:cNvPr id="3" name="Picture 2" descr="A blue and white diagram with white text&#10;&#10;Description automatically generated">
            <a:extLst>
              <a:ext uri="{FF2B5EF4-FFF2-40B4-BE49-F238E27FC236}">
                <a16:creationId xmlns:a16="http://schemas.microsoft.com/office/drawing/2014/main" id="{FF1E3524-5F5B-B392-2319-8D4411FD6132}"/>
              </a:ext>
            </a:extLst>
          </p:cNvPr>
          <p:cNvPicPr>
            <a:picLocks noChangeAspect="1"/>
          </p:cNvPicPr>
          <p:nvPr/>
        </p:nvPicPr>
        <p:blipFill>
          <a:blip r:embed="rId2">
            <a:extLst>
              <a:ext uri="{28A0092B-C50C-407E-A947-70E740481C1C}">
                <a14:useLocalDpi xmlns:a14="http://schemas.microsoft.com/office/drawing/2010/main" val="0"/>
              </a:ext>
            </a:extLst>
          </a:blip>
          <a:srcRect r="5" b="1232"/>
          <a:stretch>
            <a:fillRect/>
          </a:stretch>
        </p:blipFill>
        <p:spPr>
          <a:xfrm>
            <a:off x="4648200" y="1303675"/>
            <a:ext cx="4038600" cy="3989040"/>
          </a:xfrm>
          <a:prstGeom prst="rect">
            <a:avLst/>
          </a:prstGeom>
          <a:noFill/>
        </p:spPr>
      </p:pic>
      <p:sp>
        <p:nvSpPr>
          <p:cNvPr id="5" name="TextBox 4">
            <a:extLst>
              <a:ext uri="{FF2B5EF4-FFF2-40B4-BE49-F238E27FC236}">
                <a16:creationId xmlns:a16="http://schemas.microsoft.com/office/drawing/2014/main" id="{6BE6C4E1-CDF0-C3F0-546F-85EA991DD86C}"/>
              </a:ext>
            </a:extLst>
          </p:cNvPr>
          <p:cNvSpPr txBox="1"/>
          <p:nvPr/>
        </p:nvSpPr>
        <p:spPr>
          <a:xfrm>
            <a:off x="5292080" y="5292715"/>
            <a:ext cx="4572000" cy="261610"/>
          </a:xfrm>
          <a:prstGeom prst="rect">
            <a:avLst/>
          </a:prstGeom>
          <a:noFill/>
        </p:spPr>
        <p:txBody>
          <a:bodyPr wrap="square">
            <a:spAutoFit/>
          </a:bodyPr>
          <a:lstStyle/>
          <a:p>
            <a:r>
              <a:rPr lang="en-GB" sz="1100" b="0" i="0" u="none" strike="noStrike" dirty="0">
                <a:solidFill>
                  <a:srgbClr val="000000"/>
                </a:solidFill>
                <a:effectLst/>
                <a:latin typeface="Arial" panose="020B0604020202020204" pitchFamily="34" charset="0"/>
              </a:rPr>
              <a:t>(Operational Solutions Ltd, 2023)</a:t>
            </a:r>
            <a:endParaRPr lang="en-US" sz="11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48A2FC4A-499E-6148-89EE-1F7E48131F93}"/>
              </a:ext>
            </a:extLst>
          </p:cNvPr>
          <p:cNvSpPr>
            <a:spLocks noGrp="1"/>
          </p:cNvSpPr>
          <p:nvPr>
            <p:ph type="title"/>
          </p:nvPr>
        </p:nvSpPr>
        <p:spPr>
          <a:xfrm>
            <a:off x="457200" y="-87188"/>
            <a:ext cx="8229600" cy="1143000"/>
          </a:xfrm>
        </p:spPr>
        <p:txBody>
          <a:bodyPr/>
          <a:lstStyle/>
          <a:p>
            <a:r>
              <a:rPr lang="en-US" sz="4000" b="1" dirty="0"/>
              <a:t>Recommendations </a:t>
            </a:r>
          </a:p>
        </p:txBody>
      </p:sp>
      <p:sp>
        <p:nvSpPr>
          <p:cNvPr id="11" name="Content Placeholder 2">
            <a:extLst>
              <a:ext uri="{FF2B5EF4-FFF2-40B4-BE49-F238E27FC236}">
                <a16:creationId xmlns:a16="http://schemas.microsoft.com/office/drawing/2014/main" id="{6484BA00-097D-A590-6302-11C88413D661}"/>
              </a:ext>
            </a:extLst>
          </p:cNvPr>
          <p:cNvSpPr>
            <a:spLocks noGrp="1"/>
          </p:cNvSpPr>
          <p:nvPr>
            <p:ph idx="1"/>
          </p:nvPr>
        </p:nvSpPr>
        <p:spPr>
          <a:xfrm>
            <a:off x="457200" y="1124744"/>
            <a:ext cx="8075240" cy="3917032"/>
          </a:xfrm>
        </p:spPr>
        <p:txBody>
          <a:bodyPr/>
          <a:lstStyle/>
          <a:p>
            <a:pPr marL="0" indent="0" algn="just">
              <a:lnSpc>
                <a:spcPct val="115000"/>
              </a:lnSpc>
              <a:spcAft>
                <a:spcPts val="800"/>
              </a:spcAft>
              <a:buNone/>
            </a:pPr>
            <a:r>
              <a:rPr lang="en-GB" sz="11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115000"/>
              </a:lnSpc>
              <a:spcAft>
                <a:spcPts val="800"/>
              </a:spcAft>
            </a:pPr>
            <a:r>
              <a:rPr lang="en-GB" sz="1600" kern="100" dirty="0">
                <a:solidFill>
                  <a:srgbClr val="000000"/>
                </a:solidFill>
                <a:effectLst/>
                <a:ea typeface="Aptos" panose="020B0004020202020204" pitchFamily="34" charset="0"/>
                <a:cs typeface="Times New Roman" panose="02020603050405020304" pitchFamily="18" charset="0"/>
              </a:rPr>
              <a:t>Increase usage of drones in NHS operations because </a:t>
            </a:r>
            <a:r>
              <a:rPr lang="en-GB" sz="1600" kern="100" dirty="0">
                <a:solidFill>
                  <a:srgbClr val="000000"/>
                </a:solidFill>
                <a:ea typeface="Aptos" panose="020B0004020202020204" pitchFamily="34" charset="0"/>
                <a:cs typeface="Times New Roman" panose="02020603050405020304" pitchFamily="18" charset="0"/>
              </a:rPr>
              <a:t>d</a:t>
            </a:r>
            <a:r>
              <a:rPr lang="en-GB" sz="1600" i="0" u="none" strike="noStrike" dirty="0">
                <a:effectLst/>
              </a:rPr>
              <a:t>rones are capable of delivering medical samples and medicines much faster compared to road transport</a:t>
            </a:r>
            <a:r>
              <a:rPr lang="en-GB" sz="1600" kern="100" dirty="0">
                <a:solidFill>
                  <a:srgbClr val="000000"/>
                </a:solidFill>
                <a:effectLst/>
                <a:ea typeface="Aptos" panose="020B0004020202020204" pitchFamily="34" charset="0"/>
                <a:cs typeface="Times New Roman" panose="02020603050405020304" pitchFamily="18" charset="0"/>
              </a:rPr>
              <a:t> </a:t>
            </a:r>
            <a:r>
              <a:rPr lang="en-GB" sz="1600" b="1" i="0" u="none" strike="noStrike" dirty="0">
                <a:solidFill>
                  <a:srgbClr val="000000"/>
                </a:solidFill>
                <a:effectLst/>
              </a:rPr>
              <a:t>(Apian London, 2019)</a:t>
            </a:r>
          </a:p>
          <a:p>
            <a:pPr algn="just">
              <a:lnSpc>
                <a:spcPct val="115000"/>
              </a:lnSpc>
              <a:spcAft>
                <a:spcPts val="800"/>
              </a:spcAft>
            </a:pPr>
            <a:r>
              <a:rPr lang="en-GB" sz="1600" kern="100" dirty="0">
                <a:solidFill>
                  <a:srgbClr val="000000"/>
                </a:solidFill>
                <a:effectLst/>
                <a:ea typeface="Aptos" panose="020B0004020202020204" pitchFamily="34" charset="0"/>
                <a:cs typeface="Times New Roman" panose="02020603050405020304" pitchFamily="18" charset="0"/>
              </a:rPr>
              <a:t>Safety and flight regulations followed </a:t>
            </a:r>
            <a:r>
              <a:rPr lang="en-GB" sz="1600" b="1" i="0" u="none" strike="noStrike" dirty="0">
                <a:solidFill>
                  <a:srgbClr val="000000"/>
                </a:solidFill>
                <a:effectLst/>
              </a:rPr>
              <a:t>(Porter, </a:t>
            </a:r>
            <a:r>
              <a:rPr lang="en-GB" sz="1600" b="1" i="0" u="none" strike="noStrike" dirty="0" err="1">
                <a:solidFill>
                  <a:srgbClr val="000000"/>
                </a:solidFill>
                <a:effectLst/>
              </a:rPr>
              <a:t>Cherrett</a:t>
            </a:r>
            <a:r>
              <a:rPr lang="en-GB" sz="1600" b="1" i="0" u="none" strike="noStrike" dirty="0">
                <a:solidFill>
                  <a:srgbClr val="000000"/>
                </a:solidFill>
                <a:effectLst/>
              </a:rPr>
              <a:t> and Oakey, 2025).</a:t>
            </a:r>
            <a:endParaRPr lang="en-GB" sz="1600" kern="100" dirty="0">
              <a:solidFill>
                <a:srgbClr val="000000"/>
              </a:solidFill>
              <a:effectLst/>
              <a:ea typeface="Aptos" panose="020B0004020202020204" pitchFamily="34" charset="0"/>
              <a:cs typeface="Times New Roman" panose="02020603050405020304" pitchFamily="18" charset="0"/>
            </a:endParaRPr>
          </a:p>
          <a:p>
            <a:pPr algn="just">
              <a:lnSpc>
                <a:spcPct val="115000"/>
              </a:lnSpc>
              <a:spcAft>
                <a:spcPts val="800"/>
              </a:spcAft>
            </a:pPr>
            <a:r>
              <a:rPr lang="en-GB" sz="1600" kern="100" dirty="0">
                <a:solidFill>
                  <a:srgbClr val="000000"/>
                </a:solidFill>
                <a:effectLst/>
                <a:ea typeface="Aptos" panose="020B0004020202020204" pitchFamily="34" charset="0"/>
                <a:cs typeface="Times New Roman" panose="02020603050405020304" pitchFamily="18" charset="0"/>
              </a:rPr>
              <a:t>NHS staff should be trained on the use of the drone system </a:t>
            </a:r>
            <a:r>
              <a:rPr lang="en-GB" sz="1600" b="1" i="0" u="none" strike="noStrike" dirty="0">
                <a:solidFill>
                  <a:srgbClr val="000000"/>
                </a:solidFill>
                <a:effectLst/>
              </a:rPr>
              <a:t>(Clarke, 2022)</a:t>
            </a:r>
            <a:endParaRPr lang="en-GB" sz="1600" b="1" kern="100" dirty="0">
              <a:effectLst/>
              <a:ea typeface="Aptos" panose="020B0004020202020204" pitchFamily="34" charset="0"/>
              <a:cs typeface="Times New Roman" panose="02020603050405020304" pitchFamily="18" charset="0"/>
            </a:endParaRPr>
          </a:p>
        </p:txBody>
      </p:sp>
      <p:pic>
        <p:nvPicPr>
          <p:cNvPr id="6" name="Picture 5" descr="A group of hands holding up signs&#10;&#10;Description automatically generated">
            <a:extLst>
              <a:ext uri="{FF2B5EF4-FFF2-40B4-BE49-F238E27FC236}">
                <a16:creationId xmlns:a16="http://schemas.microsoft.com/office/drawing/2014/main" id="{0A24D1BE-AB67-4E09-8739-5D8598483D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9832" y="3301142"/>
            <a:ext cx="3836144" cy="2232248"/>
          </a:xfrm>
          <a:prstGeom prst="rect">
            <a:avLst/>
          </a:prstGeom>
        </p:spPr>
      </p:pic>
      <p:sp>
        <p:nvSpPr>
          <p:cNvPr id="8" name="TextBox 7">
            <a:extLst>
              <a:ext uri="{FF2B5EF4-FFF2-40B4-BE49-F238E27FC236}">
                <a16:creationId xmlns:a16="http://schemas.microsoft.com/office/drawing/2014/main" id="{4750E2C7-4653-AD89-CFF1-D70329163CF8}"/>
              </a:ext>
            </a:extLst>
          </p:cNvPr>
          <p:cNvSpPr txBox="1"/>
          <p:nvPr/>
        </p:nvSpPr>
        <p:spPr>
          <a:xfrm>
            <a:off x="5940152" y="5487035"/>
            <a:ext cx="4572000" cy="246221"/>
          </a:xfrm>
          <a:prstGeom prst="rect">
            <a:avLst/>
          </a:prstGeom>
          <a:noFill/>
        </p:spPr>
        <p:txBody>
          <a:bodyPr wrap="square">
            <a:spAutoFit/>
          </a:bodyPr>
          <a:lstStyle/>
          <a:p>
            <a:r>
              <a:rPr lang="en-GB" sz="1000" b="1" i="0" u="none" strike="noStrike" dirty="0">
                <a:solidFill>
                  <a:srgbClr val="000000"/>
                </a:solidFill>
                <a:effectLst/>
                <a:latin typeface="+mn-lt"/>
              </a:rPr>
              <a:t>(</a:t>
            </a:r>
            <a:r>
              <a:rPr lang="en-GB" sz="1000" b="1" i="0" u="none" strike="noStrike" dirty="0" err="1">
                <a:solidFill>
                  <a:srgbClr val="000000"/>
                </a:solidFill>
                <a:effectLst/>
                <a:latin typeface="+mn-lt"/>
              </a:rPr>
              <a:t>kari</a:t>
            </a:r>
            <a:r>
              <a:rPr lang="en-GB" sz="1000" b="1" i="0" u="none" strike="noStrike" dirty="0">
                <a:solidFill>
                  <a:srgbClr val="000000"/>
                </a:solidFill>
                <a:effectLst/>
                <a:latin typeface="+mn-lt"/>
              </a:rPr>
              <a:t>, 2016)</a:t>
            </a:r>
            <a:endParaRPr lang="en-US" sz="1000" b="1" dirty="0">
              <a:latin typeface="+mn-lt"/>
            </a:endParaRPr>
          </a:p>
        </p:txBody>
      </p:sp>
    </p:spTree>
    <p:extLst>
      <p:ext uri="{BB962C8B-B14F-4D97-AF65-F5344CB8AC3E}">
        <p14:creationId xmlns:p14="http://schemas.microsoft.com/office/powerpoint/2010/main" val="10308836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9C5AF907-B6CC-1E21-DAD3-E0EEC273B7B9}"/>
              </a:ext>
            </a:extLst>
          </p:cNvPr>
          <p:cNvSpPr>
            <a:spLocks noGrp="1" noChangeArrowheads="1"/>
          </p:cNvSpPr>
          <p:nvPr>
            <p:ph type="title"/>
          </p:nvPr>
        </p:nvSpPr>
        <p:spPr/>
        <p:txBody>
          <a:bodyPr/>
          <a:lstStyle/>
          <a:p>
            <a:pPr eaLnBrk="1" hangingPunct="1"/>
            <a:r>
              <a:rPr lang="en-GB" altLang="en-US" sz="4000" b="1" dirty="0"/>
              <a:t>Conclusion</a:t>
            </a:r>
          </a:p>
        </p:txBody>
      </p:sp>
      <p:sp>
        <p:nvSpPr>
          <p:cNvPr id="16387" name="Content Placeholder 2">
            <a:extLst>
              <a:ext uri="{FF2B5EF4-FFF2-40B4-BE49-F238E27FC236}">
                <a16:creationId xmlns:a16="http://schemas.microsoft.com/office/drawing/2014/main" id="{E17DFD01-F203-0729-1D6E-23E6D83A42D7}"/>
              </a:ext>
            </a:extLst>
          </p:cNvPr>
          <p:cNvSpPr>
            <a:spLocks noGrp="1" noChangeArrowheads="1"/>
          </p:cNvSpPr>
          <p:nvPr>
            <p:ph idx="1"/>
          </p:nvPr>
        </p:nvSpPr>
        <p:spPr>
          <a:xfrm>
            <a:off x="457200" y="1556792"/>
            <a:ext cx="8229600" cy="3916363"/>
          </a:xfrm>
        </p:spPr>
        <p:txBody>
          <a:bodyPr/>
          <a:lstStyle/>
          <a:p>
            <a:pPr marL="342900" lvl="0" indent="-342900" algn="just">
              <a:lnSpc>
                <a:spcPct val="150000"/>
              </a:lnSpc>
              <a:buFont typeface="Symbol" pitchFamily="2" charset="2"/>
              <a:buChar char=""/>
            </a:pPr>
            <a:r>
              <a:rPr lang="en-GB" sz="1600" kern="100" dirty="0">
                <a:effectLst/>
                <a:ea typeface="Aptos" panose="020B0004020202020204" pitchFamily="34" charset="0"/>
                <a:cs typeface="Times New Roman" panose="02020603050405020304" pitchFamily="18" charset="0"/>
              </a:rPr>
              <a:t>The NHS Apian Wing Drone is a revolutionary advancement in the healthcare sector in the UK. </a:t>
            </a:r>
          </a:p>
          <a:p>
            <a:pPr marL="342900" lvl="0" indent="-342900" algn="just">
              <a:lnSpc>
                <a:spcPct val="150000"/>
              </a:lnSpc>
              <a:buFont typeface="Symbol" pitchFamily="2" charset="2"/>
              <a:buChar char=""/>
            </a:pPr>
            <a:endParaRPr lang="en-GB" sz="1600" kern="100" dirty="0">
              <a:effectLst/>
              <a:ea typeface="Aptos" panose="020B0004020202020204" pitchFamily="34" charset="0"/>
              <a:cs typeface="Times New Roman" panose="02020603050405020304" pitchFamily="18" charset="0"/>
            </a:endParaRPr>
          </a:p>
          <a:p>
            <a:pPr marL="342900" lvl="0" indent="-342900" algn="just">
              <a:lnSpc>
                <a:spcPct val="150000"/>
              </a:lnSpc>
              <a:buFont typeface="Symbol" pitchFamily="2" charset="2"/>
              <a:buChar char=""/>
            </a:pPr>
            <a:r>
              <a:rPr lang="en-GB" sz="1600" kern="100" dirty="0">
                <a:effectLst/>
                <a:ea typeface="Aptos" panose="020B0004020202020204" pitchFamily="34" charset="0"/>
                <a:cs typeface="Times New Roman" panose="02020603050405020304" pitchFamily="18" charset="0"/>
              </a:rPr>
              <a:t>Although some limitations may be associated with these technologies, including cost and legal complexities, the potential offered by these tools is immense in terms of benefits for patients, services, and society. </a:t>
            </a:r>
          </a:p>
          <a:p>
            <a:pPr marL="342900" lvl="0" indent="-342900" algn="just">
              <a:lnSpc>
                <a:spcPct val="150000"/>
              </a:lnSpc>
              <a:buFont typeface="Symbol" pitchFamily="2" charset="2"/>
              <a:buChar char=""/>
            </a:pPr>
            <a:endParaRPr lang="en-GB" sz="1600" kern="100" dirty="0">
              <a:effectLst/>
              <a:ea typeface="Aptos" panose="020B0004020202020204" pitchFamily="34" charset="0"/>
              <a:cs typeface="Times New Roman" panose="02020603050405020304" pitchFamily="18" charset="0"/>
            </a:endParaRPr>
          </a:p>
          <a:p>
            <a:pPr marL="342900" lvl="0" indent="-342900" algn="just">
              <a:lnSpc>
                <a:spcPct val="150000"/>
              </a:lnSpc>
              <a:spcAft>
                <a:spcPts val="800"/>
              </a:spcAft>
              <a:buFont typeface="Symbol" pitchFamily="2" charset="2"/>
              <a:buChar char=""/>
            </a:pPr>
            <a:r>
              <a:rPr lang="en-GB" sz="1600" kern="100" dirty="0">
                <a:effectLst/>
                <a:ea typeface="Aptos" panose="020B0004020202020204" pitchFamily="34" charset="0"/>
                <a:cs typeface="Times New Roman" panose="02020603050405020304" pitchFamily="18" charset="0"/>
              </a:rPr>
              <a:t>With continuous development investment, these drone delivery services may be mainstreamed within the NHS setup.</a:t>
            </a:r>
          </a:p>
          <a:p>
            <a:pPr eaLnBrk="1" hangingPunct="1"/>
            <a:endParaRPr lang="en-GB" alt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8AED9A87-84D6-ED62-0F3E-95E163948E70}"/>
              </a:ext>
            </a:extLst>
          </p:cNvPr>
          <p:cNvSpPr>
            <a:spLocks noGrp="1" noChangeArrowheads="1"/>
          </p:cNvSpPr>
          <p:nvPr>
            <p:ph type="title"/>
          </p:nvPr>
        </p:nvSpPr>
        <p:spPr>
          <a:xfrm>
            <a:off x="457200" y="-69244"/>
            <a:ext cx="8229600" cy="1143000"/>
          </a:xfrm>
        </p:spPr>
        <p:txBody>
          <a:bodyPr/>
          <a:lstStyle/>
          <a:p>
            <a:pPr eaLnBrk="1" hangingPunct="1"/>
            <a:r>
              <a:rPr lang="en-GB" altLang="en-US" sz="4000" b="1" dirty="0"/>
              <a:t>References</a:t>
            </a:r>
          </a:p>
        </p:txBody>
      </p:sp>
      <p:sp>
        <p:nvSpPr>
          <p:cNvPr id="17411" name="Content Placeholder 2">
            <a:extLst>
              <a:ext uri="{FF2B5EF4-FFF2-40B4-BE49-F238E27FC236}">
                <a16:creationId xmlns:a16="http://schemas.microsoft.com/office/drawing/2014/main" id="{F1CF81B4-40F1-6C3A-899F-00AE67F7EA99}"/>
              </a:ext>
            </a:extLst>
          </p:cNvPr>
          <p:cNvSpPr>
            <a:spLocks noGrp="1" noChangeArrowheads="1"/>
          </p:cNvSpPr>
          <p:nvPr>
            <p:ph idx="1"/>
          </p:nvPr>
        </p:nvSpPr>
        <p:spPr>
          <a:xfrm>
            <a:off x="323528" y="1043608"/>
            <a:ext cx="8229600" cy="3916363"/>
          </a:xfrm>
        </p:spPr>
        <p:txBody>
          <a:bodyPr/>
          <a:lstStyle/>
          <a:p>
            <a:pPr algn="l"/>
            <a:r>
              <a:rPr lang="en-GB" sz="1100" b="0" i="0" u="none" strike="noStrike" dirty="0">
                <a:solidFill>
                  <a:srgbClr val="000000"/>
                </a:solidFill>
                <a:effectLst/>
              </a:rPr>
              <a:t>Apian (2025) </a:t>
            </a:r>
            <a:r>
              <a:rPr lang="en-GB" sz="1100" b="0" i="1" u="none" strike="noStrike" dirty="0">
                <a:solidFill>
                  <a:srgbClr val="000000"/>
                </a:solidFill>
                <a:effectLst/>
              </a:rPr>
              <a:t>Apian</a:t>
            </a:r>
            <a:r>
              <a:rPr lang="en-GB" sz="1100" b="0" i="0" u="none" strike="noStrike" dirty="0">
                <a:solidFill>
                  <a:srgbClr val="000000"/>
                </a:solidFill>
                <a:effectLst/>
              </a:rPr>
              <a:t>. Available at: </a:t>
            </a:r>
            <a:r>
              <a:rPr lang="en-GB" sz="1100" b="0" i="0" u="none" strike="noStrike" dirty="0">
                <a:solidFill>
                  <a:srgbClr val="000000"/>
                </a:solidFill>
                <a:effectLst/>
                <a:hlinkClick r:id="rId2"/>
              </a:rPr>
              <a:t>https://www.apian.health</a:t>
            </a:r>
            <a:r>
              <a:rPr lang="en-GB" sz="1100" b="0" i="0" u="none" strike="noStrike" dirty="0">
                <a:solidFill>
                  <a:srgbClr val="000000"/>
                </a:solidFill>
                <a:effectLst/>
              </a:rPr>
              <a:t>  </a:t>
            </a:r>
            <a:r>
              <a:rPr lang="en-GB" sz="1100" dirty="0">
                <a:solidFill>
                  <a:srgbClr val="000000"/>
                </a:solidFill>
              </a:rPr>
              <a:t>(</a:t>
            </a:r>
            <a:r>
              <a:rPr lang="en-GB" sz="1100" b="0" i="0" u="none" strike="noStrike" dirty="0">
                <a:solidFill>
                  <a:srgbClr val="000000"/>
                </a:solidFill>
                <a:effectLst/>
              </a:rPr>
              <a:t>Accessed: 29 November 2025).</a:t>
            </a:r>
          </a:p>
          <a:p>
            <a:pPr algn="l"/>
            <a:endParaRPr lang="en-GB" sz="1100" b="0" i="0" u="none" strike="noStrike" dirty="0">
              <a:solidFill>
                <a:srgbClr val="000000"/>
              </a:solidFill>
              <a:effectLst/>
            </a:endParaRPr>
          </a:p>
          <a:p>
            <a:pPr algn="l"/>
            <a:r>
              <a:rPr lang="en-GB" sz="1100" b="0" i="0" u="none" strike="noStrike" dirty="0">
                <a:solidFill>
                  <a:srgbClr val="000000"/>
                </a:solidFill>
                <a:effectLst/>
              </a:rPr>
              <a:t>Apian London (2019) </a:t>
            </a:r>
            <a:r>
              <a:rPr lang="en-GB" sz="1100" b="0" i="1" u="none" strike="noStrike" dirty="0">
                <a:solidFill>
                  <a:srgbClr val="000000"/>
                </a:solidFill>
                <a:effectLst/>
              </a:rPr>
              <a:t>Apian</a:t>
            </a:r>
            <a:r>
              <a:rPr lang="en-GB" sz="1100" b="0" i="0" u="none" strike="noStrike" dirty="0">
                <a:solidFill>
                  <a:srgbClr val="000000"/>
                </a:solidFill>
                <a:effectLst/>
              </a:rPr>
              <a:t>. Available at: </a:t>
            </a:r>
            <a:r>
              <a:rPr lang="en-GB" sz="1100" b="0" i="0" u="none" strike="noStrike" dirty="0">
                <a:solidFill>
                  <a:srgbClr val="000000"/>
                </a:solidFill>
                <a:effectLst/>
                <a:hlinkClick r:id="rId3"/>
              </a:rPr>
              <a:t>https://www.apian.health/london</a:t>
            </a:r>
            <a:r>
              <a:rPr lang="en-GB" sz="1100" b="0" i="0" u="none" strike="noStrike" dirty="0">
                <a:solidFill>
                  <a:srgbClr val="000000"/>
                </a:solidFill>
                <a:effectLst/>
              </a:rPr>
              <a:t> (Accessed: 1 December 2025).</a:t>
            </a:r>
          </a:p>
          <a:p>
            <a:pPr algn="l"/>
            <a:endParaRPr lang="en-GB" sz="1100" b="0" i="0" u="none" strike="noStrike" dirty="0">
              <a:solidFill>
                <a:srgbClr val="000000"/>
              </a:solidFill>
              <a:effectLst/>
            </a:endParaRPr>
          </a:p>
          <a:p>
            <a:pPr algn="l"/>
            <a:r>
              <a:rPr lang="en-GB" sz="1100" b="0" i="0" u="none" strike="noStrike" dirty="0">
                <a:solidFill>
                  <a:srgbClr val="000000"/>
                </a:solidFill>
                <a:effectLst/>
              </a:rPr>
              <a:t>Clarke, O. (2022) </a:t>
            </a:r>
            <a:r>
              <a:rPr lang="en-GB" sz="1100" b="0" i="1" u="none" strike="noStrike" dirty="0">
                <a:solidFill>
                  <a:srgbClr val="000000"/>
                </a:solidFill>
                <a:effectLst/>
              </a:rPr>
              <a:t>Using Drones in Health and Safety Inspections</a:t>
            </a:r>
            <a:r>
              <a:rPr lang="en-GB" sz="1100" b="0" i="0" u="none" strike="noStrike" dirty="0">
                <a:solidFill>
                  <a:srgbClr val="000000"/>
                </a:solidFill>
                <a:effectLst/>
              </a:rPr>
              <a:t>. Available at: </a:t>
            </a:r>
            <a:r>
              <a:rPr lang="en-GB" sz="1100" b="0" i="0" u="none" strike="noStrike" dirty="0">
                <a:solidFill>
                  <a:srgbClr val="000000"/>
                </a:solidFill>
                <a:effectLst/>
                <a:hlinkClick r:id="rId4"/>
              </a:rPr>
              <a:t>https://www.osborneclarke.com/insights/using-drones-health-and-safety-inspections</a:t>
            </a:r>
            <a:r>
              <a:rPr lang="en-GB" sz="1100" b="0" i="0" u="none" strike="noStrike" dirty="0">
                <a:solidFill>
                  <a:srgbClr val="000000"/>
                </a:solidFill>
                <a:effectLst/>
              </a:rPr>
              <a:t> (Accessed: 1 December 2025).</a:t>
            </a:r>
          </a:p>
          <a:p>
            <a:pPr marL="0" indent="0" algn="l">
              <a:buNone/>
            </a:pPr>
            <a:endParaRPr lang="en-GB" sz="1100" b="0" i="0" u="none" strike="noStrike" dirty="0">
              <a:solidFill>
                <a:srgbClr val="000000"/>
              </a:solidFill>
              <a:effectLst/>
            </a:endParaRPr>
          </a:p>
          <a:p>
            <a:pPr algn="l"/>
            <a:r>
              <a:rPr lang="en-GB" sz="1100" b="0" i="0" u="none" strike="noStrike" dirty="0">
                <a:solidFill>
                  <a:srgbClr val="000000"/>
                </a:solidFill>
                <a:effectLst/>
              </a:rPr>
              <a:t>Eddy, N. (2024) </a:t>
            </a:r>
            <a:r>
              <a:rPr lang="en-GB" sz="1100" b="0" i="1" u="none" strike="noStrike" dirty="0">
                <a:solidFill>
                  <a:srgbClr val="000000"/>
                </a:solidFill>
                <a:effectLst/>
              </a:rPr>
              <a:t>NHS Partners with Alphabet’s Wing, Apian for Drone Blood Sample Delivery</a:t>
            </a:r>
            <a:r>
              <a:rPr lang="en-GB" sz="1100" b="0" i="0" u="none" strike="noStrike" dirty="0">
                <a:solidFill>
                  <a:srgbClr val="000000"/>
                </a:solidFill>
                <a:effectLst/>
              </a:rPr>
              <a:t>. Available at: </a:t>
            </a:r>
            <a:r>
              <a:rPr lang="en-GB" sz="1100" b="0" i="0" u="none" strike="noStrike" dirty="0">
                <a:solidFill>
                  <a:srgbClr val="000000"/>
                </a:solidFill>
                <a:effectLst/>
                <a:hlinkClick r:id="rId5"/>
              </a:rPr>
              <a:t>https://www.mobihealthnews.com/news/nhs-partners-alphabets-wing-apian-drone-blood-sample-delivery</a:t>
            </a:r>
            <a:r>
              <a:rPr lang="en-GB" sz="1100" b="0" i="0" u="none" strike="noStrike" dirty="0">
                <a:solidFill>
                  <a:srgbClr val="000000"/>
                </a:solidFill>
                <a:effectLst/>
              </a:rPr>
              <a:t>  </a:t>
            </a:r>
            <a:r>
              <a:rPr lang="en-GB" sz="1100" dirty="0">
                <a:solidFill>
                  <a:srgbClr val="000000"/>
                </a:solidFill>
              </a:rPr>
              <a:t>(</a:t>
            </a:r>
            <a:r>
              <a:rPr lang="en-GB" sz="1100" b="0" i="0" u="none" strike="noStrike" dirty="0">
                <a:solidFill>
                  <a:srgbClr val="000000"/>
                </a:solidFill>
                <a:effectLst/>
              </a:rPr>
              <a:t>Accessed: 27 November 2025).</a:t>
            </a:r>
          </a:p>
          <a:p>
            <a:pPr algn="l"/>
            <a:endParaRPr lang="en-GB" sz="1100" b="0" i="0" u="none" strike="noStrike" dirty="0">
              <a:solidFill>
                <a:srgbClr val="000000"/>
              </a:solidFill>
              <a:effectLst/>
            </a:endParaRPr>
          </a:p>
          <a:p>
            <a:pPr algn="l"/>
            <a:r>
              <a:rPr lang="en-GB" sz="1100" b="0" i="0" u="none" strike="noStrike" dirty="0">
                <a:solidFill>
                  <a:srgbClr val="000000"/>
                </a:solidFill>
                <a:effectLst/>
              </a:rPr>
              <a:t>Guy's and St Thomas' NHS Foundation Trust (2024) </a:t>
            </a:r>
            <a:r>
              <a:rPr lang="en-GB" sz="1100" b="0" i="1" u="none" strike="noStrike" dirty="0">
                <a:solidFill>
                  <a:srgbClr val="000000"/>
                </a:solidFill>
                <a:effectLst/>
              </a:rPr>
              <a:t>NHS blood samples to be delivered by drones in London first</a:t>
            </a:r>
            <a:r>
              <a:rPr lang="en-GB" sz="1100" b="0" i="0" u="none" strike="noStrike" dirty="0">
                <a:solidFill>
                  <a:srgbClr val="000000"/>
                </a:solidFill>
                <a:effectLst/>
              </a:rPr>
              <a:t>. Available at: </a:t>
            </a:r>
            <a:r>
              <a:rPr lang="en-GB" sz="1100" b="0" i="0" u="none" strike="noStrike" dirty="0">
                <a:solidFill>
                  <a:srgbClr val="000000"/>
                </a:solidFill>
                <a:effectLst/>
                <a:hlinkClick r:id="rId6"/>
              </a:rPr>
              <a:t>https://www.guysandstthomas.nhs.uk/news/nhs-blood-samples-be-delivered-drones-london-first</a:t>
            </a:r>
            <a:r>
              <a:rPr lang="en-GB" sz="1100" b="0" i="0" u="none" strike="noStrike" dirty="0">
                <a:solidFill>
                  <a:srgbClr val="000000"/>
                </a:solidFill>
                <a:effectLst/>
              </a:rPr>
              <a:t> </a:t>
            </a:r>
            <a:r>
              <a:rPr lang="en-GB" sz="1100" dirty="0">
                <a:solidFill>
                  <a:srgbClr val="000000"/>
                </a:solidFill>
              </a:rPr>
              <a:t>(</a:t>
            </a:r>
            <a:r>
              <a:rPr lang="en-GB" sz="1100" b="0" i="0" u="none" strike="noStrike" dirty="0">
                <a:solidFill>
                  <a:srgbClr val="000000"/>
                </a:solidFill>
                <a:effectLst/>
              </a:rPr>
              <a:t>Accessed: 27 November 2025).</a:t>
            </a:r>
          </a:p>
          <a:p>
            <a:pPr algn="l"/>
            <a:endParaRPr lang="en-GB" sz="1100" b="0" i="0" u="none" strike="noStrike" dirty="0">
              <a:solidFill>
                <a:srgbClr val="000000"/>
              </a:solidFill>
              <a:effectLst/>
            </a:endParaRPr>
          </a:p>
          <a:p>
            <a:pPr algn="l"/>
            <a:r>
              <a:rPr lang="en-GB" sz="1100" b="0" i="0" u="none" strike="noStrike" dirty="0">
                <a:solidFill>
                  <a:srgbClr val="000000"/>
                </a:solidFill>
                <a:effectLst/>
              </a:rPr>
              <a:t>Guy's and St Thomas' NHS Foundation Trust (2025) </a:t>
            </a:r>
            <a:r>
              <a:rPr lang="en-GB" sz="1100" b="0" i="1" u="none" strike="noStrike" dirty="0">
                <a:solidFill>
                  <a:srgbClr val="000000"/>
                </a:solidFill>
                <a:effectLst/>
              </a:rPr>
              <a:t>NHS Delivery Drones Take Flight Offering Faster and Greener Patient Care</a:t>
            </a:r>
            <a:r>
              <a:rPr lang="en-GB" sz="1100" b="0" i="0" u="none" strike="noStrike" dirty="0">
                <a:solidFill>
                  <a:srgbClr val="000000"/>
                </a:solidFill>
                <a:effectLst/>
              </a:rPr>
              <a:t>. Available at: </a:t>
            </a:r>
            <a:r>
              <a:rPr lang="en-GB" sz="1100" b="0" i="0" u="none" strike="noStrike" dirty="0">
                <a:solidFill>
                  <a:srgbClr val="000000"/>
                </a:solidFill>
                <a:effectLst/>
                <a:hlinkClick r:id="rId7"/>
              </a:rPr>
              <a:t>https://www.guysandstthomas.nhs.uk/news/nhs-delivery-drones-take-flight-offering-faster-and-greener-patient-care</a:t>
            </a:r>
            <a:r>
              <a:rPr lang="en-GB" sz="1100" b="0" i="0" u="none" strike="noStrike" dirty="0">
                <a:solidFill>
                  <a:srgbClr val="000000"/>
                </a:solidFill>
                <a:effectLst/>
              </a:rPr>
              <a:t>  </a:t>
            </a:r>
            <a:r>
              <a:rPr lang="en-GB" sz="1100" dirty="0">
                <a:solidFill>
                  <a:srgbClr val="000000"/>
                </a:solidFill>
              </a:rPr>
              <a:t>(</a:t>
            </a:r>
            <a:r>
              <a:rPr lang="en-GB" sz="1100" b="0" i="0" u="none" strike="noStrike" dirty="0">
                <a:solidFill>
                  <a:srgbClr val="000000"/>
                </a:solidFill>
                <a:effectLst/>
              </a:rPr>
              <a:t>Accessed: 29 November 2025).</a:t>
            </a:r>
          </a:p>
          <a:p>
            <a:pPr algn="l"/>
            <a:endParaRPr lang="en-GB" sz="1100" b="0" i="0" u="none" strike="noStrike" dirty="0">
              <a:solidFill>
                <a:srgbClr val="000000"/>
              </a:solidFill>
              <a:effectLst/>
            </a:endParaRPr>
          </a:p>
          <a:p>
            <a:pPr algn="l"/>
            <a:r>
              <a:rPr lang="en-GB" sz="1100" b="0" i="0" u="none" strike="noStrike" dirty="0">
                <a:solidFill>
                  <a:srgbClr val="000000"/>
                </a:solidFill>
                <a:effectLst/>
              </a:rPr>
              <a:t>Health Tech (2024) </a:t>
            </a:r>
            <a:r>
              <a:rPr lang="en-GB" sz="1100" b="0" i="1" u="none" strike="noStrike" dirty="0">
                <a:solidFill>
                  <a:srgbClr val="000000"/>
                </a:solidFill>
                <a:effectLst/>
              </a:rPr>
              <a:t>Is Drone Delivery the Future? Practice Business</a:t>
            </a:r>
            <a:r>
              <a:rPr lang="en-GB" sz="1100" b="0" i="0" u="none" strike="noStrike" dirty="0">
                <a:solidFill>
                  <a:srgbClr val="000000"/>
                </a:solidFill>
                <a:effectLst/>
              </a:rPr>
              <a:t>. Available at: </a:t>
            </a:r>
            <a:r>
              <a:rPr lang="en-GB" sz="1100" b="0" i="0" u="none" strike="noStrike" dirty="0">
                <a:solidFill>
                  <a:srgbClr val="000000"/>
                </a:solidFill>
                <a:effectLst/>
                <a:hlinkClick r:id="rId8"/>
              </a:rPr>
              <a:t>https://practicebusiness.co.uk/is-drone-delivery-the-future?cn-reloaded=1</a:t>
            </a:r>
            <a:r>
              <a:rPr lang="en-GB" sz="1100" b="0" i="0" u="none" strike="noStrike" dirty="0">
                <a:solidFill>
                  <a:srgbClr val="000000"/>
                </a:solidFill>
                <a:effectLst/>
              </a:rPr>
              <a:t>  </a:t>
            </a:r>
            <a:r>
              <a:rPr lang="en-GB" sz="1100" dirty="0">
                <a:solidFill>
                  <a:srgbClr val="000000"/>
                </a:solidFill>
              </a:rPr>
              <a:t>(</a:t>
            </a:r>
            <a:r>
              <a:rPr lang="en-GB" sz="1100" b="0" i="0" u="none" strike="noStrike" dirty="0">
                <a:solidFill>
                  <a:srgbClr val="000000"/>
                </a:solidFill>
                <a:effectLst/>
              </a:rPr>
              <a:t>Accessed: 27 November 2025).</a:t>
            </a:r>
          </a:p>
          <a:p>
            <a:pPr algn="l"/>
            <a:endParaRPr lang="en-GB" sz="1100" b="0" i="0" u="none" strike="noStrike" dirty="0">
              <a:solidFill>
                <a:srgbClr val="000000"/>
              </a:solidFill>
              <a:effectLst/>
            </a:endParaRPr>
          </a:p>
          <a:p>
            <a:r>
              <a:rPr lang="en-GB" sz="1100" b="0" i="0" u="none" strike="noStrike" dirty="0">
                <a:solidFill>
                  <a:srgbClr val="000000"/>
                </a:solidFill>
                <a:effectLst/>
              </a:rPr>
              <a:t>Ioanna Lykiardopoulou (2024) </a:t>
            </a:r>
            <a:r>
              <a:rPr lang="en-GB" sz="1100" b="0" i="1" u="none" strike="noStrike" dirty="0">
                <a:solidFill>
                  <a:srgbClr val="000000"/>
                </a:solidFill>
                <a:effectLst/>
              </a:rPr>
              <a:t>Apian and Alphabet’s Wing to Fly NHS Blood Samples by Drone in London First</a:t>
            </a:r>
            <a:r>
              <a:rPr lang="en-GB" sz="1100" b="0" i="0" u="none" strike="noStrike" dirty="0">
                <a:solidFill>
                  <a:srgbClr val="000000"/>
                </a:solidFill>
                <a:effectLst/>
              </a:rPr>
              <a:t>. Available at: </a:t>
            </a:r>
            <a:r>
              <a:rPr lang="en-GB" sz="1100" b="0" i="0" u="none" strike="noStrike" dirty="0">
                <a:solidFill>
                  <a:srgbClr val="000000"/>
                </a:solidFill>
                <a:effectLst/>
                <a:hlinkClick r:id="rId9"/>
              </a:rPr>
              <a:t>https://thenextweb.com/news/apian-wing-fly-nhs-blood-samples-drone-london-first</a:t>
            </a:r>
            <a:r>
              <a:rPr lang="en-GB" sz="1100" dirty="0">
                <a:solidFill>
                  <a:srgbClr val="000000"/>
                </a:solidFill>
              </a:rPr>
              <a:t> (</a:t>
            </a:r>
            <a:r>
              <a:rPr lang="en-GB" sz="1100" b="0" i="0" u="none" strike="noStrike" dirty="0">
                <a:solidFill>
                  <a:srgbClr val="000000"/>
                </a:solidFill>
                <a:effectLst/>
              </a:rPr>
              <a:t>Accessed: 27 November 2025).</a:t>
            </a:r>
          </a:p>
          <a:p>
            <a:pPr algn="l"/>
            <a:endParaRPr lang="en-GB" alt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DE68B6-8190-9C9C-B63F-8CFA25834F8B}"/>
              </a:ext>
            </a:extLst>
          </p:cNvPr>
          <p:cNvSpPr>
            <a:spLocks noGrp="1"/>
          </p:cNvSpPr>
          <p:nvPr>
            <p:ph idx="1"/>
          </p:nvPr>
        </p:nvSpPr>
        <p:spPr>
          <a:xfrm>
            <a:off x="457200" y="44624"/>
            <a:ext cx="8229600" cy="3917032"/>
          </a:xfrm>
        </p:spPr>
        <p:txBody>
          <a:bodyPr/>
          <a:lstStyle/>
          <a:p>
            <a:r>
              <a:rPr lang="en-GB" sz="1100" dirty="0">
                <a:solidFill>
                  <a:srgbClr val="000000"/>
                </a:solidFill>
              </a:rPr>
              <a:t>K</a:t>
            </a:r>
            <a:r>
              <a:rPr lang="en-GB" sz="1100" b="0" i="0" u="none" strike="noStrike" dirty="0">
                <a:solidFill>
                  <a:srgbClr val="000000"/>
                </a:solidFill>
                <a:effectLst/>
              </a:rPr>
              <a:t>ari (2016) </a:t>
            </a:r>
            <a:r>
              <a:rPr lang="en-GB" sz="1100" b="0" i="1" u="none" strike="noStrike" dirty="0">
                <a:solidFill>
                  <a:srgbClr val="000000"/>
                </a:solidFill>
                <a:effectLst/>
              </a:rPr>
              <a:t>Recommendations are Highly Recommended: Part 2</a:t>
            </a:r>
            <a:r>
              <a:rPr lang="en-GB" sz="1100" b="0" i="0" u="none" strike="noStrike" dirty="0">
                <a:solidFill>
                  <a:srgbClr val="000000"/>
                </a:solidFill>
                <a:effectLst/>
              </a:rPr>
              <a:t>. The Mauler Institute. Available at: </a:t>
            </a:r>
            <a:r>
              <a:rPr lang="en-GB" sz="1100" b="0" i="0" u="none" strike="noStrike" dirty="0">
                <a:solidFill>
                  <a:srgbClr val="000000"/>
                </a:solidFill>
                <a:effectLst/>
                <a:hlinkClick r:id="rId2"/>
              </a:rPr>
              <a:t>https://www.themaulerinstitute.com/recommendations-are-highly-recommended-part-2/</a:t>
            </a:r>
            <a:r>
              <a:rPr lang="en-GB" sz="1100" b="0" i="0" u="none" strike="noStrike" dirty="0">
                <a:solidFill>
                  <a:srgbClr val="000000"/>
                </a:solidFill>
                <a:effectLst/>
              </a:rPr>
              <a:t> (Accessed: 1 December 2025).</a:t>
            </a:r>
          </a:p>
          <a:p>
            <a:endParaRPr lang="en-GB" sz="1100" b="0" i="0" u="none" strike="noStrike" dirty="0">
              <a:solidFill>
                <a:srgbClr val="000000"/>
              </a:solidFill>
              <a:effectLst/>
            </a:endParaRPr>
          </a:p>
          <a:p>
            <a:r>
              <a:rPr lang="en-GB" sz="1100" b="0" i="0" u="none" strike="noStrike" dirty="0">
                <a:solidFill>
                  <a:srgbClr val="000000"/>
                </a:solidFill>
                <a:effectLst/>
              </a:rPr>
              <a:t>Julián Estévez (2020) </a:t>
            </a:r>
            <a:r>
              <a:rPr lang="en-GB" sz="1100" b="0" i="1" u="none" strike="noStrike" dirty="0">
                <a:solidFill>
                  <a:srgbClr val="000000"/>
                </a:solidFill>
                <a:effectLst/>
              </a:rPr>
              <a:t>The Limitations of Drones for Medicine Delivery - Mapping Ignorance</a:t>
            </a:r>
            <a:r>
              <a:rPr lang="en-GB" sz="1100" b="0" i="0" u="none" strike="noStrike" dirty="0">
                <a:solidFill>
                  <a:srgbClr val="000000"/>
                </a:solidFill>
                <a:effectLst/>
              </a:rPr>
              <a:t>. Available at: </a:t>
            </a:r>
            <a:r>
              <a:rPr lang="en-GB" sz="1100" b="0" i="0" u="none" strike="noStrike" dirty="0">
                <a:solidFill>
                  <a:srgbClr val="000000"/>
                </a:solidFill>
                <a:effectLst/>
                <a:hlinkClick r:id="rId3"/>
              </a:rPr>
              <a:t>https://mappingignorance.org/2020/09/09/the-limitations-of-drones-for-medicine-delivery/#note-7181-2</a:t>
            </a:r>
            <a:r>
              <a:rPr lang="en-GB" sz="1100" b="0" i="0" u="none" strike="noStrike" dirty="0">
                <a:solidFill>
                  <a:srgbClr val="000000"/>
                </a:solidFill>
                <a:effectLst/>
              </a:rPr>
              <a:t>  </a:t>
            </a:r>
            <a:r>
              <a:rPr lang="en-GB" sz="1100" dirty="0">
                <a:solidFill>
                  <a:srgbClr val="000000"/>
                </a:solidFill>
              </a:rPr>
              <a:t>(</a:t>
            </a:r>
            <a:r>
              <a:rPr lang="en-GB" sz="1100" b="0" i="0" u="none" strike="noStrike" dirty="0">
                <a:solidFill>
                  <a:srgbClr val="000000"/>
                </a:solidFill>
                <a:effectLst/>
              </a:rPr>
              <a:t>Accessed: 29 November 2025).</a:t>
            </a:r>
          </a:p>
          <a:p>
            <a:pPr algn="l"/>
            <a:endParaRPr lang="en-GB" sz="1100" b="0" i="0" u="none" strike="noStrike" dirty="0">
              <a:solidFill>
                <a:srgbClr val="000000"/>
              </a:solidFill>
              <a:effectLst/>
            </a:endParaRPr>
          </a:p>
          <a:p>
            <a:pPr algn="l"/>
            <a:r>
              <a:rPr lang="en-GB" sz="1100" b="0" i="0" u="none" strike="noStrike" dirty="0">
                <a:solidFill>
                  <a:srgbClr val="000000"/>
                </a:solidFill>
                <a:effectLst/>
              </a:rPr>
              <a:t>King, J. (2025) </a:t>
            </a:r>
            <a:r>
              <a:rPr lang="en-GB" sz="1100" b="0" i="1" u="none" strike="noStrike" dirty="0">
                <a:solidFill>
                  <a:srgbClr val="000000"/>
                </a:solidFill>
                <a:effectLst/>
              </a:rPr>
              <a:t>NHS blood-carrying Drones Plan Branded Crazy by Londoners</a:t>
            </a:r>
            <a:r>
              <a:rPr lang="en-GB" sz="1100" b="0" i="0" u="none" strike="noStrike" dirty="0">
                <a:solidFill>
                  <a:srgbClr val="000000"/>
                </a:solidFill>
                <a:effectLst/>
              </a:rPr>
              <a:t>. Available at: </a:t>
            </a:r>
            <a:r>
              <a:rPr lang="en-GB" sz="1100" b="0" i="0" u="none" strike="noStrike" dirty="0">
                <a:solidFill>
                  <a:srgbClr val="000000"/>
                </a:solidFill>
                <a:effectLst/>
                <a:hlinkClick r:id="rId4"/>
              </a:rPr>
              <a:t>https://metro.co.uk/2025/07/08/nhs-blood-carrying-drones-plan-branded-crazy-londoners-23611263/</a:t>
            </a:r>
            <a:r>
              <a:rPr lang="en-GB" sz="1100" b="0" i="0" u="none" strike="noStrike" dirty="0">
                <a:solidFill>
                  <a:srgbClr val="000000"/>
                </a:solidFill>
                <a:effectLst/>
              </a:rPr>
              <a:t>  </a:t>
            </a:r>
            <a:r>
              <a:rPr lang="en-GB" sz="1100" dirty="0">
                <a:solidFill>
                  <a:srgbClr val="000000"/>
                </a:solidFill>
              </a:rPr>
              <a:t>(</a:t>
            </a:r>
            <a:r>
              <a:rPr lang="en-GB" sz="1100" b="0" i="0" u="none" strike="noStrike" dirty="0">
                <a:solidFill>
                  <a:srgbClr val="000000"/>
                </a:solidFill>
                <a:effectLst/>
              </a:rPr>
              <a:t>Accessed: 29 November 2025).</a:t>
            </a:r>
          </a:p>
          <a:p>
            <a:pPr algn="l"/>
            <a:endParaRPr lang="en-GB" sz="1100" b="0" i="0" u="none" strike="noStrike" dirty="0">
              <a:solidFill>
                <a:srgbClr val="000000"/>
              </a:solidFill>
              <a:effectLst/>
            </a:endParaRPr>
          </a:p>
          <a:p>
            <a:pPr algn="l"/>
            <a:r>
              <a:rPr lang="en-GB" sz="1100" b="0" i="0" u="none" strike="noStrike" dirty="0">
                <a:solidFill>
                  <a:srgbClr val="000000"/>
                </a:solidFill>
                <a:effectLst/>
              </a:rPr>
              <a:t>NHS Blood and Transplant (2024) </a:t>
            </a:r>
            <a:r>
              <a:rPr lang="en-GB" sz="1100" b="0" i="1" u="none" strike="noStrike" dirty="0">
                <a:solidFill>
                  <a:srgbClr val="000000"/>
                </a:solidFill>
                <a:effectLst/>
              </a:rPr>
              <a:t>Drones successfully fly blood packs in longest ever ‘beyond visual line of sight’ flights in UK first</a:t>
            </a:r>
            <a:r>
              <a:rPr lang="en-GB" sz="1100" b="0" i="0" u="none" strike="noStrike" dirty="0">
                <a:solidFill>
                  <a:srgbClr val="000000"/>
                </a:solidFill>
                <a:effectLst/>
              </a:rPr>
              <a:t>. Available at: </a:t>
            </a:r>
            <a:r>
              <a:rPr lang="en-GB" sz="1100" b="0" i="0" u="none" strike="noStrike" dirty="0">
                <a:solidFill>
                  <a:srgbClr val="000000"/>
                </a:solidFill>
                <a:effectLst/>
                <a:hlinkClick r:id="rId5"/>
              </a:rPr>
              <a:t>https://www.nhsbt.nhs.uk/news/drones-successfully-fly-blood-packs-in-longest-ever-beyond-visual-line-of-sight-flights-in-uk-first/</a:t>
            </a:r>
            <a:r>
              <a:rPr lang="en-GB" sz="1100" b="0" i="0" u="none" strike="noStrike" dirty="0">
                <a:solidFill>
                  <a:srgbClr val="000000"/>
                </a:solidFill>
                <a:effectLst/>
              </a:rPr>
              <a:t>  </a:t>
            </a:r>
            <a:r>
              <a:rPr lang="en-GB" sz="1100" dirty="0">
                <a:solidFill>
                  <a:srgbClr val="000000"/>
                </a:solidFill>
              </a:rPr>
              <a:t>(</a:t>
            </a:r>
            <a:r>
              <a:rPr lang="en-GB" sz="1100" b="0" i="0" u="none" strike="noStrike" dirty="0">
                <a:solidFill>
                  <a:srgbClr val="000000"/>
                </a:solidFill>
                <a:effectLst/>
              </a:rPr>
              <a:t>Accessed: 29 November 2025).</a:t>
            </a:r>
          </a:p>
          <a:p>
            <a:pPr algn="l"/>
            <a:endParaRPr lang="en-GB" sz="1100" b="0" i="0" u="none" strike="noStrike" dirty="0">
              <a:solidFill>
                <a:srgbClr val="000000"/>
              </a:solidFill>
              <a:effectLst/>
            </a:endParaRPr>
          </a:p>
          <a:p>
            <a:pPr algn="l"/>
            <a:r>
              <a:rPr lang="en-GB" sz="1100" b="0" i="0" u="none" strike="noStrike" dirty="0">
                <a:solidFill>
                  <a:srgbClr val="000000"/>
                </a:solidFill>
                <a:effectLst/>
              </a:rPr>
              <a:t>Operational Solutions Ltd (2023) </a:t>
            </a:r>
            <a:r>
              <a:rPr lang="en-GB" sz="1100" b="0" i="1" u="none" strike="noStrike" dirty="0">
                <a:solidFill>
                  <a:srgbClr val="000000"/>
                </a:solidFill>
                <a:effectLst/>
              </a:rPr>
              <a:t>Top 5 Dangers of Drones in Crowded Spaces</a:t>
            </a:r>
            <a:r>
              <a:rPr lang="en-GB" sz="1100" b="0" i="0" u="none" strike="noStrike" dirty="0">
                <a:solidFill>
                  <a:srgbClr val="000000"/>
                </a:solidFill>
                <a:effectLst/>
              </a:rPr>
              <a:t>. Available at: </a:t>
            </a:r>
            <a:r>
              <a:rPr lang="en-GB" sz="1100" b="0" i="0" u="none" strike="noStrike" dirty="0">
                <a:solidFill>
                  <a:srgbClr val="000000"/>
                </a:solidFill>
                <a:effectLst/>
                <a:hlinkClick r:id="rId6"/>
              </a:rPr>
              <a:t>https://www.osltechnology.com/resources/exploring-the-risks-of-drones-in-crowded-spaces</a:t>
            </a:r>
            <a:r>
              <a:rPr lang="en-GB" sz="1100" b="0" i="0" u="none" strike="noStrike" dirty="0">
                <a:solidFill>
                  <a:srgbClr val="000000"/>
                </a:solidFill>
                <a:effectLst/>
              </a:rPr>
              <a:t> </a:t>
            </a:r>
            <a:r>
              <a:rPr lang="en-GB" sz="1100" dirty="0">
                <a:solidFill>
                  <a:srgbClr val="000000"/>
                </a:solidFill>
              </a:rPr>
              <a:t>(</a:t>
            </a:r>
            <a:r>
              <a:rPr lang="en-GB" sz="1100" b="0" i="0" u="none" strike="noStrike" dirty="0">
                <a:solidFill>
                  <a:srgbClr val="000000"/>
                </a:solidFill>
                <a:effectLst/>
              </a:rPr>
              <a:t>Accessed: 27 November 2025). </a:t>
            </a:r>
          </a:p>
          <a:p>
            <a:pPr algn="l"/>
            <a:endParaRPr lang="en-GB" sz="1100" dirty="0">
              <a:solidFill>
                <a:srgbClr val="000000"/>
              </a:solidFill>
            </a:endParaRPr>
          </a:p>
          <a:p>
            <a:pPr algn="l"/>
            <a:r>
              <a:rPr lang="en-GB" sz="1100" b="0" i="0" u="none" strike="noStrike" dirty="0">
                <a:solidFill>
                  <a:srgbClr val="000000"/>
                </a:solidFill>
                <a:effectLst/>
              </a:rPr>
              <a:t>Sollof, J. (2024) </a:t>
            </a:r>
            <a:r>
              <a:rPr lang="en-GB" sz="1100" b="0" i="1" u="none" strike="noStrike" dirty="0">
                <a:solidFill>
                  <a:srgbClr val="000000"/>
                </a:solidFill>
                <a:effectLst/>
              </a:rPr>
              <a:t>Drones deliver urgent blood samples for Guy’s and St Thomas’</a:t>
            </a:r>
            <a:r>
              <a:rPr lang="en-GB" sz="1100" b="0" i="0" u="none" strike="noStrike" dirty="0">
                <a:solidFill>
                  <a:srgbClr val="000000"/>
                </a:solidFill>
                <a:effectLst/>
              </a:rPr>
              <a:t>. Available at: </a:t>
            </a:r>
            <a:r>
              <a:rPr lang="en-GB" sz="1100" b="0" i="0" u="none" strike="noStrike" dirty="0">
                <a:solidFill>
                  <a:srgbClr val="000000"/>
                </a:solidFill>
                <a:effectLst/>
                <a:hlinkClick r:id="rId7"/>
              </a:rPr>
              <a:t>https://www.digitalhealth.net/2024/11/drones-deliver-urgent-blood-samples-for-guys-and-st-thomas/</a:t>
            </a:r>
            <a:r>
              <a:rPr lang="en-GB" sz="1100" b="0" i="0" u="none" strike="noStrike" dirty="0">
                <a:solidFill>
                  <a:srgbClr val="000000"/>
                </a:solidFill>
                <a:effectLst/>
              </a:rPr>
              <a:t> (Accessed: 29 November 2025).</a:t>
            </a:r>
          </a:p>
          <a:p>
            <a:pPr algn="l"/>
            <a:endParaRPr lang="en-GB" sz="1100" b="0" i="0" u="none" strike="noStrike" dirty="0">
              <a:solidFill>
                <a:srgbClr val="000000"/>
              </a:solidFill>
              <a:effectLst/>
            </a:endParaRPr>
          </a:p>
          <a:p>
            <a:pPr algn="l"/>
            <a:r>
              <a:rPr lang="en-GB" sz="1100" dirty="0">
                <a:solidFill>
                  <a:srgbClr val="000000"/>
                </a:solidFill>
              </a:rPr>
              <a:t>K</a:t>
            </a:r>
            <a:r>
              <a:rPr lang="en-GB" sz="1100" b="0" i="0" u="none" strike="noStrike" dirty="0">
                <a:solidFill>
                  <a:srgbClr val="000000"/>
                </a:solidFill>
                <a:effectLst/>
              </a:rPr>
              <a:t>ari (2016) </a:t>
            </a:r>
            <a:r>
              <a:rPr lang="en-GB" sz="1100" b="0" i="1" u="none" strike="noStrike" dirty="0">
                <a:solidFill>
                  <a:srgbClr val="000000"/>
                </a:solidFill>
                <a:effectLst/>
              </a:rPr>
              <a:t>Recommendations are Highly Recommended: Part 2</a:t>
            </a:r>
            <a:r>
              <a:rPr lang="en-GB" sz="1100" b="0" i="0" u="none" strike="noStrike" dirty="0">
                <a:solidFill>
                  <a:srgbClr val="000000"/>
                </a:solidFill>
                <a:effectLst/>
              </a:rPr>
              <a:t>. Available at: </a:t>
            </a:r>
            <a:r>
              <a:rPr lang="en-GB" sz="1100" b="0" i="0" u="none" strike="noStrike" dirty="0">
                <a:solidFill>
                  <a:srgbClr val="000000"/>
                </a:solidFill>
                <a:effectLst/>
                <a:hlinkClick r:id="rId2"/>
              </a:rPr>
              <a:t>https://www.themaulerinstitute.com/recommendations-are-highly-recommended-part-2/</a:t>
            </a:r>
            <a:r>
              <a:rPr lang="en-GB" sz="1100" b="0" i="0" u="none" strike="noStrike" dirty="0">
                <a:solidFill>
                  <a:srgbClr val="000000"/>
                </a:solidFill>
                <a:effectLst/>
              </a:rPr>
              <a:t> (Accessed: 1 December 2025).</a:t>
            </a:r>
          </a:p>
          <a:p>
            <a:pPr algn="l"/>
            <a:endParaRPr lang="en-GB" sz="1100" b="0" i="0" u="none" strike="noStrike" dirty="0">
              <a:solidFill>
                <a:srgbClr val="000000"/>
              </a:solidFill>
              <a:effectLst/>
            </a:endParaRPr>
          </a:p>
          <a:p>
            <a:pPr algn="l"/>
            <a:r>
              <a:rPr lang="en-GB" sz="1100" b="0" i="0" u="none" strike="noStrike" dirty="0">
                <a:solidFill>
                  <a:srgbClr val="000000"/>
                </a:solidFill>
                <a:effectLst/>
              </a:rPr>
              <a:t>Stierlin, N., Risch, M. and Risch, L. (2024). Current Advancements in Drone Technology for Medical Sample Transportation. </a:t>
            </a:r>
            <a:r>
              <a:rPr lang="en-GB" sz="1100" b="0" i="1" u="none" strike="noStrike" dirty="0">
                <a:solidFill>
                  <a:srgbClr val="000000"/>
                </a:solidFill>
                <a:effectLst/>
              </a:rPr>
              <a:t>Logistics</a:t>
            </a:r>
            <a:r>
              <a:rPr lang="en-GB" sz="1100" b="0" i="0" u="none" strike="noStrike" dirty="0">
                <a:solidFill>
                  <a:srgbClr val="000000"/>
                </a:solidFill>
                <a:effectLst/>
              </a:rPr>
              <a:t>, 8(4), p.104. doi: </a:t>
            </a:r>
            <a:r>
              <a:rPr lang="en-GB" sz="1100" b="0" i="0" u="none" strike="noStrike" dirty="0">
                <a:solidFill>
                  <a:srgbClr val="000000"/>
                </a:solidFill>
                <a:effectLst/>
                <a:hlinkClick r:id="rId8"/>
              </a:rPr>
              <a:t>https://doi.org/10.3390/logistics8040104</a:t>
            </a:r>
            <a:r>
              <a:rPr lang="en-GB" sz="1100" b="0" i="0" u="none" strike="noStrike" dirty="0">
                <a:solidFill>
                  <a:srgbClr val="000000"/>
                </a:solidFill>
                <a:effectLst/>
              </a:rPr>
              <a:t> </a:t>
            </a:r>
          </a:p>
          <a:p>
            <a:pPr algn="l"/>
            <a:endParaRPr lang="en-GB" sz="1100" b="0" i="0" u="none" strike="noStrike" dirty="0">
              <a:solidFill>
                <a:srgbClr val="000000"/>
              </a:solidFill>
              <a:effectLst/>
            </a:endParaRPr>
          </a:p>
          <a:p>
            <a:pPr algn="l"/>
            <a:r>
              <a:rPr lang="en-GB" sz="1100" dirty="0">
                <a:solidFill>
                  <a:srgbClr val="000000"/>
                </a:solidFill>
              </a:rPr>
              <a:t>U</a:t>
            </a:r>
            <a:r>
              <a:rPr lang="en-GB" sz="1100" b="0" i="0" u="none" strike="noStrike" dirty="0">
                <a:solidFill>
                  <a:srgbClr val="000000"/>
                </a:solidFill>
                <a:effectLst/>
              </a:rPr>
              <a:t>ser (2025) </a:t>
            </a:r>
            <a:r>
              <a:rPr lang="en-GB" sz="1100" b="0" i="1" u="none" strike="noStrike" dirty="0">
                <a:solidFill>
                  <a:srgbClr val="000000"/>
                </a:solidFill>
                <a:effectLst/>
              </a:rPr>
              <a:t>Drones for Emergency Blood Delivery</a:t>
            </a:r>
            <a:r>
              <a:rPr lang="en-GB" sz="1100" b="0" i="0" u="none" strike="noStrike" dirty="0">
                <a:solidFill>
                  <a:srgbClr val="000000"/>
                </a:solidFill>
                <a:effectLst/>
              </a:rPr>
              <a:t>. Available at: </a:t>
            </a:r>
            <a:r>
              <a:rPr lang="en-GB" sz="1100" b="0" i="0" u="none" strike="noStrike" dirty="0">
                <a:solidFill>
                  <a:srgbClr val="000000"/>
                </a:solidFill>
                <a:effectLst/>
                <a:hlinkClick r:id="rId9"/>
              </a:rPr>
              <a:t>https://www.ecourier.co.uk/drones-for-emergency-blood/</a:t>
            </a:r>
            <a:r>
              <a:rPr lang="en-GB" sz="1100" b="0" i="0" u="none" strike="noStrike" dirty="0">
                <a:solidFill>
                  <a:srgbClr val="000000"/>
                </a:solidFill>
                <a:effectLst/>
              </a:rPr>
              <a:t> (Accessed: 1 December 2025).</a:t>
            </a:r>
          </a:p>
          <a:p>
            <a:endParaRPr lang="en-US" sz="1400" dirty="0"/>
          </a:p>
        </p:txBody>
      </p:sp>
    </p:spTree>
    <p:extLst>
      <p:ext uri="{BB962C8B-B14F-4D97-AF65-F5344CB8AC3E}">
        <p14:creationId xmlns:p14="http://schemas.microsoft.com/office/powerpoint/2010/main" val="128980556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Props1.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purl.org/dc/dcmitype/"/>
    <ds:schemaRef ds:uri="http://purl.org/dc/elements/1.1/"/>
    <ds:schemaRef ds:uri="http://schemas.openxmlformats.org/package/2006/metadata/core-properties"/>
    <ds:schemaRef ds:uri="http://schemas.microsoft.com/office/infopath/2007/PartnerControls"/>
    <ds:schemaRef ds:uri="http://www.w3.org/XML/1998/namespace"/>
    <ds:schemaRef ds:uri="http://purl.org/dc/terms/"/>
    <ds:schemaRef ds:uri="http://schemas.microsoft.com/office/2006/documentManagement/types"/>
    <ds:schemaRef ds:uri="303dbf9b-b85b-46a0-94f1-894078c07ecd"/>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Crop</Template>
  <TotalTime>3814</TotalTime>
  <Words>1312</Words>
  <Application>Microsoft Macintosh PowerPoint</Application>
  <PresentationFormat>On-screen Show (4:3)</PresentationFormat>
  <Paragraphs>103</Paragraphs>
  <Slides>14</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Arial</vt:lpstr>
      <vt:lpstr>Calibri</vt:lpstr>
      <vt:lpstr>Myriad Pro</vt:lpstr>
      <vt:lpstr>Symbol</vt:lpstr>
      <vt:lpstr>20140311PresentationUWTSDTemplate</vt:lpstr>
      <vt:lpstr>Digital Transformation in the Health and Care Professions (BMHP6026) Component 2 Assessment   Student name: Larry Osei Kofi Student ID: 2308809</vt:lpstr>
      <vt:lpstr>AI USE Acknowledgement</vt:lpstr>
      <vt:lpstr>overview</vt:lpstr>
      <vt:lpstr>Introduction</vt:lpstr>
      <vt:lpstr>A Brief Video </vt:lpstr>
      <vt:lpstr>Impact on Workforce</vt:lpstr>
      <vt:lpstr>Impact on service delivery </vt:lpstr>
      <vt:lpstr>Impact on patients </vt:lpstr>
      <vt:lpstr>Impact on community </vt:lpstr>
      <vt:lpstr>Challenges of the innovation</vt:lpstr>
      <vt:lpstr>Recommendations </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Certificate of Higher Education in Skills for the Workplace   Effective Team Working &amp; Communications (BMSW 4002) Defining and Classifying Groups</dc:title>
  <dc:creator>Rebecca Stewart</dc:creator>
  <cp:lastModifiedBy>Larry Osei Kofi (2308809)</cp:lastModifiedBy>
  <cp:revision>182</cp:revision>
  <cp:lastPrinted>2021-01-18T19:39:53Z</cp:lastPrinted>
  <dcterms:created xsi:type="dcterms:W3CDTF">2020-06-13T21:56:47Z</dcterms:created>
  <dcterms:modified xsi:type="dcterms:W3CDTF">2025-12-01T16:27:57Z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haredWithUsers">
    <vt:lpwstr>352;#Alison Harding;#2520;#Rachel Bendall;#2266;#Ruth Groff</vt:lpwstr>
  </property>
</Properties>
</file>