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6"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84699" autoAdjust="0"/>
  </p:normalViewPr>
  <p:slideViewPr>
    <p:cSldViewPr snapToGrid="0">
      <p:cViewPr varScale="1">
        <p:scale>
          <a:sx n="70" d="100"/>
          <a:sy n="70" d="100"/>
        </p:scale>
        <p:origin x="116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708B01-7E40-4E1E-858B-A66E7E7796E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7B857D2-95CF-40F8-B569-BF1DE711453F}">
      <dgm:prSet/>
      <dgm:spPr/>
      <dgm:t>
        <a:bodyPr/>
        <a:lstStyle/>
        <a:p>
          <a:pPr>
            <a:buNone/>
          </a:pPr>
          <a:r>
            <a:rPr lang="en-GB" b="1">
              <a:latin typeface="Times New Roman" panose="02020603050405020304" pitchFamily="18" charset="0"/>
              <a:cs typeface="Times New Roman" panose="02020603050405020304" pitchFamily="18" charset="0"/>
            </a:rPr>
            <a:t>Slide 1: Title Page	</a:t>
          </a:r>
        </a:p>
      </dgm:t>
    </dgm:pt>
    <dgm:pt modelId="{7318AA42-FEF1-471C-B3A0-F73AC9A31B68}" type="parTrans" cxnId="{FC04E66C-7DEF-4801-99D2-F161AE289EBF}">
      <dgm:prSet/>
      <dgm:spPr/>
      <dgm:t>
        <a:bodyPr/>
        <a:lstStyle/>
        <a:p>
          <a:endParaRPr lang="en-GB"/>
        </a:p>
      </dgm:t>
    </dgm:pt>
    <dgm:pt modelId="{5F650652-377A-47E3-BBBD-99F2E5429E53}" type="sibTrans" cxnId="{FC04E66C-7DEF-4801-99D2-F161AE289EBF}">
      <dgm:prSet/>
      <dgm:spPr/>
      <dgm:t>
        <a:bodyPr/>
        <a:lstStyle/>
        <a:p>
          <a:endParaRPr lang="en-GB"/>
        </a:p>
      </dgm:t>
    </dgm:pt>
    <dgm:pt modelId="{2DA1B2C8-CFB8-4122-B9AB-56B36CBAC15A}">
      <dgm:prSet/>
      <dgm:spPr/>
      <dgm:t>
        <a:bodyPr/>
        <a:lstStyle/>
        <a:p>
          <a:pPr>
            <a:buNone/>
          </a:pPr>
          <a:r>
            <a:rPr lang="en-GB" b="1">
              <a:latin typeface="Times New Roman" panose="02020603050405020304" pitchFamily="18" charset="0"/>
              <a:cs typeface="Times New Roman" panose="02020603050405020304" pitchFamily="18" charset="0"/>
            </a:rPr>
            <a:t>Slide 2: Table of Contents	</a:t>
          </a:r>
        </a:p>
      </dgm:t>
    </dgm:pt>
    <dgm:pt modelId="{44E14266-E691-40D1-8438-6C229A5B95C9}" type="parTrans" cxnId="{621A6E2A-A876-40D4-B41F-027DECD889AF}">
      <dgm:prSet/>
      <dgm:spPr/>
      <dgm:t>
        <a:bodyPr/>
        <a:lstStyle/>
        <a:p>
          <a:endParaRPr lang="en-GB"/>
        </a:p>
      </dgm:t>
    </dgm:pt>
    <dgm:pt modelId="{CBE5029E-51D4-4094-A330-B189180D031E}" type="sibTrans" cxnId="{621A6E2A-A876-40D4-B41F-027DECD889AF}">
      <dgm:prSet/>
      <dgm:spPr/>
      <dgm:t>
        <a:bodyPr/>
        <a:lstStyle/>
        <a:p>
          <a:endParaRPr lang="en-GB"/>
        </a:p>
      </dgm:t>
    </dgm:pt>
    <dgm:pt modelId="{CC310D58-CCB3-44FD-B845-B485E7880000}">
      <dgm:prSet/>
      <dgm:spPr/>
      <dgm:t>
        <a:bodyPr/>
        <a:lstStyle/>
        <a:p>
          <a:pPr>
            <a:buNone/>
          </a:pPr>
          <a:r>
            <a:rPr lang="en-GB" b="1">
              <a:latin typeface="Times New Roman" panose="02020603050405020304" pitchFamily="18" charset="0"/>
              <a:cs typeface="Times New Roman" panose="02020603050405020304" pitchFamily="18" charset="0"/>
            </a:rPr>
            <a:t>Slide 3: Introduction	</a:t>
          </a:r>
        </a:p>
      </dgm:t>
    </dgm:pt>
    <dgm:pt modelId="{32449A73-9C29-4BA2-9CD8-33EFDD220102}" type="parTrans" cxnId="{9BCE7B48-F0B2-4EB3-B78D-C4CF9C3B6BD5}">
      <dgm:prSet/>
      <dgm:spPr/>
      <dgm:t>
        <a:bodyPr/>
        <a:lstStyle/>
        <a:p>
          <a:endParaRPr lang="en-GB"/>
        </a:p>
      </dgm:t>
    </dgm:pt>
    <dgm:pt modelId="{57EF7FDF-FBE8-44BA-A551-4EB23529371C}" type="sibTrans" cxnId="{9BCE7B48-F0B2-4EB3-B78D-C4CF9C3B6BD5}">
      <dgm:prSet/>
      <dgm:spPr/>
      <dgm:t>
        <a:bodyPr/>
        <a:lstStyle/>
        <a:p>
          <a:endParaRPr lang="en-GB"/>
        </a:p>
      </dgm:t>
    </dgm:pt>
    <dgm:pt modelId="{AD5E6612-C6A8-4ABD-823F-2F31352541E6}">
      <dgm:prSet/>
      <dgm:spPr/>
      <dgm:t>
        <a:bodyPr/>
        <a:lstStyle/>
        <a:p>
          <a:pPr>
            <a:buNone/>
          </a:pPr>
          <a:r>
            <a:rPr lang="en-GB" b="1" dirty="0">
              <a:latin typeface="Times New Roman" panose="02020603050405020304" pitchFamily="18" charset="0"/>
              <a:cs typeface="Times New Roman" panose="02020603050405020304" pitchFamily="18" charset="0"/>
            </a:rPr>
            <a:t>Slide 4: Literature Review	</a:t>
          </a:r>
        </a:p>
      </dgm:t>
    </dgm:pt>
    <dgm:pt modelId="{CAEABEC3-74F3-4FA2-985E-2DFB623881C9}" type="parTrans" cxnId="{EA2ABCB3-E6E6-480A-A46F-B40C9C9A4E5B}">
      <dgm:prSet/>
      <dgm:spPr/>
      <dgm:t>
        <a:bodyPr/>
        <a:lstStyle/>
        <a:p>
          <a:endParaRPr lang="en-GB"/>
        </a:p>
      </dgm:t>
    </dgm:pt>
    <dgm:pt modelId="{E714334E-48FA-474C-9A41-A5F1913DFED9}" type="sibTrans" cxnId="{EA2ABCB3-E6E6-480A-A46F-B40C9C9A4E5B}">
      <dgm:prSet/>
      <dgm:spPr/>
      <dgm:t>
        <a:bodyPr/>
        <a:lstStyle/>
        <a:p>
          <a:endParaRPr lang="en-GB"/>
        </a:p>
      </dgm:t>
    </dgm:pt>
    <dgm:pt modelId="{90826848-7FFE-4E5B-9C49-9DBA8FD6C55E}">
      <dgm:prSet/>
      <dgm:spPr/>
      <dgm:t>
        <a:bodyPr/>
        <a:lstStyle/>
        <a:p>
          <a:pPr>
            <a:buNone/>
          </a:pPr>
          <a:r>
            <a:rPr lang="en-GB" b="1">
              <a:latin typeface="Times New Roman" panose="02020603050405020304" pitchFamily="18" charset="0"/>
              <a:cs typeface="Times New Roman" panose="02020603050405020304" pitchFamily="18" charset="0"/>
            </a:rPr>
            <a:t>Slide 5: Literature Review (contd.)	</a:t>
          </a:r>
        </a:p>
      </dgm:t>
    </dgm:pt>
    <dgm:pt modelId="{633831E6-EEBF-4D77-81C3-3C10993BBDAC}" type="parTrans" cxnId="{01A1343B-2483-43C8-844F-11A8C09BBA3C}">
      <dgm:prSet/>
      <dgm:spPr/>
      <dgm:t>
        <a:bodyPr/>
        <a:lstStyle/>
        <a:p>
          <a:endParaRPr lang="en-GB"/>
        </a:p>
      </dgm:t>
    </dgm:pt>
    <dgm:pt modelId="{CE9F097E-F717-4144-9B68-E81491B729E9}" type="sibTrans" cxnId="{01A1343B-2483-43C8-844F-11A8C09BBA3C}">
      <dgm:prSet/>
      <dgm:spPr/>
      <dgm:t>
        <a:bodyPr/>
        <a:lstStyle/>
        <a:p>
          <a:endParaRPr lang="en-GB"/>
        </a:p>
      </dgm:t>
    </dgm:pt>
    <dgm:pt modelId="{05ED786C-4367-4BB4-9937-6A0FFB61BCF4}">
      <dgm:prSet/>
      <dgm:spPr/>
      <dgm:t>
        <a:bodyPr/>
        <a:lstStyle/>
        <a:p>
          <a:pPr>
            <a:buNone/>
          </a:pPr>
          <a:r>
            <a:rPr lang="en-GB" b="1">
              <a:latin typeface="Times New Roman" panose="02020603050405020304" pitchFamily="18" charset="0"/>
              <a:cs typeface="Times New Roman" panose="02020603050405020304" pitchFamily="18" charset="0"/>
            </a:rPr>
            <a:t>Slide 6: Method	</a:t>
          </a:r>
        </a:p>
      </dgm:t>
    </dgm:pt>
    <dgm:pt modelId="{19999583-ACD4-41CF-8C63-1D3060DEBA11}" type="parTrans" cxnId="{3C8F9710-1278-4055-8BAE-6D7D6F3BF138}">
      <dgm:prSet/>
      <dgm:spPr/>
      <dgm:t>
        <a:bodyPr/>
        <a:lstStyle/>
        <a:p>
          <a:endParaRPr lang="en-GB"/>
        </a:p>
      </dgm:t>
    </dgm:pt>
    <dgm:pt modelId="{BF7AA0C5-2502-4F11-92FB-2BEE420B7CF6}" type="sibTrans" cxnId="{3C8F9710-1278-4055-8BAE-6D7D6F3BF138}">
      <dgm:prSet/>
      <dgm:spPr/>
      <dgm:t>
        <a:bodyPr/>
        <a:lstStyle/>
        <a:p>
          <a:endParaRPr lang="en-GB"/>
        </a:p>
      </dgm:t>
    </dgm:pt>
    <dgm:pt modelId="{139DB47E-E977-4460-B096-64D463781C46}">
      <dgm:prSet/>
      <dgm:spPr/>
      <dgm:t>
        <a:bodyPr/>
        <a:lstStyle/>
        <a:p>
          <a:pPr>
            <a:buNone/>
          </a:pPr>
          <a:r>
            <a:rPr lang="en-GB" b="1" dirty="0">
              <a:latin typeface="Times New Roman" panose="02020603050405020304" pitchFamily="18" charset="0"/>
              <a:cs typeface="Times New Roman" panose="02020603050405020304" pitchFamily="18" charset="0"/>
            </a:rPr>
            <a:t>Slide 7: Conclusion	</a:t>
          </a:r>
        </a:p>
      </dgm:t>
    </dgm:pt>
    <dgm:pt modelId="{53CA714B-77AF-4BF9-B52E-880D21D1D7A8}" type="parTrans" cxnId="{98F303D8-5480-4332-868C-467120CEE940}">
      <dgm:prSet/>
      <dgm:spPr/>
      <dgm:t>
        <a:bodyPr/>
        <a:lstStyle/>
        <a:p>
          <a:endParaRPr lang="en-GB"/>
        </a:p>
      </dgm:t>
    </dgm:pt>
    <dgm:pt modelId="{B0853FDD-C849-44AB-BB32-2EDA5BD2D2D4}" type="sibTrans" cxnId="{98F303D8-5480-4332-868C-467120CEE940}">
      <dgm:prSet/>
      <dgm:spPr/>
      <dgm:t>
        <a:bodyPr/>
        <a:lstStyle/>
        <a:p>
          <a:endParaRPr lang="en-GB"/>
        </a:p>
      </dgm:t>
    </dgm:pt>
    <dgm:pt modelId="{B0B0FA43-D671-4374-BBCC-A1366011E24F}">
      <dgm:prSet/>
      <dgm:spPr/>
      <dgm:t>
        <a:bodyPr/>
        <a:lstStyle/>
        <a:p>
          <a:pPr>
            <a:buNone/>
          </a:pPr>
          <a:r>
            <a:rPr lang="en-GB" b="1">
              <a:latin typeface="Times New Roman" panose="02020603050405020304" pitchFamily="18" charset="0"/>
              <a:cs typeface="Times New Roman" panose="02020603050405020304" pitchFamily="18" charset="0"/>
            </a:rPr>
            <a:t>Slide 8: Recommendations	</a:t>
          </a:r>
        </a:p>
      </dgm:t>
    </dgm:pt>
    <dgm:pt modelId="{E891AC69-9101-4965-8D15-FAC283928986}" type="parTrans" cxnId="{765280CB-FC35-4FCA-B054-439710DCB3E3}">
      <dgm:prSet/>
      <dgm:spPr/>
      <dgm:t>
        <a:bodyPr/>
        <a:lstStyle/>
        <a:p>
          <a:endParaRPr lang="en-GB"/>
        </a:p>
      </dgm:t>
    </dgm:pt>
    <dgm:pt modelId="{07073EC0-50C1-4414-AA40-EB11DD5EECC5}" type="sibTrans" cxnId="{765280CB-FC35-4FCA-B054-439710DCB3E3}">
      <dgm:prSet/>
      <dgm:spPr/>
      <dgm:t>
        <a:bodyPr/>
        <a:lstStyle/>
        <a:p>
          <a:endParaRPr lang="en-GB"/>
        </a:p>
      </dgm:t>
    </dgm:pt>
    <dgm:pt modelId="{2B9801F2-074E-4C46-BE72-3AA70B82C9BF}">
      <dgm:prSet/>
      <dgm:spPr/>
      <dgm:t>
        <a:bodyPr/>
        <a:lstStyle/>
        <a:p>
          <a:pPr>
            <a:buNone/>
          </a:pPr>
          <a:r>
            <a:rPr lang="en-GB" b="1">
              <a:latin typeface="Times New Roman" panose="02020603050405020304" pitchFamily="18" charset="0"/>
              <a:cs typeface="Times New Roman" panose="02020603050405020304" pitchFamily="18" charset="0"/>
            </a:rPr>
            <a:t>Slide 9: References	</a:t>
          </a:r>
        </a:p>
      </dgm:t>
    </dgm:pt>
    <dgm:pt modelId="{120387F4-B966-401C-9F17-7A38DE32D2E2}" type="parTrans" cxnId="{1633E051-FE4F-400A-B836-C031D303D4E8}">
      <dgm:prSet/>
      <dgm:spPr/>
      <dgm:t>
        <a:bodyPr/>
        <a:lstStyle/>
        <a:p>
          <a:endParaRPr lang="en-GB"/>
        </a:p>
      </dgm:t>
    </dgm:pt>
    <dgm:pt modelId="{ECDA6693-856C-417A-96DF-84F3EB1920C0}" type="sibTrans" cxnId="{1633E051-FE4F-400A-B836-C031D303D4E8}">
      <dgm:prSet/>
      <dgm:spPr/>
      <dgm:t>
        <a:bodyPr/>
        <a:lstStyle/>
        <a:p>
          <a:endParaRPr lang="en-GB"/>
        </a:p>
      </dgm:t>
    </dgm:pt>
    <dgm:pt modelId="{9A81BDE9-3E1D-4F68-BE90-F1D3804A80AF}">
      <dgm:prSet/>
      <dgm:spPr/>
      <dgm:t>
        <a:bodyPr/>
        <a:lstStyle/>
        <a:p>
          <a:pPr>
            <a:buNone/>
          </a:pPr>
          <a:r>
            <a:rPr lang="en-GB" b="1" dirty="0">
              <a:latin typeface="Times New Roman" panose="02020603050405020304" pitchFamily="18" charset="0"/>
              <a:cs typeface="Times New Roman" panose="02020603050405020304" pitchFamily="18" charset="0"/>
            </a:rPr>
            <a:t>Slide 10: Thank You Slide	</a:t>
          </a:r>
        </a:p>
      </dgm:t>
    </dgm:pt>
    <dgm:pt modelId="{37B51DCC-A35E-489E-B70B-39C27FC07003}" type="parTrans" cxnId="{1A84F958-1861-4174-893F-9E4EE336A311}">
      <dgm:prSet/>
      <dgm:spPr/>
      <dgm:t>
        <a:bodyPr/>
        <a:lstStyle/>
        <a:p>
          <a:endParaRPr lang="en-GB"/>
        </a:p>
      </dgm:t>
    </dgm:pt>
    <dgm:pt modelId="{814F523E-3290-442A-88BF-16E4D749D021}" type="sibTrans" cxnId="{1A84F958-1861-4174-893F-9E4EE336A311}">
      <dgm:prSet/>
      <dgm:spPr/>
      <dgm:t>
        <a:bodyPr/>
        <a:lstStyle/>
        <a:p>
          <a:endParaRPr lang="en-GB"/>
        </a:p>
      </dgm:t>
    </dgm:pt>
    <dgm:pt modelId="{47DD28E7-83D2-4824-BF51-55C5031E5D5F}" type="pres">
      <dgm:prSet presAssocID="{6C708B01-7E40-4E1E-858B-A66E7E7796EB}" presName="diagram" presStyleCnt="0">
        <dgm:presLayoutVars>
          <dgm:dir/>
          <dgm:resizeHandles val="exact"/>
        </dgm:presLayoutVars>
      </dgm:prSet>
      <dgm:spPr/>
    </dgm:pt>
    <dgm:pt modelId="{40204F38-23A3-474F-8865-E8833051F004}" type="pres">
      <dgm:prSet presAssocID="{87B857D2-95CF-40F8-B569-BF1DE711453F}" presName="node" presStyleLbl="node1" presStyleIdx="0" presStyleCnt="10">
        <dgm:presLayoutVars>
          <dgm:bulletEnabled val="1"/>
        </dgm:presLayoutVars>
      </dgm:prSet>
      <dgm:spPr/>
    </dgm:pt>
    <dgm:pt modelId="{4D855BD2-1B43-4EED-96FD-E975E3A61AFC}" type="pres">
      <dgm:prSet presAssocID="{5F650652-377A-47E3-BBBD-99F2E5429E53}" presName="sibTrans" presStyleCnt="0"/>
      <dgm:spPr/>
    </dgm:pt>
    <dgm:pt modelId="{1483C3AC-EA59-43FA-A1E2-BE79116A0A0A}" type="pres">
      <dgm:prSet presAssocID="{2DA1B2C8-CFB8-4122-B9AB-56B36CBAC15A}" presName="node" presStyleLbl="node1" presStyleIdx="1" presStyleCnt="10">
        <dgm:presLayoutVars>
          <dgm:bulletEnabled val="1"/>
        </dgm:presLayoutVars>
      </dgm:prSet>
      <dgm:spPr/>
    </dgm:pt>
    <dgm:pt modelId="{98DDFB8F-9C04-4F59-91F8-1BB70D19BAB6}" type="pres">
      <dgm:prSet presAssocID="{CBE5029E-51D4-4094-A330-B189180D031E}" presName="sibTrans" presStyleCnt="0"/>
      <dgm:spPr/>
    </dgm:pt>
    <dgm:pt modelId="{6FF8BD3A-DC94-437C-8E67-C031BA622526}" type="pres">
      <dgm:prSet presAssocID="{CC310D58-CCB3-44FD-B845-B485E7880000}" presName="node" presStyleLbl="node1" presStyleIdx="2" presStyleCnt="10">
        <dgm:presLayoutVars>
          <dgm:bulletEnabled val="1"/>
        </dgm:presLayoutVars>
      </dgm:prSet>
      <dgm:spPr/>
    </dgm:pt>
    <dgm:pt modelId="{E01ED29F-3AF3-4C71-9E67-41A8842116F5}" type="pres">
      <dgm:prSet presAssocID="{57EF7FDF-FBE8-44BA-A551-4EB23529371C}" presName="sibTrans" presStyleCnt="0"/>
      <dgm:spPr/>
    </dgm:pt>
    <dgm:pt modelId="{5D87E2F9-5FA7-4151-9754-05B83863EFBE}" type="pres">
      <dgm:prSet presAssocID="{AD5E6612-C6A8-4ABD-823F-2F31352541E6}" presName="node" presStyleLbl="node1" presStyleIdx="3" presStyleCnt="10">
        <dgm:presLayoutVars>
          <dgm:bulletEnabled val="1"/>
        </dgm:presLayoutVars>
      </dgm:prSet>
      <dgm:spPr/>
    </dgm:pt>
    <dgm:pt modelId="{6F46725D-BFB6-483A-8120-3FC30F5C7D18}" type="pres">
      <dgm:prSet presAssocID="{E714334E-48FA-474C-9A41-A5F1913DFED9}" presName="sibTrans" presStyleCnt="0"/>
      <dgm:spPr/>
    </dgm:pt>
    <dgm:pt modelId="{04D11483-78E6-485E-83F3-18626805D4C7}" type="pres">
      <dgm:prSet presAssocID="{90826848-7FFE-4E5B-9C49-9DBA8FD6C55E}" presName="node" presStyleLbl="node1" presStyleIdx="4" presStyleCnt="10">
        <dgm:presLayoutVars>
          <dgm:bulletEnabled val="1"/>
        </dgm:presLayoutVars>
      </dgm:prSet>
      <dgm:spPr/>
    </dgm:pt>
    <dgm:pt modelId="{0A8719F2-4E6F-4E16-AC98-4EDFFF1B9F33}" type="pres">
      <dgm:prSet presAssocID="{CE9F097E-F717-4144-9B68-E81491B729E9}" presName="sibTrans" presStyleCnt="0"/>
      <dgm:spPr/>
    </dgm:pt>
    <dgm:pt modelId="{334D6E23-C5B0-4711-8AD4-FF4D2382F916}" type="pres">
      <dgm:prSet presAssocID="{05ED786C-4367-4BB4-9937-6A0FFB61BCF4}" presName="node" presStyleLbl="node1" presStyleIdx="5" presStyleCnt="10">
        <dgm:presLayoutVars>
          <dgm:bulletEnabled val="1"/>
        </dgm:presLayoutVars>
      </dgm:prSet>
      <dgm:spPr/>
    </dgm:pt>
    <dgm:pt modelId="{061512CC-6243-4A6C-BA0B-E67F5F65F0DC}" type="pres">
      <dgm:prSet presAssocID="{BF7AA0C5-2502-4F11-92FB-2BEE420B7CF6}" presName="sibTrans" presStyleCnt="0"/>
      <dgm:spPr/>
    </dgm:pt>
    <dgm:pt modelId="{1CA323AC-0C83-481C-99EF-6FFD0DFB93F9}" type="pres">
      <dgm:prSet presAssocID="{139DB47E-E977-4460-B096-64D463781C46}" presName="node" presStyleLbl="node1" presStyleIdx="6" presStyleCnt="10">
        <dgm:presLayoutVars>
          <dgm:bulletEnabled val="1"/>
        </dgm:presLayoutVars>
      </dgm:prSet>
      <dgm:spPr/>
    </dgm:pt>
    <dgm:pt modelId="{F2D5C02D-6892-40A2-A938-5A9974EF9570}" type="pres">
      <dgm:prSet presAssocID="{B0853FDD-C849-44AB-BB32-2EDA5BD2D2D4}" presName="sibTrans" presStyleCnt="0"/>
      <dgm:spPr/>
    </dgm:pt>
    <dgm:pt modelId="{6FD35AB6-FACF-41CE-B6AB-90031D61EFAD}" type="pres">
      <dgm:prSet presAssocID="{B0B0FA43-D671-4374-BBCC-A1366011E24F}" presName="node" presStyleLbl="node1" presStyleIdx="7" presStyleCnt="10">
        <dgm:presLayoutVars>
          <dgm:bulletEnabled val="1"/>
        </dgm:presLayoutVars>
      </dgm:prSet>
      <dgm:spPr/>
    </dgm:pt>
    <dgm:pt modelId="{70049248-D09F-407E-8F4B-01C39E48E826}" type="pres">
      <dgm:prSet presAssocID="{07073EC0-50C1-4414-AA40-EB11DD5EECC5}" presName="sibTrans" presStyleCnt="0"/>
      <dgm:spPr/>
    </dgm:pt>
    <dgm:pt modelId="{4D3835DB-E374-41C5-8DFF-5593D9AB7FB7}" type="pres">
      <dgm:prSet presAssocID="{2B9801F2-074E-4C46-BE72-3AA70B82C9BF}" presName="node" presStyleLbl="node1" presStyleIdx="8" presStyleCnt="10">
        <dgm:presLayoutVars>
          <dgm:bulletEnabled val="1"/>
        </dgm:presLayoutVars>
      </dgm:prSet>
      <dgm:spPr/>
    </dgm:pt>
    <dgm:pt modelId="{6054B8FD-7E2D-4042-9DBB-92E97E6C1BAF}" type="pres">
      <dgm:prSet presAssocID="{ECDA6693-856C-417A-96DF-84F3EB1920C0}" presName="sibTrans" presStyleCnt="0"/>
      <dgm:spPr/>
    </dgm:pt>
    <dgm:pt modelId="{97202D0E-CED2-4150-BEE8-4BE225C6E2EE}" type="pres">
      <dgm:prSet presAssocID="{9A81BDE9-3E1D-4F68-BE90-F1D3804A80AF}" presName="node" presStyleLbl="node1" presStyleIdx="9" presStyleCnt="10">
        <dgm:presLayoutVars>
          <dgm:bulletEnabled val="1"/>
        </dgm:presLayoutVars>
      </dgm:prSet>
      <dgm:spPr/>
    </dgm:pt>
  </dgm:ptLst>
  <dgm:cxnLst>
    <dgm:cxn modelId="{01CE4103-BB8D-43BE-9C5E-D7179F7B54CD}" type="presOf" srcId="{2B9801F2-074E-4C46-BE72-3AA70B82C9BF}" destId="{4D3835DB-E374-41C5-8DFF-5593D9AB7FB7}" srcOrd="0" destOrd="0" presId="urn:microsoft.com/office/officeart/2005/8/layout/default"/>
    <dgm:cxn modelId="{87FAF203-1A7E-46B6-BAED-CD0F0786FE55}" type="presOf" srcId="{CC310D58-CCB3-44FD-B845-B485E7880000}" destId="{6FF8BD3A-DC94-437C-8E67-C031BA622526}" srcOrd="0" destOrd="0" presId="urn:microsoft.com/office/officeart/2005/8/layout/default"/>
    <dgm:cxn modelId="{3C8F9710-1278-4055-8BAE-6D7D6F3BF138}" srcId="{6C708B01-7E40-4E1E-858B-A66E7E7796EB}" destId="{05ED786C-4367-4BB4-9937-6A0FFB61BCF4}" srcOrd="5" destOrd="0" parTransId="{19999583-ACD4-41CF-8C63-1D3060DEBA11}" sibTransId="{BF7AA0C5-2502-4F11-92FB-2BEE420B7CF6}"/>
    <dgm:cxn modelId="{755EC320-81D1-46EB-A87A-07A28816FF88}" type="presOf" srcId="{87B857D2-95CF-40F8-B569-BF1DE711453F}" destId="{40204F38-23A3-474F-8865-E8833051F004}" srcOrd="0" destOrd="0" presId="urn:microsoft.com/office/officeart/2005/8/layout/default"/>
    <dgm:cxn modelId="{621A6E2A-A876-40D4-B41F-027DECD889AF}" srcId="{6C708B01-7E40-4E1E-858B-A66E7E7796EB}" destId="{2DA1B2C8-CFB8-4122-B9AB-56B36CBAC15A}" srcOrd="1" destOrd="0" parTransId="{44E14266-E691-40D1-8438-6C229A5B95C9}" sibTransId="{CBE5029E-51D4-4094-A330-B189180D031E}"/>
    <dgm:cxn modelId="{41844F39-37E5-41E8-BC8E-B399BEE48585}" type="presOf" srcId="{6C708B01-7E40-4E1E-858B-A66E7E7796EB}" destId="{47DD28E7-83D2-4824-BF51-55C5031E5D5F}" srcOrd="0" destOrd="0" presId="urn:microsoft.com/office/officeart/2005/8/layout/default"/>
    <dgm:cxn modelId="{01A1343B-2483-43C8-844F-11A8C09BBA3C}" srcId="{6C708B01-7E40-4E1E-858B-A66E7E7796EB}" destId="{90826848-7FFE-4E5B-9C49-9DBA8FD6C55E}" srcOrd="4" destOrd="0" parTransId="{633831E6-EEBF-4D77-81C3-3C10993BBDAC}" sibTransId="{CE9F097E-F717-4144-9B68-E81491B729E9}"/>
    <dgm:cxn modelId="{C0B3E042-BE82-4A34-89D0-F90F6E03CCDC}" type="presOf" srcId="{9A81BDE9-3E1D-4F68-BE90-F1D3804A80AF}" destId="{97202D0E-CED2-4150-BEE8-4BE225C6E2EE}" srcOrd="0" destOrd="0" presId="urn:microsoft.com/office/officeart/2005/8/layout/default"/>
    <dgm:cxn modelId="{9BCE7B48-F0B2-4EB3-B78D-C4CF9C3B6BD5}" srcId="{6C708B01-7E40-4E1E-858B-A66E7E7796EB}" destId="{CC310D58-CCB3-44FD-B845-B485E7880000}" srcOrd="2" destOrd="0" parTransId="{32449A73-9C29-4BA2-9CD8-33EFDD220102}" sibTransId="{57EF7FDF-FBE8-44BA-A551-4EB23529371C}"/>
    <dgm:cxn modelId="{FC04E66C-7DEF-4801-99D2-F161AE289EBF}" srcId="{6C708B01-7E40-4E1E-858B-A66E7E7796EB}" destId="{87B857D2-95CF-40F8-B569-BF1DE711453F}" srcOrd="0" destOrd="0" parTransId="{7318AA42-FEF1-471C-B3A0-F73AC9A31B68}" sibTransId="{5F650652-377A-47E3-BBBD-99F2E5429E53}"/>
    <dgm:cxn modelId="{1633E051-FE4F-400A-B836-C031D303D4E8}" srcId="{6C708B01-7E40-4E1E-858B-A66E7E7796EB}" destId="{2B9801F2-074E-4C46-BE72-3AA70B82C9BF}" srcOrd="8" destOrd="0" parTransId="{120387F4-B966-401C-9F17-7A38DE32D2E2}" sibTransId="{ECDA6693-856C-417A-96DF-84F3EB1920C0}"/>
    <dgm:cxn modelId="{1A84F958-1861-4174-893F-9E4EE336A311}" srcId="{6C708B01-7E40-4E1E-858B-A66E7E7796EB}" destId="{9A81BDE9-3E1D-4F68-BE90-F1D3804A80AF}" srcOrd="9" destOrd="0" parTransId="{37B51DCC-A35E-489E-B70B-39C27FC07003}" sibTransId="{814F523E-3290-442A-88BF-16E4D749D021}"/>
    <dgm:cxn modelId="{F89C8879-0B1B-4F1C-9DEF-39E881984467}" type="presOf" srcId="{90826848-7FFE-4E5B-9C49-9DBA8FD6C55E}" destId="{04D11483-78E6-485E-83F3-18626805D4C7}" srcOrd="0" destOrd="0" presId="urn:microsoft.com/office/officeart/2005/8/layout/default"/>
    <dgm:cxn modelId="{A3710D92-2A4F-4287-A548-BA92DC1B975F}" type="presOf" srcId="{139DB47E-E977-4460-B096-64D463781C46}" destId="{1CA323AC-0C83-481C-99EF-6FFD0DFB93F9}" srcOrd="0" destOrd="0" presId="urn:microsoft.com/office/officeart/2005/8/layout/default"/>
    <dgm:cxn modelId="{03D5B593-4B6E-41B6-AE52-242CF6D7E0B6}" type="presOf" srcId="{B0B0FA43-D671-4374-BBCC-A1366011E24F}" destId="{6FD35AB6-FACF-41CE-B6AB-90031D61EFAD}" srcOrd="0" destOrd="0" presId="urn:microsoft.com/office/officeart/2005/8/layout/default"/>
    <dgm:cxn modelId="{D648D39F-FFD7-4004-91CE-07D793EDA834}" type="presOf" srcId="{2DA1B2C8-CFB8-4122-B9AB-56B36CBAC15A}" destId="{1483C3AC-EA59-43FA-A1E2-BE79116A0A0A}" srcOrd="0" destOrd="0" presId="urn:microsoft.com/office/officeart/2005/8/layout/default"/>
    <dgm:cxn modelId="{DE29EBB0-575F-41C2-9548-9F3A4FB65A88}" type="presOf" srcId="{AD5E6612-C6A8-4ABD-823F-2F31352541E6}" destId="{5D87E2F9-5FA7-4151-9754-05B83863EFBE}" srcOrd="0" destOrd="0" presId="urn:microsoft.com/office/officeart/2005/8/layout/default"/>
    <dgm:cxn modelId="{EA2ABCB3-E6E6-480A-A46F-B40C9C9A4E5B}" srcId="{6C708B01-7E40-4E1E-858B-A66E7E7796EB}" destId="{AD5E6612-C6A8-4ABD-823F-2F31352541E6}" srcOrd="3" destOrd="0" parTransId="{CAEABEC3-74F3-4FA2-985E-2DFB623881C9}" sibTransId="{E714334E-48FA-474C-9A41-A5F1913DFED9}"/>
    <dgm:cxn modelId="{EAB390BD-273F-4FCA-ACD0-AB6B25CCA59F}" type="presOf" srcId="{05ED786C-4367-4BB4-9937-6A0FFB61BCF4}" destId="{334D6E23-C5B0-4711-8AD4-FF4D2382F916}" srcOrd="0" destOrd="0" presId="urn:microsoft.com/office/officeart/2005/8/layout/default"/>
    <dgm:cxn modelId="{765280CB-FC35-4FCA-B054-439710DCB3E3}" srcId="{6C708B01-7E40-4E1E-858B-A66E7E7796EB}" destId="{B0B0FA43-D671-4374-BBCC-A1366011E24F}" srcOrd="7" destOrd="0" parTransId="{E891AC69-9101-4965-8D15-FAC283928986}" sibTransId="{07073EC0-50C1-4414-AA40-EB11DD5EECC5}"/>
    <dgm:cxn modelId="{98F303D8-5480-4332-868C-467120CEE940}" srcId="{6C708B01-7E40-4E1E-858B-A66E7E7796EB}" destId="{139DB47E-E977-4460-B096-64D463781C46}" srcOrd="6" destOrd="0" parTransId="{53CA714B-77AF-4BF9-B52E-880D21D1D7A8}" sibTransId="{B0853FDD-C849-44AB-BB32-2EDA5BD2D2D4}"/>
    <dgm:cxn modelId="{33C7D663-015D-4527-86B9-75230B84C74C}" type="presParOf" srcId="{47DD28E7-83D2-4824-BF51-55C5031E5D5F}" destId="{40204F38-23A3-474F-8865-E8833051F004}" srcOrd="0" destOrd="0" presId="urn:microsoft.com/office/officeart/2005/8/layout/default"/>
    <dgm:cxn modelId="{99246BB6-A2CA-47D9-ACE1-F2146412DCC1}" type="presParOf" srcId="{47DD28E7-83D2-4824-BF51-55C5031E5D5F}" destId="{4D855BD2-1B43-4EED-96FD-E975E3A61AFC}" srcOrd="1" destOrd="0" presId="urn:microsoft.com/office/officeart/2005/8/layout/default"/>
    <dgm:cxn modelId="{C0DDFE60-F0F1-44B0-9B3F-264852F82B38}" type="presParOf" srcId="{47DD28E7-83D2-4824-BF51-55C5031E5D5F}" destId="{1483C3AC-EA59-43FA-A1E2-BE79116A0A0A}" srcOrd="2" destOrd="0" presId="urn:microsoft.com/office/officeart/2005/8/layout/default"/>
    <dgm:cxn modelId="{7B62922F-EDCF-496B-BE0A-948B8BF8C9A9}" type="presParOf" srcId="{47DD28E7-83D2-4824-BF51-55C5031E5D5F}" destId="{98DDFB8F-9C04-4F59-91F8-1BB70D19BAB6}" srcOrd="3" destOrd="0" presId="urn:microsoft.com/office/officeart/2005/8/layout/default"/>
    <dgm:cxn modelId="{E1F2DC8D-F62A-4B25-AF60-19F4931ECF90}" type="presParOf" srcId="{47DD28E7-83D2-4824-BF51-55C5031E5D5F}" destId="{6FF8BD3A-DC94-437C-8E67-C031BA622526}" srcOrd="4" destOrd="0" presId="urn:microsoft.com/office/officeart/2005/8/layout/default"/>
    <dgm:cxn modelId="{75C7CCCA-3841-44D2-92E9-734D955BF0E1}" type="presParOf" srcId="{47DD28E7-83D2-4824-BF51-55C5031E5D5F}" destId="{E01ED29F-3AF3-4C71-9E67-41A8842116F5}" srcOrd="5" destOrd="0" presId="urn:microsoft.com/office/officeart/2005/8/layout/default"/>
    <dgm:cxn modelId="{FE7B4B02-ABC8-4942-95AF-DBC51B9AA7CC}" type="presParOf" srcId="{47DD28E7-83D2-4824-BF51-55C5031E5D5F}" destId="{5D87E2F9-5FA7-4151-9754-05B83863EFBE}" srcOrd="6" destOrd="0" presId="urn:microsoft.com/office/officeart/2005/8/layout/default"/>
    <dgm:cxn modelId="{90AFB374-46B3-40AF-9E07-028302A23C46}" type="presParOf" srcId="{47DD28E7-83D2-4824-BF51-55C5031E5D5F}" destId="{6F46725D-BFB6-483A-8120-3FC30F5C7D18}" srcOrd="7" destOrd="0" presId="urn:microsoft.com/office/officeart/2005/8/layout/default"/>
    <dgm:cxn modelId="{263923D8-A213-44B4-BB02-7A7087AA9835}" type="presParOf" srcId="{47DD28E7-83D2-4824-BF51-55C5031E5D5F}" destId="{04D11483-78E6-485E-83F3-18626805D4C7}" srcOrd="8" destOrd="0" presId="urn:microsoft.com/office/officeart/2005/8/layout/default"/>
    <dgm:cxn modelId="{6E54A375-7ED4-4221-B29C-DDFEA0D825BE}" type="presParOf" srcId="{47DD28E7-83D2-4824-BF51-55C5031E5D5F}" destId="{0A8719F2-4E6F-4E16-AC98-4EDFFF1B9F33}" srcOrd="9" destOrd="0" presId="urn:microsoft.com/office/officeart/2005/8/layout/default"/>
    <dgm:cxn modelId="{AC686329-69DE-41F0-912A-93CD57C7C93E}" type="presParOf" srcId="{47DD28E7-83D2-4824-BF51-55C5031E5D5F}" destId="{334D6E23-C5B0-4711-8AD4-FF4D2382F916}" srcOrd="10" destOrd="0" presId="urn:microsoft.com/office/officeart/2005/8/layout/default"/>
    <dgm:cxn modelId="{9B53B51E-9728-453E-9504-8F9B4D339E68}" type="presParOf" srcId="{47DD28E7-83D2-4824-BF51-55C5031E5D5F}" destId="{061512CC-6243-4A6C-BA0B-E67F5F65F0DC}" srcOrd="11" destOrd="0" presId="urn:microsoft.com/office/officeart/2005/8/layout/default"/>
    <dgm:cxn modelId="{13AC4DBB-6C4C-4994-98DE-3D3DD95A9097}" type="presParOf" srcId="{47DD28E7-83D2-4824-BF51-55C5031E5D5F}" destId="{1CA323AC-0C83-481C-99EF-6FFD0DFB93F9}" srcOrd="12" destOrd="0" presId="urn:microsoft.com/office/officeart/2005/8/layout/default"/>
    <dgm:cxn modelId="{A179C116-E23F-4838-BBAD-F7A4928C0A17}" type="presParOf" srcId="{47DD28E7-83D2-4824-BF51-55C5031E5D5F}" destId="{F2D5C02D-6892-40A2-A938-5A9974EF9570}" srcOrd="13" destOrd="0" presId="urn:microsoft.com/office/officeart/2005/8/layout/default"/>
    <dgm:cxn modelId="{58F78383-E4EC-4B8A-8344-CEF6B1811E08}" type="presParOf" srcId="{47DD28E7-83D2-4824-BF51-55C5031E5D5F}" destId="{6FD35AB6-FACF-41CE-B6AB-90031D61EFAD}" srcOrd="14" destOrd="0" presId="urn:microsoft.com/office/officeart/2005/8/layout/default"/>
    <dgm:cxn modelId="{862476D1-3E29-4990-9A49-11FF6AF990E2}" type="presParOf" srcId="{47DD28E7-83D2-4824-BF51-55C5031E5D5F}" destId="{70049248-D09F-407E-8F4B-01C39E48E826}" srcOrd="15" destOrd="0" presId="urn:microsoft.com/office/officeart/2005/8/layout/default"/>
    <dgm:cxn modelId="{F0862556-EB98-493A-98ED-21AEEE41AF11}" type="presParOf" srcId="{47DD28E7-83D2-4824-BF51-55C5031E5D5F}" destId="{4D3835DB-E374-41C5-8DFF-5593D9AB7FB7}" srcOrd="16" destOrd="0" presId="urn:microsoft.com/office/officeart/2005/8/layout/default"/>
    <dgm:cxn modelId="{4E05D625-9AC9-45C9-A583-DD9DB809952D}" type="presParOf" srcId="{47DD28E7-83D2-4824-BF51-55C5031E5D5F}" destId="{6054B8FD-7E2D-4042-9DBB-92E97E6C1BAF}" srcOrd="17" destOrd="0" presId="urn:microsoft.com/office/officeart/2005/8/layout/default"/>
    <dgm:cxn modelId="{7AB244C9-1084-471B-A05E-25E1E07FB5C7}" type="presParOf" srcId="{47DD28E7-83D2-4824-BF51-55C5031E5D5F}" destId="{97202D0E-CED2-4150-BEE8-4BE225C6E2EE}"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04F38-23A3-474F-8865-E8833051F004}">
      <dsp:nvSpPr>
        <dsp:cNvPr id="0" name=""/>
        <dsp:cNvSpPr/>
      </dsp:nvSpPr>
      <dsp:spPr>
        <a:xfrm>
          <a:off x="186390" y="2197"/>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1: Title Page	</a:t>
          </a:r>
        </a:p>
      </dsp:txBody>
      <dsp:txXfrm>
        <a:off x="186390" y="2197"/>
        <a:ext cx="2707135" cy="1624281"/>
      </dsp:txXfrm>
    </dsp:sp>
    <dsp:sp modelId="{1483C3AC-EA59-43FA-A1E2-BE79116A0A0A}">
      <dsp:nvSpPr>
        <dsp:cNvPr id="0" name=""/>
        <dsp:cNvSpPr/>
      </dsp:nvSpPr>
      <dsp:spPr>
        <a:xfrm>
          <a:off x="3164239" y="2197"/>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2: Table of Contents	</a:t>
          </a:r>
        </a:p>
      </dsp:txBody>
      <dsp:txXfrm>
        <a:off x="3164239" y="2197"/>
        <a:ext cx="2707135" cy="1624281"/>
      </dsp:txXfrm>
    </dsp:sp>
    <dsp:sp modelId="{6FF8BD3A-DC94-437C-8E67-C031BA622526}">
      <dsp:nvSpPr>
        <dsp:cNvPr id="0" name=""/>
        <dsp:cNvSpPr/>
      </dsp:nvSpPr>
      <dsp:spPr>
        <a:xfrm>
          <a:off x="6142088" y="2197"/>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3: Introduction	</a:t>
          </a:r>
        </a:p>
      </dsp:txBody>
      <dsp:txXfrm>
        <a:off x="6142088" y="2197"/>
        <a:ext cx="2707135" cy="1624281"/>
      </dsp:txXfrm>
    </dsp:sp>
    <dsp:sp modelId="{5D87E2F9-5FA7-4151-9754-05B83863EFBE}">
      <dsp:nvSpPr>
        <dsp:cNvPr id="0" name=""/>
        <dsp:cNvSpPr/>
      </dsp:nvSpPr>
      <dsp:spPr>
        <a:xfrm>
          <a:off x="9119937" y="2197"/>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Times New Roman" panose="02020603050405020304" pitchFamily="18" charset="0"/>
              <a:cs typeface="Times New Roman" panose="02020603050405020304" pitchFamily="18" charset="0"/>
            </a:rPr>
            <a:t>Slide 4: Literature Review	</a:t>
          </a:r>
        </a:p>
      </dsp:txBody>
      <dsp:txXfrm>
        <a:off x="9119937" y="2197"/>
        <a:ext cx="2707135" cy="1624281"/>
      </dsp:txXfrm>
    </dsp:sp>
    <dsp:sp modelId="{04D11483-78E6-485E-83F3-18626805D4C7}">
      <dsp:nvSpPr>
        <dsp:cNvPr id="0" name=""/>
        <dsp:cNvSpPr/>
      </dsp:nvSpPr>
      <dsp:spPr>
        <a:xfrm>
          <a:off x="186390" y="1897192"/>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5: Literature Review (contd.)	</a:t>
          </a:r>
        </a:p>
      </dsp:txBody>
      <dsp:txXfrm>
        <a:off x="186390" y="1897192"/>
        <a:ext cx="2707135" cy="1624281"/>
      </dsp:txXfrm>
    </dsp:sp>
    <dsp:sp modelId="{334D6E23-C5B0-4711-8AD4-FF4D2382F916}">
      <dsp:nvSpPr>
        <dsp:cNvPr id="0" name=""/>
        <dsp:cNvSpPr/>
      </dsp:nvSpPr>
      <dsp:spPr>
        <a:xfrm>
          <a:off x="3164239" y="1897192"/>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6: Method	</a:t>
          </a:r>
        </a:p>
      </dsp:txBody>
      <dsp:txXfrm>
        <a:off x="3164239" y="1897192"/>
        <a:ext cx="2707135" cy="1624281"/>
      </dsp:txXfrm>
    </dsp:sp>
    <dsp:sp modelId="{1CA323AC-0C83-481C-99EF-6FFD0DFB93F9}">
      <dsp:nvSpPr>
        <dsp:cNvPr id="0" name=""/>
        <dsp:cNvSpPr/>
      </dsp:nvSpPr>
      <dsp:spPr>
        <a:xfrm>
          <a:off x="6142088" y="1897192"/>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Times New Roman" panose="02020603050405020304" pitchFamily="18" charset="0"/>
              <a:cs typeface="Times New Roman" panose="02020603050405020304" pitchFamily="18" charset="0"/>
            </a:rPr>
            <a:t>Slide 7: Conclusion	</a:t>
          </a:r>
        </a:p>
      </dsp:txBody>
      <dsp:txXfrm>
        <a:off x="6142088" y="1897192"/>
        <a:ext cx="2707135" cy="1624281"/>
      </dsp:txXfrm>
    </dsp:sp>
    <dsp:sp modelId="{6FD35AB6-FACF-41CE-B6AB-90031D61EFAD}">
      <dsp:nvSpPr>
        <dsp:cNvPr id="0" name=""/>
        <dsp:cNvSpPr/>
      </dsp:nvSpPr>
      <dsp:spPr>
        <a:xfrm>
          <a:off x="9119937" y="1897192"/>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8: Recommendations	</a:t>
          </a:r>
        </a:p>
      </dsp:txBody>
      <dsp:txXfrm>
        <a:off x="9119937" y="1897192"/>
        <a:ext cx="2707135" cy="1624281"/>
      </dsp:txXfrm>
    </dsp:sp>
    <dsp:sp modelId="{4D3835DB-E374-41C5-8DFF-5593D9AB7FB7}">
      <dsp:nvSpPr>
        <dsp:cNvPr id="0" name=""/>
        <dsp:cNvSpPr/>
      </dsp:nvSpPr>
      <dsp:spPr>
        <a:xfrm>
          <a:off x="3164239" y="3792187"/>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latin typeface="Times New Roman" panose="02020603050405020304" pitchFamily="18" charset="0"/>
              <a:cs typeface="Times New Roman" panose="02020603050405020304" pitchFamily="18" charset="0"/>
            </a:rPr>
            <a:t>Slide 9: References	</a:t>
          </a:r>
        </a:p>
      </dsp:txBody>
      <dsp:txXfrm>
        <a:off x="3164239" y="3792187"/>
        <a:ext cx="2707135" cy="1624281"/>
      </dsp:txXfrm>
    </dsp:sp>
    <dsp:sp modelId="{97202D0E-CED2-4150-BEE8-4BE225C6E2EE}">
      <dsp:nvSpPr>
        <dsp:cNvPr id="0" name=""/>
        <dsp:cNvSpPr/>
      </dsp:nvSpPr>
      <dsp:spPr>
        <a:xfrm>
          <a:off x="6142088" y="3792187"/>
          <a:ext cx="2707135" cy="162428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Times New Roman" panose="02020603050405020304" pitchFamily="18" charset="0"/>
              <a:cs typeface="Times New Roman" panose="02020603050405020304" pitchFamily="18" charset="0"/>
            </a:rPr>
            <a:t>Slide 10: Thank You Slide	</a:t>
          </a:r>
        </a:p>
      </dsp:txBody>
      <dsp:txXfrm>
        <a:off x="6142088" y="3792187"/>
        <a:ext cx="2707135" cy="162428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9F38F-314B-4500-A139-00F73D09D0E6}"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059609-E807-49D1-B6B9-4A0F5DE052EE}" type="slidenum">
              <a:rPr lang="en-GB" smtClean="0"/>
              <a:t>‹#›</a:t>
            </a:fld>
            <a:endParaRPr lang="en-GB"/>
          </a:p>
        </p:txBody>
      </p:sp>
    </p:spTree>
    <p:extLst>
      <p:ext uri="{BB962C8B-B14F-4D97-AF65-F5344CB8AC3E}">
        <p14:creationId xmlns:p14="http://schemas.microsoft.com/office/powerpoint/2010/main" val="1886450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059609-E807-49D1-B6B9-4A0F5DE052EE}" type="slidenum">
              <a:rPr lang="en-GB" smtClean="0"/>
              <a:t>3</a:t>
            </a:fld>
            <a:endParaRPr lang="en-GB"/>
          </a:p>
        </p:txBody>
      </p:sp>
    </p:spTree>
    <p:extLst>
      <p:ext uri="{BB962C8B-B14F-4D97-AF65-F5344CB8AC3E}">
        <p14:creationId xmlns:p14="http://schemas.microsoft.com/office/powerpoint/2010/main" val="344488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63BAE-FED3-3F67-A369-1B5852715A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AE456-8E98-DC4B-2455-C99F655BB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96F0A6-CDBA-25D6-206F-F13C2B2810C6}"/>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E5B2D7A-F97E-FD9D-0397-25CC9B167001}"/>
              </a:ext>
            </a:extLst>
          </p:cNvPr>
          <p:cNvSpPr>
            <a:spLocks noGrp="1"/>
          </p:cNvSpPr>
          <p:nvPr>
            <p:ph type="sldNum" sz="quarter" idx="5"/>
          </p:nvPr>
        </p:nvSpPr>
        <p:spPr/>
        <p:txBody>
          <a:bodyPr/>
          <a:lstStyle/>
          <a:p>
            <a:fld id="{1F059609-E807-49D1-B6B9-4A0F5DE052EE}" type="slidenum">
              <a:rPr lang="en-GB" smtClean="0"/>
              <a:t>4</a:t>
            </a:fld>
            <a:endParaRPr lang="en-GB"/>
          </a:p>
        </p:txBody>
      </p:sp>
    </p:spTree>
    <p:extLst>
      <p:ext uri="{BB962C8B-B14F-4D97-AF65-F5344CB8AC3E}">
        <p14:creationId xmlns:p14="http://schemas.microsoft.com/office/powerpoint/2010/main" val="1644824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E2C1A-D69B-0412-6895-FE3B6F8740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DA7D7-D054-AB33-319B-47C9855F35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73B5C6-3ACB-DCE7-51D2-8346F8A1E4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F45246-BF23-0963-55F5-533532815475}"/>
              </a:ext>
            </a:extLst>
          </p:cNvPr>
          <p:cNvSpPr>
            <a:spLocks noGrp="1"/>
          </p:cNvSpPr>
          <p:nvPr>
            <p:ph type="sldNum" sz="quarter" idx="5"/>
          </p:nvPr>
        </p:nvSpPr>
        <p:spPr/>
        <p:txBody>
          <a:bodyPr/>
          <a:lstStyle/>
          <a:p>
            <a:fld id="{1F059609-E807-49D1-B6B9-4A0F5DE052EE}" type="slidenum">
              <a:rPr lang="en-GB" smtClean="0"/>
              <a:t>5</a:t>
            </a:fld>
            <a:endParaRPr lang="en-GB"/>
          </a:p>
        </p:txBody>
      </p:sp>
    </p:spTree>
    <p:extLst>
      <p:ext uri="{BB962C8B-B14F-4D97-AF65-F5344CB8AC3E}">
        <p14:creationId xmlns:p14="http://schemas.microsoft.com/office/powerpoint/2010/main" val="232614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90782-F7C5-6AF6-5D2F-D810F6AFA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491B28-C4BA-1E24-81F3-0A619F9181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86E7FF-44BB-AC04-141F-D80AFF0A9DB6}"/>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0DDF19E-596D-19AC-3E28-8F696074AFAC}"/>
              </a:ext>
            </a:extLst>
          </p:cNvPr>
          <p:cNvSpPr>
            <a:spLocks noGrp="1"/>
          </p:cNvSpPr>
          <p:nvPr>
            <p:ph type="sldNum" sz="quarter" idx="5"/>
          </p:nvPr>
        </p:nvSpPr>
        <p:spPr/>
        <p:txBody>
          <a:bodyPr/>
          <a:lstStyle/>
          <a:p>
            <a:fld id="{1F059609-E807-49D1-B6B9-4A0F5DE052EE}" type="slidenum">
              <a:rPr lang="en-GB" smtClean="0"/>
              <a:t>6</a:t>
            </a:fld>
            <a:endParaRPr lang="en-GB"/>
          </a:p>
        </p:txBody>
      </p:sp>
    </p:spTree>
    <p:extLst>
      <p:ext uri="{BB962C8B-B14F-4D97-AF65-F5344CB8AC3E}">
        <p14:creationId xmlns:p14="http://schemas.microsoft.com/office/powerpoint/2010/main" val="3078598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F59C2-26EC-E2BC-8B7C-4A4CD29B44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D3421-656B-7191-7897-2A57FFF9DC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CACA9D-E127-1E9A-A64E-93DDD5EC92D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Sustainability-oriented policies in the UK hospitality industry have become more dominant. The hotels would be able to save on their expenses and earn profits through cutbacks on food waste and the application of apps such as Too Good To Go. The visitors are already choosing eco-friendly hotels and, as such, social pressure promotes greenness. Such technologies as AI can be used to optimise portions, monitor waste, and enhance inventory management; however, they are expensive to invest in (Sigala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Under the law, hotels should segregate waste and donate excess waste or even convert it into energy, though it is not mandatory to report. A practice of the circular economy, such as composting and bioenergy, also removes the waste in landfills and enhances environmental accountability (Pearson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5B2BEA7-A7BB-1926-0577-19C530EBA1CC}"/>
              </a:ext>
            </a:extLst>
          </p:cNvPr>
          <p:cNvSpPr>
            <a:spLocks noGrp="1"/>
          </p:cNvSpPr>
          <p:nvPr>
            <p:ph type="sldNum" sz="quarter" idx="5"/>
          </p:nvPr>
        </p:nvSpPr>
        <p:spPr/>
        <p:txBody>
          <a:bodyPr/>
          <a:lstStyle/>
          <a:p>
            <a:fld id="{1F059609-E807-49D1-B6B9-4A0F5DE052EE}" type="slidenum">
              <a:rPr lang="en-GB" smtClean="0"/>
              <a:t>7</a:t>
            </a:fld>
            <a:endParaRPr lang="en-GB"/>
          </a:p>
        </p:txBody>
      </p:sp>
    </p:spTree>
    <p:extLst>
      <p:ext uri="{BB962C8B-B14F-4D97-AF65-F5344CB8AC3E}">
        <p14:creationId xmlns:p14="http://schemas.microsoft.com/office/powerpoint/2010/main" val="818194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D982E-76C9-445F-727A-BA645C413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16D52C-66F2-2CD2-66A1-0CF4EC5962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370D0A-5B4C-BAC3-3616-EAC0C4AF73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44F901-857B-4FA1-49F2-AB4FC4989444}"/>
              </a:ext>
            </a:extLst>
          </p:cNvPr>
          <p:cNvSpPr>
            <a:spLocks noGrp="1"/>
          </p:cNvSpPr>
          <p:nvPr>
            <p:ph type="sldNum" sz="quarter" idx="5"/>
          </p:nvPr>
        </p:nvSpPr>
        <p:spPr/>
        <p:txBody>
          <a:bodyPr/>
          <a:lstStyle/>
          <a:p>
            <a:fld id="{1F059609-E807-49D1-B6B9-4A0F5DE052EE}" type="slidenum">
              <a:rPr lang="en-GB" smtClean="0"/>
              <a:t>8</a:t>
            </a:fld>
            <a:endParaRPr lang="en-GB"/>
          </a:p>
        </p:txBody>
      </p:sp>
    </p:spTree>
    <p:extLst>
      <p:ext uri="{BB962C8B-B14F-4D97-AF65-F5344CB8AC3E}">
        <p14:creationId xmlns:p14="http://schemas.microsoft.com/office/powerpoint/2010/main" val="1068096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ED824-2BC3-6C00-8374-F3AC482CF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70EAF-68AC-D8FC-E1E9-2E6D07FA95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10ABC7-46AF-2C5A-B5AA-4E575DE68BA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Recommendations are made based on findings of the research to make food waste management in hotels better. </a:t>
            </a:r>
          </a:p>
          <a:p>
            <a:r>
              <a:rPr lang="en-GB" sz="1200" kern="1200" dirty="0">
                <a:solidFill>
                  <a:schemeClr val="tx1"/>
                </a:solidFill>
                <a:effectLst/>
                <a:latin typeface="+mn-lt"/>
                <a:ea typeface="+mn-ea"/>
                <a:cs typeface="+mn-cs"/>
              </a:rPr>
              <a:t>First, it is possible to invest in technology, such as tracing, which is performed in AI and intelligent inventory systems to allow hotels not only to maximise production but also minimise waste. </a:t>
            </a:r>
          </a:p>
          <a:p>
            <a:r>
              <a:rPr lang="en-GB" sz="1200" kern="1200" dirty="0">
                <a:solidFill>
                  <a:schemeClr val="tx1"/>
                </a:solidFill>
                <a:effectLst/>
                <a:latin typeface="+mn-lt"/>
                <a:ea typeface="+mn-ea"/>
                <a:cs typeface="+mn-cs"/>
              </a:rPr>
              <a:t>Second, they require the participation of personnel and the training packages. The employees should know about the environmental impact and economic impact of food waste, and such incentive programmes may help to strengthen sustainable practices (Mehrotra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a:t>
            </a:r>
          </a:p>
          <a:p>
            <a:r>
              <a:rPr lang="en-GB" sz="1200" kern="1200" dirty="0">
                <a:solidFill>
                  <a:schemeClr val="tx1"/>
                </a:solidFill>
                <a:effectLst/>
                <a:latin typeface="+mn-lt"/>
                <a:ea typeface="+mn-ea"/>
                <a:cs typeface="+mn-cs"/>
              </a:rPr>
              <a:t>Third, the special involvement of guests is important. Notifying them about sustainability efforts, providing options for portions, and drawing attention to repurposing or composting activities can promote responsible eating. </a:t>
            </a:r>
          </a:p>
          <a:p>
            <a:r>
              <a:rPr lang="en-GB" sz="1200" kern="1200" dirty="0">
                <a:solidFill>
                  <a:schemeClr val="tx1"/>
                </a:solidFill>
                <a:effectLst/>
                <a:latin typeface="+mn-lt"/>
                <a:ea typeface="+mn-ea"/>
                <a:cs typeface="+mn-cs"/>
              </a:rPr>
              <a:t>Fourth, activities related to the circular economy also minimise the contribution of landfills in different ways, converting organic waste into compost and using the recovered energy. </a:t>
            </a:r>
          </a:p>
          <a:p>
            <a:r>
              <a:rPr lang="en-GB" sz="1200" kern="1200" dirty="0">
                <a:solidFill>
                  <a:schemeClr val="tx1"/>
                </a:solidFill>
                <a:effectLst/>
                <a:latin typeface="+mn-lt"/>
                <a:ea typeface="+mn-ea"/>
                <a:cs typeface="+mn-cs"/>
              </a:rPr>
              <a:t>Lastly, understanding of the strategies is conducted regularly with the help of non-lagging KPIs, benchmarks, and audits to make sure that strategies can be productive and relevant to the industry best practices (Pearson, 2024). </a:t>
            </a:r>
          </a:p>
          <a:p>
            <a:r>
              <a:rPr lang="en-GB" sz="1200" kern="1200" dirty="0">
                <a:solidFill>
                  <a:schemeClr val="tx1"/>
                </a:solidFill>
                <a:effectLst/>
                <a:latin typeface="+mn-lt"/>
                <a:ea typeface="+mn-ea"/>
                <a:cs typeface="+mn-cs"/>
              </a:rPr>
              <a:t>This is achievable by following up on the recommendations to ensure that not only will hotels attain operational efficiency, but also sustainability whereby the hotels minimise the environmental impact and contribute towards profitability in the long term. The combination of strategies is an effective platform through which it is recommended that the hospitality industry may integrate operational goals, financial goals, and environmental objectives (</a:t>
            </a:r>
            <a:r>
              <a:rPr lang="en-GB" sz="1200" kern="1200" dirty="0" err="1">
                <a:solidFill>
                  <a:schemeClr val="tx1"/>
                </a:solidFill>
                <a:effectLst/>
                <a:latin typeface="+mn-lt"/>
                <a:ea typeface="+mn-ea"/>
                <a:cs typeface="+mn-cs"/>
              </a:rPr>
              <a:t>Kokkranikal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a:t>
            </a:r>
          </a:p>
          <a:p>
            <a:endParaRPr lang="en-GB" dirty="0"/>
          </a:p>
        </p:txBody>
      </p:sp>
      <p:sp>
        <p:nvSpPr>
          <p:cNvPr id="4" name="Slide Number Placeholder 3">
            <a:extLst>
              <a:ext uri="{FF2B5EF4-FFF2-40B4-BE49-F238E27FC236}">
                <a16:creationId xmlns:a16="http://schemas.microsoft.com/office/drawing/2014/main" id="{AE95EBB6-5D3F-0507-DFBE-BDAB47A959EE}"/>
              </a:ext>
            </a:extLst>
          </p:cNvPr>
          <p:cNvSpPr>
            <a:spLocks noGrp="1"/>
          </p:cNvSpPr>
          <p:nvPr>
            <p:ph type="sldNum" sz="quarter" idx="5"/>
          </p:nvPr>
        </p:nvSpPr>
        <p:spPr/>
        <p:txBody>
          <a:bodyPr/>
          <a:lstStyle/>
          <a:p>
            <a:fld id="{1F059609-E807-49D1-B6B9-4A0F5DE052EE}" type="slidenum">
              <a:rPr lang="en-GB" smtClean="0"/>
              <a:t>9</a:t>
            </a:fld>
            <a:endParaRPr lang="en-GB"/>
          </a:p>
        </p:txBody>
      </p:sp>
    </p:spTree>
    <p:extLst>
      <p:ext uri="{BB962C8B-B14F-4D97-AF65-F5344CB8AC3E}">
        <p14:creationId xmlns:p14="http://schemas.microsoft.com/office/powerpoint/2010/main" val="382684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1166F-44BF-3D66-2A96-697121EA38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13A0F9-5903-BBF9-1F35-02318FA133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206A06-A960-5A3C-B129-25FB889A1A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357074-4E5D-903A-8A3F-4F667076F82D}"/>
              </a:ext>
            </a:extLst>
          </p:cNvPr>
          <p:cNvSpPr>
            <a:spLocks noGrp="1"/>
          </p:cNvSpPr>
          <p:nvPr>
            <p:ph type="sldNum" sz="quarter" idx="5"/>
          </p:nvPr>
        </p:nvSpPr>
        <p:spPr/>
        <p:txBody>
          <a:bodyPr/>
          <a:lstStyle/>
          <a:p>
            <a:fld id="{1F059609-E807-49D1-B6B9-4A0F5DE052EE}" type="slidenum">
              <a:rPr lang="en-GB" smtClean="0"/>
              <a:t>10</a:t>
            </a:fld>
            <a:endParaRPr lang="en-GB"/>
          </a:p>
        </p:txBody>
      </p:sp>
    </p:spTree>
    <p:extLst>
      <p:ext uri="{BB962C8B-B14F-4D97-AF65-F5344CB8AC3E}">
        <p14:creationId xmlns:p14="http://schemas.microsoft.com/office/powerpoint/2010/main" val="1972475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3963136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161029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2071287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1DD224-96BC-4B00-A753-7A5B9AFED30E}"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3242850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1DD224-96BC-4B00-A753-7A5B9AFED30E}"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604692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3435703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1325592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2949333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1DD224-96BC-4B00-A753-7A5B9AFED30E}"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1337827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1DD224-96BC-4B00-A753-7A5B9AFED30E}"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3935781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4238313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78185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30306837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4090764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12195612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33528410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1DD224-96BC-4B00-A753-7A5B9AFED30E}"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9D1-5990-497E-B629-F6AB6B6F6ECF}" type="slidenum">
              <a:rPr lang="en-GB" smtClean="0"/>
              <a:t>‹#›</a:t>
            </a:fld>
            <a:endParaRPr lang="en-GB"/>
          </a:p>
        </p:txBody>
      </p:sp>
    </p:spTree>
    <p:extLst>
      <p:ext uri="{BB962C8B-B14F-4D97-AF65-F5344CB8AC3E}">
        <p14:creationId xmlns:p14="http://schemas.microsoft.com/office/powerpoint/2010/main" val="4155470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D1DD224-96BC-4B00-A753-7A5B9AFED30E}" type="datetimeFigureOut">
              <a:rPr lang="en-GB" smtClean="0"/>
              <a:t>31/10/2025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0C249D1-5990-497E-B629-F6AB6B6F6ECF}" type="slidenum">
              <a:rPr lang="en-GB" smtClean="0"/>
              <a:t>‹#›</a:t>
            </a:fld>
            <a:endParaRPr lang="en-GB"/>
          </a:p>
        </p:txBody>
      </p:sp>
    </p:spTree>
    <p:extLst>
      <p:ext uri="{BB962C8B-B14F-4D97-AF65-F5344CB8AC3E}">
        <p14:creationId xmlns:p14="http://schemas.microsoft.com/office/powerpoint/2010/main" val="16564976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07747-0A0D-6F81-B9E3-2C0F25F833E1}"/>
              </a:ext>
            </a:extLst>
          </p:cNvPr>
          <p:cNvSpPr>
            <a:spLocks noGrp="1"/>
          </p:cNvSpPr>
          <p:nvPr>
            <p:ph type="ctrTitle"/>
          </p:nvPr>
        </p:nvSpPr>
        <p:spPr>
          <a:xfrm>
            <a:off x="279686" y="402924"/>
            <a:ext cx="11178447" cy="1164619"/>
          </a:xfrm>
        </p:spPr>
        <p:txBody>
          <a:bodyPr/>
          <a:lstStyle/>
          <a:p>
            <a:pPr algn="ctr"/>
            <a:r>
              <a:rPr lang="en-US" sz="5400" b="1" dirty="0">
                <a:latin typeface="Times New Roman" panose="02020603050405020304" pitchFamily="18" charset="0"/>
                <a:cs typeface="Times New Roman" panose="02020603050405020304" pitchFamily="18" charset="0"/>
              </a:rPr>
              <a:t>Contemporary Themes In the Hotel and Hospitality Sector</a:t>
            </a:r>
            <a:endParaRPr lang="en-GB" sz="5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44B15D4-8604-3933-779F-5214FC64740D}"/>
              </a:ext>
            </a:extLst>
          </p:cNvPr>
          <p:cNvSpPr>
            <a:spLocks noGrp="1"/>
          </p:cNvSpPr>
          <p:nvPr>
            <p:ph type="subTitle" idx="1"/>
          </p:nvPr>
        </p:nvSpPr>
        <p:spPr>
          <a:xfrm>
            <a:off x="765606" y="1447802"/>
            <a:ext cx="11062183" cy="1415142"/>
          </a:xfrm>
        </p:spPr>
        <p:txBody>
          <a:bodyPr>
            <a:noAutofit/>
          </a:bodyPr>
          <a:lstStyle/>
          <a:p>
            <a:pPr algn="ctr"/>
            <a:r>
              <a:rPr lang="en-GB" sz="2400" b="1" cap="none" dirty="0">
                <a:latin typeface="Times New Roman" panose="02020603050405020304" pitchFamily="18" charset="0"/>
                <a:cs typeface="Times New Roman" panose="02020603050405020304" pitchFamily="18" charset="0"/>
              </a:rPr>
              <a:t>Assignment Two: Conference Presentation</a:t>
            </a:r>
          </a:p>
          <a:p>
            <a:pPr algn="ctr"/>
            <a:r>
              <a:rPr lang="en-GB" sz="2400" b="1" cap="none" dirty="0">
                <a:latin typeface="Times New Roman" panose="02020603050405020304" pitchFamily="18" charset="0"/>
                <a:cs typeface="Times New Roman" panose="02020603050405020304" pitchFamily="18" charset="0"/>
              </a:rPr>
              <a:t>Student Name :Anaida Adamache</a:t>
            </a:r>
          </a:p>
          <a:p>
            <a:pPr algn="ctr"/>
            <a:r>
              <a:rPr lang="en-GB" sz="2400" b="1" cap="none" dirty="0">
                <a:latin typeface="Times New Roman" panose="02020603050405020304" pitchFamily="18" charset="0"/>
                <a:cs typeface="Times New Roman" panose="02020603050405020304" pitchFamily="18" charset="0"/>
              </a:rPr>
              <a:t>Student Number:2026381</a:t>
            </a:r>
          </a:p>
          <a:p>
            <a:pPr algn="ctr"/>
            <a:endParaRPr lang="en-GB" sz="2400" b="1" cap="none" dirty="0">
              <a:latin typeface="Times New Roman" panose="02020603050405020304" pitchFamily="18" charset="0"/>
              <a:cs typeface="Times New Roman" panose="02020603050405020304" pitchFamily="18" charset="0"/>
            </a:endParaRPr>
          </a:p>
          <a:p>
            <a:pPr algn="ctr"/>
            <a:endParaRPr lang="en-GB" sz="2400" b="1" cap="none" dirty="0">
              <a:latin typeface="Times New Roman" panose="02020603050405020304" pitchFamily="18" charset="0"/>
              <a:cs typeface="Times New Roman" panose="02020603050405020304" pitchFamily="18" charset="0"/>
            </a:endParaRPr>
          </a:p>
          <a:p>
            <a:pPr algn="ctr"/>
            <a:endParaRPr lang="en-GB" sz="2400" b="1" cap="none" dirty="0">
              <a:latin typeface="Times New Roman" panose="02020603050405020304" pitchFamily="18" charset="0"/>
              <a:cs typeface="Times New Roman" panose="02020603050405020304" pitchFamily="18" charset="0"/>
            </a:endParaRPr>
          </a:p>
          <a:p>
            <a:pPr algn="ctr"/>
            <a:endParaRPr lang="en-GB" b="1" cap="none" dirty="0">
              <a:latin typeface="Times New Roman" panose="02020603050405020304" pitchFamily="18" charset="0"/>
              <a:cs typeface="Times New Roman" panose="02020603050405020304" pitchFamily="18" charset="0"/>
            </a:endParaRPr>
          </a:p>
          <a:p>
            <a:pPr algn="ctr"/>
            <a:r>
              <a:rPr lang="en-GB" sz="2400" b="1" cap="none" dirty="0">
                <a:latin typeface="Times New Roman" panose="02020603050405020304" pitchFamily="18" charset="0"/>
                <a:cs typeface="Times New Roman" panose="02020603050405020304" pitchFamily="18" charset="0"/>
              </a:rPr>
              <a:t> </a:t>
            </a:r>
            <a:endParaRPr lang="en-GB" b="1" cap="none" dirty="0">
              <a:latin typeface="Times New Roman" panose="02020603050405020304" pitchFamily="18" charset="0"/>
              <a:cs typeface="Times New Roman" panose="02020603050405020304" pitchFamily="18" charset="0"/>
            </a:endParaRPr>
          </a:p>
          <a:p>
            <a:pPr algn="ctr"/>
            <a:endParaRPr lang="en-GB" sz="2400" b="1" cap="none" dirty="0">
              <a:latin typeface="Times New Roman" panose="02020603050405020304" pitchFamily="18" charset="0"/>
              <a:cs typeface="Times New Roman" panose="02020603050405020304" pitchFamily="18" charset="0"/>
            </a:endParaRPr>
          </a:p>
        </p:txBody>
      </p:sp>
      <p:pic>
        <p:nvPicPr>
          <p:cNvPr id="2050" name="Picture 2" descr="Hospitality sector | PPTX">
            <a:extLst>
              <a:ext uri="{FF2B5EF4-FFF2-40B4-BE49-F238E27FC236}">
                <a16:creationId xmlns:a16="http://schemas.microsoft.com/office/drawing/2014/main" id="{70C9446D-7B8D-BC43-8781-E3E93F9019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703" y="3009014"/>
            <a:ext cx="4876800" cy="36576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oT is utilized in various hospitality sectors. | Download Scientific  Diagram">
            <a:extLst>
              <a:ext uri="{FF2B5EF4-FFF2-40B4-BE49-F238E27FC236}">
                <a16:creationId xmlns:a16="http://schemas.microsoft.com/office/drawing/2014/main" id="{7945EA6D-B5F7-711A-67E8-7987815618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229" y="3009014"/>
            <a:ext cx="444756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480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B5BD0-B22A-2A52-4B00-EE4DC816B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CBF209-7CAB-C270-68F8-048F493D36FB}"/>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Table of Contents</a:t>
            </a:r>
            <a:endParaRPr lang="en-GB" sz="5400" b="1"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EA469234-6B2A-BA7E-2137-5B3C7808B466}"/>
              </a:ext>
            </a:extLst>
          </p:cNvPr>
          <p:cNvGraphicFramePr/>
          <p:nvPr>
            <p:extLst>
              <p:ext uri="{D42A27DB-BD31-4B8C-83A1-F6EECF244321}">
                <p14:modId xmlns:p14="http://schemas.microsoft.com/office/powerpoint/2010/main" val="135854268"/>
              </p:ext>
            </p:extLst>
          </p:nvPr>
        </p:nvGraphicFramePr>
        <p:xfrm>
          <a:off x="178536" y="1199008"/>
          <a:ext cx="1201346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1243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0088B-7300-1E85-3CA3-04A2E3C88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49F03C-0E01-3797-3091-552541F8BF6E}"/>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Introduction</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2A9DF27-1EE4-A8AE-C9D7-BED17018C6BE}"/>
              </a:ext>
            </a:extLst>
          </p:cNvPr>
          <p:cNvSpPr txBox="1"/>
          <p:nvPr/>
        </p:nvSpPr>
        <p:spPr>
          <a:xfrm>
            <a:off x="300257" y="1786143"/>
            <a:ext cx="7401442" cy="2120068"/>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Focus: sustainability and food waste in hotels.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Importance: operational efficiency and environmental responsibility.</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Growing guest expectations for eco-friendly practices.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Financial, resource, and reputational implications.</a:t>
            </a:r>
          </a:p>
          <a:p>
            <a:pPr marL="342900" lvl="0" indent="-342900" algn="just">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Research goal: examine the efficacy of food waste strategies.</a:t>
            </a:r>
          </a:p>
        </p:txBody>
      </p:sp>
      <p:pic>
        <p:nvPicPr>
          <p:cNvPr id="3074" name="Picture 2" descr="The unseen scandal of hotel food waste | News | Eco-Business | Asia Pacific">
            <a:extLst>
              <a:ext uri="{FF2B5EF4-FFF2-40B4-BE49-F238E27FC236}">
                <a16:creationId xmlns:a16="http://schemas.microsoft.com/office/drawing/2014/main" id="{0E23D012-47CA-1656-A83B-FD687B963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3660" y="1360966"/>
            <a:ext cx="4258340" cy="283889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w to Reduce Food Waste in Restaurants">
            <a:extLst>
              <a:ext uri="{FF2B5EF4-FFF2-40B4-BE49-F238E27FC236}">
                <a16:creationId xmlns:a16="http://schemas.microsoft.com/office/drawing/2014/main" id="{26A9B7D2-9BD5-D025-F781-8FF6EA0489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8475" y="4199858"/>
            <a:ext cx="3925186" cy="261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203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A821A-3BB7-D637-C93A-7A04EDDC39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3C045-5B04-15A5-1296-01CC6E04D6F1}"/>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Literature Review</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A564A11-26FB-2D0F-5F69-8BA2A359EC7C}"/>
              </a:ext>
            </a:extLst>
          </p:cNvPr>
          <p:cNvSpPr txBox="1"/>
          <p:nvPr/>
        </p:nvSpPr>
        <p:spPr>
          <a:xfrm>
            <a:off x="183298" y="1461045"/>
            <a:ext cx="7706059" cy="2951064"/>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Scale of food waste in the hotel industry.</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Main causes: overproduction, buffets, menu rigidity, and staff awareness.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Economic and environmental consequences (Montesdeoca-Calderón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2024).</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Guest expectations and sustainability as a competitive advantage.</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Key strategies: inventory management, portion control, and repurposing.</a:t>
            </a:r>
          </a:p>
          <a:p>
            <a:pPr marL="342900" lvl="0" indent="-342900" algn="just">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Application of academic theory to operational practice.</a:t>
            </a:r>
          </a:p>
        </p:txBody>
      </p:sp>
      <p:pic>
        <p:nvPicPr>
          <p:cNvPr id="4098" name="Picture 2" descr="Three Ways to Reduce Hotel Food Waste and Cut Costs — LODGING">
            <a:extLst>
              <a:ext uri="{FF2B5EF4-FFF2-40B4-BE49-F238E27FC236}">
                <a16:creationId xmlns:a16="http://schemas.microsoft.com/office/drawing/2014/main" id="{2722F5C7-D92C-3285-158F-45AE72BA2B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8568" y="1786143"/>
            <a:ext cx="3883432" cy="259419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nalyzing Food Waste at the City Level">
            <a:extLst>
              <a:ext uri="{FF2B5EF4-FFF2-40B4-BE49-F238E27FC236}">
                <a16:creationId xmlns:a16="http://schemas.microsoft.com/office/drawing/2014/main" id="{3DDCBA15-2ECC-3C12-E5A6-1324FAB299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892" y="4380338"/>
            <a:ext cx="3528676" cy="2477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52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A9A61-5D72-7C8F-5B47-E54DB49B05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3093E0-6514-1C92-920A-D0FFF1CB0C91}"/>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Literature Review (contd.)</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C99E6EF-7671-55F4-77AA-D14F57566D2B}"/>
              </a:ext>
            </a:extLst>
          </p:cNvPr>
          <p:cNvSpPr txBox="1"/>
          <p:nvPr/>
        </p:nvSpPr>
        <p:spPr>
          <a:xfrm>
            <a:off x="300256" y="1786143"/>
            <a:ext cx="7706059" cy="2535566"/>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Technological solutions: AI, smart monitoring systems.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Circular economy and waste repurposing practices.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Staff engagement and sustainability culture (Chawla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2025).</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Operational and financial benefits of waste reduction.</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Barriers: implementation costs, guest behaviour, workflow disruptions.</a:t>
            </a:r>
          </a:p>
          <a:p>
            <a:pPr marL="342900" lvl="0" indent="-342900" algn="just">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Connecting theory to practical applications in hotels.</a:t>
            </a:r>
          </a:p>
        </p:txBody>
      </p:sp>
      <p:pic>
        <p:nvPicPr>
          <p:cNvPr id="5122" name="Picture 2" descr="Food waste management innovations in the foodservice industry">
            <a:extLst>
              <a:ext uri="{FF2B5EF4-FFF2-40B4-BE49-F238E27FC236}">
                <a16:creationId xmlns:a16="http://schemas.microsoft.com/office/drawing/2014/main" id="{87DE6AA7-DA2C-F36A-C088-A61D747FA4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6398" y="1623847"/>
            <a:ext cx="4285602" cy="286015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Effective Strategies for Food Waste Management: Minimizing Environmental  Impact">
            <a:extLst>
              <a:ext uri="{FF2B5EF4-FFF2-40B4-BE49-F238E27FC236}">
                <a16:creationId xmlns:a16="http://schemas.microsoft.com/office/drawing/2014/main" id="{2855CD91-CD9F-9D52-6AAC-CB572F1732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6036" y="4453868"/>
            <a:ext cx="4006887" cy="2404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037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ABF1B-9855-443A-2E2E-BCE9CEBD30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EE2FB4-487E-7EAD-74E4-6357E8EDFC42}"/>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Method</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58D2D4D-7CC6-E624-4E4D-5741664CC5BD}"/>
              </a:ext>
            </a:extLst>
          </p:cNvPr>
          <p:cNvSpPr txBox="1"/>
          <p:nvPr/>
        </p:nvSpPr>
        <p:spPr>
          <a:xfrm>
            <a:off x="300256" y="1786143"/>
            <a:ext cx="6350915" cy="3782061"/>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Research approach: secondary qualitative thematic analysis.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Data sources: academic literature, industry reports, and case studies.</a:t>
            </a:r>
          </a:p>
          <a:p>
            <a:pPr marL="342900" lvl="0" indent="-342900" algn="just">
              <a:lnSpc>
                <a:spcPct val="150000"/>
              </a:lnSpc>
              <a:buFont typeface="Symbol" panose="05050102010706020507" pitchFamily="18" charset="2"/>
              <a:buChar char=""/>
            </a:pPr>
            <a:r>
              <a:rPr lang="en-GB" dirty="0">
                <a:latin typeface="Times New Roman" panose="02020603050405020304" pitchFamily="18" charset="0"/>
                <a:cs typeface="Times New Roman" panose="02020603050405020304" pitchFamily="18" charset="0"/>
              </a:rPr>
              <a:t>By conducting PESTLE analysis, food waste has been recognised as a major issue.</a:t>
            </a:r>
            <a:endParaRPr lang="en-IN" dirty="0">
              <a:latin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dirty="0">
                <a:latin typeface="Times New Roman" panose="02020603050405020304" pitchFamily="18" charset="0"/>
                <a:cs typeface="Times New Roman" panose="02020603050405020304" pitchFamily="18" charset="0"/>
              </a:rPr>
              <a:t>There are various forces probing hospitality organisations or hotels to adopt initiatives that would reduce their food waste generation or at least prevent them from reaching landfills such as the UK Food and Drink Pact by WRAP (Murphy, 2025).</a:t>
            </a:r>
            <a:endParaRPr lang="en-IN" dirty="0">
              <a:latin typeface="Times New Roman" panose="02020603050405020304" pitchFamily="18" charset="0"/>
              <a:cs typeface="Times New Roman" panose="02020603050405020304" pitchFamily="18" charset="0"/>
            </a:endParaRPr>
          </a:p>
        </p:txBody>
      </p:sp>
      <p:pic>
        <p:nvPicPr>
          <p:cNvPr id="6146" name="Picture 2" descr="How to Analyze Qualitative Data from UX Research: Thematic Analysis - NN/G">
            <a:extLst>
              <a:ext uri="{FF2B5EF4-FFF2-40B4-BE49-F238E27FC236}">
                <a16:creationId xmlns:a16="http://schemas.microsoft.com/office/drawing/2014/main" id="{B4F86615-B0B0-9074-3DA2-C10E75C50A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29" t="6460" r="4976" b="17985"/>
          <a:stretch>
            <a:fillRect/>
          </a:stretch>
        </p:blipFill>
        <p:spPr bwMode="auto">
          <a:xfrm>
            <a:off x="6755338" y="3309257"/>
            <a:ext cx="5436661" cy="3548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902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6EBC5-26D8-2D97-0E2B-E60D9B384F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43C503-94FE-FC9E-D284-2AAF12395208}"/>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Theme Impact Analysis</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74C32C-176A-9140-BE80-97D4A8578DF2}"/>
              </a:ext>
            </a:extLst>
          </p:cNvPr>
          <p:cNvSpPr txBox="1"/>
          <p:nvPr/>
        </p:nvSpPr>
        <p:spPr>
          <a:xfrm>
            <a:off x="0" y="950098"/>
            <a:ext cx="7591647" cy="5546647"/>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Political: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Government policies like the Food and Drink Pact push hotels to reduce waste, and partnerships help donate surplus.</a:t>
            </a:r>
          </a:p>
          <a:p>
            <a:pPr marL="342900" lvl="0" indent="-342900" algn="just">
              <a:lnSpc>
                <a:spcPct val="150000"/>
              </a:lnSpc>
              <a:buFont typeface="Symbol" panose="05050102010706020507" pitchFamily="18" charset="2"/>
              <a:buChar char=""/>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Economic:</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Food waste costs £20B/year; hotels save money and can earn through apps (such as Too Good To Go).</a:t>
            </a:r>
          </a:p>
          <a:p>
            <a:pPr marL="342900" lvl="0" indent="-342900" algn="just">
              <a:lnSpc>
                <a:spcPct val="150000"/>
              </a:lnSpc>
              <a:buFont typeface="Symbol" panose="05050102010706020507" pitchFamily="18" charset="2"/>
              <a:buChar char=""/>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Social: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Guests prefer eco-friendly hotels, and sustainability boosts brand appeal.</a:t>
            </a:r>
          </a:p>
          <a:p>
            <a:pPr marL="342900" lvl="0" indent="-342900" algn="just">
              <a:lnSpc>
                <a:spcPct val="150000"/>
              </a:lnSpc>
              <a:buFont typeface="Symbol" panose="05050102010706020507" pitchFamily="18" charset="2"/>
              <a:buChar char=""/>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Technological: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AI (Winnow, KITRO) and smart packaging cut waste, optimise portions and inventory.</a:t>
            </a:r>
          </a:p>
          <a:p>
            <a:pPr marL="342900" lvl="0" indent="-342900" algn="just">
              <a:lnSpc>
                <a:spcPct val="150000"/>
              </a:lnSpc>
              <a:buFont typeface="Symbol" panose="05050102010706020507" pitchFamily="18" charset="2"/>
              <a:buChar char=""/>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Legal: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Waste must be separated; surplus can be donated or converted to energy, and reporting is not mandatory.</a:t>
            </a:r>
          </a:p>
          <a:p>
            <a:pPr marL="342900" lvl="0" indent="-342900" algn="just">
              <a:lnSpc>
                <a:spcPct val="150000"/>
              </a:lnSpc>
              <a:spcAft>
                <a:spcPts val="800"/>
              </a:spcAft>
              <a:buFont typeface="Symbol" panose="05050102010706020507" pitchFamily="18" charset="2"/>
              <a:buChar char=""/>
            </a:pPr>
            <a:r>
              <a:rPr lang="en-GB" sz="1800" b="1" kern="100" dirty="0">
                <a:effectLst/>
                <a:latin typeface="Times New Roman" panose="02020603050405020304" pitchFamily="18" charset="0"/>
                <a:ea typeface="Calibri" panose="020F0502020204030204" pitchFamily="34" charset="0"/>
                <a:cs typeface="Arial" panose="020B0604020202020204" pitchFamily="34" charset="0"/>
              </a:rPr>
              <a:t>Environmental: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Circular economy practices (composting, bioenergy) reduce landfill use and support sustainability.</a:t>
            </a:r>
          </a:p>
          <a:p>
            <a:pPr marL="342900" lvl="0" indent="-342900" algn="just">
              <a:lnSpc>
                <a:spcPct val="150000"/>
              </a:lnSpc>
              <a:buFont typeface="Symbol" panose="05050102010706020507" pitchFamily="18" charset="2"/>
              <a:buChar char=""/>
            </a:pPr>
            <a:endParaRPr lang="en-IN" dirty="0">
              <a:latin typeface="Times New Roman" panose="02020603050405020304" pitchFamily="18" charset="0"/>
              <a:cs typeface="Times New Roman" panose="02020603050405020304" pitchFamily="18" charset="0"/>
            </a:endParaRPr>
          </a:p>
        </p:txBody>
      </p:sp>
      <p:pic>
        <p:nvPicPr>
          <p:cNvPr id="1026" name="Picture 2" descr="Impact Analysis™ - Talentsage">
            <a:extLst>
              <a:ext uri="{FF2B5EF4-FFF2-40B4-BE49-F238E27FC236}">
                <a16:creationId xmlns:a16="http://schemas.microsoft.com/office/drawing/2014/main" id="{C4B9B804-97F9-6393-678C-D2AE135F0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5838" y="3271838"/>
            <a:ext cx="3586162" cy="3586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91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31041-3798-D021-F4CA-37F5055EF8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505B9D-7B6C-6815-1409-E878370B3AB7}"/>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Conclusion</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1EEF38F-0A6E-38CC-F5A7-0141A36985A1}"/>
              </a:ext>
            </a:extLst>
          </p:cNvPr>
          <p:cNvSpPr txBox="1"/>
          <p:nvPr/>
        </p:nvSpPr>
        <p:spPr>
          <a:xfrm>
            <a:off x="300256" y="1786143"/>
            <a:ext cx="7706059" cy="2535566"/>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Food waste impacts hotels operationally, financially, and environmentally.</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Integrated strategies improve efficiency and sustainability.</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Technology and staff engagement are key enablers.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Circular economy practices reduce environmental footprint.</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Hotels gain a competitive advantage and enhanced guest satisfaction.</a:t>
            </a:r>
          </a:p>
          <a:p>
            <a:pPr marL="342900" lvl="0" indent="-342900" algn="just">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Balanced approach supports long-term profitability and sustainability.</a:t>
            </a:r>
          </a:p>
        </p:txBody>
      </p:sp>
      <p:pic>
        <p:nvPicPr>
          <p:cNvPr id="7170" name="Picture 2" descr="972 Drawing Conclusion Stock Vectors and Vector Art | Shutterstock">
            <a:extLst>
              <a:ext uri="{FF2B5EF4-FFF2-40B4-BE49-F238E27FC236}">
                <a16:creationId xmlns:a16="http://schemas.microsoft.com/office/drawing/2014/main" id="{06D6AEC9-A5D2-5410-86B8-F9B0624A37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930" b="31442"/>
          <a:stretch>
            <a:fillRect/>
          </a:stretch>
        </p:blipFill>
        <p:spPr bwMode="auto">
          <a:xfrm>
            <a:off x="6477000" y="5348177"/>
            <a:ext cx="5715000" cy="1509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9527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D82C0-8975-8272-4BE3-7C97EFEDA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C75D00-686A-9B44-7B42-CD59A7563D4D}"/>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Recommendations</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D281AF6-1182-02E8-8DAF-D7E123149834}"/>
              </a:ext>
            </a:extLst>
          </p:cNvPr>
          <p:cNvSpPr txBox="1"/>
          <p:nvPr/>
        </p:nvSpPr>
        <p:spPr>
          <a:xfrm>
            <a:off x="300256" y="1786143"/>
            <a:ext cx="7706059" cy="2535566"/>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Invest in AI and waste monitoring systems.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Train and engage staff in sustainability initiatives.</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Promote responsible guest behaviour and awareness (Mehrotra </a:t>
            </a:r>
            <a:r>
              <a:rPr lang="en-GB" sz="1800" i="1" kern="100"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 2024).</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Adopt circular economy practices: composting, repurposing.</a:t>
            </a:r>
          </a:p>
          <a:p>
            <a:pPr marL="342900" lvl="0" indent="-342900" algn="just">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Continuously evaluate performance using KPIs.</a:t>
            </a:r>
          </a:p>
          <a:p>
            <a:pPr marL="342900" lvl="0" indent="-342900" algn="just">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Apply integrated approaches for long-term sustainability and profitability.</a:t>
            </a:r>
          </a:p>
        </p:txBody>
      </p:sp>
      <p:pic>
        <p:nvPicPr>
          <p:cNvPr id="8194" name="Picture 2" descr="Recommendations Stock Illustrations – 8,075 Recommendations Stock  Illustrations, Vectors &amp; Clipart - Dreamstime">
            <a:extLst>
              <a:ext uri="{FF2B5EF4-FFF2-40B4-BE49-F238E27FC236}">
                <a16:creationId xmlns:a16="http://schemas.microsoft.com/office/drawing/2014/main" id="{93E9B6D4-7042-5C45-2C74-EF6966D855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2750" y="1786143"/>
            <a:ext cx="4194076" cy="418922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210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9104B-E89A-AD8B-3385-423037DE85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F9BDBE-4AAA-6969-A87E-B169CB8E61DF}"/>
              </a:ext>
            </a:extLst>
          </p:cNvPr>
          <p:cNvSpPr>
            <a:spLocks noGrp="1"/>
          </p:cNvSpPr>
          <p:nvPr>
            <p:ph type="ctrTitle"/>
          </p:nvPr>
        </p:nvSpPr>
        <p:spPr>
          <a:xfrm>
            <a:off x="300257" y="443060"/>
            <a:ext cx="11178447" cy="507038"/>
          </a:xfrm>
        </p:spPr>
        <p:txBody>
          <a:bodyPr/>
          <a:lstStyle/>
          <a:p>
            <a:pPr algn="ctr"/>
            <a:r>
              <a:rPr lang="en-US" sz="5400" b="1" dirty="0">
                <a:latin typeface="Times New Roman" panose="02020603050405020304" pitchFamily="18" charset="0"/>
                <a:cs typeface="Times New Roman" panose="02020603050405020304" pitchFamily="18" charset="0"/>
              </a:rPr>
              <a:t>References</a:t>
            </a:r>
            <a:endParaRPr lang="en-GB" sz="54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60DB0A2-1BEC-16AF-3597-0DD61683829F}"/>
              </a:ext>
            </a:extLst>
          </p:cNvPr>
          <p:cNvSpPr txBox="1"/>
          <p:nvPr/>
        </p:nvSpPr>
        <p:spPr>
          <a:xfrm>
            <a:off x="0" y="1031997"/>
            <a:ext cx="12089219" cy="5693866"/>
          </a:xfrm>
          <a:prstGeom prst="rect">
            <a:avLst/>
          </a:prstGeom>
          <a:noFill/>
        </p:spPr>
        <p:txBody>
          <a:bodyPr wrap="square">
            <a:spAutoFit/>
          </a:bodyPr>
          <a:lstStyle/>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Batool, F., Kurniawan, T.A., Mohyuddin, A., Othman, M.H.D., Aziz, F., Al-Hazmi, H.E., Goh, H.H. and </a:t>
            </a:r>
            <a:r>
              <a:rPr lang="en-GB" sz="1400" dirty="0" err="1">
                <a:latin typeface="Times New Roman" panose="02020603050405020304" pitchFamily="18" charset="0"/>
                <a:cs typeface="Times New Roman" panose="02020603050405020304" pitchFamily="18" charset="0"/>
              </a:rPr>
              <a:t>Anouzla</a:t>
            </a:r>
            <a:r>
              <a:rPr lang="en-GB" sz="1400" dirty="0">
                <a:latin typeface="Times New Roman" panose="02020603050405020304" pitchFamily="18" charset="0"/>
                <a:cs typeface="Times New Roman" panose="02020603050405020304" pitchFamily="18" charset="0"/>
              </a:rPr>
              <a:t>, A. (2024) Environmental impacts of food waste management technologies: A critical review of life cycle assessment (LCA) studies. </a:t>
            </a:r>
            <a:r>
              <a:rPr lang="en-GB" sz="1400" i="1" dirty="0">
                <a:latin typeface="Times New Roman" panose="02020603050405020304" pitchFamily="18" charset="0"/>
                <a:cs typeface="Times New Roman" panose="02020603050405020304" pitchFamily="18" charset="0"/>
              </a:rPr>
              <a:t>Trends in Food Science &amp; Technology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143</a:t>
            </a:r>
            <a:r>
              <a:rPr lang="en-GB" sz="1400" dirty="0">
                <a:latin typeface="Times New Roman" panose="02020603050405020304" pitchFamily="18" charset="0"/>
                <a:cs typeface="Times New Roman" panose="02020603050405020304" pitchFamily="18" charset="0"/>
              </a:rPr>
              <a:t>, p.104287.</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Chawla, G., Lugosi, P. and Hawkins, R. (2025) Evaluating localised conceptions and embedded applications of the Food Waste Hierarchy in luxury hotels. </a:t>
            </a:r>
            <a:r>
              <a:rPr lang="en-GB" sz="1400" i="1" dirty="0">
                <a:latin typeface="Times New Roman" panose="02020603050405020304" pitchFamily="18" charset="0"/>
                <a:cs typeface="Times New Roman" panose="02020603050405020304" pitchFamily="18" charset="0"/>
              </a:rPr>
              <a:t>Current Issues in Tourism</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28</a:t>
            </a:r>
            <a:r>
              <a:rPr lang="en-GB" sz="1400" dirty="0">
                <a:latin typeface="Times New Roman" panose="02020603050405020304" pitchFamily="18" charset="0"/>
                <a:cs typeface="Times New Roman" panose="02020603050405020304" pitchFamily="18" charset="0"/>
              </a:rPr>
              <a:t>(3), pp.417-430.</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Dehalwar</a:t>
            </a:r>
            <a:r>
              <a:rPr lang="en-GB" sz="1400" dirty="0">
                <a:latin typeface="Times New Roman" panose="02020603050405020304" pitchFamily="18" charset="0"/>
                <a:cs typeface="Times New Roman" panose="02020603050405020304" pitchFamily="18" charset="0"/>
              </a:rPr>
              <a:t>, K.S.S.N. and Sharma, S.N. (2024) Exploring the distinctions between quantitative and qualitative research methods. </a:t>
            </a:r>
            <a:r>
              <a:rPr lang="en-GB" sz="1400" i="1" dirty="0">
                <a:latin typeface="Times New Roman" panose="02020603050405020304" pitchFamily="18" charset="0"/>
                <a:cs typeface="Times New Roman" panose="02020603050405020304" pitchFamily="18" charset="0"/>
              </a:rPr>
              <a:t>Think India Journal</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27</a:t>
            </a:r>
            <a:r>
              <a:rPr lang="en-GB" sz="1400" dirty="0">
                <a:latin typeface="Times New Roman" panose="02020603050405020304" pitchFamily="18" charset="0"/>
                <a:cs typeface="Times New Roman" panose="02020603050405020304" pitchFamily="18" charset="0"/>
              </a:rPr>
              <a:t>(1), pp.7-15.</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Kokkranikal</a:t>
            </a:r>
            <a:r>
              <a:rPr lang="en-GB" sz="1400" dirty="0">
                <a:latin typeface="Times New Roman" panose="02020603050405020304" pitchFamily="18" charset="0"/>
                <a:cs typeface="Times New Roman" panose="02020603050405020304" pitchFamily="18" charset="0"/>
              </a:rPr>
              <a:t>, J., </a:t>
            </a:r>
            <a:r>
              <a:rPr lang="en-GB" sz="1400" dirty="0" err="1">
                <a:latin typeface="Times New Roman" panose="02020603050405020304" pitchFamily="18" charset="0"/>
                <a:cs typeface="Times New Roman" panose="02020603050405020304" pitchFamily="18" charset="0"/>
              </a:rPr>
              <a:t>Calinaud</a:t>
            </a:r>
            <a:r>
              <a:rPr lang="en-GB" sz="1400" dirty="0">
                <a:latin typeface="Times New Roman" panose="02020603050405020304" pitchFamily="18" charset="0"/>
                <a:cs typeface="Times New Roman" panose="02020603050405020304" pitchFamily="18" charset="0"/>
              </a:rPr>
              <a:t>, V. and Baum, T. (2024) Too many barriers to overcome? Career challenges of women in the UK hospitality industry. </a:t>
            </a:r>
            <a:r>
              <a:rPr lang="en-GB" sz="1400" i="1" dirty="0">
                <a:latin typeface="Times New Roman" panose="02020603050405020304" pitchFamily="18" charset="0"/>
                <a:cs typeface="Times New Roman" panose="02020603050405020304" pitchFamily="18" charset="0"/>
              </a:rPr>
              <a:t>International Journal of Tourism Research</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26</a:t>
            </a:r>
            <a:r>
              <a:rPr lang="en-GB" sz="1400" dirty="0">
                <a:latin typeface="Times New Roman" panose="02020603050405020304" pitchFamily="18" charset="0"/>
                <a:cs typeface="Times New Roman" panose="02020603050405020304" pitchFamily="18" charset="0"/>
              </a:rPr>
              <a:t>(4), p.e2726.</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Leuba, V. and </a:t>
            </a:r>
            <a:r>
              <a:rPr lang="en-GB" sz="1400" dirty="0" err="1">
                <a:latin typeface="Times New Roman" panose="02020603050405020304" pitchFamily="18" charset="0"/>
                <a:cs typeface="Times New Roman" panose="02020603050405020304" pitchFamily="18" charset="0"/>
              </a:rPr>
              <a:t>Piricz</a:t>
            </a:r>
            <a:r>
              <a:rPr lang="en-GB" sz="1400" dirty="0">
                <a:latin typeface="Times New Roman" panose="02020603050405020304" pitchFamily="18" charset="0"/>
                <a:cs typeface="Times New Roman" panose="02020603050405020304" pitchFamily="18" charset="0"/>
              </a:rPr>
              <a:t>, N. (2024, November) AI Adoption in Healthcare: Addressing Challenges and Change Management. In </a:t>
            </a:r>
            <a:r>
              <a:rPr lang="en-GB" sz="1400" i="1" dirty="0">
                <a:latin typeface="Times New Roman" panose="02020603050405020304" pitchFamily="18" charset="0"/>
                <a:cs typeface="Times New Roman" panose="02020603050405020304" pitchFamily="18" charset="0"/>
              </a:rPr>
              <a:t>2024 IEEE 24th International Symposium on Computational Intelligence and Informatics (CINTI)</a:t>
            </a:r>
            <a:r>
              <a:rPr lang="en-GB" sz="1400" dirty="0">
                <a:latin typeface="Times New Roman" panose="02020603050405020304" pitchFamily="18" charset="0"/>
                <a:cs typeface="Times New Roman" panose="02020603050405020304" pitchFamily="18" charset="0"/>
              </a:rPr>
              <a:t> (pp. 1-6). IEEE.</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Mehrotra, A., Agarwal, R., Awan, U., Walsh, S.T. and Yaqub, M.Z. (2024) Zero waste solutions in hospitality: technology alignment and agile management practices for responsible consumption and production of food. </a:t>
            </a:r>
            <a:r>
              <a:rPr lang="en-GB" sz="1400" i="1" dirty="0">
                <a:latin typeface="Times New Roman" panose="02020603050405020304" pitchFamily="18" charset="0"/>
                <a:cs typeface="Times New Roman" panose="02020603050405020304" pitchFamily="18" charset="0"/>
              </a:rPr>
              <a:t>Journal of Sustainable Tourism</a:t>
            </a:r>
            <a:r>
              <a:rPr lang="en-GB" sz="1400" dirty="0">
                <a:latin typeface="Times New Roman" panose="02020603050405020304" pitchFamily="18" charset="0"/>
                <a:cs typeface="Times New Roman" panose="02020603050405020304" pitchFamily="18" charset="0"/>
              </a:rPr>
              <a:t>, pp.1-31.</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Montesdeoca-Calderón, M.G., Gil-Saura, I., Ruiz-Molina, M.E. and Martin-Rios, C. (2024) Tackling food waste management: Professional training in the public interest. </a:t>
            </a:r>
            <a:r>
              <a:rPr lang="en-GB" sz="1400" i="1" dirty="0">
                <a:latin typeface="Times New Roman" panose="02020603050405020304" pitchFamily="18" charset="0"/>
                <a:cs typeface="Times New Roman" panose="02020603050405020304" pitchFamily="18" charset="0"/>
              </a:rPr>
              <a:t>International Journal of Gastronomy and Food Science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35</a:t>
            </a:r>
            <a:r>
              <a:rPr lang="en-GB" sz="1400" dirty="0">
                <a:latin typeface="Times New Roman" panose="02020603050405020304" pitchFamily="18" charset="0"/>
                <a:cs typeface="Times New Roman" panose="02020603050405020304" pitchFamily="18" charset="0"/>
              </a:rPr>
              <a:t>, p.100863.</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Parsa, A., Van De Wiel, M., Schmutz, U., Taylor, I. and Fried, J. (2024) Balancing people, planet, and profit in urban food waste management. </a:t>
            </a:r>
            <a:r>
              <a:rPr lang="en-GB" sz="1400" i="1" dirty="0">
                <a:latin typeface="Times New Roman" panose="02020603050405020304" pitchFamily="18" charset="0"/>
                <a:cs typeface="Times New Roman" panose="02020603050405020304" pitchFamily="18" charset="0"/>
              </a:rPr>
              <a:t>Sustainable Production and Consumption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45</a:t>
            </a:r>
            <a:r>
              <a:rPr lang="en-GB" sz="1400" dirty="0">
                <a:latin typeface="Times New Roman" panose="02020603050405020304" pitchFamily="18" charset="0"/>
                <a:cs typeface="Times New Roman" panose="02020603050405020304" pitchFamily="18" charset="0"/>
              </a:rPr>
              <a:t>, pp.203-215.</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Pearson, N. (2024) Rethinking food waste: lessons from best practice. </a:t>
            </a:r>
            <a:r>
              <a:rPr lang="en-GB" sz="1400" i="1" dirty="0">
                <a:latin typeface="Times New Roman" panose="02020603050405020304" pitchFamily="18" charset="0"/>
                <a:cs typeface="Times New Roman" panose="02020603050405020304" pitchFamily="18" charset="0"/>
              </a:rPr>
              <a:t>Journal of Sustainable Tourism</a:t>
            </a:r>
            <a:r>
              <a:rPr lang="en-GB" sz="1400" dirty="0">
                <a:latin typeface="Times New Roman" panose="02020603050405020304" pitchFamily="18" charset="0"/>
                <a:cs typeface="Times New Roman" panose="02020603050405020304" pitchFamily="18" charset="0"/>
              </a:rPr>
              <a:t>, pp.1-22.</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Pearson, N., Davies, I., Nuttall, P. and </a:t>
            </a:r>
            <a:r>
              <a:rPr lang="en-GB" sz="1400" dirty="0" err="1">
                <a:latin typeface="Times New Roman" panose="02020603050405020304" pitchFamily="18" charset="0"/>
                <a:cs typeface="Times New Roman" panose="02020603050405020304" pitchFamily="18" charset="0"/>
              </a:rPr>
              <a:t>Yalabik</a:t>
            </a:r>
            <a:r>
              <a:rPr lang="en-GB" sz="1400" dirty="0">
                <a:latin typeface="Times New Roman" panose="02020603050405020304" pitchFamily="18" charset="0"/>
                <a:cs typeface="Times New Roman" panose="02020603050405020304" pitchFamily="18" charset="0"/>
              </a:rPr>
              <a:t>, B. (2025) Influencing others to prevent hospitality food waste: The reception of food waste messages by hospitality employees. </a:t>
            </a:r>
            <a:r>
              <a:rPr lang="en-GB" sz="1400" i="1" dirty="0">
                <a:latin typeface="Times New Roman" panose="02020603050405020304" pitchFamily="18" charset="0"/>
                <a:cs typeface="Times New Roman" panose="02020603050405020304" pitchFamily="18" charset="0"/>
              </a:rPr>
              <a:t>International Journal of Hospitality Management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126</a:t>
            </a:r>
            <a:r>
              <a:rPr lang="en-GB" sz="1400" dirty="0">
                <a:latin typeface="Times New Roman" panose="02020603050405020304" pitchFamily="18" charset="0"/>
                <a:cs typeface="Times New Roman" panose="02020603050405020304" pitchFamily="18" charset="0"/>
              </a:rPr>
              <a:t>, p.104042.</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Razgaitis</a:t>
            </a:r>
            <a:r>
              <a:rPr lang="en-GB" sz="1400" dirty="0">
                <a:latin typeface="Times New Roman" panose="02020603050405020304" pitchFamily="18" charset="0"/>
                <a:cs typeface="Times New Roman" panose="02020603050405020304" pitchFamily="18" charset="0"/>
              </a:rPr>
              <a:t>, R. (2024) </a:t>
            </a:r>
            <a:r>
              <a:rPr lang="en-GB" sz="1400" i="1" dirty="0">
                <a:latin typeface="Times New Roman" panose="02020603050405020304" pitchFamily="18" charset="0"/>
                <a:cs typeface="Times New Roman" panose="02020603050405020304" pitchFamily="18" charset="0"/>
              </a:rPr>
              <a:t>Sustainability drives consumer choice for </a:t>
            </a:r>
            <a:r>
              <a:rPr lang="en-GB" sz="1400" i="1" dirty="0" err="1">
                <a:latin typeface="Times New Roman" panose="02020603050405020304" pitchFamily="18" charset="0"/>
                <a:cs typeface="Times New Roman" panose="02020603050405020304" pitchFamily="18" charset="0"/>
              </a:rPr>
              <a:t>travelers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Forbes</a:t>
            </a:r>
            <a:r>
              <a:rPr lang="en-GB" sz="1400" dirty="0">
                <a:latin typeface="Times New Roman" panose="02020603050405020304" pitchFamily="18" charset="0"/>
                <a:cs typeface="Times New Roman" panose="02020603050405020304" pitchFamily="18" charset="0"/>
              </a:rPr>
              <a:t>. Available at: https://www.forbes.com/councils/forbesbusinesscouncil/2023/08/18/sustainability-drives-consumer-choice-for-travelers/ (Accessed: 16 October 2025). </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Sigala, E.G., Gerwin, P., </a:t>
            </a:r>
            <a:r>
              <a:rPr lang="en-GB" sz="1400" dirty="0" err="1">
                <a:latin typeface="Times New Roman" panose="02020603050405020304" pitchFamily="18" charset="0"/>
                <a:cs typeface="Times New Roman" panose="02020603050405020304" pitchFamily="18" charset="0"/>
              </a:rPr>
              <a:t>Chroni</a:t>
            </a:r>
            <a:r>
              <a:rPr lang="en-GB" sz="1400" dirty="0">
                <a:latin typeface="Times New Roman" panose="02020603050405020304" pitchFamily="18" charset="0"/>
                <a:cs typeface="Times New Roman" panose="02020603050405020304" pitchFamily="18" charset="0"/>
              </a:rPr>
              <a:t>, C., </a:t>
            </a:r>
            <a:r>
              <a:rPr lang="en-GB" sz="1400" dirty="0" err="1">
                <a:latin typeface="Times New Roman" panose="02020603050405020304" pitchFamily="18" charset="0"/>
                <a:cs typeface="Times New Roman" panose="02020603050405020304" pitchFamily="18" charset="0"/>
              </a:rPr>
              <a:t>Abeliotis</a:t>
            </a:r>
            <a:r>
              <a:rPr lang="en-GB" sz="1400" dirty="0">
                <a:latin typeface="Times New Roman" panose="02020603050405020304" pitchFamily="18" charset="0"/>
                <a:cs typeface="Times New Roman" panose="02020603050405020304" pitchFamily="18" charset="0"/>
              </a:rPr>
              <a:t>, K., </a:t>
            </a:r>
            <a:r>
              <a:rPr lang="en-GB" sz="1400" dirty="0" err="1">
                <a:latin typeface="Times New Roman" panose="02020603050405020304" pitchFamily="18" charset="0"/>
                <a:cs typeface="Times New Roman" panose="02020603050405020304" pitchFamily="18" charset="0"/>
              </a:rPr>
              <a:t>Strotmann</a:t>
            </a:r>
            <a:r>
              <a:rPr lang="en-GB" sz="1400" dirty="0">
                <a:latin typeface="Times New Roman" panose="02020603050405020304" pitchFamily="18" charset="0"/>
                <a:cs typeface="Times New Roman" panose="02020603050405020304" pitchFamily="18" charset="0"/>
              </a:rPr>
              <a:t>, C. and </a:t>
            </a:r>
            <a:r>
              <a:rPr lang="en-GB" sz="1400" dirty="0" err="1">
                <a:latin typeface="Times New Roman" panose="02020603050405020304" pitchFamily="18" charset="0"/>
                <a:cs typeface="Times New Roman" panose="02020603050405020304" pitchFamily="18" charset="0"/>
              </a:rPr>
              <a:t>Lasaridi</a:t>
            </a:r>
            <a:r>
              <a:rPr lang="en-GB" sz="1400" dirty="0">
                <a:latin typeface="Times New Roman" panose="02020603050405020304" pitchFamily="18" charset="0"/>
                <a:cs typeface="Times New Roman" panose="02020603050405020304" pitchFamily="18" charset="0"/>
              </a:rPr>
              <a:t>, K. (2025) Reducing food waste in the HORECA sector using AI-based waste-tracking devices. </a:t>
            </a:r>
            <a:r>
              <a:rPr lang="en-GB" sz="1400" i="1" dirty="0">
                <a:latin typeface="Times New Roman" panose="02020603050405020304" pitchFamily="18" charset="0"/>
                <a:cs typeface="Times New Roman" panose="02020603050405020304" pitchFamily="18" charset="0"/>
              </a:rPr>
              <a:t>Waste Management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198</a:t>
            </a:r>
            <a:r>
              <a:rPr lang="en-GB" sz="1400" dirty="0">
                <a:latin typeface="Times New Roman" panose="02020603050405020304" pitchFamily="18" charset="0"/>
                <a:cs typeface="Times New Roman" panose="02020603050405020304" pitchFamily="18" charset="0"/>
              </a:rPr>
              <a:t>, pp.77-86.</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Singh, V., Archana, T., Singh, A. and Tyagi, P.K. (2024) Utilising Technology for Food Waste Management in the Hospitality Industry: Hotels and Restaurants. In </a:t>
            </a:r>
            <a:r>
              <a:rPr lang="en-GB" sz="1400" i="1" dirty="0">
                <a:latin typeface="Times New Roman" panose="02020603050405020304" pitchFamily="18" charset="0"/>
                <a:cs typeface="Times New Roman" panose="02020603050405020304" pitchFamily="18" charset="0"/>
              </a:rPr>
              <a:t>Sustainable Disposal Methods of Food Wastes in Hospitality Operations</a:t>
            </a:r>
            <a:r>
              <a:rPr lang="en-GB" sz="1400" dirty="0">
                <a:latin typeface="Times New Roman" panose="02020603050405020304" pitchFamily="18" charset="0"/>
                <a:cs typeface="Times New Roman" panose="02020603050405020304" pitchFamily="18" charset="0"/>
              </a:rPr>
              <a:t> (pp. 287-295). IGI Global Scientific Publishing.</a:t>
            </a:r>
            <a:endParaRPr lang="en-IN" sz="14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WasteManaged</a:t>
            </a:r>
            <a:r>
              <a:rPr lang="en-GB" sz="140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(2025) </a:t>
            </a:r>
            <a:r>
              <a:rPr lang="en-GB" sz="1400" i="1" dirty="0">
                <a:latin typeface="Times New Roman" panose="02020603050405020304" pitchFamily="18" charset="0"/>
                <a:cs typeface="Times New Roman" panose="02020603050405020304" pitchFamily="18" charset="0"/>
              </a:rPr>
              <a:t>How food waste affects the UK economy</a:t>
            </a:r>
            <a:r>
              <a:rPr lang="en-GB" sz="1400" dirty="0">
                <a:latin typeface="Times New Roman" panose="02020603050405020304" pitchFamily="18" charset="0"/>
                <a:cs typeface="Times New Roman" panose="02020603050405020304" pitchFamily="18" charset="0"/>
              </a:rPr>
              <a:t>. Available at: https://www.wastemanaged.co.uk/our-news/food-waste/how-food-waste-effects-the-uk-economy/ (Accessed: 15 October 2025). </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5307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2856F0-4BBB-1755-F794-2F581A258A3A}"/>
              </a:ext>
            </a:extLst>
          </p:cNvPr>
          <p:cNvPicPr>
            <a:picLocks noChangeAspect="1"/>
          </p:cNvPicPr>
          <p:nvPr/>
        </p:nvPicPr>
        <p:blipFill>
          <a:blip r:embed="rId2"/>
          <a:stretch>
            <a:fillRect/>
          </a:stretch>
        </p:blipFill>
        <p:spPr>
          <a:xfrm>
            <a:off x="3711648" y="946740"/>
            <a:ext cx="4964519" cy="4964519"/>
          </a:xfrm>
          <a:prstGeom prst="rect">
            <a:avLst/>
          </a:prstGeom>
        </p:spPr>
      </p:pic>
    </p:spTree>
    <p:extLst>
      <p:ext uri="{BB962C8B-B14F-4D97-AF65-F5344CB8AC3E}">
        <p14:creationId xmlns:p14="http://schemas.microsoft.com/office/powerpoint/2010/main" val="3997420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39</TotalTime>
  <Words>1669</Words>
  <Application>Microsoft Office PowerPoint</Application>
  <PresentationFormat>Widescreen</PresentationFormat>
  <Paragraphs>97</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Symbol</vt:lpstr>
      <vt:lpstr>Times New Roman</vt:lpstr>
      <vt:lpstr>Wingdings 3</vt:lpstr>
      <vt:lpstr>Ion</vt:lpstr>
      <vt:lpstr>Contemporary Themes In the Hotel and Hospitality Sector</vt:lpstr>
      <vt:lpstr>Table of Contents</vt:lpstr>
      <vt:lpstr>Introduction</vt:lpstr>
      <vt:lpstr>Literature Review</vt:lpstr>
      <vt:lpstr>Literature Review (contd.)</vt:lpstr>
      <vt:lpstr>Method</vt:lpstr>
      <vt:lpstr>Theme Impact Analysis</vt:lpstr>
      <vt:lpstr>Conclusion</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anaida adamache</dc:creator>
  <cp:lastModifiedBy>Anaida Adamache (2026381)</cp:lastModifiedBy>
  <cp:revision>2</cp:revision>
  <dcterms:created xsi:type="dcterms:W3CDTF">2025-10-11T05:32:45Z</dcterms:created>
  <dcterms:modified xsi:type="dcterms:W3CDTF">2025-10-31T13:10:27Z</dcterms:modified>
</cp:coreProperties>
</file>