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64" r:id="rId1"/>
  </p:sldMasterIdLst>
  <p:sldIdLst>
    <p:sldId id="256" r:id="rId2"/>
    <p:sldId id="257" r:id="rId3"/>
    <p:sldId id="267" r:id="rId4"/>
    <p:sldId id="258" r:id="rId5"/>
    <p:sldId id="266" r:id="rId6"/>
    <p:sldId id="259" r:id="rId7"/>
    <p:sldId id="265" r:id="rId8"/>
    <p:sldId id="260" r:id="rId9"/>
    <p:sldId id="268" r:id="rId10"/>
    <p:sldId id="261" r:id="rId11"/>
    <p:sldId id="269" r:id="rId12"/>
    <p:sldId id="262" r:id="rId13"/>
    <p:sldId id="270" r:id="rId14"/>
    <p:sldId id="263" r:id="rId15"/>
    <p:sldId id="264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5794"/>
  </p:normalViewPr>
  <p:slideViewPr>
    <p:cSldViewPr snapToGrid="0">
      <p:cViewPr>
        <p:scale>
          <a:sx n="120" d="100"/>
          <a:sy n="120" d="100"/>
        </p:scale>
        <p:origin x="256" y="-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11/11/23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8096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11/11/23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9951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11/11/23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0516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11/11/23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87088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11/11/23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3081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11/11/23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1273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11/11/23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19794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11/11/23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851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11/11/23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594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11/11/23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0884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11/11/23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0687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smtClean="0"/>
              <a:pPr/>
              <a:t>11/11/23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2901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ibaj.com/intelligence/cradle-to-cradle-design-philosophy" TargetMode="External"/><Relationship Id="rId3" Type="http://schemas.openxmlformats.org/officeDocument/2006/relationships/hyperlink" Target="https://www.dinegreen.com/certification-standards" TargetMode="External"/><Relationship Id="rId7" Type="http://schemas.openxmlformats.org/officeDocument/2006/relationships/hyperlink" Target="https://energysavingtrust.org.uk/top-five-tips-save-energy-kitchen/" TargetMode="External"/><Relationship Id="rId2" Type="http://schemas.openxmlformats.org/officeDocument/2006/relationships/hyperlink" Target="https://energysavingtrust.org.uk/advice/lightin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nline.hbs.edu/blog/post/what-is-the-triple-bottom-line" TargetMode="External"/><Relationship Id="rId5" Type="http://schemas.openxmlformats.org/officeDocument/2006/relationships/hyperlink" Target="https://www.nrel.gov/docs/fy20osti/75601.pdf" TargetMode="External"/><Relationship Id="rId4" Type="http://schemas.openxmlformats.org/officeDocument/2006/relationships/hyperlink" Target="https://www.iea.org/reports/co2-emissions-in-2022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BA4DE-BD62-FBB6-B66A-7569718284D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07000"/>
              </a:lnSpc>
              <a:spcBef>
                <a:spcPts val="0"/>
              </a:spcBef>
            </a:pPr>
            <a:r>
              <a:rPr lang="en-GB" sz="2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ENERGIZING SUSTAINABILITY IN THE HOTEL INDUSTRY: A COMPREHENSIVE STUDY OF ENERGY-EFFICIENT KITCHENS</a:t>
            </a:r>
            <a:br>
              <a:rPr lang="en-GB" sz="2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4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BMIH 6001 </a:t>
            </a:r>
            <a:br>
              <a:rPr lang="en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4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CONTEMPORARY THEMES IN THE HOTEL AND HOSPITALITY SECTOR</a:t>
            </a:r>
            <a:r>
              <a:rPr lang="en-GB" sz="72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7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093D5F-B766-D68A-6EFE-7D74A83DE92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algn="ctr">
              <a:lnSpc>
                <a:spcPct val="107000"/>
              </a:lnSpc>
              <a:spcBef>
                <a:spcPts val="0"/>
              </a:spcBef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Bef>
                <a:spcPts val="0"/>
              </a:spcBef>
            </a:pPr>
            <a:r>
              <a:rPr lang="en-GB" sz="18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Bef>
                <a:spcPts val="0"/>
              </a:spcBef>
            </a:pPr>
            <a:r>
              <a:rPr lang="en-GB" sz="18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Bef>
                <a:spcPts val="0"/>
              </a:spcBef>
            </a:pPr>
            <a:r>
              <a:rPr lang="en-GB" sz="18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Bef>
                <a:spcPts val="0"/>
              </a:spcBef>
            </a:pPr>
            <a:r>
              <a:rPr lang="en-GB" sz="18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Bef>
                <a:spcPts val="0"/>
              </a:spcBef>
            </a:pPr>
            <a:r>
              <a:rPr lang="en-GB" sz="1800" b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6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Bef>
                <a:spcPts val="0"/>
              </a:spcBef>
            </a:pPr>
            <a:r>
              <a:rPr lang="en-GB" sz="6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ANGUR MIAH</a:t>
            </a:r>
            <a:endParaRPr lang="en-GB" sz="6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Bef>
                <a:spcPts val="0"/>
              </a:spcBef>
            </a:pPr>
            <a:r>
              <a:rPr lang="en-GB" sz="6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2021261</a:t>
            </a:r>
            <a:endParaRPr lang="en-GB" sz="6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40570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1668D-93A4-2D95-B071-F86F03E60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23837"/>
            <a:ext cx="3426105" cy="4601183"/>
          </a:xfrm>
        </p:spPr>
        <p:txBody>
          <a:bodyPr/>
          <a:lstStyle/>
          <a:p>
            <a:r>
              <a:rPr lang="en-GB" b="1" dirty="0"/>
              <a:t>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B71BE7-4198-A5D4-D9A0-06177249F1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 The hotel and hospitality industry are at the forefront of the global sustainability transition.</a:t>
            </a:r>
          </a:p>
          <a:p>
            <a:r>
              <a:rPr lang="en-GB" dirty="0"/>
              <a:t> Sustainability is crucial for the industry's excellence and relevance.</a:t>
            </a:r>
          </a:p>
          <a:p>
            <a:r>
              <a:rPr lang="en-GB" dirty="0"/>
              <a:t> Focus on kitchens as a vital component for energy conservation (Mudie, 2013).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Importance of Sustainability in the Hotel Sector</a:t>
            </a:r>
          </a:p>
          <a:p>
            <a:r>
              <a:rPr lang="en-GB" dirty="0"/>
              <a:t>Sustainability is a key concern driving social responsibility, economic viability, and environmental responsibility.</a:t>
            </a:r>
          </a:p>
          <a:p>
            <a:r>
              <a:rPr lang="en-GB" dirty="0"/>
              <a:t>Energy-saving procedures, especially in hotel kitchens, are crucial (Trust, 2018).</a:t>
            </a:r>
          </a:p>
          <a:p>
            <a:r>
              <a:rPr lang="en-GB" dirty="0"/>
              <a:t>Cutting-edge technology and astute management lead to decreased carbon emissions and lower operating expenses.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9361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1B249-9FE7-1D13-560D-5ED2022F1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PURPOSE OF  THE STUDY</a:t>
            </a:r>
            <a:br>
              <a:rPr lang="en-GB" b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04774F-A6D1-E9F9-C593-0DFC3167D0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Demonstrate practical applications, challenges, and achievements in achieving sustainability in hotel kitchens.</a:t>
            </a:r>
          </a:p>
          <a:p>
            <a:r>
              <a:rPr lang="en-GB" sz="2400" dirty="0"/>
              <a:t>Highlight the commitment to financial responsibility, environmental care, and meeting environmentally sensitive customer expectations.</a:t>
            </a:r>
          </a:p>
          <a:p>
            <a:r>
              <a:rPr lang="en-GB" sz="2400" dirty="0"/>
              <a:t>Clarify a critical modern issue and offer prospects for advancement in the hotel and hospitality industries.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332849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E6EC2-3465-C1A2-4F1B-A2C47A2720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OVERVIEW OF LITERATURE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F9AD6-4F0C-C8ED-EE3D-C15DC78C73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/>
              <a:t>Real-life examples showcase the commitment of leading hotel chains to implement energy-efficient kitchen practices, resulting in cost savings and reduced environmental impact.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2500" b="1" dirty="0">
                <a:solidFill>
                  <a:schemeClr val="accent1">
                    <a:lumMod val="50000"/>
                  </a:schemeClr>
                </a:solidFill>
              </a:rPr>
              <a:t>Industry Examples of Energy-Efficient Kitchens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25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Fairmont Hotel, San Francisco, USA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  Implemented a comprehensive sustainability program.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  Upgraded kitchen facilities with energy-efficient appliances, resulting in cost reduction and a smaller carbon footprint (Fairmont, 2021).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InterContinental Hotels Group (IHG)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  Global Green Engage program promoting sustainable practices.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  Adoption of energy-efficient appliances, waste reduction strategies, and improved kitchen ventilation systems across many IHG hotels (IHG, 2021).</a:t>
            </a:r>
          </a:p>
        </p:txBody>
      </p:sp>
    </p:spTree>
    <p:extLst>
      <p:ext uri="{BB962C8B-B14F-4D97-AF65-F5344CB8AC3E}">
        <p14:creationId xmlns:p14="http://schemas.microsoft.com/office/powerpoint/2010/main" val="39294334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E6EC2-3465-C1A2-4F1B-A2C47A2720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OVERVIEW OF LITERATURE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F9AD6-4F0C-C8ED-EE3D-C15DC78C73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Hilton Worldwide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  "Travel with Purpose" sustainability initiative.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  Reduced energy consumption through kitchen equipment upgrades and best practices.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  Use of Energy Star-rated appliances and LED lighting (Hilton, 2021).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b="1" dirty="0"/>
              <a:t>Marriott International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  Commitment to reducing energy consumption in hotel kitchens.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  Investment in high-efficiency appliances and kitchen waste reduction programs.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  Significant energy savings and reduced greenhouse gas emissions (Marriott, 2021).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The Ritz-Carlton, Hong Kong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  Renowned for energy-efficient kitchen practices.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  Centralized kitchen waste management system and advanced cooking equipment to minimize energy consumption.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dirty="0"/>
              <a:t>  Received numerous awards for sustainability efforts (Ritz-Carlton, 2021).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3619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11A21-C30F-42C8-E232-76C4C5471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IMPORTANT THEORIES AND IDEAS</a:t>
            </a:r>
            <a:b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C5D09-7C20-231D-1C74-81F7E6C39A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</a:rPr>
              <a:t>I. Triple Bottom Line (TBL) Framework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800" dirty="0"/>
              <a:t>TBL has three components: economic, social, and environmental.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800" dirty="0"/>
              <a:t>Businesses, including hotels, should assess performance in these areas.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800" dirty="0"/>
              <a:t>Energy-efficient kitchens align with TBL, providing economic benefits, higher customer satisfaction, and environmental responsibility (Pimplapure et al., 2020).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sz="18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</a:rPr>
              <a:t>II. Tree to Tree (T2T) - Cradle-to-Cradle (C2C) Concept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800" dirty="0"/>
              <a:t>C2C promotes a closed-loop, regenerative system.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800" dirty="0"/>
              <a:t>Focus on kitchen design for waste reduction, recycling, and resource utilization.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800" dirty="0"/>
              <a:t>Implementation includes recycling materials, waste reduction through smart appliances, and an overall reduction in environmental impact (Willoughby, 2015).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769691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11A21-C30F-42C8-E232-76C4C5471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IMPORTANT THEORIES AND IDEAS</a:t>
            </a:r>
            <a:b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C5D09-7C20-231D-1C74-81F7E6C39A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endParaRPr lang="en-GB" sz="16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</a:rPr>
              <a:t>III. Resource Efficiency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600" dirty="0"/>
              <a:t>Emphasis on using resources efficiently.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600" dirty="0"/>
              <a:t>Resource-efficient kitchens epitomize energy-efficient practices with emphasis on energy conservation, water management, and operational efficiency.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sz="16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</a:rPr>
              <a:t>IV. New Journal Research: Energy-Saving Kitchens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600" dirty="0"/>
              <a:t>Adoption of energy-efficient kitchen appliances led to significant cost savings.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600" dirty="0"/>
              <a:t>LED lighting resulted in lower maintenance expenses (Hossain et al., 2022).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600" dirty="0"/>
              <a:t>Emphasis on energy-efficient kitchen operations provides cost savings and a competitive edge (Greenfield and Hayes, 2021).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600" dirty="0"/>
              <a:t>Energy-efficient cooking practices decrease carbon emissions, supported by smart appliances and sensors (Chen et al., 2020).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600" dirty="0"/>
              <a:t>Staff involvement in energy-efficient cooking techniques is crucial, requiring motivation and training (Anderson and Garcia, 2019).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en-GB" sz="1600" dirty="0"/>
              <a:t>Importance of guest awareness and interaction in promoting energy-efficient practices (Carter and Turner, 2018).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8067798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43F6-500A-174A-8B1A-91DA156AD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APPLICATION TO THE HOTEL AND HOSPITALITY SECTOR: ENERGY-EFFICIENT KITCHENS</a:t>
            </a:r>
            <a:br>
              <a:rPr lang="en-GB" sz="2400" b="1" kern="1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44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AE3EA-69C7-BF06-E8FC-81B27EA809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</a:rPr>
              <a:t>I. Making Energy-Efficient Kitchens the Center of Attention</a:t>
            </a:r>
          </a:p>
          <a:p>
            <a:pPr marL="0" indent="0">
              <a:spcBef>
                <a:spcPts val="0"/>
              </a:spcBef>
              <a:buNone/>
            </a:pPr>
            <a:endParaRPr lang="en-GB" sz="1800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spcBef>
                <a:spcPts val="0"/>
              </a:spcBef>
            </a:pPr>
            <a:r>
              <a:rPr lang="en-GB" sz="1800" dirty="0"/>
              <a:t>Hotel kitchens, as operational hubs, are ideal for energy-efficient practices.</a:t>
            </a:r>
          </a:p>
          <a:p>
            <a:pPr>
              <a:spcBef>
                <a:spcPts val="0"/>
              </a:spcBef>
            </a:pPr>
            <a:r>
              <a:rPr lang="en-GB" sz="1800" dirty="0"/>
              <a:t>High resource usage in kitchens makes them crucial for sustainability efforts.</a:t>
            </a:r>
          </a:p>
          <a:p>
            <a:pPr marL="0" indent="0">
              <a:spcBef>
                <a:spcPts val="0"/>
              </a:spcBef>
              <a:buNone/>
            </a:pPr>
            <a:endParaRPr lang="en-GB" sz="18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</a:rPr>
              <a:t>II. Effects of Energy-Efficient Kitchens in the Real World</a:t>
            </a:r>
          </a:p>
          <a:p>
            <a:pPr marL="0" indent="0"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/>
              <a:t>1. Reduction of Costs and Efficiencies in Operations (Energy Saving Trust, 2022).</a:t>
            </a:r>
          </a:p>
          <a:p>
            <a:pPr>
              <a:spcBef>
                <a:spcPts val="0"/>
              </a:spcBef>
            </a:pPr>
            <a:endParaRPr lang="en-GB" sz="18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/>
              <a:t>2. Reducing Environmental Impact </a:t>
            </a:r>
          </a:p>
          <a:p>
            <a:pPr marL="0" indent="0"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/>
              <a:t>3. Guest Attraction and Satisfaction:</a:t>
            </a:r>
          </a:p>
          <a:p>
            <a:pPr marL="0" indent="0"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/>
              <a:t>4. Employee Engagement. Staff involvement in proposing and implementing creative energy-saving ideas.</a:t>
            </a:r>
          </a:p>
          <a:p>
            <a:pPr>
              <a:spcBef>
                <a:spcPts val="0"/>
              </a:spcBef>
            </a:pPr>
            <a:endParaRPr lang="en-GB" sz="18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/>
              <a:t>5. Sustainability Certifications and Reputation. Certifications attract environmentally conscious guests, improving the hotel's reputation.</a:t>
            </a:r>
          </a:p>
          <a:p>
            <a:pPr>
              <a:spcBef>
                <a:spcPts val="0"/>
              </a:spcBef>
            </a:pPr>
            <a:endParaRPr lang="en-GB" sz="1800" dirty="0"/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/>
              <a:t>6. Continuous Improvement.  Performance monitoring ensures water and energy use within predetermined parameters.</a:t>
            </a:r>
          </a:p>
          <a:p>
            <a:pPr marL="0" indent="0">
              <a:spcBef>
                <a:spcPts val="0"/>
              </a:spcBef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1354454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43F6-500A-174A-8B1A-91DA156AD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APPLICATION TO THE HOTEL AND HOSPITALITY SECTOR: ENERGY-EFFICIENT KITCHENS</a:t>
            </a:r>
            <a:br>
              <a:rPr lang="en-GB" sz="2400" b="1" kern="100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44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AE3EA-69C7-BF06-E8FC-81B27EA809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r>
              <a:rPr lang="en-GB" sz="3100" b="1" dirty="0">
                <a:solidFill>
                  <a:schemeClr val="accent1">
                    <a:lumMod val="50000"/>
                  </a:schemeClr>
                </a:solidFill>
              </a:rPr>
              <a:t>III. Examples of Management Reactions and Their Effectiveness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>
              <a:spcBef>
                <a:spcPts val="0"/>
              </a:spcBef>
            </a:pPr>
            <a:r>
              <a:rPr lang="en-GB" sz="2200" dirty="0"/>
              <a:t>Upgrades to Appliances. Swapping old, energy-consuming appliances for Energy Star-rated models.</a:t>
            </a:r>
          </a:p>
          <a:p>
            <a:pPr>
              <a:spcBef>
                <a:spcPts val="0"/>
              </a:spcBef>
            </a:pPr>
            <a:endParaRPr lang="en-GB" sz="2200" dirty="0"/>
          </a:p>
          <a:p>
            <a:pPr>
              <a:spcBef>
                <a:spcPts val="0"/>
              </a:spcBef>
            </a:pPr>
            <a:r>
              <a:rPr lang="en-GB" sz="2200" dirty="0"/>
              <a:t>Operational Optimization.</a:t>
            </a:r>
          </a:p>
          <a:p>
            <a:pPr>
              <a:spcBef>
                <a:spcPts val="0"/>
              </a:spcBef>
            </a:pPr>
            <a:endParaRPr lang="en-GB" sz="2200" dirty="0"/>
          </a:p>
          <a:p>
            <a:pPr>
              <a:spcBef>
                <a:spcPts val="0"/>
              </a:spcBef>
            </a:pPr>
            <a:r>
              <a:rPr lang="en-GB" sz="2200" dirty="0"/>
              <a:t>Employee Engagement and Training.</a:t>
            </a:r>
          </a:p>
          <a:p>
            <a:pPr>
              <a:spcBef>
                <a:spcPts val="0"/>
              </a:spcBef>
            </a:pPr>
            <a:endParaRPr lang="en-GB" sz="2200" dirty="0"/>
          </a:p>
          <a:p>
            <a:pPr>
              <a:spcBef>
                <a:spcPts val="0"/>
              </a:spcBef>
            </a:pPr>
            <a:r>
              <a:rPr lang="en-GB" sz="2200" dirty="0"/>
              <a:t>Certifications and Enhancement of Reputation.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r>
              <a:rPr lang="en-GB" sz="3100" b="1" dirty="0">
                <a:solidFill>
                  <a:schemeClr val="accent1">
                    <a:lumMod val="50000"/>
                  </a:schemeClr>
                </a:solidFill>
              </a:rPr>
              <a:t>IV. Restrictions and Difficulties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1. Initial Investment. Substantial upfront costs for appliance upgrades and energy-efficient technologies.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2. Employee Resistance to Change. Resistance from staff may require focused efforts for training and inspiration.</a:t>
            </a:r>
          </a:p>
          <a:p>
            <a:pPr>
              <a:spcBef>
                <a:spcPts val="0"/>
              </a:spcBef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3. Operational Complexity.  Adoption of energy-efficient practices and technologies may lead to operational complexity.</a:t>
            </a:r>
          </a:p>
          <a:p>
            <a:pPr>
              <a:spcBef>
                <a:spcPts val="0"/>
              </a:spcBef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4. Guest Education. Challenge in informing guests about energy-saving techniques.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5. Monitoring and Maintenance. Ongoing maintenance and monitoring are crucial for system and equipment efficacy.</a:t>
            </a:r>
          </a:p>
        </p:txBody>
      </p:sp>
    </p:spTree>
    <p:extLst>
      <p:ext uri="{BB962C8B-B14F-4D97-AF65-F5344CB8AC3E}">
        <p14:creationId xmlns:p14="http://schemas.microsoft.com/office/powerpoint/2010/main" val="41368625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117C0-FCD3-37B9-27A1-B9EC560955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400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EVALUATE FUTURE POLICY AND MANAGEMENT OPTIONS</a:t>
            </a:r>
            <a:br>
              <a:rPr lang="en-GB" sz="1800" b="1" kern="100" dirty="0">
                <a:solidFill>
                  <a:srgbClr val="2F5496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25809-5DC9-15BA-5EF8-690156F2F6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900" b="1" dirty="0">
                <a:solidFill>
                  <a:schemeClr val="accent1">
                    <a:lumMod val="50000"/>
                  </a:schemeClr>
                </a:solidFill>
                <a:latin typeface="Söhne"/>
              </a:rPr>
              <a:t>I. Policy Suggestions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Wingdings 2" pitchFamily="18" charset="2"/>
              <a:buAutoNum type="arabicPeriod"/>
            </a:pPr>
            <a:r>
              <a:rPr lang="en-GB" sz="1900" dirty="0">
                <a:solidFill>
                  <a:schemeClr val="tx2"/>
                </a:solidFill>
                <a:latin typeface="Söhne"/>
              </a:rPr>
              <a:t>Regulatory Compliance:</a:t>
            </a: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900" dirty="0">
                <a:solidFill>
                  <a:schemeClr val="tx2"/>
                </a:solidFill>
                <a:latin typeface="Söhne"/>
              </a:rPr>
              <a:t>Hotels must comply with energy conservation laws, enforcing policies for energy-efficient kitchen appliances and lighting.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Wingdings 2" pitchFamily="18" charset="2"/>
              <a:buAutoNum type="arabicPeriod"/>
            </a:pPr>
            <a:r>
              <a:rPr lang="en-GB" sz="1900" dirty="0">
                <a:solidFill>
                  <a:schemeClr val="tx2"/>
                </a:solidFill>
                <a:latin typeface="Söhne"/>
              </a:rPr>
              <a:t>Financial Incentives and Rebates:</a:t>
            </a: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900" dirty="0">
                <a:solidFill>
                  <a:schemeClr val="tx2"/>
                </a:solidFill>
                <a:latin typeface="Söhne"/>
              </a:rPr>
              <a:t>Governments and utility companies should provide financial incentives to encourage energy-efficient system adoption.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Wingdings 2" pitchFamily="18" charset="2"/>
              <a:buAutoNum type="arabicPeriod"/>
            </a:pPr>
            <a:r>
              <a:rPr lang="en-GB" sz="1900" dirty="0">
                <a:solidFill>
                  <a:schemeClr val="tx2"/>
                </a:solidFill>
                <a:latin typeface="Söhne"/>
              </a:rPr>
              <a:t>Carbon Emission Reporting:</a:t>
            </a: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900" dirty="0">
                <a:solidFill>
                  <a:schemeClr val="tx2"/>
                </a:solidFill>
                <a:latin typeface="Söhne"/>
              </a:rPr>
              <a:t>New rules mandate lodging establishments to disclose energy and carbon footprints. (IEA, 2023).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900" b="1" dirty="0">
                <a:solidFill>
                  <a:schemeClr val="accent1">
                    <a:lumMod val="50000"/>
                  </a:schemeClr>
                </a:solidFill>
                <a:latin typeface="Söhne"/>
              </a:rPr>
              <a:t>II. Optional Management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Wingdings 2" pitchFamily="18" charset="2"/>
              <a:buAutoNum type="arabicPeriod"/>
            </a:pPr>
            <a:r>
              <a:rPr lang="en-GB" sz="1900" dirty="0">
                <a:solidFill>
                  <a:schemeClr val="tx2"/>
                </a:solidFill>
                <a:latin typeface="Söhne"/>
              </a:rPr>
              <a:t>Comprehensive Energy Management Plans.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Wingdings 2" pitchFamily="18" charset="2"/>
              <a:buAutoNum type="arabicPeriod"/>
            </a:pPr>
            <a:r>
              <a:rPr lang="en-GB" sz="1900" dirty="0">
                <a:solidFill>
                  <a:schemeClr val="tx2"/>
                </a:solidFill>
                <a:latin typeface="Söhne"/>
              </a:rPr>
              <a:t>Employee Engagement and Training.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Wingdings 2" pitchFamily="18" charset="2"/>
              <a:buAutoNum type="arabicPeriod"/>
            </a:pPr>
            <a:r>
              <a:rPr lang="en-GB" sz="1900" dirty="0">
                <a:solidFill>
                  <a:schemeClr val="tx2"/>
                </a:solidFill>
                <a:latin typeface="Söhne"/>
              </a:rPr>
              <a:t>Continuous Performance Monitoring:</a:t>
            </a: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900" dirty="0">
                <a:solidFill>
                  <a:schemeClr val="tx2"/>
                </a:solidFill>
                <a:latin typeface="Söhne"/>
              </a:rPr>
              <a:t>Energy-efficient kitchen projects should undergo continuous monitoring, including frequent energy audits.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Wingdings 2" pitchFamily="18" charset="2"/>
              <a:buAutoNum type="arabicPeriod"/>
            </a:pPr>
            <a:r>
              <a:rPr lang="en-GB" sz="1900" dirty="0">
                <a:solidFill>
                  <a:schemeClr val="tx2"/>
                </a:solidFill>
                <a:latin typeface="Söhne"/>
              </a:rPr>
              <a:t>Leveraging Technology:</a:t>
            </a:r>
          </a:p>
          <a:p>
            <a:pPr marL="457200" lvl="1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900" dirty="0">
                <a:solidFill>
                  <a:schemeClr val="tx2"/>
                </a:solidFill>
                <a:latin typeface="Söhne"/>
              </a:rPr>
              <a:t>Consider implementing Energy Management Systems (EMS) for real-time monitoring and control of kitchen energy use.</a:t>
            </a:r>
          </a:p>
        </p:txBody>
      </p:sp>
    </p:spTree>
    <p:extLst>
      <p:ext uri="{BB962C8B-B14F-4D97-AF65-F5344CB8AC3E}">
        <p14:creationId xmlns:p14="http://schemas.microsoft.com/office/powerpoint/2010/main" val="19328387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117C0-FCD3-37B9-27A1-B9EC560955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400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EVALUATE FUTURE POLICY AND MANAGEMENT OPTIONS</a:t>
            </a:r>
            <a:br>
              <a:rPr lang="en-GB" sz="1800" b="1" kern="100" dirty="0">
                <a:solidFill>
                  <a:srgbClr val="2F5496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25809-5DC9-15BA-5EF8-690156F2F6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Söhne"/>
              </a:rPr>
              <a:t>I</a:t>
            </a:r>
            <a:r>
              <a:rPr lang="en-GB" sz="1800" b="1" i="0" u="none" strike="noStrike" dirty="0">
                <a:solidFill>
                  <a:schemeClr val="accent1">
                    <a:lumMod val="50000"/>
                  </a:schemeClr>
                </a:solidFill>
                <a:effectLst/>
                <a:latin typeface="Söhne"/>
              </a:rPr>
              <a:t>II. Tactics for Improving Energy Efficiency in Hotel Kitchens</a:t>
            </a:r>
            <a:endParaRPr lang="en-GB" sz="1800" b="0" i="0" u="none" strike="noStrike" dirty="0">
              <a:solidFill>
                <a:schemeClr val="accent1">
                  <a:lumMod val="50000"/>
                </a:schemeClr>
              </a:solidFill>
              <a:effectLst/>
              <a:latin typeface="Söhne"/>
            </a:endParaRPr>
          </a:p>
          <a:p>
            <a:pPr algn="l">
              <a:buFont typeface="+mj-lt"/>
              <a:buAutoNum type="arabicPeriod"/>
            </a:pPr>
            <a:r>
              <a:rPr lang="en-GB" sz="1800" b="1" i="0" u="none" strike="noStrike" dirty="0">
                <a:solidFill>
                  <a:schemeClr val="accent1">
                    <a:lumMod val="50000"/>
                  </a:schemeClr>
                </a:solidFill>
                <a:effectLst/>
                <a:latin typeface="Söhne"/>
              </a:rPr>
              <a:t>Energy-Saving Lighting and Appliances:</a:t>
            </a:r>
            <a:endParaRPr lang="en-GB" sz="1800" b="0" i="0" u="none" strike="noStrike" dirty="0">
              <a:solidFill>
                <a:schemeClr val="accent1">
                  <a:lumMod val="50000"/>
                </a:schemeClr>
              </a:solidFill>
              <a:effectLst/>
              <a:latin typeface="Söhne"/>
            </a:endParaRPr>
          </a:p>
          <a:p>
            <a:pPr marL="457200" lvl="1" indent="0" algn="l">
              <a:buNone/>
            </a:pPr>
            <a:r>
              <a:rPr lang="en-GB" sz="1600" b="0" i="0" u="none" strike="noStrike" dirty="0">
                <a:solidFill>
                  <a:schemeClr val="tx2"/>
                </a:solidFill>
                <a:effectLst/>
                <a:latin typeface="Söhne"/>
              </a:rPr>
              <a:t>Use Energy Star-rated appliances to replace old, inefficient kitchen equipment.</a:t>
            </a:r>
          </a:p>
          <a:p>
            <a:pPr algn="l">
              <a:buFont typeface="+mj-lt"/>
              <a:buAutoNum type="arabicPeriod"/>
            </a:pPr>
            <a:r>
              <a:rPr lang="en-GB" sz="1800" b="1" i="0" u="none" strike="noStrike" dirty="0">
                <a:solidFill>
                  <a:schemeClr val="accent1">
                    <a:lumMod val="50000"/>
                  </a:schemeClr>
                </a:solidFill>
                <a:effectLst/>
                <a:latin typeface="Söhne"/>
              </a:rPr>
              <a:t>Enhanced Kitchen Functions:</a:t>
            </a:r>
            <a:endParaRPr lang="en-GB" sz="1800" b="0" i="0" u="none" strike="noStrike" dirty="0">
              <a:solidFill>
                <a:schemeClr val="accent1">
                  <a:lumMod val="50000"/>
                </a:schemeClr>
              </a:solidFill>
              <a:effectLst/>
              <a:latin typeface="Söhne"/>
            </a:endParaRPr>
          </a:p>
          <a:p>
            <a:pPr marL="457200" lvl="1" indent="0" algn="l">
              <a:buNone/>
            </a:pPr>
            <a:r>
              <a:rPr lang="en-GB" sz="1600" b="0" i="0" u="none" strike="noStrike" dirty="0">
                <a:solidFill>
                  <a:schemeClr val="tx2"/>
                </a:solidFill>
                <a:effectLst/>
                <a:latin typeface="Söhne"/>
              </a:rPr>
              <a:t>Implement training programs for kitchen staff to raise awareness of water and energy conservation measures.</a:t>
            </a:r>
          </a:p>
          <a:p>
            <a:pPr algn="l">
              <a:buFont typeface="+mj-lt"/>
              <a:buAutoNum type="arabicPeriod"/>
            </a:pPr>
            <a:r>
              <a:rPr lang="en-GB" sz="1800" b="1" i="0" u="none" strike="noStrike" dirty="0">
                <a:solidFill>
                  <a:schemeClr val="accent1">
                    <a:lumMod val="50000"/>
                  </a:schemeClr>
                </a:solidFill>
                <a:effectLst/>
                <a:latin typeface="Söhne"/>
              </a:rPr>
              <a:t>Metrics and Audits of Energy:</a:t>
            </a:r>
            <a:endParaRPr lang="en-GB" sz="1800" b="0" i="0" u="none" strike="noStrike" dirty="0">
              <a:solidFill>
                <a:schemeClr val="accent1">
                  <a:lumMod val="50000"/>
                </a:schemeClr>
              </a:solidFill>
              <a:effectLst/>
              <a:latin typeface="Söhne"/>
            </a:endParaRPr>
          </a:p>
          <a:p>
            <a:pPr marL="457200" lvl="1" indent="0" algn="l">
              <a:buNone/>
            </a:pPr>
            <a:r>
              <a:rPr lang="en-GB" sz="1600" b="0" i="0" u="none" strike="noStrike" dirty="0">
                <a:solidFill>
                  <a:schemeClr val="tx2"/>
                </a:solidFill>
                <a:effectLst/>
                <a:latin typeface="Söhne"/>
              </a:rPr>
              <a:t>Conduct routine energy audits to evaluate kitchen energy usage and identify areas for improvement.</a:t>
            </a:r>
          </a:p>
          <a:p>
            <a:pPr algn="l">
              <a:buFont typeface="+mj-lt"/>
              <a:buAutoNum type="arabicPeriod"/>
            </a:pPr>
            <a:r>
              <a:rPr lang="en-GB" sz="1800" b="1" i="0" u="none" strike="noStrike" dirty="0">
                <a:solidFill>
                  <a:schemeClr val="accent1">
                    <a:lumMod val="50000"/>
                  </a:schemeClr>
                </a:solidFill>
                <a:effectLst/>
                <a:latin typeface="Söhne"/>
              </a:rPr>
              <a:t>ROI and Cost Savings:</a:t>
            </a:r>
            <a:endParaRPr lang="en-GB" sz="1800" b="0" i="0" u="none" strike="noStrike" dirty="0">
              <a:solidFill>
                <a:schemeClr val="accent1">
                  <a:lumMod val="50000"/>
                </a:schemeClr>
              </a:solidFill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sz="1600" b="0" i="0" u="none" strike="noStrike" dirty="0">
                <a:solidFill>
                  <a:schemeClr val="tx2"/>
                </a:solidFill>
                <a:effectLst/>
                <a:latin typeface="Söhne"/>
              </a:rPr>
              <a:t>Calculate cost savings from energy-efficient kitchen renovations and operational optimizations.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sz="1600" b="0" i="0" u="none" strike="noStrike" dirty="0">
                <a:solidFill>
                  <a:schemeClr val="tx2"/>
                </a:solidFill>
                <a:effectLst/>
                <a:latin typeface="Söhne"/>
              </a:rPr>
              <a:t>Practices and technologies with measurable return on investment (ROI) contribute to financial and environmental sustainability (Steel Vintage, 2023).</a:t>
            </a:r>
          </a:p>
        </p:txBody>
      </p:sp>
    </p:spTree>
    <p:extLst>
      <p:ext uri="{BB962C8B-B14F-4D97-AF65-F5344CB8AC3E}">
        <p14:creationId xmlns:p14="http://schemas.microsoft.com/office/powerpoint/2010/main" val="24759732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322E6-21A7-8A1D-4D09-5B4D58F79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E54C0-A89D-9BBB-8708-E2403A98D8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900" b="1" dirty="0">
                <a:solidFill>
                  <a:schemeClr val="accent1">
                    <a:lumMod val="50000"/>
                  </a:schemeClr>
                </a:solidFill>
              </a:rPr>
              <a:t>1. Critical Role of Energy-Efficient Kitchens: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   Energy-efficient kitchens are vital for the hotel and hospitality industry's journey towards sustainability and financial efficiency.</a:t>
            </a:r>
          </a:p>
          <a:p>
            <a:pPr>
              <a:spcBef>
                <a:spcPts val="0"/>
              </a:spcBef>
            </a:pPr>
            <a:endParaRPr lang="en-GB" dirty="0"/>
          </a:p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900" b="1" dirty="0">
                <a:solidFill>
                  <a:schemeClr val="accent1">
                    <a:lumMod val="50000"/>
                  </a:schemeClr>
                </a:solidFill>
              </a:rPr>
              <a:t>2. Key Priorities for Industry Progress: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      Prioritizing incentives, employee involvement, performance tracking, regulatory compliance, and technology adoption is crucial for industry advancement.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900" b="1" dirty="0">
                <a:solidFill>
                  <a:schemeClr val="accent1">
                    <a:lumMod val="50000"/>
                  </a:schemeClr>
                </a:solidFill>
              </a:rPr>
              <a:t>3. Financial Benefits and Environmental Impact: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     Implementing suggested measures can lead to improved financial performance and a significant reduction in environmental impact.</a:t>
            </a:r>
          </a:p>
          <a:p>
            <a:pPr>
              <a:spcBef>
                <a:spcPts val="0"/>
              </a:spcBef>
            </a:pPr>
            <a:endParaRPr lang="en-GB" dirty="0"/>
          </a:p>
          <a:p>
            <a:pPr marL="0" indent="0">
              <a:lnSpc>
                <a:spcPct val="80000"/>
              </a:lnSpc>
              <a:spcBef>
                <a:spcPts val="0"/>
              </a:spcBef>
              <a:buNone/>
            </a:pPr>
            <a:r>
              <a:rPr lang="en-GB" sz="1900" b="1" dirty="0">
                <a:solidFill>
                  <a:schemeClr val="accent1">
                    <a:lumMod val="50000"/>
                  </a:schemeClr>
                </a:solidFill>
              </a:rPr>
              <a:t>4. Enhanced Guest Experience: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     The adoption of energy-efficient practices contributes to a superior guest experience, aligning with evolving consumer preferences.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61825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322E6-21A7-8A1D-4D09-5B4D58F79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E54C0-A89D-9BBB-8708-E2403A98D8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5. Contribution to Industry Sustainability Objectives: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     Industry-wide adoption of these measures contributes to the broader sustainability objectives of the hotel and hospitality sector (Kitchen &amp; Bath Renovation, 2023).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r>
              <a:rPr lang="en-GB" sz="2100" b="1" dirty="0">
                <a:solidFill>
                  <a:schemeClr val="accent1">
                    <a:lumMod val="50000"/>
                  </a:schemeClr>
                </a:solidFill>
              </a:rPr>
              <a:t>6. Demonstrating Commitment to Sustainability: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   Acquiring sustainability certifications, involving staff and visitors, regular performance assessments, and investments in renewable energy sources (e.g., solar panels) strengthen a hotel's dedication to sustainability.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r>
              <a:rPr lang="en-GB" sz="2100" b="1" dirty="0">
                <a:solidFill>
                  <a:schemeClr val="accent1">
                    <a:lumMod val="50000"/>
                  </a:schemeClr>
                </a:solidFill>
              </a:rPr>
              <a:t>7. Collective Efforts for a Sustainable Future: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   The comprehensive approach not only benefits individual establishments but also contributes to the industry's collective efforts in creating a more sustainable and environmentally responsible future.</a:t>
            </a:r>
          </a:p>
          <a:p>
            <a:pPr marL="0" indent="0">
              <a:spcBef>
                <a:spcPts val="0"/>
              </a:spcBef>
              <a:buNone/>
            </a:pPr>
            <a:endParaRPr lang="en-GB" dirty="0"/>
          </a:p>
          <a:p>
            <a:pPr marL="0" indent="0">
              <a:spcBef>
                <a:spcPts val="0"/>
              </a:spcBef>
              <a:buNone/>
            </a:pPr>
            <a:r>
              <a:rPr lang="en-GB" dirty="0"/>
              <a:t>By implementing these strategies, hotels can not only enhance their operational efficiency and financial viability but also play a significant role in shaping a more sustainable future for the broader hospitality industry (Kitchen &amp; Bath Renovation, 2023).</a:t>
            </a:r>
          </a:p>
        </p:txBody>
      </p:sp>
    </p:spTree>
    <p:extLst>
      <p:ext uri="{BB962C8B-B14F-4D97-AF65-F5344CB8AC3E}">
        <p14:creationId xmlns:p14="http://schemas.microsoft.com/office/powerpoint/2010/main" val="30496696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527BA-6FA1-6328-D867-67D952588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996EA-253C-527C-3943-79F9A86734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lnSpc>
                <a:spcPct val="107000"/>
              </a:lnSpc>
              <a:spcBef>
                <a:spcPts val="0"/>
              </a:spcBef>
            </a:pPr>
            <a:r>
              <a:rPr lang="en-GB" sz="1800" b="1" kern="100" dirty="0">
                <a:solidFill>
                  <a:srgbClr val="2F549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sz="1800" b="1" kern="100" dirty="0"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Chen, Z. and Liu, Y. (2020).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Effects of Leadership and Reward Policy on Employees’ Electricity Saving Behaviors: An Empirical Study in China. International Journal of Environmental Research and Public Health,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17(6), p.2019. doi: https://doi.org/10.3390/ijerph17062019.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Duric, Z. and Potočnik Topler, J. (2021).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Role of Performance and Environmental Sustainability Indicators in Hotel Competitiveness. Sustainability,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[online] 13(12), p.6574. doi: https://doi.org/10.3390/su13126574.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Energy Saving Trust (2022).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Guide to energy efficient lighting.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[online] Energy Saving Trust. 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https://energysavingtrust.org.uk/advice/lighting/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Fairmont. (2021). Sustainability. [Fairmont Hotel San Francisco] (https://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www.fairmont.com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san-francisco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/press-room/sustainability/).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Green Restaurant. (2018).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Green Restaurant Association Certification Standards.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[online] 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https://www.dinegreen.com/certification-standards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Hilton. (2021). Travel with Purpose. [Hilton Worldwide] (https://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www.hilton.com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/en/corporate/corporate-responsibility/).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Hossain, I., Fekete-Farkas, M. and Nekmahmud, Md. (2022).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Purchase Behavior of Energy-Efficient Appliances Contribute to Sustainable Energy Consumption in Developing Country: Moral Norms Extension of the Theory of Planned Behavior. Energies,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15(13), p.4600. doi: https://doi.org/10.3390/en15134600.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IEA (2023).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CO2 Emissions in 2022 – Analysis.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[online] IEA. 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https://www.iea.org/reports/co2-emissions-in-2022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IHG. (2021). Green Engage. [InterContinental Hotels Group] (https://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www.ihg.com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/content/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gb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/en/green-engage).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Innovations in Sensors and Controls for Building Energy Management Research and Development Opportunities Report for Emerging Technologies. (2020). 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https://www.nrel.gov/docs/fy20osti/75601.pdf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Kitchen &amp; Bath Renovation. (2023).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 Budget Friendly Kitchen Renovation Ideas for Improved ROI.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[online] Available at: https://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kitchenandbath.ca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/5-budget-friendly-kitchen-renovation-ideas-for-improved-roi/ [Accessed 25 Oct. 2023].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Liu, Z., Qiu, C. and Zhu, L. (2022).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Dynamic Role of Green Energy Efficiency and Climate Technologies in Realizing Environmental Sustainability: Fresh Insights from China. Frontiers in Environmental Science,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10. doi: https://doi.org/10.3389/fenvs.2022.908470.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Marriott. (2021). Sustainability and Social Impact. [Marriott International] (https://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www.marriott.com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/corporate-responsibility/corporate-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responsibility.mi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Miller, K. (2020).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Triple Bottom Line: What It Is &amp; Why It’s Important.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[online] Harvard Business School Online. 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https://online.hbs.edu/blog/post/what-is-the-triple-bottom-line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Mudie, S., Essah, E.A., Grandison, A. and Felgate, R. (2013).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Electricity uses in the commercial kitchen. International Journal of Low-Carbon Technologies,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11(1), p. ctt068. doi: https://doi.org/10.1093/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ijlct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/ctt068.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Okoshken, J. (2022).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Longevity Partners | Cradle to Cradle® in the Built Environment.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[online] Longevity Partners US. Available at: https://longevity-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partners.com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/us/news/cradle-to-cradle-in-the-built-environment-building-good-instead-of-less-badly/ [Accessed 25 Oct. 2023].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Pimplapure, V., Kulkarni, P. and Prasanna Pachpor, M. (2020).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TRIPLE BOTTOM LINE (TBL). TRIPLE BOTTOM LINE (TBL) PJAEE,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[online] 17(8). Available at: https://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archives.palarch.nl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index.php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jae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/article/download/8913/8292/17493 [Accessed 11 Oct. 2023].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Ritz-Carlton. (2021). Sustainability. [The Ritz-Carlton, Hong Kong] (https://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www.ritzcarlton.com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/en/hotels/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china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hong-kong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/sustainability).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Santiago, D.E. (2021).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Energy use in hotels: a case study in Gran Canaria. International Journal of Low-Carbon Technologies.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doi: https://doi.org/10.1093/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ijlct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/ctab048.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Spang, E.S., Manzor, S. and Loge, F.J. (2020).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cost-effectiveness of energy savings through water conservation: a utility-scale assessment. Environmental Research Letters,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15(11), p.114031. doi: https://doi.org/10.1088/1748-9326/abb9de.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Steel Vintage. (2023).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Kitchen Renovation: The Key to Boosting Your Home’s Value.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[online] Available at: https://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steelvintage.com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/a-kitchen-renovation-the-key-to-boosting-your-homes-value/ [Accessed 25 Oct. 2023].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Švec, R., Pícha, K., Martinát, S. and Navrátil, J. (2023).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Direct or indirect energy savings in food and beverage services? Visitors′ preferences in hotel restaurants. Heliyon,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9(7), p.e17519. doi: https://doi.org/10.1016/j.heliyon.2023.e17519.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Trust, E.S. (2018).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Top five tips to save energy in the kitchen.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[online] Energy Saving Trust. 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https://energysavingtrust.org.uk/top-five-tips-save-energy-kitchen/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Willoughby, M. (2015).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cradle will rock.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[online]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www.ribaj.com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https://www.ribaj.com/intelligence/cradle-to-cradle-design-philosophy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43289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33E94-1A67-A4F5-BDE4-07ED43D7159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/>
              <a:t>THANK YOU SO MUCH</a:t>
            </a:r>
          </a:p>
        </p:txBody>
      </p:sp>
    </p:spTree>
    <p:extLst>
      <p:ext uri="{BB962C8B-B14F-4D97-AF65-F5344CB8AC3E}">
        <p14:creationId xmlns:p14="http://schemas.microsoft.com/office/powerpoint/2010/main" val="3899847645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{7BD430D1-7213-214B-89EE-8F939B53429D}tf10001124_mac</Template>
  <TotalTime>61</TotalTime>
  <Words>2481</Words>
  <Application>Microsoft Macintosh PowerPoint</Application>
  <PresentationFormat>Widescreen</PresentationFormat>
  <Paragraphs>195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Calibri</vt:lpstr>
      <vt:lpstr>Calibri Light</vt:lpstr>
      <vt:lpstr>Corbel</vt:lpstr>
      <vt:lpstr>Söhne</vt:lpstr>
      <vt:lpstr>Wingdings 2</vt:lpstr>
      <vt:lpstr>Frame</vt:lpstr>
      <vt:lpstr>ENERGIZING SUSTAINABILITY IN THE HOTEL INDUSTRY: A COMPREHENSIVE STUDY OF ENERGY-EFFICIENT KITCHENS BMIH 6001  CONTEMPORARY THEMES IN THE HOTEL AND HOSPITALITY SECTOR </vt:lpstr>
      <vt:lpstr> INTRODUCTION</vt:lpstr>
      <vt:lpstr>PURPOSE OF  THE STUDY </vt:lpstr>
      <vt:lpstr>OVERVIEW OF LITERATURE </vt:lpstr>
      <vt:lpstr>OVERVIEW OF LITERATURE </vt:lpstr>
      <vt:lpstr>IMPORTANT THEORIES AND IDEAS </vt:lpstr>
      <vt:lpstr>IMPORTANT THEORIES AND IDEAS </vt:lpstr>
      <vt:lpstr>APPLICATION TO THE HOTEL AND HOSPITALITY SECTOR: ENERGY-EFFICIENT KITCHENS </vt:lpstr>
      <vt:lpstr>APPLICATION TO THE HOTEL AND HOSPITALITY SECTOR: ENERGY-EFFICIENT KITCHENS </vt:lpstr>
      <vt:lpstr>EVALUATE FUTURE POLICY AND MANAGEMENT OPTIONS </vt:lpstr>
      <vt:lpstr>EVALUATE FUTURE POLICY AND MANAGEMENT OPTIONS </vt:lpstr>
      <vt:lpstr>CONCLUSIONS</vt:lpstr>
      <vt:lpstr>CONCLUSIONS</vt:lpstr>
      <vt:lpstr>REFERENCES</vt:lpstr>
      <vt:lpstr>THANK YOU SO MUCH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Author</dc:creator>
  <cp:keywords/>
  <dc:description/>
  <cp:lastModifiedBy>Author</cp:lastModifiedBy>
  <cp:revision>8</cp:revision>
  <dcterms:created xsi:type="dcterms:W3CDTF">2023-11-11T14:41:12Z</dcterms:created>
  <dcterms:modified xsi:type="dcterms:W3CDTF">2023-11-11T15:42:14Z</dcterms:modified>
  <cp:category/>
</cp:coreProperties>
</file>