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1"/>
  </p:sldMasterIdLst>
  <p:notesMasterIdLst>
    <p:notesMasterId r:id="rId14"/>
  </p:notesMasterIdLst>
  <p:sldIdLst>
    <p:sldId id="256" r:id="rId2"/>
    <p:sldId id="257" r:id="rId3"/>
    <p:sldId id="258" r:id="rId4"/>
    <p:sldId id="259" r:id="rId5"/>
    <p:sldId id="263" r:id="rId6"/>
    <p:sldId id="260" r:id="rId7"/>
    <p:sldId id="264" r:id="rId8"/>
    <p:sldId id="265" r:id="rId9"/>
    <p:sldId id="266" r:id="rId10"/>
    <p:sldId id="267" r:id="rId11"/>
    <p:sldId id="268" r:id="rId12"/>
    <p:sldId id="262"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3" autoAdjust="0"/>
    <p:restoredTop sz="26054" autoAdjust="0"/>
  </p:normalViewPr>
  <p:slideViewPr>
    <p:cSldViewPr snapToGrid="0">
      <p:cViewPr varScale="1">
        <p:scale>
          <a:sx n="114" d="100"/>
          <a:sy n="114" d="100"/>
        </p:scale>
        <p:origin x="47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20C5D4-267C-4A15-BFB3-7781BBE126E7}" type="datetimeFigureOut">
              <a:rPr lang="en-IN" smtClean="0"/>
              <a:t>18-10-2023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811B04-26E9-47F7-AA3E-25D2123F1851}" type="slidenum">
              <a:rPr lang="en-IN" smtClean="0"/>
              <a:t>‹#›</a:t>
            </a:fld>
            <a:endParaRPr lang="en-IN"/>
          </a:p>
        </p:txBody>
      </p:sp>
    </p:spTree>
    <p:extLst>
      <p:ext uri="{BB962C8B-B14F-4D97-AF65-F5344CB8AC3E}">
        <p14:creationId xmlns:p14="http://schemas.microsoft.com/office/powerpoint/2010/main" val="29221362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Situated in the centre of London's esteemed Mayfair neighbourhood, JW Marriott Grosvenor House is a well-known representation of elegance and sophistication. With a rich history that dates back to 1929, this prestigious restaurant has always represented elegance and first-rate service.</a:t>
            </a:r>
          </a:p>
          <a:p>
            <a:r>
              <a:rPr lang="en-IN" sz="1200" kern="1200" dirty="0">
                <a:solidFill>
                  <a:schemeClr val="tx1"/>
                </a:solidFill>
                <a:effectLst/>
                <a:latin typeface="+mn-lt"/>
                <a:ea typeface="+mn-ea"/>
                <a:cs typeface="+mn-cs"/>
              </a:rPr>
              <a:t>This famous London landmark has the envied reputation of being the preferred destination for royalty, celebrities, and sophisticated tourists from all over the world. Join us as we examine JW Marriott Grosvenor House's exceptional offerings and lasting legacy, laying the groundwork for a more in-depth investigation of the hotel chain's dedication to excellence in hospitality.</a:t>
            </a:r>
          </a:p>
        </p:txBody>
      </p:sp>
      <p:sp>
        <p:nvSpPr>
          <p:cNvPr id="4" name="Slide Number Placeholder 3"/>
          <p:cNvSpPr>
            <a:spLocks noGrp="1"/>
          </p:cNvSpPr>
          <p:nvPr>
            <p:ph type="sldNum" sz="quarter" idx="10"/>
          </p:nvPr>
        </p:nvSpPr>
        <p:spPr/>
        <p:txBody>
          <a:bodyPr/>
          <a:lstStyle/>
          <a:p>
            <a:fld id="{60811B04-26E9-47F7-AA3E-25D2123F1851}" type="slidenum">
              <a:rPr lang="en-IN" smtClean="0"/>
              <a:t>3</a:t>
            </a:fld>
            <a:endParaRPr lang="en-IN"/>
          </a:p>
        </p:txBody>
      </p:sp>
    </p:spTree>
    <p:extLst>
      <p:ext uri="{BB962C8B-B14F-4D97-AF65-F5344CB8AC3E}">
        <p14:creationId xmlns:p14="http://schemas.microsoft.com/office/powerpoint/2010/main" val="8633823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JW Marriott Grosvenor House welcomes a wide range of discriminating tourists. Our excellent location and large conference spaces, which enable a smooth transition between work and play, attract business travellers. Our centrally located luxury lodgings are popular with leisure travellers who want to easily explore the surrounding attractions. Affluent guests value the hotel's historic charm and customised services that meet their specific needs. Our varied clientele is evidence of our adaptability and dedication to offering top-notch experiences for a broad spectrum of visitors. The JW Marriott Grosvenor House is a shining example of opulent hospitality in London because we recognise and cater to the unique demands of every visitor group.</a:t>
            </a:r>
          </a:p>
          <a:p>
            <a:endParaRPr lang="en-IN" dirty="0"/>
          </a:p>
        </p:txBody>
      </p:sp>
      <p:sp>
        <p:nvSpPr>
          <p:cNvPr id="4" name="Slide Number Placeholder 3"/>
          <p:cNvSpPr>
            <a:spLocks noGrp="1"/>
          </p:cNvSpPr>
          <p:nvPr>
            <p:ph type="sldNum" sz="quarter" idx="10"/>
          </p:nvPr>
        </p:nvSpPr>
        <p:spPr/>
        <p:txBody>
          <a:bodyPr/>
          <a:lstStyle/>
          <a:p>
            <a:fld id="{60811B04-26E9-47F7-AA3E-25D2123F1851}" type="slidenum">
              <a:rPr lang="en-IN" smtClean="0"/>
              <a:t>4</a:t>
            </a:fld>
            <a:endParaRPr lang="en-IN"/>
          </a:p>
        </p:txBody>
      </p:sp>
    </p:spTree>
    <p:extLst>
      <p:ext uri="{BB962C8B-B14F-4D97-AF65-F5344CB8AC3E}">
        <p14:creationId xmlns:p14="http://schemas.microsoft.com/office/powerpoint/2010/main" val="28925225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Comprehensive Services: The hospitality industry is characterized by its wide-ranging guest services, designed to enhance the overall experience.</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Core Services: These services encompass essentials such as concierge assistance, room service, housekeeping, and maintenance, ensuring guests' comfort and convenience during their stay.</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Exceptional Experiences: Beyond the basics, luxury hotels like JW Marriott Grosvenor House focus on delivering extraordinary moments and personalized touches that go beyond guest expectations.</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Memorable Stays: The scope of guest services extends to crafting seamless and memorable stays, where every detail is carefully considered to create a lasting impression.</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Key to Success: Understanding the character and scope of those offerings is essential to appreciating how JW Marriott Grosvenor House continually excels in turning a remarkable guest revel in delivering an outstanding guest experience.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0811B04-26E9-47F7-AA3E-25D2123F1851}" type="slidenum">
              <a:rPr lang="en-IN" smtClean="0"/>
              <a:t>5</a:t>
            </a:fld>
            <a:endParaRPr lang="en-IN"/>
          </a:p>
        </p:txBody>
      </p:sp>
    </p:spTree>
    <p:extLst>
      <p:ext uri="{BB962C8B-B14F-4D97-AF65-F5344CB8AC3E}">
        <p14:creationId xmlns:p14="http://schemas.microsoft.com/office/powerpoint/2010/main" val="27815298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IN" sz="1200" kern="1200" dirty="0">
                <a:solidFill>
                  <a:schemeClr val="tx1"/>
                </a:solidFill>
                <a:effectLst/>
                <a:latin typeface="+mn-lt"/>
                <a:ea typeface="+mn-ea"/>
                <a:cs typeface="+mn-cs"/>
              </a:rPr>
              <a:t>JW Marriott Grosvenor House flourishes on handing over a customised visitor enjoy. Through the Marriott </a:t>
            </a:r>
            <a:r>
              <a:rPr lang="en-IN" sz="1200" kern="1200" dirty="0" err="1">
                <a:solidFill>
                  <a:schemeClr val="tx1"/>
                </a:solidFill>
                <a:effectLst/>
                <a:latin typeface="+mn-lt"/>
                <a:ea typeface="+mn-ea"/>
                <a:cs typeface="+mn-cs"/>
              </a:rPr>
              <a:t>Bonvoy</a:t>
            </a:r>
            <a:r>
              <a:rPr lang="en-IN" sz="1200" kern="1200" dirty="0">
                <a:solidFill>
                  <a:schemeClr val="tx1"/>
                </a:solidFill>
                <a:effectLst/>
                <a:latin typeface="+mn-lt"/>
                <a:ea typeface="+mn-ea"/>
                <a:cs typeface="+mn-cs"/>
              </a:rPr>
              <a:t> loyalty application, visitors get admission to extraordinary advantages. The committed concierge team is going above and past, assisting with </a:t>
            </a:r>
            <a:r>
              <a:rPr lang="en-IN" sz="1200" kern="1200" dirty="0" err="1">
                <a:solidFill>
                  <a:schemeClr val="tx1"/>
                </a:solidFill>
                <a:effectLst/>
                <a:latin typeface="+mn-lt"/>
                <a:ea typeface="+mn-ea"/>
                <a:cs typeface="+mn-cs"/>
              </a:rPr>
              <a:t>theater</a:t>
            </a:r>
            <a:r>
              <a:rPr lang="en-IN" sz="1200" kern="1200" dirty="0">
                <a:solidFill>
                  <a:schemeClr val="tx1"/>
                </a:solidFill>
                <a:effectLst/>
                <a:latin typeface="+mn-lt"/>
                <a:ea typeface="+mn-ea"/>
                <a:cs typeface="+mn-cs"/>
              </a:rPr>
              <a:t> tickets, dining recommendations, transportation arrangements, and </a:t>
            </a:r>
            <a:r>
              <a:rPr lang="en-IN" sz="1200" kern="1200" dirty="0" err="1">
                <a:solidFill>
                  <a:schemeClr val="tx1"/>
                </a:solidFill>
                <a:effectLst/>
                <a:latin typeface="+mn-lt"/>
                <a:ea typeface="+mn-ea"/>
                <a:cs typeface="+mn-cs"/>
              </a:rPr>
              <a:t>neighborhood</a:t>
            </a:r>
            <a:r>
              <a:rPr lang="en-IN" sz="1200" kern="1200" dirty="0">
                <a:solidFill>
                  <a:schemeClr val="tx1"/>
                </a:solidFill>
                <a:effectLst/>
                <a:latin typeface="+mn-lt"/>
                <a:ea typeface="+mn-ea"/>
                <a:cs typeface="+mn-cs"/>
              </a:rPr>
              <a:t> insights. With 24/7 room service, guests experience culinary delights introduced to their door, and the home tasks group guarantees an immaculate environment. This unwavering commitment to excellence units the degree for an unforgettable stay in Mayfair, embodying the middle principle of JW Marriott Grosvenor House – exceeding visitor expectancies thru personalized, attentive, and exemplary service.</a:t>
            </a:r>
          </a:p>
          <a:p>
            <a:pPr lvl="0"/>
            <a:endParaRPr lang="en-IN"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0811B04-26E9-47F7-AA3E-25D2123F1851}" type="slidenum">
              <a:rPr lang="en-IN" smtClean="0"/>
              <a:t>6</a:t>
            </a:fld>
            <a:endParaRPr lang="en-IN"/>
          </a:p>
        </p:txBody>
      </p:sp>
    </p:spTree>
    <p:extLst>
      <p:ext uri="{BB962C8B-B14F-4D97-AF65-F5344CB8AC3E}">
        <p14:creationId xmlns:p14="http://schemas.microsoft.com/office/powerpoint/2010/main" val="30197646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JW Marriott Grosvenor House, London, offers an array of world-magnificence facilities to ensure our visitors enjoy the utmost luxurious and convenience. Our fashionable rooms and suites </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provide a </a:t>
            </a:r>
            <a:r>
              <a:rPr lang="en-IN" sz="1200" kern="1200" dirty="0" err="1">
                <a:solidFill>
                  <a:schemeClr val="tx1"/>
                </a:solidFill>
                <a:effectLst/>
                <a:latin typeface="+mn-lt"/>
                <a:ea typeface="+mn-ea"/>
                <a:cs typeface="+mn-cs"/>
              </a:rPr>
              <a:t>cushty</a:t>
            </a:r>
            <a:r>
              <a:rPr lang="en-IN" sz="1200" kern="1200" dirty="0">
                <a:solidFill>
                  <a:schemeClr val="tx1"/>
                </a:solidFill>
                <a:effectLst/>
                <a:latin typeface="+mn-lt"/>
                <a:ea typeface="+mn-ea"/>
                <a:cs typeface="+mn-cs"/>
              </a:rPr>
              <a:t> retreat, even as our dining options, inclusive of the renowned “Gordon Ramsay at </a:t>
            </a:r>
            <a:r>
              <a:rPr lang="en-IN" sz="1200" kern="1200" dirty="0" err="1">
                <a:solidFill>
                  <a:schemeClr val="tx1"/>
                </a:solidFill>
                <a:effectLst/>
                <a:latin typeface="+mn-lt"/>
                <a:ea typeface="+mn-ea"/>
                <a:cs typeface="+mn-cs"/>
              </a:rPr>
              <a:t>Claridge's</a:t>
            </a:r>
            <a:r>
              <a:rPr lang="en-IN" sz="1200" kern="1200" dirty="0">
                <a:solidFill>
                  <a:schemeClr val="tx1"/>
                </a:solidFill>
                <a:effectLst/>
                <a:latin typeface="+mn-lt"/>
                <a:ea typeface="+mn-ea"/>
                <a:cs typeface="+mn-cs"/>
              </a:rPr>
              <a:t>” offer remarkable culinary experiences</a:t>
            </a:r>
            <a:r>
              <a:rPr lang="en-GB" sz="1200" kern="1200" dirty="0">
                <a:solidFill>
                  <a:schemeClr val="tx1"/>
                </a:solidFill>
                <a:effectLst/>
                <a:latin typeface="+mn-lt"/>
                <a:ea typeface="+mn-ea"/>
                <a:cs typeface="+mn-cs"/>
              </a:rPr>
              <a:t>. For those seeking event spaces, we boast versatile venues ideal for conferences, weddings, and special occasions. Our spa, fitness centre, and iconic Palm Court for afternoon tea cater to wellness and indulgence. These facilities epitomize our commitment to providing guests with a comprehensive and unforgettable experience in the heart of London's Mayfair.</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60811B04-26E9-47F7-AA3E-25D2123F1851}" type="slidenum">
              <a:rPr lang="en-IN" smtClean="0"/>
              <a:t>7</a:t>
            </a:fld>
            <a:endParaRPr lang="en-IN"/>
          </a:p>
        </p:txBody>
      </p:sp>
    </p:spTree>
    <p:extLst>
      <p:ext uri="{BB962C8B-B14F-4D97-AF65-F5344CB8AC3E}">
        <p14:creationId xmlns:p14="http://schemas.microsoft.com/office/powerpoint/2010/main" val="21010057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Our guiding principle at the JW Marriott Grosvenor House in London is hospitality. It includes establishing a friendly, inviting environment where each visitor feels appreciated and respected. Our commitment to fostering emotional connections through individualised guest interactions makes every visit more than just a place to stay—it's an experience to remember. This dedication to hospitality leaves a lasting impression and fosters repeat business from visitors. At JW Marriott Grosvenor House, providing hospitality is more than simply a duty; it's a sincere and emotional way for us to show our dedication to making our guests feel at home.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60811B04-26E9-47F7-AA3E-25D2123F1851}" type="slidenum">
              <a:rPr lang="en-IN" smtClean="0"/>
              <a:t>8</a:t>
            </a:fld>
            <a:endParaRPr lang="en-IN"/>
          </a:p>
        </p:txBody>
      </p:sp>
    </p:spTree>
    <p:extLst>
      <p:ext uri="{BB962C8B-B14F-4D97-AF65-F5344CB8AC3E}">
        <p14:creationId xmlns:p14="http://schemas.microsoft.com/office/powerpoint/2010/main" val="2426577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At JW Marriott Grosvenor House, exceeding guest expectations is our guiding philosophy. We go above and above to produce remarkable moments. Personalised amenities are provided to guests upon their arrival, making them feel valued and appreciated right away. Personalised room choices guarantee a stay catered to their needs. Our superb food options, such as the Michelin-starred "Gordon Ramsay at </a:t>
            </a:r>
            <a:r>
              <a:rPr lang="en-GB" sz="1200" kern="1200" dirty="0" err="1">
                <a:solidFill>
                  <a:schemeClr val="tx1"/>
                </a:solidFill>
                <a:effectLst/>
                <a:latin typeface="+mn-lt"/>
                <a:ea typeface="+mn-ea"/>
                <a:cs typeface="+mn-cs"/>
              </a:rPr>
              <a:t>Claridge's</a:t>
            </a:r>
            <a:r>
              <a:rPr lang="en-GB" sz="1200" kern="1200" dirty="0">
                <a:solidFill>
                  <a:schemeClr val="tx1"/>
                </a:solidFill>
                <a:effectLst/>
                <a:latin typeface="+mn-lt"/>
                <a:ea typeface="+mn-ea"/>
                <a:cs typeface="+mn-cs"/>
              </a:rPr>
              <a:t>," satisfy even the pickiest palates. Immersion activities in the local and cultural milieu offer a more profound understanding of London's dynamic culture. By adhering to our "Spirit to Serve" attitude, we always work to surpass expectations and make each guest's stay genuinely remarkable.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60811B04-26E9-47F7-AA3E-25D2123F1851}" type="slidenum">
              <a:rPr lang="en-IN" smtClean="0"/>
              <a:t>9</a:t>
            </a:fld>
            <a:endParaRPr lang="en-IN"/>
          </a:p>
        </p:txBody>
      </p:sp>
    </p:spTree>
    <p:extLst>
      <p:ext uri="{BB962C8B-B14F-4D97-AF65-F5344CB8AC3E}">
        <p14:creationId xmlns:p14="http://schemas.microsoft.com/office/powerpoint/2010/main" val="29909601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At JW Marriott Grosvenor House, the testimonials and awards we get attest to our dedication to quality. Positive comments and evaluations from our visitors are constant, emphasising the wonderful experiences and first-rate service they've had. These endorsements demonstrate our commitment to upholding the highest levels of hospitality. We take great pride in the many honours and distinctions we have been bestowed upon for our dedication to quality.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60811B04-26E9-47F7-AA3E-25D2123F1851}" type="slidenum">
              <a:rPr lang="en-IN" smtClean="0"/>
              <a:t>10</a:t>
            </a:fld>
            <a:endParaRPr lang="en-IN"/>
          </a:p>
        </p:txBody>
      </p:sp>
    </p:spTree>
    <p:extLst>
      <p:ext uri="{BB962C8B-B14F-4D97-AF65-F5344CB8AC3E}">
        <p14:creationId xmlns:p14="http://schemas.microsoft.com/office/powerpoint/2010/main" val="24356316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60811B04-26E9-47F7-AA3E-25D2123F1851}" type="slidenum">
              <a:rPr lang="en-IN" smtClean="0"/>
              <a:t>12</a:t>
            </a:fld>
            <a:endParaRPr lang="en-IN"/>
          </a:p>
        </p:txBody>
      </p:sp>
    </p:spTree>
    <p:extLst>
      <p:ext uri="{BB962C8B-B14F-4D97-AF65-F5344CB8AC3E}">
        <p14:creationId xmlns:p14="http://schemas.microsoft.com/office/powerpoint/2010/main" val="178859917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97E0307-B85C-446A-8EF0-0407D435D787}" type="datetimeFigureOut">
              <a:rPr lang="en-US" dirty="0"/>
              <a:t>10/18/2023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A39ACE-9343-4EBE-B5CA-AEA240A1DC53}" type="datetimeFigureOut">
              <a:rPr lang="en-US" dirty="0"/>
              <a:t>10/18/2023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9A00F7B-89C5-4DF7-A309-6263220147D4}" type="datetimeFigureOut">
              <a:rPr lang="en-US" dirty="0"/>
              <a:t>10/18/2023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49C95DE-FD64-4606-AE61-EC1136867CC6}" type="datetimeFigureOut">
              <a:rPr lang="en-US" dirty="0"/>
              <a:t>10/18/2023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EB0BBD-30FE-4CF1-900A-0C45149F8AF8}" type="datetimeFigureOut">
              <a:rPr lang="en-US" dirty="0"/>
              <a:t>10/18/2023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91A5F7F-3E81-4C65-A4D1-CB62D5B9DB91}" type="datetimeFigureOut">
              <a:rPr lang="en-US" dirty="0"/>
              <a:t>10/18/2023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77ECC86-1672-4627-AEFE-EC5485C73905}" type="datetimeFigureOut">
              <a:rPr lang="en-US" dirty="0"/>
              <a:t>10/18/2023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CDCB01F-D966-4C62-B900-0BE008A90C98}" type="datetimeFigureOut">
              <a:rPr lang="en-US" dirty="0"/>
              <a:t>10/18/2023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E73A0EA-7DC7-4964-BB97-B173EF3B859A}" type="datetimeFigureOut">
              <a:rPr lang="en-US" dirty="0"/>
              <a:t>10/18/2023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BD862E7-95FA-4FC4-9EC5-DDBFA8DC7417}" type="datetimeFigureOut">
              <a:rPr lang="en-US" dirty="0"/>
              <a:t>10/18/2023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DB987F2-A784-4F72-BB57-0E9EACDE722E}" type="datetimeFigureOut">
              <a:rPr lang="en-US" dirty="0"/>
              <a:t>10/18/2023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0BBD51E-4B19-444E-85C0-DBD7EB6263F4}" type="datetimeFigureOut">
              <a:rPr lang="en-US" dirty="0"/>
              <a:t>10/18/2023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0D7255A-4AD5-4D3E-9A0A-689DA3BA976C}" type="datetimeFigureOut">
              <a:rPr lang="en-US" dirty="0"/>
              <a:t>10/18/2023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EE0AD15-87AC-45B2-9EE5-8D165AF83CD7}" type="datetimeFigureOut">
              <a:rPr lang="en-US" dirty="0"/>
              <a:t>10/18/2023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FCC40CCD-F0D6-4CC2-A4C8-2D7D0D875F02}" type="datetimeFigureOut">
              <a:rPr lang="en-US" dirty="0"/>
              <a:t>10/18/2023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CFE2CC-454D-4466-AC55-B86DA0A87BAE}" type="datetimeFigureOut">
              <a:rPr lang="en-US" dirty="0"/>
              <a:t>10/18/2023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B647B1BF-4039-460D-A637-65428CBD720E}" type="datetimeFigureOut">
              <a:rPr lang="en-US" dirty="0"/>
              <a:t>10/18/2023</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0EF52CC-F3D9-41D4-BCE4-C208E61A3F31}" type="datetimeFigureOut">
              <a:rPr lang="en-US" dirty="0"/>
              <a:t>10/18/2023</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5-Star Hotel in Andheri, Mumbai | JW Marriott Mumbai Saha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0" y="4354"/>
            <a:ext cx="12192000" cy="574330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2407068" y="226578"/>
            <a:ext cx="7377864" cy="1699388"/>
          </a:xfrm>
        </p:spPr>
        <p:txBody>
          <a:bodyPr anchor="t"/>
          <a:lstStyle/>
          <a:p>
            <a:pPr algn="ctr"/>
            <a:r>
              <a:rPr lang="en-IN" sz="6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International Hotel Management </a:t>
            </a:r>
          </a:p>
        </p:txBody>
      </p:sp>
      <p:sp>
        <p:nvSpPr>
          <p:cNvPr id="3" name="Subtitle 2"/>
          <p:cNvSpPr>
            <a:spLocks noGrp="1"/>
          </p:cNvSpPr>
          <p:nvPr>
            <p:ph type="subTitle" idx="1"/>
          </p:nvPr>
        </p:nvSpPr>
        <p:spPr>
          <a:xfrm>
            <a:off x="3746300" y="5863610"/>
            <a:ext cx="5828773" cy="837791"/>
          </a:xfrm>
        </p:spPr>
        <p:txBody>
          <a:bodyPr/>
          <a:lstStyle/>
          <a:p>
            <a:pPr algn="just"/>
            <a:r>
              <a:rPr lang="en-IN" dirty="0">
                <a:solidFill>
                  <a:schemeClr val="bg1"/>
                </a:solidFill>
                <a:latin typeface="Times New Roman" panose="02020603050405020304" pitchFamily="18" charset="0"/>
                <a:cs typeface="Times New Roman" panose="02020603050405020304" pitchFamily="18" charset="0"/>
              </a:rPr>
              <a:t>Student </a:t>
            </a:r>
            <a:r>
              <a:rPr lang="en-IN">
                <a:solidFill>
                  <a:schemeClr val="bg1"/>
                </a:solidFill>
                <a:latin typeface="Times New Roman" panose="02020603050405020304" pitchFamily="18" charset="0"/>
                <a:cs typeface="Times New Roman" panose="02020603050405020304" pitchFamily="18" charset="0"/>
              </a:rPr>
              <a:t>Name: </a:t>
            </a:r>
            <a:r>
              <a:rPr lang="en-IN" dirty="0">
                <a:solidFill>
                  <a:schemeClr val="bg1"/>
                </a:solidFill>
                <a:latin typeface="Times New Roman" panose="02020603050405020304" pitchFamily="18" charset="0"/>
                <a:cs typeface="Times New Roman" panose="02020603050405020304" pitchFamily="18" charset="0"/>
              </a:rPr>
              <a:t>Iulia Maria Luca                                                           </a:t>
            </a:r>
          </a:p>
          <a:p>
            <a:pPr algn="just"/>
            <a:r>
              <a:rPr lang="en-IN" dirty="0">
                <a:solidFill>
                  <a:schemeClr val="bg1"/>
                </a:solidFill>
                <a:latin typeface="Times New Roman" panose="02020603050405020304" pitchFamily="18" charset="0"/>
                <a:cs typeface="Times New Roman" panose="02020603050405020304" pitchFamily="18" charset="0"/>
              </a:rPr>
              <a:t>Student ID: 2239007</a:t>
            </a:r>
          </a:p>
        </p:txBody>
      </p:sp>
    </p:spTree>
    <p:extLst>
      <p:ext uri="{BB962C8B-B14F-4D97-AF65-F5344CB8AC3E}">
        <p14:creationId xmlns:p14="http://schemas.microsoft.com/office/powerpoint/2010/main" val="23937948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e Great Room - Banquet Setu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7493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569111" y="243169"/>
            <a:ext cx="6849356" cy="1080938"/>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noAutofit/>
          </a:bodyPr>
          <a:lstStyle/>
          <a:p>
            <a:pPr algn="ctr"/>
            <a:r>
              <a:rPr lang="en-IN" sz="8000" u="sng" dirty="0">
                <a:solidFill>
                  <a:schemeClr val="tx1"/>
                </a:solidFill>
                <a:effectLst>
                  <a:outerShdw blurRad="38100" dist="38100" dir="2700000" algn="tl">
                    <a:srgbClr val="000000">
                      <a:alpha val="43137"/>
                    </a:srgbClr>
                  </a:outerShdw>
                </a:effectLst>
              </a:rPr>
              <a:t>Introduction</a:t>
            </a:r>
            <a:r>
              <a:rPr lang="en-IN" sz="8000" dirty="0">
                <a:solidFill>
                  <a:schemeClr val="tx1"/>
                </a:solidFill>
                <a:effectLst>
                  <a:outerShdw blurRad="38100" dist="38100" dir="2700000" algn="tl">
                    <a:srgbClr val="000000">
                      <a:alpha val="43137"/>
                    </a:srgbClr>
                  </a:outerShdw>
                </a:effectLst>
              </a:rPr>
              <a:t> </a:t>
            </a:r>
          </a:p>
        </p:txBody>
      </p:sp>
      <p:sp>
        <p:nvSpPr>
          <p:cNvPr id="3" name="Content Placeholder 2"/>
          <p:cNvSpPr>
            <a:spLocks noGrp="1"/>
          </p:cNvSpPr>
          <p:nvPr>
            <p:ph idx="1"/>
          </p:nvPr>
        </p:nvSpPr>
        <p:spPr>
          <a:xfrm>
            <a:off x="680322" y="2365248"/>
            <a:ext cx="10632112" cy="3291974"/>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normAutofit lnSpcReduction="10000"/>
          </a:bodyPr>
          <a:lstStyle/>
          <a:p>
            <a:pPr marL="0" indent="0" algn="just">
              <a:lnSpc>
                <a:spcPct val="110000"/>
              </a:lnSpc>
              <a:buNone/>
            </a:pPr>
            <a:r>
              <a:rPr lang="en-GB" dirty="0">
                <a:solidFill>
                  <a:schemeClr val="tx1"/>
                </a:solidFill>
              </a:rPr>
              <a:t>Welcome to the exploration of luxury hospitality, focusing on JW Marriott Grosvenor House in London. In the next ten minutes, this presentation will delve into the vital role of quality service, genuine hospitality, and exemplary guest services in the hospitality industry. Discover why JW Marriott Grosvenor House appeals to business travellers, leisure seekers, and high-net-worth individuals, and how it sets the gold standard in guest experience. This presentation unveils the world-class facilities, emphasizing the importance of creating a warm, welcoming atmosphere.</a:t>
            </a:r>
            <a:endParaRPr lang="en-IN" dirty="0">
              <a:solidFill>
                <a:schemeClr val="tx1"/>
              </a:solidFill>
            </a:endParaRPr>
          </a:p>
          <a:p>
            <a:pPr marL="0" indent="0" algn="just">
              <a:lnSpc>
                <a:spcPct val="110000"/>
              </a:lnSpc>
              <a:buNone/>
            </a:pPr>
            <a:endParaRPr lang="en-IN" dirty="0">
              <a:solidFill>
                <a:schemeClr val="tx1"/>
              </a:solidFill>
            </a:endParaRPr>
          </a:p>
        </p:txBody>
      </p:sp>
    </p:spTree>
    <p:extLst>
      <p:ext uri="{BB962C8B-B14F-4D97-AF65-F5344CB8AC3E}">
        <p14:creationId xmlns:p14="http://schemas.microsoft.com/office/powerpoint/2010/main" val="7601620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001" y="673757"/>
            <a:ext cx="9613861" cy="1080938"/>
          </a:xfrm>
        </p:spPr>
        <p:txBody>
          <a:bodyPr>
            <a:normAutofit/>
          </a:bodyPr>
          <a:lstStyle/>
          <a:p>
            <a:pPr algn="just"/>
            <a:r>
              <a:rPr lang="en-IN" sz="6000" u="sng" dirty="0">
                <a:effectLst>
                  <a:outerShdw blurRad="38100" dist="38100" dir="2700000" algn="tl">
                    <a:srgbClr val="000000">
                      <a:alpha val="43137"/>
                    </a:srgbClr>
                  </a:outerShdw>
                </a:effectLst>
              </a:rPr>
              <a:t>Overview of the hotel </a:t>
            </a:r>
          </a:p>
        </p:txBody>
      </p:sp>
      <p:sp>
        <p:nvSpPr>
          <p:cNvPr id="3" name="Content Placeholder 2"/>
          <p:cNvSpPr>
            <a:spLocks noGrp="1"/>
          </p:cNvSpPr>
          <p:nvPr>
            <p:ph idx="1"/>
          </p:nvPr>
        </p:nvSpPr>
        <p:spPr>
          <a:xfrm>
            <a:off x="239058" y="2132318"/>
            <a:ext cx="7912165" cy="4490551"/>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noAutofit/>
          </a:bodyPr>
          <a:lstStyle/>
          <a:p>
            <a:pPr lvl="0">
              <a:lnSpc>
                <a:spcPct val="110000"/>
              </a:lnSpc>
            </a:pPr>
            <a:r>
              <a:rPr lang="en-IN" sz="2800" dirty="0"/>
              <a:t>Located in London's Mayfair district (</a:t>
            </a:r>
            <a:r>
              <a:rPr lang="en-GB" sz="2800" dirty="0"/>
              <a:t>Luxury Hotel in Mayfair: JW Marriott Grosvenor house London 2023)</a:t>
            </a:r>
            <a:r>
              <a:rPr lang="en-IN" sz="2800" dirty="0"/>
              <a:t>.</a:t>
            </a:r>
          </a:p>
          <a:p>
            <a:pPr lvl="0">
              <a:lnSpc>
                <a:spcPct val="110000"/>
              </a:lnSpc>
            </a:pPr>
            <a:r>
              <a:rPr lang="en-IN" sz="2800" dirty="0"/>
              <a:t>Established in 1929, steeped in history.</a:t>
            </a:r>
          </a:p>
          <a:p>
            <a:pPr lvl="0">
              <a:lnSpc>
                <a:spcPct val="110000"/>
              </a:lnSpc>
            </a:pPr>
            <a:r>
              <a:rPr lang="en-IN" sz="2800" dirty="0"/>
              <a:t>Renowned for luxury and top-tier service.</a:t>
            </a:r>
          </a:p>
          <a:p>
            <a:pPr lvl="0">
              <a:lnSpc>
                <a:spcPct val="110000"/>
              </a:lnSpc>
            </a:pPr>
            <a:r>
              <a:rPr lang="en-IN" sz="2800" dirty="0"/>
              <a:t>An iconic venue for royalty and celebrities.</a:t>
            </a:r>
          </a:p>
          <a:p>
            <a:pPr lvl="0">
              <a:lnSpc>
                <a:spcPct val="110000"/>
              </a:lnSpc>
            </a:pPr>
            <a:r>
              <a:rPr lang="en-IN" sz="2800" dirty="0"/>
              <a:t>Central to a legacy of elegance and sophistication.</a:t>
            </a:r>
          </a:p>
          <a:p>
            <a:pPr algn="just">
              <a:lnSpc>
                <a:spcPct val="110000"/>
              </a:lnSpc>
            </a:pPr>
            <a:endParaRPr lang="en-IN" sz="2800" dirty="0">
              <a:solidFill>
                <a:schemeClr val="tx1"/>
              </a:solidFill>
            </a:endParaRPr>
          </a:p>
        </p:txBody>
      </p:sp>
      <p:pic>
        <p:nvPicPr>
          <p:cNvPr id="4" name="Picture 3"/>
          <p:cNvPicPr>
            <a:picLocks noChangeAspect="1"/>
          </p:cNvPicPr>
          <p:nvPr/>
        </p:nvPicPr>
        <p:blipFill>
          <a:blip r:embed="rId3"/>
          <a:stretch>
            <a:fillRect/>
          </a:stretch>
        </p:blipFill>
        <p:spPr>
          <a:xfrm>
            <a:off x="8267799" y="2768400"/>
            <a:ext cx="3802281" cy="2403078"/>
          </a:xfrm>
          <a:prstGeom prst="rect">
            <a:avLst/>
          </a:prstGeom>
        </p:spPr>
      </p:pic>
      <p:sp>
        <p:nvSpPr>
          <p:cNvPr id="5" name="TextBox 4"/>
          <p:cNvSpPr txBox="1"/>
          <p:nvPr/>
        </p:nvSpPr>
        <p:spPr>
          <a:xfrm>
            <a:off x="8399417" y="5447211"/>
            <a:ext cx="3331029" cy="923330"/>
          </a:xfrm>
          <a:prstGeom prst="rect">
            <a:avLst/>
          </a:prstGeom>
          <a:noFill/>
        </p:spPr>
        <p:txBody>
          <a:bodyPr wrap="square" rtlCol="0">
            <a:spAutoFit/>
          </a:bodyPr>
          <a:lstStyle/>
          <a:p>
            <a:pPr algn="ctr"/>
            <a:r>
              <a:rPr lang="en-US" dirty="0"/>
              <a:t>Figure 1: Grosvenor House London </a:t>
            </a:r>
          </a:p>
          <a:p>
            <a:pPr algn="ctr"/>
            <a:r>
              <a:rPr lang="en-US" dirty="0"/>
              <a:t>(Source: JW Marriott.com)</a:t>
            </a:r>
          </a:p>
        </p:txBody>
      </p:sp>
    </p:spTree>
    <p:extLst>
      <p:ext uri="{BB962C8B-B14F-4D97-AF65-F5344CB8AC3E}">
        <p14:creationId xmlns:p14="http://schemas.microsoft.com/office/powerpoint/2010/main" val="39670138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8" name="Picture 6" descr="London Hyde Park Cocktail Ba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885331" y="840855"/>
            <a:ext cx="9313532" cy="1080938"/>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normAutofit/>
          </a:bodyPr>
          <a:lstStyle/>
          <a:p>
            <a:pPr algn="ctr"/>
            <a:r>
              <a:rPr lang="en-IN" sz="4800" u="sng" dirty="0">
                <a:solidFill>
                  <a:schemeClr val="tx1"/>
                </a:solidFill>
                <a:effectLst>
                  <a:outerShdw blurRad="38100" dist="38100" dir="2700000" algn="tl">
                    <a:srgbClr val="000000">
                      <a:alpha val="43137"/>
                    </a:srgbClr>
                  </a:outerShdw>
                </a:effectLst>
              </a:rPr>
              <a:t>JW Marriott's Main Consumers</a:t>
            </a:r>
            <a:endParaRPr lang="en-IN" sz="9600" u="sng" dirty="0">
              <a:solidFill>
                <a:schemeClr val="tx1"/>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1835649" y="2583972"/>
            <a:ext cx="7781317" cy="2345380"/>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noAutofit/>
          </a:bodyPr>
          <a:lstStyle/>
          <a:p>
            <a:pPr lvl="0">
              <a:lnSpc>
                <a:spcPct val="110000"/>
              </a:lnSpc>
            </a:pPr>
            <a:r>
              <a:rPr lang="en-IN" sz="2000" dirty="0"/>
              <a:t>Business travellers: Convenience and professionalism (</a:t>
            </a:r>
            <a:r>
              <a:rPr lang="en-GB" sz="2000" dirty="0"/>
              <a:t>Banerjee and Chua, 2016)</a:t>
            </a:r>
            <a:r>
              <a:rPr lang="en-IN" sz="2000" dirty="0"/>
              <a:t>.</a:t>
            </a:r>
          </a:p>
          <a:p>
            <a:pPr lvl="0">
              <a:lnSpc>
                <a:spcPct val="110000"/>
              </a:lnSpc>
            </a:pPr>
            <a:r>
              <a:rPr lang="en-IN" sz="2000" dirty="0"/>
              <a:t>Leisure travellers: Central luxury and local attractions.</a:t>
            </a:r>
          </a:p>
          <a:p>
            <a:pPr lvl="0">
              <a:lnSpc>
                <a:spcPct val="110000"/>
              </a:lnSpc>
            </a:pPr>
            <a:r>
              <a:rPr lang="en-IN" sz="2000" dirty="0"/>
              <a:t>High-net-worth individuals: Historic charm, bespoke services </a:t>
            </a:r>
          </a:p>
          <a:p>
            <a:pPr lvl="0">
              <a:lnSpc>
                <a:spcPct val="110000"/>
              </a:lnSpc>
            </a:pPr>
            <a:r>
              <a:rPr lang="en-IN" sz="2000" dirty="0"/>
              <a:t>Versatile appeal: Attracting diverse clientele.</a:t>
            </a:r>
          </a:p>
          <a:p>
            <a:pPr marL="457200" indent="-457200" algn="just">
              <a:lnSpc>
                <a:spcPct val="110000"/>
              </a:lnSpc>
              <a:buFont typeface="+mj-lt"/>
              <a:buAutoNum type="arabicPeriod"/>
            </a:pPr>
            <a:endParaRPr lang="en-IN" sz="2000" dirty="0">
              <a:solidFill>
                <a:schemeClr val="tx1"/>
              </a:solidFill>
            </a:endParaRPr>
          </a:p>
        </p:txBody>
      </p:sp>
    </p:spTree>
    <p:extLst>
      <p:ext uri="{BB962C8B-B14F-4D97-AF65-F5344CB8AC3E}">
        <p14:creationId xmlns:p14="http://schemas.microsoft.com/office/powerpoint/2010/main" val="11599580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Luxury Park Lane, London hote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680321" y="334123"/>
            <a:ext cx="10764752" cy="1080938"/>
          </a:xfrm>
        </p:spPr>
        <p:txBody>
          <a:bodyPr>
            <a:noAutofit/>
          </a:bodyPr>
          <a:lstStyle/>
          <a:p>
            <a:pPr algn="just"/>
            <a:r>
              <a:rPr lang="en-IN" sz="4800" u="sng" dirty="0">
                <a:effectLst>
                  <a:outerShdw blurRad="38100" dist="38100" dir="2700000" algn="tl">
                    <a:srgbClr val="000000">
                      <a:alpha val="43137"/>
                    </a:srgbClr>
                  </a:outerShdw>
                </a:effectLst>
              </a:rPr>
              <a:t>Nature and Scope of Guest Services</a:t>
            </a:r>
            <a:endParaRPr lang="en-IN" sz="8000" u="sng"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108430" y="2302136"/>
            <a:ext cx="5870340" cy="2431229"/>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normAutofit fontScale="85000" lnSpcReduction="20000"/>
          </a:bodyPr>
          <a:lstStyle/>
          <a:p>
            <a:pPr lvl="0">
              <a:lnSpc>
                <a:spcPct val="120000"/>
              </a:lnSpc>
            </a:pPr>
            <a:r>
              <a:rPr lang="en-GB" dirty="0"/>
              <a:t>Comprehensive Services (</a:t>
            </a:r>
            <a:r>
              <a:rPr lang="en-GB" dirty="0" err="1"/>
              <a:t>Solnet</a:t>
            </a:r>
            <a:r>
              <a:rPr lang="en-GB" dirty="0"/>
              <a:t> et al., 2019).</a:t>
            </a:r>
            <a:endParaRPr lang="en-IN" dirty="0"/>
          </a:p>
          <a:p>
            <a:pPr lvl="0">
              <a:lnSpc>
                <a:spcPct val="120000"/>
              </a:lnSpc>
            </a:pPr>
            <a:r>
              <a:rPr lang="en-GB" dirty="0"/>
              <a:t>Core Services</a:t>
            </a:r>
            <a:endParaRPr lang="en-IN" dirty="0"/>
          </a:p>
          <a:p>
            <a:pPr lvl="0">
              <a:lnSpc>
                <a:spcPct val="120000"/>
              </a:lnSpc>
            </a:pPr>
            <a:r>
              <a:rPr lang="en-GB" dirty="0"/>
              <a:t>Exceptional Experiences (Luna-Cortés et al., 2022).</a:t>
            </a:r>
            <a:endParaRPr lang="en-IN" dirty="0"/>
          </a:p>
          <a:p>
            <a:pPr lvl="0">
              <a:lnSpc>
                <a:spcPct val="120000"/>
              </a:lnSpc>
            </a:pPr>
            <a:r>
              <a:rPr lang="en-GB" dirty="0"/>
              <a:t>Memorable Stays</a:t>
            </a:r>
            <a:endParaRPr lang="en-IN" dirty="0"/>
          </a:p>
          <a:p>
            <a:pPr lvl="0">
              <a:lnSpc>
                <a:spcPct val="120000"/>
              </a:lnSpc>
            </a:pPr>
            <a:r>
              <a:rPr lang="en-GB" dirty="0"/>
              <a:t>Key to Success</a:t>
            </a:r>
            <a:endParaRPr lang="en-IN" dirty="0"/>
          </a:p>
          <a:p>
            <a:pPr algn="just">
              <a:lnSpc>
                <a:spcPct val="120000"/>
              </a:lnSpc>
            </a:pPr>
            <a:endParaRPr lang="en-IN" dirty="0">
              <a:solidFill>
                <a:schemeClr val="tx1"/>
              </a:solidFill>
            </a:endParaRPr>
          </a:p>
        </p:txBody>
      </p:sp>
      <p:pic>
        <p:nvPicPr>
          <p:cNvPr id="2054" name="Picture 6" descr="What Is A Guest Servic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18475" y="2171318"/>
            <a:ext cx="4526598" cy="30204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7225770" y="5301719"/>
            <a:ext cx="4219303" cy="646331"/>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Figure 2: Guest service </a:t>
            </a:r>
          </a:p>
          <a:p>
            <a:pPr algn="ctr"/>
            <a:r>
              <a:rPr lang="en-US" dirty="0">
                <a:latin typeface="Times New Roman" panose="02020603050405020304" pitchFamily="18" charset="0"/>
                <a:cs typeface="Times New Roman" panose="02020603050405020304" pitchFamily="18" charset="0"/>
              </a:rPr>
              <a:t>(Source: </a:t>
            </a:r>
            <a:r>
              <a:rPr lang="en-US" dirty="0" err="1">
                <a:latin typeface="Times New Roman" panose="02020603050405020304" pitchFamily="18" charset="0"/>
                <a:cs typeface="Times New Roman" panose="02020603050405020304" pitchFamily="18" charset="0"/>
              </a:rPr>
              <a:t>HotelTalk</a:t>
            </a:r>
            <a:r>
              <a:rPr lang="en-US"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9434369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Corrigans Mayfair - Dickie's Ba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12192000" cy="69723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29805" y="31533"/>
            <a:ext cx="10994940" cy="1309481"/>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noAutofit/>
          </a:bodyPr>
          <a:lstStyle/>
          <a:p>
            <a:pPr algn="ctr"/>
            <a:r>
              <a:rPr lang="en-IN" sz="4400" u="sng" dirty="0"/>
              <a:t>Role of Guest Services at JW Marriott</a:t>
            </a:r>
            <a:endParaRPr lang="en-IN" sz="8800" u="sng" dirty="0">
              <a:solidFill>
                <a:schemeClr val="bg1"/>
              </a:solidFill>
            </a:endParaRPr>
          </a:p>
        </p:txBody>
      </p:sp>
      <p:sp>
        <p:nvSpPr>
          <p:cNvPr id="3" name="Rectangle 2"/>
          <p:cNvSpPr/>
          <p:nvPr/>
        </p:nvSpPr>
        <p:spPr>
          <a:xfrm>
            <a:off x="834004" y="1372546"/>
            <a:ext cx="4636181" cy="5037276"/>
          </a:xfrm>
          <a:prstGeom prst="rect">
            <a:avLst/>
          </a:prstGeom>
        </p:spPr>
        <p:txBody>
          <a:bodyPr wrap="square">
            <a:spAutoFit/>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IN" sz="2400" dirty="0">
                <a:latin typeface="Times New Roman" panose="02020603050405020304" pitchFamily="18" charset="0"/>
                <a:ea typeface="Calibri" panose="020F0502020204030204" pitchFamily="34" charset="0"/>
                <a:cs typeface="Mangal" panose="02040503050203030202" pitchFamily="18" charset="0"/>
              </a:rPr>
              <a:t>Personalised service </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2400" dirty="0">
                <a:latin typeface="Times New Roman" panose="02020603050405020304" pitchFamily="18" charset="0"/>
                <a:ea typeface="Calibri" panose="020F0502020204030204" pitchFamily="34" charset="0"/>
                <a:cs typeface="Mangal" panose="02040503050203030202" pitchFamily="18" charset="0"/>
              </a:rPr>
              <a:t>Marriott </a:t>
            </a:r>
            <a:r>
              <a:rPr lang="en-IN" sz="2400" dirty="0" err="1">
                <a:latin typeface="Times New Roman" panose="02020603050405020304" pitchFamily="18" charset="0"/>
                <a:ea typeface="Calibri" panose="020F0502020204030204" pitchFamily="34" charset="0"/>
                <a:cs typeface="Mangal" panose="02040503050203030202" pitchFamily="18" charset="0"/>
              </a:rPr>
              <a:t>Bonvoy</a:t>
            </a:r>
            <a:r>
              <a:rPr lang="en-IN" sz="2400" dirty="0">
                <a:latin typeface="Times New Roman" panose="02020603050405020304" pitchFamily="18" charset="0"/>
                <a:ea typeface="Calibri" panose="020F0502020204030204" pitchFamily="34" charset="0"/>
                <a:cs typeface="Mangal" panose="02040503050203030202" pitchFamily="18" charset="0"/>
              </a:rPr>
              <a:t> loyalty program (</a:t>
            </a:r>
            <a:r>
              <a:rPr lang="en-GB" sz="2400" dirty="0" err="1">
                <a:latin typeface="Times New Roman" panose="02020603050405020304" pitchFamily="18" charset="0"/>
                <a:ea typeface="Calibri" panose="020F0502020204030204" pitchFamily="34" charset="0"/>
                <a:cs typeface="Mangal" panose="02040503050203030202" pitchFamily="18" charset="0"/>
              </a:rPr>
              <a:t>Karagiannis</a:t>
            </a:r>
            <a:r>
              <a:rPr lang="en-GB" sz="2400" dirty="0">
                <a:latin typeface="Times New Roman" panose="02020603050405020304" pitchFamily="18" charset="0"/>
                <a:ea typeface="Calibri" panose="020F0502020204030204" pitchFamily="34" charset="0"/>
                <a:cs typeface="Mangal" panose="02040503050203030202" pitchFamily="18" charset="0"/>
              </a:rPr>
              <a:t>, 2021)</a:t>
            </a:r>
            <a:r>
              <a:rPr lang="en-IN" sz="2400" dirty="0">
                <a:latin typeface="Times New Roman" panose="02020603050405020304" pitchFamily="18" charset="0"/>
                <a:ea typeface="Calibri" panose="020F0502020204030204" pitchFamily="34" charset="0"/>
                <a:cs typeface="Mangal" panose="02040503050203030202" pitchFamily="18" charset="0"/>
              </a:rPr>
              <a:t>.</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2400" dirty="0">
                <a:latin typeface="Times New Roman" panose="02020603050405020304" pitchFamily="18" charset="0"/>
                <a:ea typeface="Calibri" panose="020F0502020204030204" pitchFamily="34" charset="0"/>
                <a:cs typeface="Mangal" panose="02040503050203030202" pitchFamily="18" charset="0"/>
              </a:rPr>
              <a:t>Concierge assistance.</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2400" dirty="0">
                <a:latin typeface="Times New Roman" panose="02020603050405020304" pitchFamily="18" charset="0"/>
                <a:ea typeface="Calibri" panose="020F0502020204030204" pitchFamily="34" charset="0"/>
                <a:cs typeface="Mangal" panose="02040503050203030202" pitchFamily="18" charset="0"/>
              </a:rPr>
              <a:t>24/7 room service.</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2400" dirty="0">
                <a:latin typeface="Times New Roman" panose="02020603050405020304" pitchFamily="18" charset="0"/>
                <a:ea typeface="Calibri" panose="020F0502020204030204" pitchFamily="34" charset="0"/>
                <a:cs typeface="Mangal" panose="02040503050203030202" pitchFamily="18" charset="0"/>
              </a:rPr>
              <a:t>Impeccable housekeeping.</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2400" dirty="0">
                <a:latin typeface="Times New Roman" panose="02020603050405020304" pitchFamily="18" charset="0"/>
                <a:ea typeface="Calibri" panose="020F0502020204030204" pitchFamily="34" charset="0"/>
                <a:cs typeface="Mangal" panose="02040503050203030202" pitchFamily="18" charset="0"/>
              </a:rPr>
              <a:t>Dedication to exceeding guest expectations (</a:t>
            </a:r>
            <a:r>
              <a:rPr lang="en-GB" sz="2400" dirty="0">
                <a:latin typeface="Times New Roman" panose="02020603050405020304" pitchFamily="18" charset="0"/>
                <a:ea typeface="Calibri" panose="020F0502020204030204" pitchFamily="34" charset="0"/>
                <a:cs typeface="Mangal" panose="02040503050203030202" pitchFamily="18" charset="0"/>
              </a:rPr>
              <a:t>Jain, et al</a:t>
            </a:r>
            <a:r>
              <a:rPr lang="en-IN" sz="2400" dirty="0">
                <a:latin typeface="Times New Roman" panose="02020603050405020304" pitchFamily="18" charset="0"/>
                <a:ea typeface="Calibri" panose="020F0502020204030204" pitchFamily="34" charset="0"/>
                <a:cs typeface="Mangal" panose="02040503050203030202" pitchFamily="18" charset="0"/>
              </a:rPr>
              <a:t>. 2023).</a:t>
            </a:r>
          </a:p>
        </p:txBody>
      </p:sp>
    </p:spTree>
    <p:extLst>
      <p:ext uri="{BB962C8B-B14F-4D97-AF65-F5344CB8AC3E}">
        <p14:creationId xmlns:p14="http://schemas.microsoft.com/office/powerpoint/2010/main" val="3033115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JW Steakhouse in Central Lond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
            <a:ext cx="12192001"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138747" y="143232"/>
            <a:ext cx="11716952" cy="1080938"/>
          </a:xfrm>
          <a:noFill/>
          <a:ln>
            <a:noFill/>
          </a:ln>
        </p:spPr>
        <p:style>
          <a:lnRef idx="0">
            <a:scrgbClr r="0" g="0" b="0"/>
          </a:lnRef>
          <a:fillRef idx="0">
            <a:scrgbClr r="0" g="0" b="0"/>
          </a:fillRef>
          <a:effectRef idx="0">
            <a:scrgbClr r="0" g="0" b="0"/>
          </a:effectRef>
          <a:fontRef idx="minor">
            <a:schemeClr val="dk1"/>
          </a:fontRef>
        </p:style>
        <p:txBody>
          <a:bodyPr>
            <a:normAutofit/>
          </a:bodyPr>
          <a:lstStyle/>
          <a:p>
            <a:pPr algn="ctr"/>
            <a:r>
              <a:rPr lang="en-IN" sz="5400" u="sng" dirty="0">
                <a:solidFill>
                  <a:schemeClr val="tx1"/>
                </a:solidFill>
                <a:effectLst>
                  <a:outerShdw blurRad="38100" dist="38100" dir="2700000" algn="tl">
                    <a:srgbClr val="000000">
                      <a:alpha val="43137"/>
                    </a:srgbClr>
                  </a:outerShdw>
                </a:effectLst>
              </a:rPr>
              <a:t>Facilities at JW Marriott</a:t>
            </a:r>
          </a:p>
        </p:txBody>
      </p:sp>
      <p:sp>
        <p:nvSpPr>
          <p:cNvPr id="5" name="Rectangle 4"/>
          <p:cNvSpPr/>
          <p:nvPr/>
        </p:nvSpPr>
        <p:spPr>
          <a:xfrm>
            <a:off x="2040548" y="1824782"/>
            <a:ext cx="7913350" cy="3760325"/>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IN" sz="2400" dirty="0">
                <a:solidFill>
                  <a:schemeClr val="tx1"/>
                </a:solidFill>
                <a:latin typeface="Times New Roman" panose="02020603050405020304" pitchFamily="18" charset="0"/>
                <a:ea typeface="Calibri" panose="020F0502020204030204" pitchFamily="34" charset="0"/>
                <a:cs typeface="Mangal" panose="02040503050203030202" pitchFamily="18" charset="0"/>
              </a:rPr>
              <a:t>Luxurious rooms and suites.</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2400" dirty="0">
                <a:solidFill>
                  <a:schemeClr val="tx1"/>
                </a:solidFill>
                <a:latin typeface="Times New Roman" panose="02020603050405020304" pitchFamily="18" charset="0"/>
                <a:ea typeface="Calibri" panose="020F0502020204030204" pitchFamily="34" charset="0"/>
                <a:cs typeface="Mangal" panose="02040503050203030202" pitchFamily="18" charset="0"/>
              </a:rPr>
              <a:t>Fine dining, including "Gordon Ramsay at </a:t>
            </a:r>
            <a:r>
              <a:rPr lang="en-IN" sz="2400" dirty="0" err="1">
                <a:solidFill>
                  <a:schemeClr val="tx1"/>
                </a:solidFill>
                <a:latin typeface="Times New Roman" panose="02020603050405020304" pitchFamily="18" charset="0"/>
                <a:ea typeface="Calibri" panose="020F0502020204030204" pitchFamily="34" charset="0"/>
                <a:cs typeface="Mangal" panose="02040503050203030202" pitchFamily="18" charset="0"/>
              </a:rPr>
              <a:t>Claridge's</a:t>
            </a:r>
            <a:r>
              <a:rPr lang="en-IN" sz="2400" dirty="0">
                <a:solidFill>
                  <a:schemeClr val="tx1"/>
                </a:solidFill>
                <a:latin typeface="Times New Roman" panose="02020603050405020304" pitchFamily="18" charset="0"/>
                <a:ea typeface="Calibri" panose="020F0502020204030204" pitchFamily="34" charset="0"/>
                <a:cs typeface="Mangal" panose="02040503050203030202" pitchFamily="18" charset="0"/>
              </a:rPr>
              <a:t>."</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2400" dirty="0">
                <a:solidFill>
                  <a:schemeClr val="tx1"/>
                </a:solidFill>
                <a:latin typeface="Times New Roman" panose="02020603050405020304" pitchFamily="18" charset="0"/>
                <a:ea typeface="Calibri" panose="020F0502020204030204" pitchFamily="34" charset="0"/>
                <a:cs typeface="Mangal" panose="02040503050203030202" pitchFamily="18" charset="0"/>
              </a:rPr>
              <a:t>Event spaces for conferences and weddings.</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2400" dirty="0">
                <a:solidFill>
                  <a:schemeClr val="tx1"/>
                </a:solidFill>
                <a:latin typeface="Times New Roman" panose="02020603050405020304" pitchFamily="18" charset="0"/>
                <a:ea typeface="Calibri" panose="020F0502020204030204" pitchFamily="34" charset="0"/>
                <a:cs typeface="Mangal" panose="02040503050203030202" pitchFamily="18" charset="0"/>
              </a:rPr>
              <a:t>Spa, fitness centre, and iconic Palm Court for afternoon tea (</a:t>
            </a:r>
            <a:r>
              <a:rPr lang="en-GB" sz="2400" dirty="0">
                <a:solidFill>
                  <a:schemeClr val="tx1"/>
                </a:solidFill>
                <a:latin typeface="Times New Roman" panose="02020603050405020304" pitchFamily="18" charset="0"/>
                <a:ea typeface="Calibri" panose="020F0502020204030204" pitchFamily="34" charset="0"/>
                <a:cs typeface="Mangal" panose="02040503050203030202" pitchFamily="18" charset="0"/>
              </a:rPr>
              <a:t>Yang, </a:t>
            </a:r>
            <a:r>
              <a:rPr lang="en-GB" sz="2400" dirty="0" err="1">
                <a:solidFill>
                  <a:schemeClr val="tx1"/>
                </a:solidFill>
                <a:latin typeface="Times New Roman" panose="02020603050405020304" pitchFamily="18" charset="0"/>
                <a:ea typeface="Calibri" panose="020F0502020204030204" pitchFamily="34" charset="0"/>
                <a:cs typeface="Mangal" panose="02040503050203030202" pitchFamily="18" charset="0"/>
              </a:rPr>
              <a:t>Henthorne</a:t>
            </a:r>
            <a:r>
              <a:rPr lang="en-GB" sz="2400" dirty="0">
                <a:solidFill>
                  <a:schemeClr val="tx1"/>
                </a:solidFill>
                <a:latin typeface="Times New Roman" panose="02020603050405020304" pitchFamily="18" charset="0"/>
                <a:ea typeface="Calibri" panose="020F0502020204030204" pitchFamily="34" charset="0"/>
                <a:cs typeface="Mangal" panose="02040503050203030202" pitchFamily="18" charset="0"/>
              </a:rPr>
              <a:t> and George, 2020)</a:t>
            </a:r>
            <a:r>
              <a:rPr lang="en-IN" sz="2400" dirty="0">
                <a:solidFill>
                  <a:schemeClr val="tx1"/>
                </a:solidFill>
                <a:latin typeface="Times New Roman" panose="02020603050405020304" pitchFamily="18" charset="0"/>
                <a:ea typeface="Calibri" panose="020F0502020204030204" pitchFamily="34" charset="0"/>
                <a:cs typeface="Mangal" panose="02040503050203030202" pitchFamily="18" charset="0"/>
              </a:rPr>
              <a:t>.</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2400" dirty="0">
                <a:solidFill>
                  <a:schemeClr val="tx1"/>
                </a:solidFill>
                <a:latin typeface="Times New Roman" panose="02020603050405020304" pitchFamily="18" charset="0"/>
                <a:ea typeface="Calibri" panose="020F0502020204030204" pitchFamily="34" charset="0"/>
                <a:cs typeface="Mangal" panose="02040503050203030202" pitchFamily="18" charset="0"/>
              </a:rPr>
              <a:t>World-class amenities for an exceptional guest experience.</a:t>
            </a:r>
          </a:p>
        </p:txBody>
      </p:sp>
    </p:spTree>
    <p:extLst>
      <p:ext uri="{BB962C8B-B14F-4D97-AF65-F5344CB8AC3E}">
        <p14:creationId xmlns:p14="http://schemas.microsoft.com/office/powerpoint/2010/main" val="20786519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Private Dining Room, London Steakhous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680320" y="627968"/>
            <a:ext cx="9613861" cy="1080938"/>
          </a:xfrm>
        </p:spPr>
        <p:txBody>
          <a:bodyPr>
            <a:normAutofit/>
          </a:bodyPr>
          <a:lstStyle/>
          <a:p>
            <a:r>
              <a:rPr lang="en-IN" sz="4800" u="sng" dirty="0">
                <a:effectLst>
                  <a:outerShdw blurRad="38100" dist="38100" dir="2700000" algn="tl">
                    <a:srgbClr val="000000">
                      <a:alpha val="43137"/>
                    </a:srgbClr>
                  </a:outerShdw>
                </a:effectLst>
              </a:rPr>
              <a:t>The Importance of Hospitality</a:t>
            </a:r>
          </a:p>
        </p:txBody>
      </p:sp>
      <p:sp>
        <p:nvSpPr>
          <p:cNvPr id="4" name="Rectangle 3"/>
          <p:cNvSpPr/>
          <p:nvPr/>
        </p:nvSpPr>
        <p:spPr>
          <a:xfrm>
            <a:off x="1115505" y="2449628"/>
            <a:ext cx="8490408" cy="2755691"/>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IN" sz="2000" dirty="0">
                <a:latin typeface="Times New Roman" panose="02020603050405020304" pitchFamily="18" charset="0"/>
                <a:ea typeface="Calibri" panose="020F0502020204030204" pitchFamily="34" charset="0"/>
                <a:cs typeface="Mangal" panose="02040503050203030202" pitchFamily="18" charset="0"/>
              </a:rPr>
              <a:t>Warm and welcoming atmosphere.</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2000" dirty="0">
                <a:latin typeface="Times New Roman" panose="02020603050405020304" pitchFamily="18" charset="0"/>
                <a:ea typeface="Calibri" panose="020F0502020204030204" pitchFamily="34" charset="0"/>
                <a:cs typeface="Mangal" panose="02040503050203030202" pitchFamily="18" charset="0"/>
              </a:rPr>
              <a:t>Personalised guest interactions (</a:t>
            </a:r>
            <a:r>
              <a:rPr lang="en-GB" sz="2000" dirty="0" err="1">
                <a:latin typeface="Times New Roman" panose="02020603050405020304" pitchFamily="18" charset="0"/>
                <a:ea typeface="Calibri" panose="020F0502020204030204" pitchFamily="34" charset="0"/>
                <a:cs typeface="Mangal" panose="02040503050203030202" pitchFamily="18" charset="0"/>
              </a:rPr>
              <a:t>Marković</a:t>
            </a:r>
            <a:r>
              <a:rPr lang="en-GB" sz="2000" dirty="0">
                <a:latin typeface="Times New Roman" panose="02020603050405020304" pitchFamily="18" charset="0"/>
                <a:ea typeface="Calibri" panose="020F0502020204030204" pitchFamily="34" charset="0"/>
                <a:cs typeface="Mangal" panose="02040503050203030202" pitchFamily="18" charset="0"/>
              </a:rPr>
              <a:t> and </a:t>
            </a:r>
            <a:r>
              <a:rPr lang="en-GB" sz="2000" dirty="0" err="1">
                <a:latin typeface="Times New Roman" panose="02020603050405020304" pitchFamily="18" charset="0"/>
                <a:ea typeface="Calibri" panose="020F0502020204030204" pitchFamily="34" charset="0"/>
                <a:cs typeface="Mangal" panose="02040503050203030202" pitchFamily="18" charset="0"/>
              </a:rPr>
              <a:t>Gjurašić</a:t>
            </a:r>
            <a:r>
              <a:rPr lang="en-GB" sz="2000" dirty="0">
                <a:latin typeface="Times New Roman" panose="02020603050405020304" pitchFamily="18" charset="0"/>
                <a:ea typeface="Calibri" panose="020F0502020204030204" pitchFamily="34" charset="0"/>
                <a:cs typeface="Mangal" panose="02040503050203030202" pitchFamily="18" charset="0"/>
              </a:rPr>
              <a:t>, 2020)</a:t>
            </a:r>
            <a:r>
              <a:rPr lang="en-IN" sz="2000" dirty="0">
                <a:latin typeface="Times New Roman" panose="02020603050405020304" pitchFamily="18" charset="0"/>
                <a:ea typeface="Calibri" panose="020F0502020204030204" pitchFamily="34" charset="0"/>
                <a:cs typeface="Mangal" panose="02040503050203030202" pitchFamily="18" charset="0"/>
              </a:rPr>
              <a:t>. </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2000" dirty="0">
                <a:latin typeface="Times New Roman" panose="02020603050405020304" pitchFamily="18" charset="0"/>
                <a:ea typeface="Calibri" panose="020F0502020204030204" pitchFamily="34" charset="0"/>
                <a:cs typeface="Mangal" panose="02040503050203030202" pitchFamily="18" charset="0"/>
              </a:rPr>
              <a:t>Fosters emotional connections.</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2000" dirty="0">
                <a:latin typeface="Times New Roman" panose="02020603050405020304" pitchFamily="18" charset="0"/>
                <a:ea typeface="Calibri" panose="020F0502020204030204" pitchFamily="34" charset="0"/>
                <a:cs typeface="Mangal" panose="02040503050203030202" pitchFamily="18" charset="0"/>
              </a:rPr>
              <a:t>Enhances overall guest experience.</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2000" dirty="0">
                <a:latin typeface="Times New Roman" panose="02020603050405020304" pitchFamily="18" charset="0"/>
                <a:ea typeface="Calibri" panose="020F0502020204030204" pitchFamily="34" charset="0"/>
                <a:cs typeface="Mangal" panose="02040503050203030202" pitchFamily="18" charset="0"/>
              </a:rPr>
              <a:t>Builds guest loyalty.</a:t>
            </a:r>
          </a:p>
        </p:txBody>
      </p:sp>
    </p:spTree>
    <p:extLst>
      <p:ext uri="{BB962C8B-B14F-4D97-AF65-F5344CB8AC3E}">
        <p14:creationId xmlns:p14="http://schemas.microsoft.com/office/powerpoint/2010/main" val="29197207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Executive Loun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680320" y="334124"/>
            <a:ext cx="9613861" cy="1080938"/>
          </a:xfrm>
        </p:spPr>
        <p:txBody>
          <a:bodyPr>
            <a:normAutofit/>
          </a:bodyPr>
          <a:lstStyle/>
          <a:p>
            <a:r>
              <a:rPr lang="en-IN" sz="5400" u="sng" dirty="0">
                <a:solidFill>
                  <a:schemeClr val="bg1"/>
                </a:solidFill>
                <a:effectLst>
                  <a:outerShdw blurRad="38100" dist="38100" dir="2700000" algn="tl">
                    <a:srgbClr val="000000">
                      <a:alpha val="43137"/>
                    </a:srgbClr>
                  </a:outerShdw>
                </a:effectLst>
              </a:rPr>
              <a:t>Exceeding Guest Expectations</a:t>
            </a:r>
          </a:p>
        </p:txBody>
      </p:sp>
      <p:sp>
        <p:nvSpPr>
          <p:cNvPr id="4" name="Rectangle 3"/>
          <p:cNvSpPr/>
          <p:nvPr/>
        </p:nvSpPr>
        <p:spPr>
          <a:xfrm>
            <a:off x="869688" y="2063488"/>
            <a:ext cx="6718890" cy="3272691"/>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marL="342900" lvl="0" indent="-342900" algn="just">
              <a:lnSpc>
                <a:spcPct val="150000"/>
              </a:lnSpc>
              <a:spcAft>
                <a:spcPts val="800"/>
              </a:spcAft>
              <a:buSzPts val="1000"/>
              <a:buFont typeface="Wingdings" panose="05000000000000000000" pitchFamily="2" charset="2"/>
              <a:buChar char="v"/>
              <a:tabLst>
                <a:tab pos="457200" algn="l"/>
              </a:tabLst>
            </a:pPr>
            <a:r>
              <a:rPr lang="en-IN" sz="2000" dirty="0">
                <a:solidFill>
                  <a:schemeClr val="accent3">
                    <a:lumMod val="60000"/>
                    <a:lumOff val="40000"/>
                  </a:schemeClr>
                </a:solidFill>
                <a:latin typeface="Times New Roman" panose="02020603050405020304" pitchFamily="18" charset="0"/>
                <a:ea typeface="Calibri" panose="020F0502020204030204" pitchFamily="34" charset="0"/>
                <a:cs typeface="Mangal" panose="02040503050203030202" pitchFamily="18" charset="0"/>
              </a:rPr>
              <a:t>Personalized welcome amenities.</a:t>
            </a:r>
          </a:p>
          <a:p>
            <a:pPr marL="342900" lvl="0" indent="-342900" algn="just">
              <a:lnSpc>
                <a:spcPct val="150000"/>
              </a:lnSpc>
              <a:spcAft>
                <a:spcPts val="800"/>
              </a:spcAft>
              <a:buSzPts val="1000"/>
              <a:buFont typeface="Wingdings" panose="05000000000000000000" pitchFamily="2" charset="2"/>
              <a:buChar char="v"/>
              <a:tabLst>
                <a:tab pos="457200" algn="l"/>
              </a:tabLst>
            </a:pPr>
            <a:r>
              <a:rPr lang="en-IN" sz="2000" dirty="0">
                <a:solidFill>
                  <a:schemeClr val="accent3">
                    <a:lumMod val="60000"/>
                    <a:lumOff val="40000"/>
                  </a:schemeClr>
                </a:solidFill>
                <a:latin typeface="Times New Roman" panose="02020603050405020304" pitchFamily="18" charset="0"/>
                <a:ea typeface="Calibri" panose="020F0502020204030204" pitchFamily="34" charset="0"/>
                <a:cs typeface="Mangal" panose="02040503050203030202" pitchFamily="18" charset="0"/>
              </a:rPr>
              <a:t>Customized room preferences (</a:t>
            </a:r>
            <a:r>
              <a:rPr lang="en-IN" sz="2000" dirty="0" err="1">
                <a:solidFill>
                  <a:schemeClr val="accent3">
                    <a:lumMod val="60000"/>
                    <a:lumOff val="40000"/>
                  </a:schemeClr>
                </a:solidFill>
                <a:latin typeface="Times New Roman" panose="02020603050405020304" pitchFamily="18" charset="0"/>
                <a:ea typeface="Calibri" panose="020F0502020204030204" pitchFamily="34" charset="0"/>
                <a:cs typeface="Mangal" panose="02040503050203030202" pitchFamily="18" charset="0"/>
              </a:rPr>
              <a:t>Dzhandzhugazova</a:t>
            </a:r>
            <a:r>
              <a:rPr lang="en-IN" sz="2000" dirty="0">
                <a:solidFill>
                  <a:schemeClr val="accent3">
                    <a:lumMod val="60000"/>
                    <a:lumOff val="40000"/>
                  </a:schemeClr>
                </a:solidFill>
                <a:latin typeface="Times New Roman" panose="02020603050405020304" pitchFamily="18" charset="0"/>
                <a:ea typeface="Calibri" panose="020F0502020204030204" pitchFamily="34" charset="0"/>
                <a:cs typeface="Mangal" panose="02040503050203030202" pitchFamily="18" charset="0"/>
              </a:rPr>
              <a:t> et al., 2016).</a:t>
            </a:r>
          </a:p>
          <a:p>
            <a:pPr marL="342900" lvl="0" indent="-342900" algn="just">
              <a:lnSpc>
                <a:spcPct val="150000"/>
              </a:lnSpc>
              <a:spcAft>
                <a:spcPts val="800"/>
              </a:spcAft>
              <a:buSzPts val="1000"/>
              <a:buFont typeface="Wingdings" panose="05000000000000000000" pitchFamily="2" charset="2"/>
              <a:buChar char="v"/>
              <a:tabLst>
                <a:tab pos="457200" algn="l"/>
              </a:tabLst>
            </a:pPr>
            <a:r>
              <a:rPr lang="en-IN" sz="2000" dirty="0">
                <a:solidFill>
                  <a:schemeClr val="accent3">
                    <a:lumMod val="60000"/>
                    <a:lumOff val="40000"/>
                  </a:schemeClr>
                </a:solidFill>
                <a:latin typeface="Times New Roman" panose="02020603050405020304" pitchFamily="18" charset="0"/>
                <a:ea typeface="Calibri" panose="020F0502020204030204" pitchFamily="34" charset="0"/>
                <a:cs typeface="Mangal" panose="02040503050203030202" pitchFamily="18" charset="0"/>
              </a:rPr>
              <a:t>Exceptional culinary experiences.</a:t>
            </a:r>
          </a:p>
          <a:p>
            <a:pPr marL="342900" lvl="0" indent="-342900" algn="just">
              <a:lnSpc>
                <a:spcPct val="150000"/>
              </a:lnSpc>
              <a:spcAft>
                <a:spcPts val="800"/>
              </a:spcAft>
              <a:buSzPts val="1000"/>
              <a:buFont typeface="Wingdings" panose="05000000000000000000" pitchFamily="2" charset="2"/>
              <a:buChar char="v"/>
              <a:tabLst>
                <a:tab pos="457200" algn="l"/>
              </a:tabLst>
            </a:pPr>
            <a:r>
              <a:rPr lang="en-IN" sz="2000" dirty="0">
                <a:solidFill>
                  <a:schemeClr val="accent3">
                    <a:lumMod val="60000"/>
                    <a:lumOff val="40000"/>
                  </a:schemeClr>
                </a:solidFill>
                <a:latin typeface="Times New Roman" panose="02020603050405020304" pitchFamily="18" charset="0"/>
                <a:ea typeface="Calibri" panose="020F0502020204030204" pitchFamily="34" charset="0"/>
                <a:cs typeface="Mangal" panose="02040503050203030202" pitchFamily="18" charset="0"/>
              </a:rPr>
              <a:t>Cultural and local immersion activities (</a:t>
            </a:r>
            <a:r>
              <a:rPr lang="en-GB" sz="2000" dirty="0" err="1">
                <a:solidFill>
                  <a:schemeClr val="accent3">
                    <a:lumMod val="60000"/>
                    <a:lumOff val="40000"/>
                  </a:schemeClr>
                </a:solidFill>
                <a:latin typeface="Times New Roman" panose="02020603050405020304" pitchFamily="18" charset="0"/>
                <a:ea typeface="Calibri" panose="020F0502020204030204" pitchFamily="34" charset="0"/>
                <a:cs typeface="Mangal" panose="02040503050203030202" pitchFamily="18" charset="0"/>
              </a:rPr>
              <a:t>Ariffin</a:t>
            </a:r>
            <a:r>
              <a:rPr lang="en-GB" sz="2000" dirty="0">
                <a:solidFill>
                  <a:schemeClr val="accent3">
                    <a:lumMod val="60000"/>
                    <a:lumOff val="40000"/>
                  </a:schemeClr>
                </a:solidFill>
                <a:latin typeface="Times New Roman" panose="02020603050405020304" pitchFamily="18" charset="0"/>
                <a:ea typeface="Calibri" panose="020F0502020204030204" pitchFamily="34" charset="0"/>
                <a:cs typeface="Mangal" panose="02040503050203030202" pitchFamily="18" charset="0"/>
              </a:rPr>
              <a:t>, et al</a:t>
            </a:r>
            <a:r>
              <a:rPr lang="en-IN" sz="2000" dirty="0">
                <a:solidFill>
                  <a:schemeClr val="accent3">
                    <a:lumMod val="60000"/>
                    <a:lumOff val="40000"/>
                  </a:schemeClr>
                </a:solidFill>
                <a:latin typeface="Times New Roman" panose="02020603050405020304" pitchFamily="18" charset="0"/>
                <a:ea typeface="Calibri" panose="020F0502020204030204" pitchFamily="34" charset="0"/>
                <a:cs typeface="Mangal" panose="02040503050203030202" pitchFamily="18" charset="0"/>
              </a:rPr>
              <a:t>. 2018).</a:t>
            </a:r>
          </a:p>
          <a:p>
            <a:pPr marL="342900" lvl="0" indent="-342900" algn="just">
              <a:lnSpc>
                <a:spcPct val="150000"/>
              </a:lnSpc>
              <a:spcAft>
                <a:spcPts val="800"/>
              </a:spcAft>
              <a:buSzPts val="1000"/>
              <a:buFont typeface="Wingdings" panose="05000000000000000000" pitchFamily="2" charset="2"/>
              <a:buChar char="v"/>
              <a:tabLst>
                <a:tab pos="457200" algn="l"/>
              </a:tabLst>
            </a:pPr>
            <a:r>
              <a:rPr lang="en-IN" sz="2000" dirty="0">
                <a:solidFill>
                  <a:schemeClr val="accent3">
                    <a:lumMod val="60000"/>
                    <a:lumOff val="40000"/>
                  </a:schemeClr>
                </a:solidFill>
                <a:latin typeface="Times New Roman" panose="02020603050405020304" pitchFamily="18" charset="0"/>
                <a:ea typeface="Calibri" panose="020F0502020204030204" pitchFamily="34" charset="0"/>
                <a:cs typeface="Mangal" panose="02040503050203030202" pitchFamily="18" charset="0"/>
              </a:rPr>
              <a:t>"Spirit to Serve" philosophy.</a:t>
            </a:r>
          </a:p>
        </p:txBody>
      </p:sp>
    </p:spTree>
    <p:extLst>
      <p:ext uri="{BB962C8B-B14F-4D97-AF65-F5344CB8AC3E}">
        <p14:creationId xmlns:p14="http://schemas.microsoft.com/office/powerpoint/2010/main" val="34950190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Luxury Park Lane, London hotel"/>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6278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661467" y="272461"/>
            <a:ext cx="9613861" cy="1080938"/>
          </a:xfrm>
        </p:spPr>
        <p:txBody>
          <a:bodyPr>
            <a:normAutofit/>
          </a:bodyPr>
          <a:lstStyle/>
          <a:p>
            <a:r>
              <a:rPr lang="en-IN" sz="4800" u="sng" dirty="0">
                <a:effectLst>
                  <a:outerShdw blurRad="38100" dist="38100" dir="2700000" algn="tl">
                    <a:srgbClr val="000000">
                      <a:alpha val="43137"/>
                    </a:srgbClr>
                  </a:outerShdw>
                </a:effectLst>
              </a:rPr>
              <a:t>Guest Feedback and Reviews</a:t>
            </a:r>
          </a:p>
        </p:txBody>
      </p:sp>
      <p:sp>
        <p:nvSpPr>
          <p:cNvPr id="4" name="Rectangle 3"/>
          <p:cNvSpPr/>
          <p:nvPr/>
        </p:nvSpPr>
        <p:spPr>
          <a:xfrm>
            <a:off x="661467" y="1530067"/>
            <a:ext cx="5020876" cy="2530436"/>
          </a:xfrm>
          <a:prstGeom prst="rect">
            <a:avLst/>
          </a:prstGeom>
          <a:effectLst>
            <a:outerShdw blurRad="50800" dist="38100" dir="8100000" algn="tr" rotWithShape="0">
              <a:prstClr val="black">
                <a:alpha val="40000"/>
              </a:prstClr>
            </a:outerShdw>
          </a:effectLst>
        </p:spPr>
        <p:txBody>
          <a:bodyPr wrap="square">
            <a:spAutoFit/>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IN" dirty="0">
                <a:latin typeface="Times New Roman" panose="02020603050405020304" pitchFamily="18" charset="0"/>
                <a:ea typeface="Calibri" panose="020F0502020204030204" pitchFamily="34" charset="0"/>
                <a:cs typeface="Mangal" panose="02040503050203030202" pitchFamily="18" charset="0"/>
              </a:rPr>
              <a:t>Positive guest feedback.</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dirty="0">
                <a:latin typeface="Times New Roman" panose="02020603050405020304" pitchFamily="18" charset="0"/>
                <a:ea typeface="Calibri" panose="020F0502020204030204" pitchFamily="34" charset="0"/>
                <a:cs typeface="Mangal" panose="02040503050203030202" pitchFamily="18" charset="0"/>
              </a:rPr>
              <a:t>Awards and accolades.</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dirty="0">
                <a:latin typeface="Times New Roman" panose="02020603050405020304" pitchFamily="18" charset="0"/>
                <a:ea typeface="Calibri" panose="020F0502020204030204" pitchFamily="34" charset="0"/>
                <a:cs typeface="Mangal" panose="02040503050203030202" pitchFamily="18" charset="0"/>
              </a:rPr>
              <a:t>Testimonials highlighting exceptional service.</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dirty="0">
                <a:latin typeface="Times New Roman" panose="02020603050405020304" pitchFamily="18" charset="0"/>
                <a:ea typeface="Calibri" panose="020F0502020204030204" pitchFamily="34" charset="0"/>
                <a:cs typeface="Mangal" panose="02040503050203030202" pitchFamily="18" charset="0"/>
              </a:rPr>
              <a:t>Consistent excellence in hospitality.</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dirty="0">
                <a:latin typeface="Times New Roman" panose="02020603050405020304" pitchFamily="18" charset="0"/>
                <a:ea typeface="Calibri" panose="020F0502020204030204" pitchFamily="34" charset="0"/>
                <a:cs typeface="Mangal" panose="02040503050203030202" pitchFamily="18" charset="0"/>
              </a:rPr>
              <a:t>Trust in JW Marriott Grosvenor House.</a:t>
            </a:r>
          </a:p>
        </p:txBody>
      </p:sp>
      <p:pic>
        <p:nvPicPr>
          <p:cNvPr id="3" name="Picture 2"/>
          <p:cNvPicPr>
            <a:picLocks noChangeAspect="1"/>
          </p:cNvPicPr>
          <p:nvPr/>
        </p:nvPicPr>
        <p:blipFill>
          <a:blip r:embed="rId4"/>
          <a:stretch>
            <a:fillRect/>
          </a:stretch>
        </p:blipFill>
        <p:spPr>
          <a:xfrm>
            <a:off x="6576169" y="2300577"/>
            <a:ext cx="5039481" cy="2665110"/>
          </a:xfrm>
          <a:prstGeom prst="rect">
            <a:avLst/>
          </a:prstGeom>
        </p:spPr>
      </p:pic>
      <p:sp>
        <p:nvSpPr>
          <p:cNvPr id="5" name="TextBox 4"/>
          <p:cNvSpPr txBox="1"/>
          <p:nvPr/>
        </p:nvSpPr>
        <p:spPr>
          <a:xfrm>
            <a:off x="6866324" y="5102489"/>
            <a:ext cx="4459173" cy="923330"/>
          </a:xfrm>
          <a:prstGeom prst="rect">
            <a:avLst/>
          </a:prstGeom>
          <a:noFill/>
        </p:spPr>
        <p:txBody>
          <a:bodyPr wrap="square" rtlCol="0">
            <a:spAutoFit/>
          </a:bodyPr>
          <a:lstStyle/>
          <a:p>
            <a:pPr algn="ctr"/>
            <a:r>
              <a:rPr lang="en-US" dirty="0"/>
              <a:t>Figure 3: Online hotel reviews are more important for consumers </a:t>
            </a:r>
          </a:p>
          <a:p>
            <a:pPr algn="ctr"/>
            <a:r>
              <a:rPr lang="en-US" dirty="0"/>
              <a:t>(Source: Statista)</a:t>
            </a:r>
          </a:p>
        </p:txBody>
      </p:sp>
    </p:spTree>
    <p:extLst>
      <p:ext uri="{BB962C8B-B14F-4D97-AF65-F5344CB8AC3E}">
        <p14:creationId xmlns:p14="http://schemas.microsoft.com/office/powerpoint/2010/main" val="17197079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Corrigans Mayfair - Dickie's Ba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343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881288" y="391487"/>
            <a:ext cx="9613861" cy="1080938"/>
          </a:xfrm>
        </p:spPr>
        <p:txBody>
          <a:bodyPr>
            <a:normAutofit/>
          </a:bodyPr>
          <a:lstStyle/>
          <a:p>
            <a:r>
              <a:rPr lang="en-IN" sz="6000" u="sng" dirty="0">
                <a:effectLst>
                  <a:outerShdw blurRad="38100" dist="38100" dir="2700000" algn="tl">
                    <a:srgbClr val="000000">
                      <a:alpha val="43137"/>
                    </a:srgbClr>
                  </a:outerShdw>
                </a:effectLst>
              </a:rPr>
              <a:t>Conclusion</a:t>
            </a:r>
            <a:r>
              <a:rPr lang="en-IN" sz="6000" dirty="0"/>
              <a:t> </a:t>
            </a:r>
          </a:p>
        </p:txBody>
      </p:sp>
      <p:sp>
        <p:nvSpPr>
          <p:cNvPr id="4" name="Rectangle 3"/>
          <p:cNvSpPr/>
          <p:nvPr/>
        </p:nvSpPr>
        <p:spPr>
          <a:xfrm>
            <a:off x="355042" y="1863912"/>
            <a:ext cx="7583156" cy="2585323"/>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marL="228600" algn="just">
              <a:lnSpc>
                <a:spcPct val="150000"/>
              </a:lnSpc>
              <a:spcAft>
                <a:spcPts val="800"/>
              </a:spcAft>
            </a:pPr>
            <a:r>
              <a:rPr lang="en-GB" dirty="0">
                <a:latin typeface="Times New Roman" panose="02020603050405020304" pitchFamily="18" charset="0"/>
                <a:ea typeface="Calibri" panose="020F0502020204030204" pitchFamily="34" charset="0"/>
                <a:cs typeface="Mangal" panose="02040503050203030202" pitchFamily="18" charset="0"/>
              </a:rPr>
              <a:t>The journey through the world of luxury hospitality at JW Marriott Grosvenor House, London, has highlighted several key takeaways. The presentation explored the hotel's appeal to diverse consumer groups, its comprehensive guest services and world-class facilities, the paramount importance of genuine hospitality, and its unwavering commitment to consistently exceed guest expectations.</a:t>
            </a:r>
            <a:endParaRPr lang="en-IN" dirty="0">
              <a:latin typeface="Times New Roman" panose="02020603050405020304" pitchFamily="18" charset="0"/>
              <a:ea typeface="Calibri" panose="020F0502020204030204" pitchFamily="34" charset="0"/>
              <a:cs typeface="Mangal" panose="02040503050203030202" pitchFamily="18" charset="0"/>
            </a:endParaRPr>
          </a:p>
        </p:txBody>
      </p:sp>
    </p:spTree>
    <p:extLst>
      <p:ext uri="{BB962C8B-B14F-4D97-AF65-F5344CB8AC3E}">
        <p14:creationId xmlns:p14="http://schemas.microsoft.com/office/powerpoint/2010/main" val="6989406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40005"/>
            <a:ext cx="5556851" cy="1080938"/>
          </a:xfrm>
          <a:noFill/>
          <a:ln>
            <a:noFill/>
          </a:ln>
        </p:spPr>
        <p:style>
          <a:lnRef idx="0">
            <a:scrgbClr r="0" g="0" b="0"/>
          </a:lnRef>
          <a:fillRef idx="0">
            <a:scrgbClr r="0" g="0" b="0"/>
          </a:fillRef>
          <a:effectRef idx="0">
            <a:scrgbClr r="0" g="0" b="0"/>
          </a:effectRef>
          <a:fontRef idx="minor">
            <a:schemeClr val="accent5"/>
          </a:fontRef>
        </p:style>
        <p:txBody>
          <a:bodyPr>
            <a:noAutofit/>
          </a:bodyPr>
          <a:lstStyle/>
          <a:p>
            <a:pPr algn="ctr"/>
            <a:r>
              <a:rPr lang="en-IN" sz="5400" u="sng" dirty="0">
                <a:solidFill>
                  <a:schemeClr val="tx1"/>
                </a:solidFill>
                <a:effectLst>
                  <a:outerShdw blurRad="38100" dist="38100" dir="2700000" algn="tl">
                    <a:srgbClr val="000000">
                      <a:alpha val="43137"/>
                    </a:srgbClr>
                  </a:outerShdw>
                </a:effectLst>
              </a:rPr>
              <a:t>References </a:t>
            </a:r>
          </a:p>
        </p:txBody>
      </p:sp>
      <p:sp>
        <p:nvSpPr>
          <p:cNvPr id="6" name="Content Placeholder 5"/>
          <p:cNvSpPr>
            <a:spLocks noGrp="1"/>
          </p:cNvSpPr>
          <p:nvPr>
            <p:ph idx="1"/>
          </p:nvPr>
        </p:nvSpPr>
        <p:spPr>
          <a:xfrm>
            <a:off x="258290" y="2268790"/>
            <a:ext cx="11119197" cy="3845254"/>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normAutofit fontScale="55000" lnSpcReduction="20000"/>
          </a:bodyPr>
          <a:lstStyle/>
          <a:p>
            <a:r>
              <a:rPr lang="en-GB" dirty="0" err="1"/>
              <a:t>Ariffin</a:t>
            </a:r>
            <a:r>
              <a:rPr lang="en-GB" dirty="0"/>
              <a:t>, A.A.M., </a:t>
            </a:r>
            <a:r>
              <a:rPr lang="en-GB" dirty="0" err="1"/>
              <a:t>Maghzi</a:t>
            </a:r>
            <a:r>
              <a:rPr lang="en-GB" dirty="0"/>
              <a:t>, A., Soon, J.L.M. and </a:t>
            </a:r>
            <a:r>
              <a:rPr lang="en-GB" dirty="0" err="1"/>
              <a:t>Alam</a:t>
            </a:r>
            <a:r>
              <a:rPr lang="en-GB" dirty="0"/>
              <a:t>, S.S., (2018). Exploring the influence of hospitality on guest satisfaction in luxury hotel services. </a:t>
            </a:r>
            <a:r>
              <a:rPr lang="en-GB" i="1" dirty="0"/>
              <a:t>E-review of Tourism Research</a:t>
            </a:r>
            <a:r>
              <a:rPr lang="en-GB" dirty="0"/>
              <a:t>, </a:t>
            </a:r>
            <a:r>
              <a:rPr lang="en-GB" i="1" dirty="0"/>
              <a:t>15</a:t>
            </a:r>
            <a:r>
              <a:rPr lang="en-GB" dirty="0"/>
              <a:t>(1).</a:t>
            </a:r>
            <a:endParaRPr lang="en-IN" dirty="0"/>
          </a:p>
          <a:p>
            <a:r>
              <a:rPr lang="en-GB" dirty="0"/>
              <a:t>Banerjee, S. and Chua, A.Y., (2016). In search of patterns among travellers' hotel ratings in TripAdvisor. </a:t>
            </a:r>
            <a:r>
              <a:rPr lang="en-GB" i="1" dirty="0"/>
              <a:t>Tourism management</a:t>
            </a:r>
            <a:r>
              <a:rPr lang="en-GB" dirty="0"/>
              <a:t>, </a:t>
            </a:r>
            <a:r>
              <a:rPr lang="en-GB" i="1" dirty="0"/>
              <a:t>53</a:t>
            </a:r>
            <a:r>
              <a:rPr lang="en-GB" dirty="0"/>
              <a:t>, pp.125-131.</a:t>
            </a:r>
            <a:endParaRPr lang="en-IN" dirty="0"/>
          </a:p>
          <a:p>
            <a:r>
              <a:rPr lang="en-GB" dirty="0" err="1"/>
              <a:t>Dzhandzhugazova</a:t>
            </a:r>
            <a:r>
              <a:rPr lang="en-GB" dirty="0"/>
              <a:t>, E.A., </a:t>
            </a:r>
            <a:r>
              <a:rPr lang="en-GB" dirty="0" err="1"/>
              <a:t>Blinova</a:t>
            </a:r>
            <a:r>
              <a:rPr lang="en-GB" dirty="0"/>
              <a:t>, E.A., </a:t>
            </a:r>
            <a:r>
              <a:rPr lang="en-GB" dirty="0" err="1"/>
              <a:t>Orlova</a:t>
            </a:r>
            <a:r>
              <a:rPr lang="en-GB" dirty="0"/>
              <a:t>, L.N. and Romanova, M.M., (2016). Innovations in hospitality industry. </a:t>
            </a:r>
            <a:r>
              <a:rPr lang="en-GB" i="1" dirty="0"/>
              <a:t>International Journal of Environmental and Science Education</a:t>
            </a:r>
            <a:r>
              <a:rPr lang="en-GB" dirty="0"/>
              <a:t>, </a:t>
            </a:r>
            <a:r>
              <a:rPr lang="en-GB" i="1" dirty="0"/>
              <a:t>11</a:t>
            </a:r>
            <a:r>
              <a:rPr lang="en-GB" dirty="0"/>
              <a:t>(17), pp.10387-10400.</a:t>
            </a:r>
            <a:endParaRPr lang="en-IN" dirty="0"/>
          </a:p>
          <a:p>
            <a:r>
              <a:rPr lang="en-GB" dirty="0"/>
              <a:t>Jain, V., </a:t>
            </a:r>
            <a:r>
              <a:rPr lang="en-GB" dirty="0" err="1"/>
              <a:t>Wirtz</a:t>
            </a:r>
            <a:r>
              <a:rPr lang="en-GB" dirty="0"/>
              <a:t>, J., </a:t>
            </a:r>
            <a:r>
              <a:rPr lang="en-GB" dirty="0" err="1"/>
              <a:t>Salunke</a:t>
            </a:r>
            <a:r>
              <a:rPr lang="en-GB" dirty="0"/>
              <a:t>, P., </a:t>
            </a:r>
            <a:r>
              <a:rPr lang="en-GB" dirty="0" err="1"/>
              <a:t>Nunkoo</a:t>
            </a:r>
            <a:r>
              <a:rPr lang="en-GB" dirty="0"/>
              <a:t>, R. and Sharma, A., (2023). Luxury hospitality: A systematic literature review and research agenda. </a:t>
            </a:r>
            <a:r>
              <a:rPr lang="en-GB" i="1" dirty="0"/>
              <a:t>International Journal of Hospitality Management</a:t>
            </a:r>
            <a:r>
              <a:rPr lang="en-GB" dirty="0"/>
              <a:t>, </a:t>
            </a:r>
            <a:r>
              <a:rPr lang="en-GB" i="1" dirty="0"/>
              <a:t>115</a:t>
            </a:r>
            <a:r>
              <a:rPr lang="en-GB" dirty="0"/>
              <a:t>, p.103597.</a:t>
            </a:r>
            <a:endParaRPr lang="en-IN" dirty="0"/>
          </a:p>
          <a:p>
            <a:r>
              <a:rPr lang="en-GB" dirty="0" err="1"/>
              <a:t>Karagiannis</a:t>
            </a:r>
            <a:r>
              <a:rPr lang="en-GB" dirty="0"/>
              <a:t>, I., (2021). Investigating the benefits of hotel loyalty programs.</a:t>
            </a:r>
            <a:endParaRPr lang="en-IN" dirty="0"/>
          </a:p>
          <a:p>
            <a:r>
              <a:rPr lang="en-GB" dirty="0"/>
              <a:t>Luna-Cortés, G., </a:t>
            </a:r>
            <a:r>
              <a:rPr lang="en-GB" dirty="0" err="1"/>
              <a:t>López</a:t>
            </a:r>
            <a:r>
              <a:rPr lang="en-GB" dirty="0"/>
              <a:t>-Bonilla, L.M. and </a:t>
            </a:r>
            <a:r>
              <a:rPr lang="en-GB" dirty="0" err="1"/>
              <a:t>López</a:t>
            </a:r>
            <a:r>
              <a:rPr lang="en-GB" dirty="0"/>
              <a:t>-Bonilla, J.M., (2022). Research on luxury hospitality: A systematic review of the literature. </a:t>
            </a:r>
            <a:r>
              <a:rPr lang="en-GB" i="1" dirty="0"/>
              <a:t>Journal of Hospitality and Tourism Management</a:t>
            </a:r>
            <a:r>
              <a:rPr lang="en-GB" dirty="0"/>
              <a:t>, </a:t>
            </a:r>
            <a:r>
              <a:rPr lang="en-GB" i="1" dirty="0"/>
              <a:t>52</a:t>
            </a:r>
            <a:r>
              <a:rPr lang="en-GB" dirty="0"/>
              <a:t>, pp.469-477.</a:t>
            </a:r>
            <a:endParaRPr lang="en-IN" dirty="0"/>
          </a:p>
          <a:p>
            <a:r>
              <a:rPr lang="en-GB" i="1" dirty="0"/>
              <a:t>Luxury Hotel in Mayfair: JW Marriott </a:t>
            </a:r>
            <a:r>
              <a:rPr lang="en-GB" i="1" dirty="0" err="1"/>
              <a:t>grosvenor</a:t>
            </a:r>
            <a:r>
              <a:rPr lang="en-GB" i="1" dirty="0"/>
              <a:t> house London</a:t>
            </a:r>
            <a:r>
              <a:rPr lang="en-GB" dirty="0"/>
              <a:t> (2023) </a:t>
            </a:r>
            <a:r>
              <a:rPr lang="en-GB" i="1" dirty="0"/>
              <a:t>Luxury Hotel in Mayfair | JW Marriott Grosvenor House London</a:t>
            </a:r>
            <a:r>
              <a:rPr lang="en-GB" dirty="0"/>
              <a:t>. Available at: https://www.marriott.com/en-us/hotels/longh-jw-marriott-grosvenor-house-london/overview/ (Accessed: 05 October 2023). </a:t>
            </a:r>
            <a:endParaRPr lang="en-IN" dirty="0"/>
          </a:p>
          <a:p>
            <a:r>
              <a:rPr lang="en-GB" dirty="0" err="1"/>
              <a:t>Marković</a:t>
            </a:r>
            <a:r>
              <a:rPr lang="en-GB" dirty="0"/>
              <a:t>, S. and </a:t>
            </a:r>
            <a:r>
              <a:rPr lang="en-GB" dirty="0" err="1"/>
              <a:t>Gjurašić</a:t>
            </a:r>
            <a:r>
              <a:rPr lang="en-GB" dirty="0"/>
              <a:t>, M., (2020), October. CREATING PERSONALIZED GUEST EXPERIENCE JOURNEY IN LEISURE HOTEL. In </a:t>
            </a:r>
            <a:r>
              <a:rPr lang="en-GB" i="1" dirty="0"/>
              <a:t>Fourth International Scientific Conference on Recent Advances in Information Technology, Tourism, Economics, Management and Agriculture</a:t>
            </a:r>
            <a:r>
              <a:rPr lang="en-GB" dirty="0"/>
              <a:t> (p. 31).</a:t>
            </a:r>
            <a:endParaRPr lang="en-IN" dirty="0"/>
          </a:p>
          <a:p>
            <a:r>
              <a:rPr lang="en-GB" dirty="0" err="1"/>
              <a:t>Solnet</a:t>
            </a:r>
            <a:r>
              <a:rPr lang="en-GB" dirty="0"/>
              <a:t>, D., </a:t>
            </a:r>
            <a:r>
              <a:rPr lang="en-GB" dirty="0" err="1"/>
              <a:t>Subramony</a:t>
            </a:r>
            <a:r>
              <a:rPr lang="en-GB" dirty="0"/>
              <a:t>, M., Ford, R.C., </a:t>
            </a:r>
            <a:r>
              <a:rPr lang="en-GB" dirty="0" err="1"/>
              <a:t>Golubovskaya</a:t>
            </a:r>
            <a:r>
              <a:rPr lang="en-GB" dirty="0"/>
              <a:t>, M., Kang, H.J. and </a:t>
            </a:r>
            <a:r>
              <a:rPr lang="en-GB" dirty="0" err="1"/>
              <a:t>Hancer</a:t>
            </a:r>
            <a:r>
              <a:rPr lang="en-GB" dirty="0"/>
              <a:t>, M., (2019). Leveraging human touch in service interactions: lessons from hospitality. </a:t>
            </a:r>
            <a:r>
              <a:rPr lang="en-GB" i="1" dirty="0"/>
              <a:t>Journal of Service Management</a:t>
            </a:r>
            <a:r>
              <a:rPr lang="en-GB" dirty="0"/>
              <a:t>, </a:t>
            </a:r>
            <a:r>
              <a:rPr lang="en-GB" i="1" dirty="0"/>
              <a:t>30</a:t>
            </a:r>
            <a:r>
              <a:rPr lang="en-GB" dirty="0"/>
              <a:t>(3), pp.392-409.</a:t>
            </a:r>
            <a:endParaRPr lang="en-IN" dirty="0"/>
          </a:p>
          <a:p>
            <a:r>
              <a:rPr lang="en-GB" dirty="0"/>
              <a:t>Yang, L., </a:t>
            </a:r>
            <a:r>
              <a:rPr lang="en-GB" dirty="0" err="1"/>
              <a:t>Henthorne</a:t>
            </a:r>
            <a:r>
              <a:rPr lang="en-GB" dirty="0"/>
              <a:t>, T.L. and George, B., (2020). Artificial intelligence and robotics technology in the hospitality industry: Current applications and future trends. </a:t>
            </a:r>
            <a:r>
              <a:rPr lang="en-GB" i="1" dirty="0"/>
              <a:t>Digital transformation in business and society: Theory and cases</a:t>
            </a:r>
            <a:r>
              <a:rPr lang="en-GB" dirty="0"/>
              <a:t>, pp.211-228.</a:t>
            </a:r>
            <a:endParaRPr lang="en-IN" dirty="0"/>
          </a:p>
          <a:p>
            <a:endParaRPr lang="en-IN" dirty="0"/>
          </a:p>
        </p:txBody>
      </p:sp>
    </p:spTree>
    <p:extLst>
      <p:ext uri="{BB962C8B-B14F-4D97-AF65-F5344CB8AC3E}">
        <p14:creationId xmlns:p14="http://schemas.microsoft.com/office/powerpoint/2010/main" val="4112290757"/>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1F8094"/>
      </a:dk2>
      <a:lt2>
        <a:srgbClr val="E7E6E6"/>
      </a:lt2>
      <a:accent1>
        <a:srgbClr val="39CDE7"/>
      </a:accent1>
      <a:accent2>
        <a:srgbClr val="60DE72"/>
      </a:accent2>
      <a:accent3>
        <a:srgbClr val="DDCC64"/>
      </a:accent3>
      <a:accent4>
        <a:srgbClr val="F49D50"/>
      </a:accent4>
      <a:accent5>
        <a:srgbClr val="E44951"/>
      </a:accent5>
      <a:accent6>
        <a:srgbClr val="D666F9"/>
      </a:accent6>
      <a:hlink>
        <a:srgbClr val="4BF7ED"/>
      </a:hlink>
      <a:folHlink>
        <a:srgbClr val="95E9F4"/>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28000"/>
              </a:schemeClr>
            </a:gs>
            <a:gs pos="50000">
              <a:schemeClr val="phClr">
                <a:shade val="100000"/>
                <a:hueMod val="100000"/>
                <a:satMod val="110000"/>
                <a:lumMod val="130000"/>
              </a:schemeClr>
            </a:gs>
            <a:gs pos="100000">
              <a:schemeClr val="phClr">
                <a:shade val="78000"/>
                <a:hueMod val="118000"/>
                <a:satMod val="120000"/>
                <a:lumMod val="69000"/>
              </a:schemeClr>
            </a:gs>
          </a:gsLst>
          <a:lin ang="2520000" scaled="0"/>
        </a:gradFill>
      </a:bgFillStyleLst>
    </a:fmtScheme>
  </a:themeElements>
  <a:objectDefaults>
    <a:spDef>
      <a:spPr>
        <a:solidFill>
          <a:schemeClr val="accent3">
            <a:alpha val="50000"/>
          </a:schemeClr>
        </a:solidFill>
        <a:ln>
          <a:noFill/>
        </a:ln>
      </a:spPr>
      <a:bodyPr/>
      <a:lstStyle/>
      <a:style>
        <a:lnRef idx="0">
          <a:scrgbClr r="0" g="0" b="0"/>
        </a:lnRef>
        <a:fillRef idx="0">
          <a:scrgbClr r="0" g="0" b="0"/>
        </a:fillRef>
        <a:effectRef idx="0">
          <a:scrgbClr r="0" g="0" b="0"/>
        </a:effectRef>
        <a:fontRef idx="minor">
          <a:schemeClr val="lt1"/>
        </a:fontRef>
      </a:style>
    </a:spDef>
  </a:objectDefaults>
  <a:extraClrSchemeLst/>
  <a:extLst>
    <a:ext uri="{05A4C25C-085E-4340-85A3-A5531E510DB2}">
      <thm15:themeFamily xmlns:thm15="http://schemas.microsoft.com/office/thememl/2012/main" name="Berlin" id="{7B5DBA9E-B069-418E-9360-A61BDD0615A4}" vid="{C7DC10E3-4FF5-456B-A359-A0F378C1E5F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0</TotalTime>
  <Words>1877</Words>
  <Application>Microsoft Office PowerPoint</Application>
  <PresentationFormat>Widescreen</PresentationFormat>
  <Paragraphs>94</Paragraphs>
  <Slides>12</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Symbol</vt:lpstr>
      <vt:lpstr>Times New Roman</vt:lpstr>
      <vt:lpstr>Trebuchet MS</vt:lpstr>
      <vt:lpstr>Wingdings</vt:lpstr>
      <vt:lpstr>Berlin</vt:lpstr>
      <vt:lpstr>International Hotel Management </vt:lpstr>
      <vt:lpstr>Introduction </vt:lpstr>
      <vt:lpstr>Overview of the hotel </vt:lpstr>
      <vt:lpstr>JW Marriott's Main Consumers</vt:lpstr>
      <vt:lpstr>Nature and Scope of Guest Services</vt:lpstr>
      <vt:lpstr>Role of Guest Services at JW Marriott</vt:lpstr>
      <vt:lpstr>Facilities at JW Marriott</vt:lpstr>
      <vt:lpstr>The Importance of Hospitality</vt:lpstr>
      <vt:lpstr>Exceeding Guest Expectations</vt:lpstr>
      <vt:lpstr>Guest Feedback and Reviews</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2023-10-05T05:37:48Z</dcterms:created>
  <dcterms:modified xsi:type="dcterms:W3CDTF">2023-10-18T21:20:37Z</dcterms:modified>
</cp:coreProperties>
</file>