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60" r:id="rId5"/>
    <p:sldId id="327" r:id="rId6"/>
    <p:sldId id="328" r:id="rId7"/>
    <p:sldId id="329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37" r:id="rId16"/>
    <p:sldId id="338" r:id="rId17"/>
    <p:sldId id="339" r:id="rId18"/>
    <p:sldId id="340" r:id="rId19"/>
    <p:sldId id="341" r:id="rId20"/>
    <p:sldId id="342" r:id="rId21"/>
    <p:sldId id="343" r:id="rId22"/>
    <p:sldId id="345" r:id="rId23"/>
    <p:sldId id="346" r:id="rId24"/>
    <p:sldId id="347" r:id="rId25"/>
    <p:sldId id="348" r:id="rId26"/>
    <p:sldId id="349" r:id="rId27"/>
    <p:sldId id="353" r:id="rId28"/>
    <p:sldId id="354" r:id="rId29"/>
    <p:sldId id="355" r:id="rId30"/>
    <p:sldId id="357" r:id="rId31"/>
    <p:sldId id="358" r:id="rId32"/>
    <p:sldId id="359" r:id="rId33"/>
    <p:sldId id="360" r:id="rId3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55" autoAdjust="0"/>
    <p:restoredTop sz="94660"/>
  </p:normalViewPr>
  <p:slideViewPr>
    <p:cSldViewPr>
      <p:cViewPr varScale="1">
        <p:scale>
          <a:sx n="84" d="100"/>
          <a:sy n="84" d="100"/>
        </p:scale>
        <p:origin x="634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28" tIns="45714" rIns="91428" bIns="45714" rtlCol="0"/>
          <a:lstStyle>
            <a:lvl1pPr algn="r">
              <a:defRPr sz="1200"/>
            </a:lvl1pPr>
          </a:lstStyle>
          <a:p>
            <a:fld id="{D86FF1C4-32A3-451B-9EDB-8C4F4649BC1E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8" tIns="45714" rIns="91428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28" tIns="45714" rIns="91428" bIns="45714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2945659" cy="498055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5"/>
            <a:ext cx="2945659" cy="498055"/>
          </a:xfrm>
          <a:prstGeom prst="rect">
            <a:avLst/>
          </a:prstGeom>
        </p:spPr>
        <p:txBody>
          <a:bodyPr vert="horz" lIns="91428" tIns="45714" rIns="91428" bIns="45714" rtlCol="0" anchor="b"/>
          <a:lstStyle>
            <a:lvl1pPr algn="r">
              <a:defRPr sz="1200"/>
            </a:lvl1pPr>
          </a:lstStyle>
          <a:p>
            <a:fld id="{47524CF5-0988-4E1B-906A-7AB2F202BA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1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17/03/2019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17/03/2019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484784"/>
            <a:ext cx="8568952" cy="2376264"/>
          </a:xfrm>
        </p:spPr>
        <p:txBody>
          <a:bodyPr>
            <a:normAutofit fontScale="90000"/>
          </a:bodyPr>
          <a:lstStyle/>
          <a:p>
            <a:r>
              <a:rPr lang="en-GB" sz="3200" b="1" dirty="0" smtClean="0"/>
              <a:t>BMDM7001 Identity and </a:t>
            </a:r>
            <a:r>
              <a:rPr lang="en-GB" sz="3200" b="1" dirty="0" err="1" smtClean="0"/>
              <a:t>Approches</a:t>
            </a:r>
            <a:r>
              <a:rPr lang="en-GB" sz="3200" b="1" dirty="0" smtClean="0"/>
              <a:t> to Applied Business Research</a:t>
            </a:r>
            <a:br>
              <a:rPr lang="en-GB" sz="3200" b="1" dirty="0" smtClean="0"/>
            </a:b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smtClean="0"/>
              <a:t>WEEK </a:t>
            </a:r>
            <a:r>
              <a:rPr lang="en-GB" sz="3200" b="1" dirty="0" smtClean="0"/>
              <a:t>2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READING AND EVALUATION OF LITERATURE AND INFORMATION SOURCES</a:t>
            </a:r>
            <a:endParaRPr lang="en-GB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4437112"/>
            <a:ext cx="8136904" cy="1060102"/>
          </a:xfrm>
        </p:spPr>
        <p:txBody>
          <a:bodyPr/>
          <a:lstStyle/>
          <a:p>
            <a:r>
              <a:rPr lang="en-GB" sz="2800" b="1" dirty="0" smtClean="0">
                <a:solidFill>
                  <a:schemeClr val="tx1"/>
                </a:solidFill>
              </a:rPr>
              <a:t>Swansea Business School</a:t>
            </a:r>
          </a:p>
          <a:p>
            <a:r>
              <a:rPr lang="en-GB" sz="2800" b="1" dirty="0" smtClean="0">
                <a:solidFill>
                  <a:schemeClr val="tx1"/>
                </a:solidFill>
              </a:rPr>
              <a:t>Professor Jill Venus</a:t>
            </a:r>
          </a:p>
          <a:p>
            <a:pPr algn="r"/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61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6613"/>
            <a:ext cx="8229600" cy="581025"/>
          </a:xfrm>
        </p:spPr>
        <p:txBody>
          <a:bodyPr/>
          <a:lstStyle/>
          <a:p>
            <a:pPr eaLnBrk="1" hangingPunct="1">
              <a:defRPr/>
            </a:pPr>
            <a:r>
              <a:rPr lang="en-GB" sz="3000" b="1" dirty="0" smtClean="0"/>
              <a:t>Reading &amp; Information Gathering</a:t>
            </a:r>
          </a:p>
        </p:txBody>
      </p:sp>
      <p:sp>
        <p:nvSpPr>
          <p:cNvPr id="140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/>
              <a:t>Why read?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	</a:t>
            </a:r>
            <a:r>
              <a:rPr lang="en-GB" sz="2400" dirty="0" smtClean="0"/>
              <a:t>Background / context / widen understanding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	Across whole discipline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	In relation to individual </a:t>
            </a:r>
            <a:r>
              <a:rPr lang="en-GB" sz="2400" dirty="0" smtClean="0"/>
              <a:t>modules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/>
              <a:t>	</a:t>
            </a:r>
            <a:r>
              <a:rPr lang="en-GB" sz="2400" dirty="0" smtClean="0"/>
              <a:t>	Working towards research project</a:t>
            </a:r>
            <a:endParaRPr lang="en-GB" sz="2400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24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BMDM7001 week 2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89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dirty="0" smtClean="0"/>
              <a:t>Reading &amp; Information Gathering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9119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800" b="1" dirty="0" smtClean="0"/>
              <a:t>Sources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i="1" dirty="0" smtClean="0"/>
              <a:t>Where to find information.  What to read.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It is important to search systematically for information: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Books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dirty="0" smtClean="0"/>
              <a:t>Reference books, textbooks, monographs, reviews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Journal Articles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Reports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Conference literature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Theses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Official </a:t>
            </a:r>
            <a:r>
              <a:rPr lang="en-GB" sz="2400" b="1" dirty="0" smtClean="0"/>
              <a:t>Publications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sz="2400" b="1" dirty="0" smtClean="0"/>
              <a:t>Organisational documents</a:t>
            </a:r>
            <a:endParaRPr lang="en-GB" sz="2400" b="1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650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dirty="0" smtClean="0"/>
              <a:t>Record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Source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Location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Complete bibliographic reference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Summary of information found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1702270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Reading – some issues: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Volume of reading that is necessary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Reading difficult material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Remembering what you have read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Recording and using the material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490465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054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The purpose of reading: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smtClean="0"/>
              <a:t>Develop your thoughts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smtClean="0"/>
              <a:t>Weave new ideas &amp; information into your understanding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smtClean="0"/>
              <a:t>To give new angles to your thinking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algn="r" eaLnBrk="1" hangingPunct="1">
              <a:buFont typeface="Wingdings" panose="05000000000000000000" pitchFamily="2" charset="2"/>
              <a:buNone/>
              <a:defRPr/>
            </a:pPr>
            <a:r>
              <a:rPr lang="en-GB" sz="1800" smtClean="0"/>
              <a:t>Northledge (1992)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132923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Hints: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Note down any concepts you don’t understand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Look up words that are new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Read with ‘questions’ in mind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Try to detach yourself from the author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56490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b="1" smtClean="0"/>
              <a:t>A Reading Strategy: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rabicPeriod"/>
              <a:defRPr/>
            </a:pPr>
            <a:r>
              <a:rPr lang="en-GB" sz="2400" smtClean="0"/>
              <a:t>Context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Where, when, why etc.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2"/>
              <a:defRPr/>
            </a:pPr>
            <a:r>
              <a:rPr lang="en-GB" sz="2400" smtClean="0"/>
              <a:t>Speed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Scanning, skimming, skipping, sampling, slowing</a:t>
            </a:r>
          </a:p>
          <a:p>
            <a:pPr marL="609600" indent="-609600" eaLnBrk="1" hangingPunct="1">
              <a:lnSpc>
                <a:spcPct val="55000"/>
              </a:lnSpc>
              <a:buFont typeface="Wingdings" panose="05000000000000000000" pitchFamily="2" charset="2"/>
              <a:buNone/>
              <a:defRPr/>
            </a:pPr>
            <a:r>
              <a:rPr lang="en-GB" sz="2800" smtClean="0"/>
              <a:t>		</a:t>
            </a:r>
            <a:r>
              <a:rPr lang="en-GB" sz="2000" smtClean="0"/>
              <a:t>easy text, familiar material – 100 plus words/min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000" smtClean="0"/>
              <a:t>		moderately hard text  - 70 words/min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000" smtClean="0"/>
              <a:t>	 	difficult / unfamiliar text  - 40 words/min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3"/>
              <a:defRPr/>
            </a:pPr>
            <a:r>
              <a:rPr lang="en-GB" sz="2400" smtClean="0"/>
              <a:t>Duration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rabicPeriod" startAt="3"/>
              <a:defRPr/>
            </a:pPr>
            <a:r>
              <a:rPr lang="en-GB" sz="2400" smtClean="0"/>
              <a:t>Targets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your goals, immediate priorities, expected results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108285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Finding meaning as you read: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2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Literal meaning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2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Metaphorical meaning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Inference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sz="10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mtClean="0"/>
              <a:t>Evaluation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95236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Reading systematically: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The title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Jacket/flyleaf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Contents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Introduction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Abstracts / summaries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Chapters / sections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28000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b="1" smtClean="0"/>
              <a:t>Effective Reading (SQ3R):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Survey:	What is the text about?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Question:	What do I want to know?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		Where in the text can I find it?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Read:		Does the text have the info. I need?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Recite:	What have I learnt?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Review:	Have I found what I wanted?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		What are the next steps?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smtClean="0"/>
              <a:t>			What further texts should I look at?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800" smtClean="0"/>
              <a:t>Beard (1987)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18547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b="1" smtClean="0"/>
              <a:t>Reading interrogatively: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lphaLcPeriod"/>
              <a:defRPr/>
            </a:pPr>
            <a:r>
              <a:rPr lang="en-GB" smtClean="0"/>
              <a:t>What do I already know?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lphaLcPeriod"/>
              <a:defRPr/>
            </a:pPr>
            <a:r>
              <a:rPr lang="en-GB" smtClean="0"/>
              <a:t>What am I looking for in this source, what do I think I need?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AutoNum type="alphaLcPeriod"/>
              <a:defRPr/>
            </a:pPr>
            <a:r>
              <a:rPr lang="en-GB" smtClean="0"/>
              <a:t>What is useful or different in this source, given my existing knowledge and my interests?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1000" smtClean="0"/>
          </a:p>
          <a:p>
            <a:pPr marL="609600" indent="-609600" algn="r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000" smtClean="0"/>
              <a:t>Dunleavy P (1991)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159386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2400" b="1" smtClean="0"/>
              <a:t>Reading deeply: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Understand the purpose of the reading task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Recall relevant prior knowledge of the subject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Identify important content and focus on it.  Don’t’ give equal concentration to content of less or trivial importance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Make a conscious attempt to evaluate the content for internal consistency, compatibility with prior knowledge and with common sense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Monitor your own reading.  Review your understanding</a:t>
            </a:r>
          </a:p>
          <a:p>
            <a:pPr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GB" sz="2000" smtClean="0"/>
              <a:t>Make and test inferences deliberately, including interpretations, predictions and conclusions</a:t>
            </a: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800" smtClean="0"/>
              <a:t>Hector-Taylor &amp; Bonsall (1994)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76127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708025"/>
          </a:xfrm>
        </p:spPr>
        <p:txBody>
          <a:bodyPr/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Am I a smart reader?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  <a:p>
            <a:pPr algn="r" eaLnBrk="1" hangingPunct="1">
              <a:buFont typeface="Wingdings" panose="05000000000000000000" pitchFamily="2" charset="2"/>
              <a:buNone/>
              <a:defRPr/>
            </a:pPr>
            <a:r>
              <a:rPr lang="en-GB" sz="1800" dirty="0" smtClean="0"/>
              <a:t>(Cottrell, 2003 pages 121-126)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97077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Note Taking: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  <a:defRPr/>
            </a:pPr>
            <a:r>
              <a:rPr lang="en-GB" sz="2800" smtClean="0"/>
              <a:t>Can make reading a more active process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  <a:defRPr/>
            </a:pPr>
            <a:r>
              <a:rPr lang="en-GB" sz="2800" smtClean="0"/>
              <a:t>What will you gain from making notes?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  <a:defRPr/>
            </a:pPr>
            <a:r>
              <a:rPr lang="en-GB" sz="2800" smtClean="0"/>
              <a:t>What use will you make of the notes?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  <a:defRPr/>
            </a:pPr>
            <a:r>
              <a:rPr lang="en-GB" sz="2800" smtClean="0"/>
              <a:t>Where and how will you keep the notes?</a:t>
            </a:r>
          </a:p>
          <a:p>
            <a:pPr marL="609600" indent="-609600" eaLnBrk="1" hangingPunct="1">
              <a:buFont typeface="Wingdings" panose="05000000000000000000" pitchFamily="2" charset="2"/>
              <a:buAutoNum type="arabicPeriod"/>
              <a:defRPr/>
            </a:pPr>
            <a:r>
              <a:rPr lang="en-GB" sz="2800" smtClean="0"/>
              <a:t>Does note taking add to, or change your understanding of the text?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852981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58838"/>
            <a:ext cx="8229600" cy="5588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1000" b="1" dirty="0" smtClean="0"/>
          </a:p>
          <a:p>
            <a:pPr eaLnBrk="1" hangingPunct="1">
              <a:spcBef>
                <a:spcPct val="60000"/>
              </a:spcBef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Why take notes?</a:t>
            </a:r>
          </a:p>
          <a:p>
            <a:pPr eaLnBrk="1" hangingPunct="1">
              <a:spcBef>
                <a:spcPct val="60000"/>
              </a:spcBef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How to take notes</a:t>
            </a:r>
          </a:p>
          <a:p>
            <a:pPr eaLnBrk="1" hangingPunct="1">
              <a:spcBef>
                <a:spcPct val="60000"/>
              </a:spcBef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How to use notes</a:t>
            </a:r>
            <a:endParaRPr lang="en-GB" sz="2800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662211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0563"/>
            <a:ext cx="8229600" cy="727075"/>
          </a:xfrm>
        </p:spPr>
        <p:txBody>
          <a:bodyPr/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dirty="0" smtClean="0"/>
              <a:t>Why?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To help you make sense of what you read or hear or experience (i.e. to aid understanding)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To keep a record for future use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dirty="0" smtClean="0"/>
              <a:t>To record the views of someone else, and later add your own comments and </a:t>
            </a:r>
            <a:r>
              <a:rPr lang="en-GB" dirty="0" smtClean="0"/>
              <a:t>reflections</a:t>
            </a:r>
          </a:p>
          <a:p>
            <a:pPr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en-GB" dirty="0"/>
              <a:t>To focus your attention</a:t>
            </a:r>
          </a:p>
          <a:p>
            <a:pPr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en-GB" dirty="0"/>
              <a:t>Make sense of information</a:t>
            </a:r>
          </a:p>
          <a:p>
            <a:pPr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en-GB" dirty="0"/>
              <a:t>A form of external memory</a:t>
            </a:r>
          </a:p>
          <a:p>
            <a:pPr>
              <a:lnSpc>
                <a:spcPct val="90000"/>
              </a:lnSpc>
              <a:buSzPct val="120000"/>
              <a:buFont typeface="Wingdings" panose="05000000000000000000" pitchFamily="2" charset="2"/>
              <a:buChar char="§"/>
              <a:defRPr/>
            </a:pPr>
            <a:r>
              <a:rPr lang="en-GB" dirty="0"/>
              <a:t>Symbol of progress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dirty="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93106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11213"/>
            <a:ext cx="8229600" cy="6064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smtClean="0"/>
              <a:t>How?</a:t>
            </a:r>
          </a:p>
          <a:p>
            <a:pPr eaLnBrk="1" hangingPunct="1">
              <a:defRPr/>
            </a:pPr>
            <a:r>
              <a:rPr lang="en-GB" smtClean="0"/>
              <a:t>Record source</a:t>
            </a:r>
          </a:p>
          <a:p>
            <a:pPr eaLnBrk="1" hangingPunct="1">
              <a:defRPr/>
            </a:pPr>
            <a:r>
              <a:rPr lang="en-GB" smtClean="0"/>
              <a:t>Show main ideas clearly</a:t>
            </a:r>
          </a:p>
          <a:p>
            <a:pPr eaLnBrk="1" hangingPunct="1">
              <a:defRPr/>
            </a:pPr>
            <a:r>
              <a:rPr lang="en-GB" smtClean="0"/>
              <a:t>Be brief</a:t>
            </a:r>
          </a:p>
          <a:p>
            <a:pPr eaLnBrk="1" hangingPunct="1">
              <a:defRPr/>
            </a:pPr>
            <a:r>
              <a:rPr lang="en-GB" smtClean="0"/>
              <a:t>Show relationships</a:t>
            </a:r>
          </a:p>
          <a:p>
            <a:pPr eaLnBrk="1" hangingPunct="1">
              <a:defRPr/>
            </a:pPr>
            <a:r>
              <a:rPr lang="en-GB" smtClean="0"/>
              <a:t>Be selective</a:t>
            </a:r>
          </a:p>
          <a:p>
            <a:pPr eaLnBrk="1" hangingPunct="1">
              <a:defRPr/>
            </a:pPr>
            <a:r>
              <a:rPr lang="en-GB" smtClean="0"/>
              <a:t>Be in your own words</a:t>
            </a:r>
          </a:p>
          <a:p>
            <a:pPr eaLnBrk="1" hangingPunct="1">
              <a:defRPr/>
            </a:pPr>
            <a:r>
              <a:rPr lang="en-GB" smtClean="0"/>
              <a:t>Be well laid out and clear </a:t>
            </a:r>
          </a:p>
          <a:p>
            <a:pPr eaLnBrk="1" hangingPunct="1">
              <a:defRPr/>
            </a:pPr>
            <a:endParaRPr lang="en-GB" smtClean="0"/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84366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08050"/>
            <a:ext cx="8229600" cy="5095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b="1" smtClean="0"/>
              <a:t>Types of note making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b="1" smtClean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mtClean="0"/>
              <a:t>Linear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mtClean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mtClean="0"/>
              <a:t>Network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endParaRPr lang="en-GB" smtClean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GB" smtClean="0"/>
              <a:t>Annotations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84785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08050"/>
            <a:ext cx="8229600" cy="5095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u="sng" dirty="0" smtClean="0"/>
              <a:t>Linear Notes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Appear as a ‘list’ of point down a page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Use: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Headings / sub-headings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Numbering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Indenting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Underlining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Highlighting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One point per line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400" dirty="0" smtClean="0"/>
              <a:t>	Use abbreviations that you will recognise in future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94963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5025"/>
            <a:ext cx="8229600" cy="58261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u="sng" smtClean="0"/>
              <a:t>Network Notes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Form interlinked webs of ideas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Allow for connections between information 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Can be developmental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84070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5025"/>
            <a:ext cx="8229600" cy="58261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800" b="1" smtClean="0"/>
              <a:t>Note Taking</a:t>
            </a:r>
          </a:p>
        </p:txBody>
      </p:sp>
      <p:sp>
        <p:nvSpPr>
          <p:cNvPr id="153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u="sng" smtClean="0"/>
              <a:t>Annotating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b="1" u="sng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800" smtClean="0"/>
              <a:t>Adding information to existing text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2800" smtClean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Highlighting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Underlining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sz="2800" smtClean="0"/>
              <a:t>Adding simplification, expansion, explanation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64313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0563"/>
            <a:ext cx="8229600" cy="7270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200" b="1" smtClean="0"/>
              <a:t>Note Taking</a:t>
            </a:r>
          </a:p>
        </p:txBody>
      </p:sp>
      <p:sp>
        <p:nvSpPr>
          <p:cNvPr id="154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u="sng" smtClean="0"/>
              <a:t>Keeping notes</a:t>
            </a:r>
          </a:p>
          <a:p>
            <a:pPr eaLnBrk="1" hangingPunct="1">
              <a:buSzPct val="110000"/>
              <a:buFont typeface="Wingdings" panose="05000000000000000000" pitchFamily="2" charset="2"/>
              <a:buChar char="§"/>
              <a:defRPr/>
            </a:pPr>
            <a:r>
              <a:rPr lang="en-GB" smtClean="0"/>
              <a:t>Filing</a:t>
            </a:r>
          </a:p>
          <a:p>
            <a:pPr eaLnBrk="1" hangingPunct="1">
              <a:buSzPct val="110000"/>
              <a:buFont typeface="Wingdings" panose="05000000000000000000" pitchFamily="2" charset="2"/>
              <a:buChar char="§"/>
              <a:defRPr/>
            </a:pPr>
            <a:r>
              <a:rPr lang="en-GB" smtClean="0"/>
              <a:t>Ordering</a:t>
            </a:r>
          </a:p>
          <a:p>
            <a:pPr eaLnBrk="1" hangingPunct="1">
              <a:buSzPct val="110000"/>
              <a:buFont typeface="Wingdings" panose="05000000000000000000" pitchFamily="2" charset="2"/>
              <a:buChar char="§"/>
              <a:defRPr/>
            </a:pPr>
            <a:r>
              <a:rPr lang="en-GB" smtClean="0"/>
              <a:t>Referencing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285170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dirty="0" smtClean="0"/>
              <a:t>Note Taking: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Should NOT be a shorthand version of the text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Should pick out key ideas and concepts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GB" dirty="0" smtClean="0"/>
              <a:t>Should provide the ‘skeleton’ of the argument presented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80652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3000" b="1" dirty="0" smtClean="0"/>
              <a:t>Reading &amp; Information Gathering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b="1" dirty="0" smtClean="0"/>
              <a:t>Note Taking:</a:t>
            </a:r>
          </a:p>
          <a:p>
            <a:pPr eaLnBrk="1" hangingPunct="1">
              <a:buFontTx/>
              <a:buChar char="•"/>
              <a:defRPr/>
            </a:pPr>
            <a:r>
              <a:rPr lang="en-GB" dirty="0" smtClean="0"/>
              <a:t>Cards / files / books / database?</a:t>
            </a:r>
          </a:p>
          <a:p>
            <a:pPr eaLnBrk="1" hangingPunct="1">
              <a:buFontTx/>
              <a:buChar char="•"/>
              <a:defRPr/>
            </a:pPr>
            <a:r>
              <a:rPr lang="en-GB" dirty="0" smtClean="0"/>
              <a:t>Lists</a:t>
            </a:r>
          </a:p>
          <a:p>
            <a:pPr eaLnBrk="1" hangingPunct="1">
              <a:buFontTx/>
              <a:buChar char="•"/>
              <a:defRPr/>
            </a:pPr>
            <a:r>
              <a:rPr lang="en-GB" dirty="0" smtClean="0"/>
              <a:t>Bullet points / tables</a:t>
            </a:r>
          </a:p>
          <a:p>
            <a:pPr eaLnBrk="1" hangingPunct="1">
              <a:buFontTx/>
              <a:buChar char="•"/>
              <a:defRPr/>
            </a:pPr>
            <a:r>
              <a:rPr lang="en-GB" dirty="0" smtClean="0"/>
              <a:t>Standard headings</a:t>
            </a:r>
          </a:p>
          <a:p>
            <a:pPr eaLnBrk="1" hangingPunct="1">
              <a:buFontTx/>
              <a:buChar char="•"/>
              <a:defRPr/>
            </a:pPr>
            <a:r>
              <a:rPr lang="en-GB" dirty="0" smtClean="0"/>
              <a:t>Charts / tree diagrams / mind-maps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1842687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6613"/>
            <a:ext cx="8229600" cy="581025"/>
          </a:xfrm>
        </p:spPr>
        <p:txBody>
          <a:bodyPr/>
          <a:lstStyle/>
          <a:p>
            <a:pPr eaLnBrk="1" hangingPunct="1">
              <a:defRPr/>
            </a:pPr>
            <a:r>
              <a:rPr lang="en-GB" sz="3000" b="1" smtClean="0"/>
              <a:t>Reading &amp; Information Gathering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  <a:defRPr/>
            </a:pPr>
            <a:r>
              <a:rPr lang="en-GB" sz="2800" b="1" dirty="0" smtClean="0"/>
              <a:t>Devise your own style but remember –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Avoid copying chunks of text – this could later become inadvertent plagiarism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Make just one set of notes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Leaving space around notes means you can add more later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Use post-it notes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Number and reference pages  (and cross reference)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Use standard abbreviations &amp; summary systems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88015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981075"/>
            <a:ext cx="8229600" cy="4365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endParaRPr lang="en-GB" sz="3000" b="1" dirty="0" smtClean="0"/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800" dirty="0" smtClean="0"/>
              <a:t>Your research area of interest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sz="2800" dirty="0" smtClean="0"/>
              <a:t>Where could information to underpin this area come from?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2800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sz="28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BMDM7001 week 2</a:t>
            </a:r>
          </a:p>
        </p:txBody>
      </p:sp>
    </p:spTree>
    <p:extLst>
      <p:ext uri="{BB962C8B-B14F-4D97-AF65-F5344CB8AC3E}">
        <p14:creationId xmlns:p14="http://schemas.microsoft.com/office/powerpoint/2010/main" val="3935626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Looking at different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General online searches</a:t>
            </a:r>
          </a:p>
          <a:p>
            <a:r>
              <a:rPr lang="en-GB" dirty="0" smtClean="0"/>
              <a:t>Narrowing the focus</a:t>
            </a:r>
          </a:p>
          <a:p>
            <a:r>
              <a:rPr lang="en-GB" dirty="0" smtClean="0"/>
              <a:t>Google scholar</a:t>
            </a:r>
          </a:p>
          <a:p>
            <a:r>
              <a:rPr lang="en-GB" dirty="0" smtClean="0"/>
              <a:t>UWTSD Library</a:t>
            </a:r>
          </a:p>
          <a:p>
            <a:r>
              <a:rPr lang="en-GB" dirty="0" smtClean="0"/>
              <a:t>British Library PhD/Research Degree repository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522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context do these different sources give you?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30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else does information come from?</a:t>
            </a:r>
          </a:p>
          <a:p>
            <a:endParaRPr lang="en-GB" dirty="0"/>
          </a:p>
          <a:p>
            <a:r>
              <a:rPr lang="en-GB" dirty="0" smtClean="0"/>
              <a:t>Non-public information</a:t>
            </a:r>
          </a:p>
          <a:p>
            <a:r>
              <a:rPr lang="en-GB" dirty="0" smtClean="0"/>
              <a:t>Verbal information</a:t>
            </a:r>
          </a:p>
          <a:p>
            <a:r>
              <a:rPr lang="en-GB" dirty="0" smtClean="0"/>
              <a:t>Experiential information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57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3209</TotalTime>
  <Words>851</Words>
  <Application>Microsoft Office PowerPoint</Application>
  <PresentationFormat>On-screen Show (4:3)</PresentationFormat>
  <Paragraphs>248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Wingdings</vt:lpstr>
      <vt:lpstr>20140311PresentationUWTSDTemplate</vt:lpstr>
      <vt:lpstr>BMDM7001 Identity and Approches to Applied Business Research  WEEK 2 READING AND EVALUATION OF LITERATURE AND INFORMATION SOURCES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Reading &amp; Information Gathering</vt:lpstr>
      <vt:lpstr>Note Taking</vt:lpstr>
      <vt:lpstr>Note Taking</vt:lpstr>
      <vt:lpstr>Note Taking</vt:lpstr>
      <vt:lpstr>Note Taking</vt:lpstr>
      <vt:lpstr>Note Taking</vt:lpstr>
      <vt:lpstr>Note Taking</vt:lpstr>
      <vt:lpstr>Note Taking</vt:lpstr>
      <vt:lpstr>Note Taking</vt:lpstr>
      <vt:lpstr>Reading &amp; Information Gathering</vt:lpstr>
      <vt:lpstr>Reading &amp; Information Gathering</vt:lpstr>
      <vt:lpstr>Reading &amp; Information Gathering</vt:lpstr>
      <vt:lpstr>PowerPoint Presentation</vt:lpstr>
      <vt:lpstr>Looking at different sources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Jill Venus</cp:lastModifiedBy>
  <cp:revision>64</cp:revision>
  <cp:lastPrinted>2019-03-17T21:00:00Z</cp:lastPrinted>
  <dcterms:created xsi:type="dcterms:W3CDTF">2015-04-14T15:21:28Z</dcterms:created>
  <dcterms:modified xsi:type="dcterms:W3CDTF">2019-03-17T21:00:02Z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