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3" r:id="rId4"/>
    <p:sldId id="264" r:id="rId5"/>
    <p:sldId id="261" r:id="rId6"/>
    <p:sldId id="262" r:id="rId7"/>
    <p:sldId id="257"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36" d="100"/>
          <a:sy n="136" d="100"/>
        </p:scale>
        <p:origin x="-1664"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viewProps" Target="viewProps.xml"/><Relationship Id="rId12" Type="http://schemas.openxmlformats.org/officeDocument/2006/relationships/theme" Target="theme/theme1.xml"/><Relationship Id="rId13"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printerSettings" Target="printerSettings/printerSettings1.bin"/><Relationship Id="rId1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05/10/2018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05/10/2018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E2410B8-02C1-44ED-B50E-3AE1C7AD7BD8}" type="datetimeFigureOut">
              <a:rPr lang="en-US" smtClean="0"/>
              <a:pPr/>
              <a:t>05/10/2018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E2410B8-02C1-44ED-B50E-3AE1C7AD7BD8}" type="datetimeFigureOut">
              <a:rPr lang="en-US" smtClean="0"/>
              <a:pPr/>
              <a:t>05/10/2018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E2410B8-02C1-44ED-B50E-3AE1C7AD7BD8}" type="datetimeFigureOut">
              <a:rPr lang="en-US" smtClean="0"/>
              <a:pPr/>
              <a:t>05/10/2018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E2410B8-02C1-44ED-B50E-3AE1C7AD7BD8}" type="datetimeFigureOut">
              <a:rPr lang="en-US" smtClean="0"/>
              <a:pPr/>
              <a:t>05/10/2018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2410B8-02C1-44ED-B50E-3AE1C7AD7BD8}" type="datetimeFigureOut">
              <a:rPr lang="en-US" smtClean="0"/>
              <a:pPr/>
              <a:t>05/10/2018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05/10/2018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E2410B8-02C1-44ED-B50E-3AE1C7AD7BD8}" type="datetimeFigureOut">
              <a:rPr lang="en-US" smtClean="0"/>
              <a:pPr/>
              <a:t>05/10/2018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05/10/2018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E2410B8-02C1-44ED-B50E-3AE1C7AD7BD8}" type="datetimeFigureOut">
              <a:rPr lang="en-US" smtClean="0"/>
              <a:pPr/>
              <a:t>05/10/2018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D59BCBC-090D-4515-B5E1-CF94E78EDB8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2410B8-02C1-44ED-B50E-3AE1C7AD7BD8}" type="datetimeFigureOut">
              <a:rPr lang="en-US" smtClean="0"/>
              <a:pPr/>
              <a:t>05/10/2018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59BCBC-090D-4515-B5E1-CF94E78EDB8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rainspotting-Classic-movie-poster-Film-poster-Bar-pub-cafe-decoration-HD-Wall-poster-Paper-poster-Morden.jpg"/>
          <p:cNvPicPr>
            <a:picLocks noChangeAspect="1"/>
          </p:cNvPicPr>
          <p:nvPr/>
        </p:nvPicPr>
        <p:blipFill>
          <a:blip r:embed="rId2">
            <a:duotone>
              <a:prstClr val="black"/>
              <a:schemeClr val="accent6">
                <a:tint val="45000"/>
                <a:satMod val="400000"/>
              </a:schemeClr>
            </a:duotone>
            <a:extLst>
              <a:ext uri="{28A0092B-C50C-407E-A947-70E740481C1C}">
                <a14:useLocalDpi xmlns:a14="http://schemas.microsoft.com/office/drawing/2010/main" val="0"/>
              </a:ext>
            </a:extLst>
          </a:blip>
          <a:stretch>
            <a:fillRect/>
          </a:stretch>
        </p:blipFill>
        <p:spPr>
          <a:xfrm>
            <a:off x="4293072" y="0"/>
            <a:ext cx="4850928" cy="6858000"/>
          </a:xfrm>
          <a:prstGeom prst="rect">
            <a:avLst/>
          </a:prstGeom>
        </p:spPr>
      </p:pic>
      <p:sp>
        <p:nvSpPr>
          <p:cNvPr id="2" name="Title 1"/>
          <p:cNvSpPr>
            <a:spLocks noGrp="1"/>
          </p:cNvSpPr>
          <p:nvPr>
            <p:ph type="ctrTitle"/>
          </p:nvPr>
        </p:nvSpPr>
        <p:spPr>
          <a:xfrm>
            <a:off x="642910" y="1285860"/>
            <a:ext cx="8001056" cy="3071834"/>
          </a:xfrm>
        </p:spPr>
        <p:txBody>
          <a:bodyPr>
            <a:normAutofit/>
          </a:bodyPr>
          <a:lstStyle/>
          <a:p>
            <a:pPr algn="l"/>
            <a:r>
              <a:rPr lang="en-GB" dirty="0" smtClean="0"/>
              <a:t>Film &amp; Media in the Celtic Nations</a:t>
            </a:r>
            <a:br>
              <a:rPr lang="en-GB" dirty="0" smtClean="0"/>
            </a:br>
            <a:r>
              <a:rPr lang="en-GB" sz="3200" dirty="0" smtClean="0"/>
              <a:t/>
            </a:r>
            <a:br>
              <a:rPr lang="en-GB" sz="3200" dirty="0" smtClean="0"/>
            </a:br>
            <a:r>
              <a:rPr lang="en-GB" sz="3200" i="1" dirty="0" smtClean="0">
                <a:solidFill>
                  <a:schemeClr val="bg2">
                    <a:lumMod val="60000"/>
                    <a:lumOff val="40000"/>
                  </a:schemeClr>
                </a:solidFill>
              </a:rPr>
              <a:t>Scottish National Cinema</a:t>
            </a:r>
            <a:endParaRPr lang="en-GB" sz="3200" dirty="0">
              <a:solidFill>
                <a:schemeClr val="bg2">
                  <a:lumMod val="60000"/>
                  <a:lumOff val="40000"/>
                </a:schemeClr>
              </a:solidFill>
            </a:endParaRPr>
          </a:p>
        </p:txBody>
      </p:sp>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625" y="1916832"/>
            <a:ext cx="9144000" cy="1754326"/>
          </a:xfrm>
          <a:prstGeom prst="rect">
            <a:avLst/>
          </a:prstGeom>
          <a:noFill/>
        </p:spPr>
        <p:txBody>
          <a:bodyPr wrap="square" rtlCol="0">
            <a:spAutoFit/>
          </a:bodyPr>
          <a:lstStyle/>
          <a:p>
            <a:r>
              <a:rPr lang="en-GB" sz="2800" dirty="0" smtClean="0"/>
              <a:t>“Whether we become the </a:t>
            </a:r>
            <a:r>
              <a:rPr lang="en-GB" sz="2800" dirty="0" smtClean="0">
                <a:solidFill>
                  <a:srgbClr val="8EB4E3"/>
                </a:solidFill>
              </a:rPr>
              <a:t>consumers of images</a:t>
            </a:r>
            <a:r>
              <a:rPr lang="en-GB" sz="2800" dirty="0" smtClean="0"/>
              <a:t> in a </a:t>
            </a:r>
            <a:r>
              <a:rPr lang="en-GB" sz="2800" dirty="0" smtClean="0">
                <a:solidFill>
                  <a:srgbClr val="8EB4E3"/>
                </a:solidFill>
              </a:rPr>
              <a:t>passive</a:t>
            </a:r>
            <a:r>
              <a:rPr lang="en-GB" sz="2800" dirty="0" smtClean="0"/>
              <a:t> culture or whether we will be allowed to be the </a:t>
            </a:r>
            <a:r>
              <a:rPr lang="en-GB" sz="2800" dirty="0" smtClean="0">
                <a:solidFill>
                  <a:srgbClr val="8EB4E3"/>
                </a:solidFill>
              </a:rPr>
              <a:t>makers of images </a:t>
            </a:r>
            <a:r>
              <a:rPr lang="en-GB" sz="2800" dirty="0" smtClean="0"/>
              <a:t>in an </a:t>
            </a:r>
            <a:r>
              <a:rPr lang="en-GB" sz="2800" dirty="0" smtClean="0">
                <a:solidFill>
                  <a:srgbClr val="8EB4E3"/>
                </a:solidFill>
              </a:rPr>
              <a:t>active</a:t>
            </a:r>
            <a:r>
              <a:rPr lang="en-GB" sz="2800" dirty="0" smtClean="0"/>
              <a:t> culture.” </a:t>
            </a:r>
          </a:p>
          <a:p>
            <a:r>
              <a:rPr lang="en-GB" sz="2400" dirty="0"/>
              <a:t>	</a:t>
            </a:r>
            <a:r>
              <a:rPr lang="en-GB" sz="2400" dirty="0" smtClean="0"/>
              <a:t>			</a:t>
            </a:r>
            <a:r>
              <a:rPr lang="en-GB" sz="1600" dirty="0" smtClean="0"/>
              <a:t>Michael D. Higgins, in Ruth Barton</a:t>
            </a:r>
            <a:r>
              <a:rPr lang="en-GB" sz="1600" i="1" dirty="0" smtClean="0"/>
              <a:t>, Irish National Cinema</a:t>
            </a:r>
            <a:endParaRPr lang="en-GB" sz="1600" dirty="0"/>
          </a:p>
        </p:txBody>
      </p:sp>
      <p:sp>
        <p:nvSpPr>
          <p:cNvPr id="10" name="TextBox 9"/>
          <p:cNvSpPr txBox="1"/>
          <p:nvPr/>
        </p:nvSpPr>
        <p:spPr>
          <a:xfrm>
            <a:off x="-6536" y="16157"/>
            <a:ext cx="9150536" cy="1077218"/>
          </a:xfrm>
          <a:prstGeom prst="rect">
            <a:avLst/>
          </a:prstGeom>
          <a:noFill/>
        </p:spPr>
        <p:txBody>
          <a:bodyPr wrap="square" rtlCol="0">
            <a:spAutoFit/>
          </a:bodyPr>
          <a:lstStyle/>
          <a:p>
            <a:r>
              <a:rPr lang="en-GB" sz="3600" dirty="0" smtClean="0">
                <a:solidFill>
                  <a:schemeClr val="bg2">
                    <a:lumMod val="40000"/>
                    <a:lumOff val="60000"/>
                  </a:schemeClr>
                </a:solidFill>
              </a:rPr>
              <a:t>Questions of National Cinema</a:t>
            </a:r>
          </a:p>
          <a:p>
            <a:r>
              <a:rPr lang="en-GB" sz="2800" dirty="0" smtClean="0">
                <a:solidFill>
                  <a:srgbClr val="FFFFFF"/>
                </a:solidFill>
              </a:rPr>
              <a:t>Active or Passive; external or internal</a:t>
            </a:r>
            <a:endParaRPr lang="en-GB" sz="2800" dirty="0">
              <a:solidFill>
                <a:srgbClr val="FFFFFF"/>
              </a:solidFill>
            </a:endParaRPr>
          </a:p>
        </p:txBody>
      </p:sp>
      <p:sp>
        <p:nvSpPr>
          <p:cNvPr id="11" name="TextBox 10"/>
          <p:cNvSpPr txBox="1"/>
          <p:nvPr/>
        </p:nvSpPr>
        <p:spPr>
          <a:xfrm>
            <a:off x="0" y="4293096"/>
            <a:ext cx="9144000" cy="2062103"/>
          </a:xfrm>
          <a:prstGeom prst="rect">
            <a:avLst/>
          </a:prstGeom>
          <a:noFill/>
        </p:spPr>
        <p:txBody>
          <a:bodyPr wrap="square" rtlCol="0">
            <a:spAutoFit/>
          </a:bodyPr>
          <a:lstStyle/>
          <a:p>
            <a:r>
              <a:rPr lang="en-GB" sz="2800" dirty="0" smtClean="0"/>
              <a:t>Until recently, the cinematic representation of Scotland had been largely an </a:t>
            </a:r>
            <a:r>
              <a:rPr lang="en-GB" sz="2800" dirty="0" smtClean="0">
                <a:solidFill>
                  <a:srgbClr val="8EB4E3"/>
                </a:solidFill>
              </a:rPr>
              <a:t>external creation</a:t>
            </a:r>
            <a:r>
              <a:rPr lang="en-GB" sz="2800" dirty="0" smtClean="0"/>
              <a:t>, produced by and serving the commercial needs of a London-based film industry, or occasionally Hollywood.</a:t>
            </a:r>
          </a:p>
          <a:p>
            <a:r>
              <a:rPr lang="en-GB" sz="1600" dirty="0" smtClean="0"/>
              <a:t>						Duncan Petrie, </a:t>
            </a:r>
            <a:r>
              <a:rPr lang="en-GB" sz="1600" i="1" dirty="0" smtClean="0"/>
              <a:t>Screening Scotland</a:t>
            </a:r>
          </a:p>
        </p:txBody>
      </p:sp>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174" y="2348880"/>
            <a:ext cx="9144000" cy="2462213"/>
          </a:xfrm>
          <a:prstGeom prst="rect">
            <a:avLst/>
          </a:prstGeom>
          <a:noFill/>
        </p:spPr>
        <p:txBody>
          <a:bodyPr wrap="square" rtlCol="0">
            <a:spAutoFit/>
          </a:bodyPr>
          <a:lstStyle/>
          <a:p>
            <a:r>
              <a:rPr lang="en-GB" sz="2600" i="1" dirty="0" smtClean="0"/>
              <a:t>Tartanry</a:t>
            </a:r>
            <a:r>
              <a:rPr lang="en-GB" sz="2600" dirty="0" smtClean="0"/>
              <a:t>: The tartan myth in Scottish popular culture oscillates between the idea of the romantic and noble Highlander, associated with the Jacobite rebellion and what Cairns Craig describes as ‘the parodic</a:t>
            </a:r>
            <a:r>
              <a:rPr lang="en-GB" sz="2600" dirty="0"/>
              <a:t> </a:t>
            </a:r>
            <a:r>
              <a:rPr lang="en-GB" sz="2600" dirty="0" smtClean="0"/>
              <a:t>red-nosed, kilted, drunken, mean Scotsmen of music hall comedy and picture postcard jokes.</a:t>
            </a:r>
          </a:p>
          <a:p>
            <a:r>
              <a:rPr lang="en-GB" sz="2400" dirty="0"/>
              <a:t>	</a:t>
            </a:r>
            <a:r>
              <a:rPr lang="en-GB" sz="2400" dirty="0" smtClean="0"/>
              <a:t>						</a:t>
            </a:r>
            <a:r>
              <a:rPr lang="en-GB" sz="1600" dirty="0" smtClean="0"/>
              <a:t>D. Petrie, </a:t>
            </a:r>
            <a:r>
              <a:rPr lang="en-GB" sz="1600" i="1" dirty="0" smtClean="0"/>
              <a:t>Screening </a:t>
            </a:r>
            <a:r>
              <a:rPr lang="en-GB" sz="1600" i="1" dirty="0"/>
              <a:t>Scotland</a:t>
            </a:r>
            <a:endParaRPr lang="en-GB" sz="1600" dirty="0"/>
          </a:p>
        </p:txBody>
      </p:sp>
      <p:sp>
        <p:nvSpPr>
          <p:cNvPr id="10" name="TextBox 9"/>
          <p:cNvSpPr txBox="1"/>
          <p:nvPr/>
        </p:nvSpPr>
        <p:spPr>
          <a:xfrm>
            <a:off x="-6536" y="16157"/>
            <a:ext cx="7602872" cy="1077218"/>
          </a:xfrm>
          <a:prstGeom prst="rect">
            <a:avLst/>
          </a:prstGeom>
          <a:noFill/>
        </p:spPr>
        <p:txBody>
          <a:bodyPr wrap="square" rtlCol="0">
            <a:spAutoFit/>
          </a:bodyPr>
          <a:lstStyle/>
          <a:p>
            <a:r>
              <a:rPr lang="en-GB" sz="3600" dirty="0" smtClean="0">
                <a:solidFill>
                  <a:schemeClr val="bg2">
                    <a:lumMod val="40000"/>
                    <a:lumOff val="60000"/>
                  </a:schemeClr>
                </a:solidFill>
              </a:rPr>
              <a:t>Questions of National Cinema</a:t>
            </a:r>
          </a:p>
          <a:p>
            <a:r>
              <a:rPr lang="en-GB" sz="2800" dirty="0" smtClean="0">
                <a:solidFill>
                  <a:srgbClr val="FFFFFF"/>
                </a:solidFill>
              </a:rPr>
              <a:t>Scotland: </a:t>
            </a:r>
            <a:r>
              <a:rPr lang="en-GB" sz="2800" b="1" i="1" dirty="0" smtClean="0">
                <a:solidFill>
                  <a:srgbClr val="FFFFFF"/>
                </a:solidFill>
              </a:rPr>
              <a:t>Tartanry</a:t>
            </a:r>
            <a:r>
              <a:rPr lang="en-GB" sz="2800" dirty="0" smtClean="0">
                <a:solidFill>
                  <a:srgbClr val="FFFFFF"/>
                </a:solidFill>
              </a:rPr>
              <a:t> and </a:t>
            </a:r>
            <a:r>
              <a:rPr lang="en-GB" sz="2800" b="1" i="1" dirty="0" smtClean="0">
                <a:solidFill>
                  <a:srgbClr val="FFFFFF"/>
                </a:solidFill>
              </a:rPr>
              <a:t>Kailyardism</a:t>
            </a:r>
            <a:endParaRPr lang="en-GB" sz="2800" b="1" i="1" dirty="0">
              <a:solidFill>
                <a:srgbClr val="FFFFFF"/>
              </a:solidFill>
            </a:endParaRPr>
          </a:p>
        </p:txBody>
      </p:sp>
    </p:spTree>
    <p:extLst>
      <p:ext uri="{BB962C8B-B14F-4D97-AF65-F5344CB8AC3E}">
        <p14:creationId xmlns:p14="http://schemas.microsoft.com/office/powerpoint/2010/main" val="1543504266"/>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6536" y="16157"/>
            <a:ext cx="7602872" cy="1077218"/>
          </a:xfrm>
          <a:prstGeom prst="rect">
            <a:avLst/>
          </a:prstGeom>
          <a:noFill/>
        </p:spPr>
        <p:txBody>
          <a:bodyPr wrap="square" rtlCol="0">
            <a:spAutoFit/>
          </a:bodyPr>
          <a:lstStyle/>
          <a:p>
            <a:r>
              <a:rPr lang="en-GB" sz="3600" dirty="0" smtClean="0">
                <a:solidFill>
                  <a:schemeClr val="bg2">
                    <a:lumMod val="40000"/>
                    <a:lumOff val="60000"/>
                  </a:schemeClr>
                </a:solidFill>
              </a:rPr>
              <a:t>Questions of National Cinema</a:t>
            </a:r>
          </a:p>
          <a:p>
            <a:r>
              <a:rPr lang="en-GB" sz="2800" dirty="0" smtClean="0">
                <a:solidFill>
                  <a:srgbClr val="FFFFFF"/>
                </a:solidFill>
              </a:rPr>
              <a:t>Scotland: </a:t>
            </a:r>
            <a:r>
              <a:rPr lang="en-GB" sz="2800" b="1" i="1" dirty="0" smtClean="0">
                <a:solidFill>
                  <a:srgbClr val="FFFFFF"/>
                </a:solidFill>
              </a:rPr>
              <a:t>Tartanry</a:t>
            </a:r>
            <a:r>
              <a:rPr lang="en-GB" sz="2800" dirty="0" smtClean="0">
                <a:solidFill>
                  <a:srgbClr val="FFFFFF"/>
                </a:solidFill>
              </a:rPr>
              <a:t> and </a:t>
            </a:r>
            <a:r>
              <a:rPr lang="en-GB" sz="2800" b="1" i="1" dirty="0" smtClean="0">
                <a:solidFill>
                  <a:srgbClr val="FFFFFF"/>
                </a:solidFill>
              </a:rPr>
              <a:t>Kailyardism</a:t>
            </a:r>
            <a:endParaRPr lang="en-GB" sz="2800" b="1" i="1" dirty="0">
              <a:solidFill>
                <a:srgbClr val="FFFFFF"/>
              </a:solidFill>
            </a:endParaRPr>
          </a:p>
        </p:txBody>
      </p:sp>
      <p:sp>
        <p:nvSpPr>
          <p:cNvPr id="4" name="TextBox 3"/>
          <p:cNvSpPr txBox="1"/>
          <p:nvPr/>
        </p:nvSpPr>
        <p:spPr>
          <a:xfrm>
            <a:off x="0" y="1700808"/>
            <a:ext cx="9144000" cy="4216539"/>
          </a:xfrm>
          <a:prstGeom prst="rect">
            <a:avLst/>
          </a:prstGeom>
          <a:noFill/>
        </p:spPr>
        <p:txBody>
          <a:bodyPr wrap="square" rtlCol="0">
            <a:spAutoFit/>
          </a:bodyPr>
          <a:lstStyle/>
          <a:p>
            <a:r>
              <a:rPr lang="en-GB" sz="2800" i="1" dirty="0" smtClean="0"/>
              <a:t>Kailyardism</a:t>
            </a:r>
            <a:r>
              <a:rPr lang="en-GB" sz="2800" dirty="0" smtClean="0"/>
              <a:t>: The definition of Scotland as consisting wholly of small town ‘characters’ given to bucolic intrigue and wise sayings. At first the central figures were usually ministers of the Kirk but later on schoolteachers and doctors got into the act. Their housekeepers always had a shrewd insight into human nature. Offspring who leave for the city come to grief, and are glad to get home again. In their different ways village cretins and ne’er-do-wells reinforce the essentially healthy </a:t>
            </a:r>
            <a:r>
              <a:rPr lang="en-GB" sz="2800" i="1" dirty="0" smtClean="0"/>
              <a:t>Weltanschauung</a:t>
            </a:r>
            <a:r>
              <a:rPr lang="en-GB" sz="2800" dirty="0" smtClean="0"/>
              <a:t> of the place.</a:t>
            </a:r>
          </a:p>
          <a:p>
            <a:r>
              <a:rPr lang="en-GB" sz="1600" dirty="0" smtClean="0"/>
              <a:t>					</a:t>
            </a:r>
            <a:r>
              <a:rPr lang="en-GB" sz="1600" dirty="0"/>
              <a:t>	</a:t>
            </a:r>
            <a:r>
              <a:rPr lang="en-GB" sz="1600" dirty="0" smtClean="0"/>
              <a:t>Tom Nairn in D</a:t>
            </a:r>
            <a:r>
              <a:rPr lang="en-GB" sz="1600" dirty="0"/>
              <a:t>. Petrie, </a:t>
            </a:r>
            <a:r>
              <a:rPr lang="en-GB" sz="1600" i="1" dirty="0"/>
              <a:t>Screening Scotland</a:t>
            </a:r>
            <a:endParaRPr lang="en-GB" sz="1600" i="1" dirty="0" smtClean="0"/>
          </a:p>
        </p:txBody>
      </p:sp>
    </p:spTree>
    <p:extLst>
      <p:ext uri="{BB962C8B-B14F-4D97-AF65-F5344CB8AC3E}">
        <p14:creationId xmlns:p14="http://schemas.microsoft.com/office/powerpoint/2010/main" val="991666269"/>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467544" y="1916832"/>
            <a:ext cx="2650936" cy="3785652"/>
          </a:xfrm>
          <a:prstGeom prst="rect">
            <a:avLst/>
          </a:prstGeom>
          <a:noFill/>
        </p:spPr>
        <p:txBody>
          <a:bodyPr wrap="none" rtlCol="0">
            <a:spAutoFit/>
          </a:bodyPr>
          <a:lstStyle/>
          <a:p>
            <a:r>
              <a:rPr lang="en-GB" sz="2400" dirty="0" smtClean="0"/>
              <a:t>Factors to consider:</a:t>
            </a:r>
          </a:p>
          <a:p>
            <a:endParaRPr lang="en-GB" sz="2400" dirty="0" smtClean="0"/>
          </a:p>
          <a:p>
            <a:pPr>
              <a:buFont typeface="Arial" pitchFamily="34" charset="0"/>
              <a:buChar char="•"/>
            </a:pPr>
            <a:r>
              <a:rPr lang="en-GB" sz="2400" dirty="0" smtClean="0"/>
              <a:t> Director</a:t>
            </a:r>
          </a:p>
          <a:p>
            <a:pPr>
              <a:buFont typeface="Arial" pitchFamily="34" charset="0"/>
              <a:buChar char="•"/>
            </a:pPr>
            <a:r>
              <a:rPr lang="en-GB" sz="2400" dirty="0"/>
              <a:t> </a:t>
            </a:r>
            <a:r>
              <a:rPr lang="en-GB" sz="2400" dirty="0" smtClean="0"/>
              <a:t>Writer</a:t>
            </a:r>
          </a:p>
          <a:p>
            <a:pPr>
              <a:buFont typeface="Arial" pitchFamily="34" charset="0"/>
              <a:buChar char="•"/>
            </a:pPr>
            <a:r>
              <a:rPr lang="en-GB" sz="2400" dirty="0" smtClean="0"/>
              <a:t> Producers</a:t>
            </a:r>
          </a:p>
          <a:p>
            <a:pPr>
              <a:buFont typeface="Arial" pitchFamily="34" charset="0"/>
              <a:buChar char="•"/>
            </a:pPr>
            <a:r>
              <a:rPr lang="en-GB" sz="2400" dirty="0" smtClean="0"/>
              <a:t> Location</a:t>
            </a:r>
          </a:p>
          <a:p>
            <a:pPr>
              <a:buFont typeface="Arial" pitchFamily="34" charset="0"/>
              <a:buChar char="•"/>
            </a:pPr>
            <a:r>
              <a:rPr lang="en-GB" sz="2400" dirty="0"/>
              <a:t> </a:t>
            </a:r>
            <a:r>
              <a:rPr lang="en-GB" sz="2400" dirty="0" smtClean="0"/>
              <a:t>Cast</a:t>
            </a:r>
          </a:p>
          <a:p>
            <a:pPr>
              <a:buFont typeface="Arial" pitchFamily="34" charset="0"/>
              <a:buChar char="•"/>
            </a:pPr>
            <a:r>
              <a:rPr lang="en-GB" sz="2400" dirty="0"/>
              <a:t> </a:t>
            </a:r>
            <a:r>
              <a:rPr lang="en-GB" sz="2400" dirty="0" smtClean="0"/>
              <a:t>Funding</a:t>
            </a:r>
          </a:p>
          <a:p>
            <a:pPr>
              <a:buFont typeface="Arial" pitchFamily="34" charset="0"/>
              <a:buChar char="•"/>
            </a:pPr>
            <a:r>
              <a:rPr lang="en-GB" sz="2400" dirty="0"/>
              <a:t> </a:t>
            </a:r>
            <a:r>
              <a:rPr lang="en-GB" sz="2400" dirty="0" smtClean="0"/>
              <a:t>Identity</a:t>
            </a:r>
          </a:p>
          <a:p>
            <a:pPr>
              <a:buFont typeface="Arial" pitchFamily="34" charset="0"/>
              <a:buChar char="•"/>
            </a:pPr>
            <a:r>
              <a:rPr lang="en-GB" sz="2400" dirty="0"/>
              <a:t> </a:t>
            </a:r>
            <a:r>
              <a:rPr lang="en-GB" sz="2400" dirty="0" smtClean="0"/>
              <a:t>Ideology</a:t>
            </a:r>
          </a:p>
        </p:txBody>
      </p:sp>
      <p:sp>
        <p:nvSpPr>
          <p:cNvPr id="8" name="TextBox 7"/>
          <p:cNvSpPr txBox="1"/>
          <p:nvPr/>
        </p:nvSpPr>
        <p:spPr>
          <a:xfrm>
            <a:off x="500034" y="357166"/>
            <a:ext cx="2867216" cy="646331"/>
          </a:xfrm>
          <a:prstGeom prst="rect">
            <a:avLst/>
          </a:prstGeom>
          <a:noFill/>
        </p:spPr>
        <p:txBody>
          <a:bodyPr wrap="none" rtlCol="0">
            <a:spAutoFit/>
          </a:bodyPr>
          <a:lstStyle/>
          <a:p>
            <a:r>
              <a:rPr lang="en-GB" sz="3600" i="1" dirty="0" smtClean="0">
                <a:solidFill>
                  <a:srgbClr val="8EB4E3"/>
                </a:solidFill>
              </a:rPr>
              <a:t>Gregory’s Girl</a:t>
            </a:r>
            <a:endParaRPr lang="en-GB" sz="3600" b="1" i="1" dirty="0">
              <a:solidFill>
                <a:srgbClr val="8EB4E3"/>
              </a:solidFill>
            </a:endParaRPr>
          </a:p>
        </p:txBody>
      </p:sp>
      <p:sp>
        <p:nvSpPr>
          <p:cNvPr id="13" name="TextBox 12"/>
          <p:cNvSpPr txBox="1"/>
          <p:nvPr/>
        </p:nvSpPr>
        <p:spPr>
          <a:xfrm>
            <a:off x="500034" y="928670"/>
            <a:ext cx="1464050" cy="369332"/>
          </a:xfrm>
          <a:prstGeom prst="rect">
            <a:avLst/>
          </a:prstGeom>
          <a:noFill/>
        </p:spPr>
        <p:txBody>
          <a:bodyPr wrap="none" rtlCol="0">
            <a:spAutoFit/>
          </a:bodyPr>
          <a:lstStyle/>
          <a:p>
            <a:r>
              <a:rPr lang="en-GB" dirty="0" smtClean="0"/>
              <a:t>Forsyth, 1980</a:t>
            </a:r>
            <a:endParaRPr lang="en-GB" dirty="0"/>
          </a:p>
        </p:txBody>
      </p:sp>
      <p:pic>
        <p:nvPicPr>
          <p:cNvPr id="2" name="Picture 1" descr="GG.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21342" y="0"/>
            <a:ext cx="4722658" cy="6858000"/>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500034" y="357166"/>
            <a:ext cx="4643470" cy="646331"/>
          </a:xfrm>
          <a:prstGeom prst="rect">
            <a:avLst/>
          </a:prstGeom>
          <a:noFill/>
        </p:spPr>
        <p:txBody>
          <a:bodyPr wrap="square" rtlCol="0">
            <a:spAutoFit/>
          </a:bodyPr>
          <a:lstStyle/>
          <a:p>
            <a:r>
              <a:rPr lang="en-GB" sz="3600" i="1" dirty="0" smtClean="0">
                <a:solidFill>
                  <a:srgbClr val="8EB4E3"/>
                </a:solidFill>
              </a:rPr>
              <a:t>Shallow Grave</a:t>
            </a:r>
            <a:endParaRPr lang="en-GB" sz="3600" b="1" i="1" dirty="0">
              <a:solidFill>
                <a:srgbClr val="8EB4E3"/>
              </a:solidFill>
            </a:endParaRPr>
          </a:p>
        </p:txBody>
      </p:sp>
      <p:sp>
        <p:nvSpPr>
          <p:cNvPr id="11" name="TextBox 10"/>
          <p:cNvSpPr txBox="1"/>
          <p:nvPr/>
        </p:nvSpPr>
        <p:spPr>
          <a:xfrm>
            <a:off x="467544" y="908720"/>
            <a:ext cx="1282022" cy="369332"/>
          </a:xfrm>
          <a:prstGeom prst="rect">
            <a:avLst/>
          </a:prstGeom>
          <a:noFill/>
        </p:spPr>
        <p:txBody>
          <a:bodyPr wrap="none" rtlCol="0">
            <a:spAutoFit/>
          </a:bodyPr>
          <a:lstStyle/>
          <a:p>
            <a:r>
              <a:rPr lang="en-GB" dirty="0" smtClean="0"/>
              <a:t>Boyle, 1994</a:t>
            </a:r>
            <a:endParaRPr lang="en-GB" dirty="0"/>
          </a:p>
        </p:txBody>
      </p:sp>
      <p:pic>
        <p:nvPicPr>
          <p:cNvPr id="2" name="Picture 1" descr="dad8982e735835cc68b5cd9ed4ec11a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89822" y="0"/>
            <a:ext cx="4854178" cy="6858000"/>
          </a:xfrm>
          <a:prstGeom prst="rect">
            <a:avLst/>
          </a:prstGeom>
        </p:spPr>
      </p:pic>
      <p:sp>
        <p:nvSpPr>
          <p:cNvPr id="6" name="TextBox 5"/>
          <p:cNvSpPr txBox="1"/>
          <p:nvPr/>
        </p:nvSpPr>
        <p:spPr>
          <a:xfrm>
            <a:off x="467544" y="1916832"/>
            <a:ext cx="2650936" cy="3785652"/>
          </a:xfrm>
          <a:prstGeom prst="rect">
            <a:avLst/>
          </a:prstGeom>
          <a:noFill/>
        </p:spPr>
        <p:txBody>
          <a:bodyPr wrap="none" rtlCol="0">
            <a:spAutoFit/>
          </a:bodyPr>
          <a:lstStyle/>
          <a:p>
            <a:r>
              <a:rPr lang="en-GB" sz="2400" dirty="0" smtClean="0"/>
              <a:t>Factors to consider:</a:t>
            </a:r>
          </a:p>
          <a:p>
            <a:endParaRPr lang="en-GB" sz="2400" dirty="0" smtClean="0"/>
          </a:p>
          <a:p>
            <a:pPr>
              <a:buFont typeface="Arial" pitchFamily="34" charset="0"/>
              <a:buChar char="•"/>
            </a:pPr>
            <a:r>
              <a:rPr lang="en-GB" sz="2400" dirty="0" smtClean="0"/>
              <a:t> Director</a:t>
            </a:r>
          </a:p>
          <a:p>
            <a:pPr>
              <a:buFont typeface="Arial" pitchFamily="34" charset="0"/>
              <a:buChar char="•"/>
            </a:pPr>
            <a:r>
              <a:rPr lang="en-GB" sz="2400" dirty="0"/>
              <a:t> </a:t>
            </a:r>
            <a:r>
              <a:rPr lang="en-GB" sz="2400" dirty="0" smtClean="0"/>
              <a:t>Writer</a:t>
            </a:r>
          </a:p>
          <a:p>
            <a:pPr>
              <a:buFont typeface="Arial" pitchFamily="34" charset="0"/>
              <a:buChar char="•"/>
            </a:pPr>
            <a:r>
              <a:rPr lang="en-GB" sz="2400" dirty="0" smtClean="0"/>
              <a:t> Producers</a:t>
            </a:r>
          </a:p>
          <a:p>
            <a:pPr>
              <a:buFont typeface="Arial" pitchFamily="34" charset="0"/>
              <a:buChar char="•"/>
            </a:pPr>
            <a:r>
              <a:rPr lang="en-GB" sz="2400" dirty="0" smtClean="0"/>
              <a:t> Location</a:t>
            </a:r>
          </a:p>
          <a:p>
            <a:pPr>
              <a:buFont typeface="Arial" pitchFamily="34" charset="0"/>
              <a:buChar char="•"/>
            </a:pPr>
            <a:r>
              <a:rPr lang="en-GB" sz="2400" dirty="0"/>
              <a:t> </a:t>
            </a:r>
            <a:r>
              <a:rPr lang="en-GB" sz="2400" dirty="0" smtClean="0"/>
              <a:t>Cast</a:t>
            </a:r>
          </a:p>
          <a:p>
            <a:pPr>
              <a:buFont typeface="Arial" pitchFamily="34" charset="0"/>
              <a:buChar char="•"/>
            </a:pPr>
            <a:r>
              <a:rPr lang="en-GB" sz="2400" dirty="0"/>
              <a:t> </a:t>
            </a:r>
            <a:r>
              <a:rPr lang="en-GB" sz="2400" dirty="0" smtClean="0"/>
              <a:t>Funding</a:t>
            </a:r>
          </a:p>
          <a:p>
            <a:pPr>
              <a:buFont typeface="Arial" pitchFamily="34" charset="0"/>
              <a:buChar char="•"/>
            </a:pPr>
            <a:r>
              <a:rPr lang="en-GB" sz="2400" dirty="0"/>
              <a:t> </a:t>
            </a:r>
            <a:r>
              <a:rPr lang="en-GB" sz="2400" dirty="0" smtClean="0"/>
              <a:t>Identity</a:t>
            </a:r>
          </a:p>
          <a:p>
            <a:pPr>
              <a:buFont typeface="Arial" pitchFamily="34" charset="0"/>
              <a:buChar char="•"/>
            </a:pPr>
            <a:r>
              <a:rPr lang="en-GB" sz="2400" dirty="0"/>
              <a:t> </a:t>
            </a:r>
            <a:r>
              <a:rPr lang="en-GB" sz="2400" dirty="0" smtClean="0"/>
              <a:t>Ideology</a:t>
            </a:r>
          </a:p>
        </p:txBody>
      </p:sp>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00034" y="357166"/>
            <a:ext cx="2785388" cy="646331"/>
          </a:xfrm>
          <a:prstGeom prst="rect">
            <a:avLst/>
          </a:prstGeom>
          <a:noFill/>
        </p:spPr>
        <p:txBody>
          <a:bodyPr wrap="none" rtlCol="0">
            <a:spAutoFit/>
          </a:bodyPr>
          <a:lstStyle/>
          <a:p>
            <a:r>
              <a:rPr lang="en-GB" sz="3600" i="1" dirty="0" smtClean="0">
                <a:solidFill>
                  <a:srgbClr val="8EB4E3"/>
                </a:solidFill>
              </a:rPr>
              <a:t>Trainspotting</a:t>
            </a:r>
            <a:endParaRPr lang="en-GB" sz="3600" b="1" i="1" dirty="0">
              <a:solidFill>
                <a:srgbClr val="8EB4E3"/>
              </a:solidFill>
            </a:endParaRPr>
          </a:p>
        </p:txBody>
      </p:sp>
      <p:sp>
        <p:nvSpPr>
          <p:cNvPr id="6" name="TextBox 5"/>
          <p:cNvSpPr txBox="1"/>
          <p:nvPr/>
        </p:nvSpPr>
        <p:spPr>
          <a:xfrm>
            <a:off x="500034" y="928670"/>
            <a:ext cx="1282022" cy="369332"/>
          </a:xfrm>
          <a:prstGeom prst="rect">
            <a:avLst/>
          </a:prstGeom>
          <a:noFill/>
        </p:spPr>
        <p:txBody>
          <a:bodyPr wrap="none" rtlCol="0">
            <a:spAutoFit/>
          </a:bodyPr>
          <a:lstStyle/>
          <a:p>
            <a:r>
              <a:rPr lang="en-GB" dirty="0" smtClean="0"/>
              <a:t>Boyle, 1996</a:t>
            </a:r>
            <a:endParaRPr lang="en-GB" dirty="0"/>
          </a:p>
        </p:txBody>
      </p:sp>
      <p:pic>
        <p:nvPicPr>
          <p:cNvPr id="3" name="Picture 2" descr="Trainspotting-Classic-movie-poster-Film-poster-Bar-pub-cafe-decoration-HD-Wall-poster-Paper-poster-Morde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93072" y="0"/>
            <a:ext cx="4850928" cy="6858000"/>
          </a:xfrm>
          <a:prstGeom prst="rect">
            <a:avLst/>
          </a:prstGeom>
        </p:spPr>
      </p:pic>
      <p:sp>
        <p:nvSpPr>
          <p:cNvPr id="7" name="TextBox 6"/>
          <p:cNvSpPr txBox="1"/>
          <p:nvPr/>
        </p:nvSpPr>
        <p:spPr>
          <a:xfrm>
            <a:off x="467544" y="1916832"/>
            <a:ext cx="2650936" cy="3785652"/>
          </a:xfrm>
          <a:prstGeom prst="rect">
            <a:avLst/>
          </a:prstGeom>
          <a:noFill/>
        </p:spPr>
        <p:txBody>
          <a:bodyPr wrap="none" rtlCol="0">
            <a:spAutoFit/>
          </a:bodyPr>
          <a:lstStyle/>
          <a:p>
            <a:r>
              <a:rPr lang="en-GB" sz="2400" dirty="0" smtClean="0"/>
              <a:t>Factors to consider:</a:t>
            </a:r>
          </a:p>
          <a:p>
            <a:endParaRPr lang="en-GB" sz="2400" dirty="0" smtClean="0"/>
          </a:p>
          <a:p>
            <a:pPr>
              <a:buFont typeface="Arial" pitchFamily="34" charset="0"/>
              <a:buChar char="•"/>
            </a:pPr>
            <a:r>
              <a:rPr lang="en-GB" sz="2400" dirty="0" smtClean="0"/>
              <a:t> Director</a:t>
            </a:r>
          </a:p>
          <a:p>
            <a:pPr>
              <a:buFont typeface="Arial" pitchFamily="34" charset="0"/>
              <a:buChar char="•"/>
            </a:pPr>
            <a:r>
              <a:rPr lang="en-GB" sz="2400" dirty="0"/>
              <a:t> </a:t>
            </a:r>
            <a:r>
              <a:rPr lang="en-GB" sz="2400" dirty="0" smtClean="0"/>
              <a:t>Writer</a:t>
            </a:r>
          </a:p>
          <a:p>
            <a:pPr>
              <a:buFont typeface="Arial" pitchFamily="34" charset="0"/>
              <a:buChar char="•"/>
            </a:pPr>
            <a:r>
              <a:rPr lang="en-GB" sz="2400" dirty="0" smtClean="0"/>
              <a:t> Producers</a:t>
            </a:r>
          </a:p>
          <a:p>
            <a:pPr>
              <a:buFont typeface="Arial" pitchFamily="34" charset="0"/>
              <a:buChar char="•"/>
            </a:pPr>
            <a:r>
              <a:rPr lang="en-GB" sz="2400" dirty="0" smtClean="0"/>
              <a:t> Location</a:t>
            </a:r>
          </a:p>
          <a:p>
            <a:pPr>
              <a:buFont typeface="Arial" pitchFamily="34" charset="0"/>
              <a:buChar char="•"/>
            </a:pPr>
            <a:r>
              <a:rPr lang="en-GB" sz="2400" dirty="0"/>
              <a:t> </a:t>
            </a:r>
            <a:r>
              <a:rPr lang="en-GB" sz="2400" dirty="0" smtClean="0"/>
              <a:t>Cast</a:t>
            </a:r>
          </a:p>
          <a:p>
            <a:pPr>
              <a:buFont typeface="Arial" pitchFamily="34" charset="0"/>
              <a:buChar char="•"/>
            </a:pPr>
            <a:r>
              <a:rPr lang="en-GB" sz="2400" dirty="0"/>
              <a:t> </a:t>
            </a:r>
            <a:r>
              <a:rPr lang="en-GB" sz="2400" dirty="0" smtClean="0"/>
              <a:t>Funding</a:t>
            </a:r>
          </a:p>
          <a:p>
            <a:pPr>
              <a:buFont typeface="Arial" pitchFamily="34" charset="0"/>
              <a:buChar char="•"/>
            </a:pPr>
            <a:r>
              <a:rPr lang="en-GB" sz="2400" dirty="0"/>
              <a:t> </a:t>
            </a:r>
            <a:r>
              <a:rPr lang="en-GB" sz="2400" dirty="0" smtClean="0"/>
              <a:t>Identity</a:t>
            </a:r>
          </a:p>
          <a:p>
            <a:pPr>
              <a:buFont typeface="Arial" pitchFamily="34" charset="0"/>
              <a:buChar char="•"/>
            </a:pPr>
            <a:r>
              <a:rPr lang="en-GB" sz="2400" dirty="0"/>
              <a:t> </a:t>
            </a:r>
            <a:r>
              <a:rPr lang="en-GB" sz="2400" dirty="0" smtClean="0"/>
              <a:t>Ideology</a:t>
            </a:r>
          </a:p>
        </p:txBody>
      </p:sp>
    </p:spTree>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214</TotalTime>
  <Words>322</Words>
  <Application>Microsoft Macintosh PowerPoint</Application>
  <PresentationFormat>On-screen Show (4:3)</PresentationFormat>
  <Paragraphs>51</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Film &amp; Media in the Celtic Nations  Scottish National Cinema</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German Expressionism Weimar Cinema 1920-31</dc:title>
  <dc:creator>Matt</dc:creator>
  <cp:lastModifiedBy>Dr. Susan Drake</cp:lastModifiedBy>
  <cp:revision>20</cp:revision>
  <dcterms:created xsi:type="dcterms:W3CDTF">2016-10-05T07:20:19Z</dcterms:created>
  <dcterms:modified xsi:type="dcterms:W3CDTF">2018-10-05T07:28:04Z</dcterms:modified>
</cp:coreProperties>
</file>