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EB6775-16E8-4561-852F-DB323E6216F6}" v="6" dt="2026-06-12T13:55:27.4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26" autoAdjust="0"/>
    <p:restoredTop sz="95039" autoAdjust="0"/>
  </p:normalViewPr>
  <p:slideViewPr>
    <p:cSldViewPr snapToGrid="0">
      <p:cViewPr varScale="1">
        <p:scale>
          <a:sx n="82" d="100"/>
          <a:sy n="82" d="100"/>
        </p:scale>
        <p:origin x="1114" y="-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mad Munir (2412873)" userId="aed24721-09a3-4791-86a4-75ffce0b2c40" providerId="ADAL" clId="{4BCFD5E4-A328-4DDF-A2C4-082E81BF64B4}"/>
    <pc:docChg chg="custSel modSld modMainMaster">
      <pc:chgData name="Sarmad Munir (2412873)" userId="aed24721-09a3-4791-86a4-75ffce0b2c40" providerId="ADAL" clId="{4BCFD5E4-A328-4DDF-A2C4-082E81BF64B4}" dt="2026-06-12T13:59:35.044" v="345" actId="478"/>
      <pc:docMkLst>
        <pc:docMk/>
      </pc:docMkLst>
      <pc:sldChg chg="addSp delSp modSp mod modTransition">
        <pc:chgData name="Sarmad Munir (2412873)" userId="aed24721-09a3-4791-86a4-75ffce0b2c40" providerId="ADAL" clId="{4BCFD5E4-A328-4DDF-A2C4-082E81BF64B4}" dt="2026-06-12T13:59:35.044" v="345" actId="478"/>
        <pc:sldMkLst>
          <pc:docMk/>
          <pc:sldMk cId="3269304390" sldId="256"/>
        </pc:sldMkLst>
        <pc:spChg chg="mod">
          <ac:chgData name="Sarmad Munir (2412873)" userId="aed24721-09a3-4791-86a4-75ffce0b2c40" providerId="ADAL" clId="{4BCFD5E4-A328-4DDF-A2C4-082E81BF64B4}" dt="2026-06-05T22:14:01.367" v="1"/>
          <ac:spMkLst>
            <pc:docMk/>
            <pc:sldMk cId="3269304390" sldId="256"/>
            <ac:spMk id="2" creationId="{1CFEAB93-9DFE-5067-87E1-85D48FDBEF63}"/>
          </ac:spMkLst>
        </pc:spChg>
        <pc:spChg chg="mod">
          <ac:chgData name="Sarmad Munir (2412873)" userId="aed24721-09a3-4791-86a4-75ffce0b2c40" providerId="ADAL" clId="{4BCFD5E4-A328-4DDF-A2C4-082E81BF64B4}" dt="2026-06-05T22:18:37.702" v="21" actId="14100"/>
          <ac:spMkLst>
            <pc:docMk/>
            <pc:sldMk cId="3269304390" sldId="256"/>
            <ac:spMk id="3" creationId="{10908498-3F66-3387-C9C4-52214DBA12EE}"/>
          </ac:spMkLst>
        </pc:spChg>
        <pc:spChg chg="add mod">
          <ac:chgData name="Sarmad Munir (2412873)" userId="aed24721-09a3-4791-86a4-75ffce0b2c40" providerId="ADAL" clId="{4BCFD5E4-A328-4DDF-A2C4-082E81BF64B4}" dt="2026-06-05T22:21:30.735" v="28" actId="14100"/>
          <ac:spMkLst>
            <pc:docMk/>
            <pc:sldMk cId="3269304390" sldId="256"/>
            <ac:spMk id="12" creationId="{FB45F660-FBF0-30EE-A164-FF1C7001E4D9}"/>
          </ac:spMkLst>
        </pc:spChg>
        <pc:spChg chg="add del mod">
          <ac:chgData name="Sarmad Munir (2412873)" userId="aed24721-09a3-4791-86a4-75ffce0b2c40" providerId="ADAL" clId="{4BCFD5E4-A328-4DDF-A2C4-082E81BF64B4}" dt="2026-06-12T13:37:03.352" v="190"/>
          <ac:spMkLst>
            <pc:docMk/>
            <pc:sldMk cId="3269304390" sldId="256"/>
            <ac:spMk id="13" creationId="{263B035E-4019-0FF6-F161-95346A0A33B0}"/>
          </ac:spMkLst>
        </pc:spChg>
        <pc:spChg chg="add del mod">
          <ac:chgData name="Sarmad Munir (2412873)" userId="aed24721-09a3-4791-86a4-75ffce0b2c40" providerId="ADAL" clId="{4BCFD5E4-A328-4DDF-A2C4-082E81BF64B4}" dt="2026-06-12T13:38:16.970" v="195" actId="478"/>
          <ac:spMkLst>
            <pc:docMk/>
            <pc:sldMk cId="3269304390" sldId="256"/>
            <ac:spMk id="16" creationId="{3F83F893-4163-C1F9-1260-92A2B4B74EA7}"/>
          </ac:spMkLst>
        </pc:spChg>
        <pc:spChg chg="add del mod">
          <ac:chgData name="Sarmad Munir (2412873)" userId="aed24721-09a3-4791-86a4-75ffce0b2c40" providerId="ADAL" clId="{4BCFD5E4-A328-4DDF-A2C4-082E81BF64B4}" dt="2026-06-12T13:41:59.861" v="213"/>
          <ac:spMkLst>
            <pc:docMk/>
            <pc:sldMk cId="3269304390" sldId="256"/>
            <ac:spMk id="19" creationId="{A3F79C78-71A8-2F3F-5E4D-CFA0A49F67A6}"/>
          </ac:spMkLst>
        </pc:spChg>
        <pc:spChg chg="add del mod">
          <ac:chgData name="Sarmad Munir (2412873)" userId="aed24721-09a3-4791-86a4-75ffce0b2c40" providerId="ADAL" clId="{4BCFD5E4-A328-4DDF-A2C4-082E81BF64B4}" dt="2026-06-12T13:54:04.274" v="332"/>
          <ac:spMkLst>
            <pc:docMk/>
            <pc:sldMk cId="3269304390" sldId="256"/>
            <ac:spMk id="22" creationId="{6A56802B-9473-9EB6-196F-141439E2D74B}"/>
          </ac:spMkLst>
        </pc:spChg>
        <pc:spChg chg="add del mod">
          <ac:chgData name="Sarmad Munir (2412873)" userId="aed24721-09a3-4791-86a4-75ffce0b2c40" providerId="ADAL" clId="{4BCFD5E4-A328-4DDF-A2C4-082E81BF64B4}" dt="2026-06-12T13:55:52.413" v="344" actId="478"/>
          <ac:spMkLst>
            <pc:docMk/>
            <pc:sldMk cId="3269304390" sldId="256"/>
            <ac:spMk id="25" creationId="{F04A2D74-2B36-60AF-0506-95499BE735BC}"/>
          </ac:spMkLst>
        </pc:spChg>
        <pc:graphicFrameChg chg="mod modGraphic">
          <ac:chgData name="Sarmad Munir (2412873)" userId="aed24721-09a3-4791-86a4-75ffce0b2c40" providerId="ADAL" clId="{4BCFD5E4-A328-4DDF-A2C4-082E81BF64B4}" dt="2026-06-12T13:33:43.017" v="122" actId="14734"/>
          <ac:graphicFrameMkLst>
            <pc:docMk/>
            <pc:sldMk cId="3269304390" sldId="256"/>
            <ac:graphicFrameMk id="5" creationId="{4AB0D9F0-838A-22B6-D6CB-024872BD1C20}"/>
          </ac:graphicFrameMkLst>
        </pc:graphicFrameChg>
        <pc:graphicFrameChg chg="mod modGraphic">
          <ac:chgData name="Sarmad Munir (2412873)" userId="aed24721-09a3-4791-86a4-75ffce0b2c40" providerId="ADAL" clId="{4BCFD5E4-A328-4DDF-A2C4-082E81BF64B4}" dt="2026-06-12T13:33:47.622" v="123" actId="14734"/>
          <ac:graphicFrameMkLst>
            <pc:docMk/>
            <pc:sldMk cId="3269304390" sldId="256"/>
            <ac:graphicFrameMk id="6" creationId="{7C425960-D11D-BFCD-AB1C-9455C51172D0}"/>
          </ac:graphicFrameMkLst>
        </pc:graphicFrameChg>
        <pc:graphicFrameChg chg="mod modGraphic">
          <ac:chgData name="Sarmad Munir (2412873)" userId="aed24721-09a3-4791-86a4-75ffce0b2c40" providerId="ADAL" clId="{4BCFD5E4-A328-4DDF-A2C4-082E81BF64B4}" dt="2026-06-12T13:54:25.633" v="336" actId="255"/>
          <ac:graphicFrameMkLst>
            <pc:docMk/>
            <pc:sldMk cId="3269304390" sldId="256"/>
            <ac:graphicFrameMk id="7" creationId="{1F92CAFA-3C2A-4A16-FF29-5D2A231E57A5}"/>
          </ac:graphicFrameMkLst>
        </pc:graphicFrameChg>
        <pc:graphicFrameChg chg="mod modGraphic">
          <ac:chgData name="Sarmad Munir (2412873)" userId="aed24721-09a3-4791-86a4-75ffce0b2c40" providerId="ADAL" clId="{4BCFD5E4-A328-4DDF-A2C4-082E81BF64B4}" dt="2026-06-09T13:35:08.529" v="117" actId="313"/>
          <ac:graphicFrameMkLst>
            <pc:docMk/>
            <pc:sldMk cId="3269304390" sldId="256"/>
            <ac:graphicFrameMk id="8" creationId="{E9088B17-954D-205B-3292-2645E42878B8}"/>
          </ac:graphicFrameMkLst>
        </pc:graphicFrameChg>
        <pc:graphicFrameChg chg="mod modGraphic">
          <ac:chgData name="Sarmad Munir (2412873)" userId="aed24721-09a3-4791-86a4-75ffce0b2c40" providerId="ADAL" clId="{4BCFD5E4-A328-4DDF-A2C4-082E81BF64B4}" dt="2026-06-05T22:22:17.740" v="29" actId="14734"/>
          <ac:graphicFrameMkLst>
            <pc:docMk/>
            <pc:sldMk cId="3269304390" sldId="256"/>
            <ac:graphicFrameMk id="9" creationId="{5E1692E8-C0AB-5A1C-D16C-A110310604C8}"/>
          </ac:graphicFrameMkLst>
        </pc:graphicFrameChg>
        <pc:picChg chg="add mod">
          <ac:chgData name="Sarmad Munir (2412873)" userId="aed24721-09a3-4791-86a4-75ffce0b2c40" providerId="ADAL" clId="{4BCFD5E4-A328-4DDF-A2C4-082E81BF64B4}" dt="2026-06-12T13:36:34.614" v="131" actId="1076"/>
          <ac:picMkLst>
            <pc:docMk/>
            <pc:sldMk cId="3269304390" sldId="256"/>
            <ac:picMk id="10" creationId="{0A6CE078-8B16-4265-C8DA-E57BC69A3987}"/>
          </ac:picMkLst>
        </pc:picChg>
        <pc:picChg chg="add mod">
          <ac:chgData name="Sarmad Munir (2412873)" userId="aed24721-09a3-4791-86a4-75ffce0b2c40" providerId="ADAL" clId="{4BCFD5E4-A328-4DDF-A2C4-082E81BF64B4}" dt="2026-06-05T22:21:30.735" v="28" actId="14100"/>
          <ac:picMkLst>
            <pc:docMk/>
            <pc:sldMk cId="3269304390" sldId="256"/>
            <ac:picMk id="11" creationId="{AA206E5C-E8B5-F507-44B3-80E2E3B592F7}"/>
          </ac:picMkLst>
        </pc:picChg>
        <pc:picChg chg="add del mod">
          <ac:chgData name="Sarmad Munir (2412873)" userId="aed24721-09a3-4791-86a4-75ffce0b2c40" providerId="ADAL" clId="{4BCFD5E4-A328-4DDF-A2C4-082E81BF64B4}" dt="2026-06-12T13:38:16.970" v="195" actId="478"/>
          <ac:picMkLst>
            <pc:docMk/>
            <pc:sldMk cId="3269304390" sldId="256"/>
            <ac:picMk id="15" creationId="{E84D11E0-89E4-4897-B709-CF03DC5B938D}"/>
          </ac:picMkLst>
        </pc:picChg>
        <pc:picChg chg="add mod">
          <ac:chgData name="Sarmad Munir (2412873)" userId="aed24721-09a3-4791-86a4-75ffce0b2c40" providerId="ADAL" clId="{4BCFD5E4-A328-4DDF-A2C4-082E81BF64B4}" dt="2026-06-12T13:40:19.571" v="200" actId="14100"/>
          <ac:picMkLst>
            <pc:docMk/>
            <pc:sldMk cId="3269304390" sldId="256"/>
            <ac:picMk id="18" creationId="{F7117A0D-6CB4-1E5D-3BD1-69BCCF22A02F}"/>
          </ac:picMkLst>
        </pc:picChg>
        <pc:picChg chg="add mod">
          <ac:chgData name="Sarmad Munir (2412873)" userId="aed24721-09a3-4791-86a4-75ffce0b2c40" providerId="ADAL" clId="{4BCFD5E4-A328-4DDF-A2C4-082E81BF64B4}" dt="2026-06-12T13:42:21.305" v="217" actId="14100"/>
          <ac:picMkLst>
            <pc:docMk/>
            <pc:sldMk cId="3269304390" sldId="256"/>
            <ac:picMk id="21" creationId="{0B6B2E6D-8847-C0DC-8A97-C2F0290ED396}"/>
          </ac:picMkLst>
        </pc:picChg>
        <pc:picChg chg="add del mod">
          <ac:chgData name="Sarmad Munir (2412873)" userId="aed24721-09a3-4791-86a4-75ffce0b2c40" providerId="ADAL" clId="{4BCFD5E4-A328-4DDF-A2C4-082E81BF64B4}" dt="2026-06-12T13:59:35.044" v="345" actId="478"/>
          <ac:picMkLst>
            <pc:docMk/>
            <pc:sldMk cId="3269304390" sldId="256"/>
            <ac:picMk id="24" creationId="{80237815-AD4E-AE9E-BD92-15329A23E38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24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774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285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763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936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156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791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88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748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73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0065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592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0105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850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042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09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360C0-8777-42F3-AE34-01FEC4D82E59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EB2A5AA-7D5E-440F-A186-BF3C43B6E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75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insightjournal.com/index.php/sij/article/view/64" TargetMode="External"/><Relationship Id="rId3" Type="http://schemas.openxmlformats.org/officeDocument/2006/relationships/hyperlink" Target="https://researchleap.com/tag/emotional-intelligence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achilleratocinefilo.com/2017/05/the-miracle-worker-1962-arthur-penn.html" TargetMode="External"/><Relationship Id="rId5" Type="http://schemas.openxmlformats.org/officeDocument/2006/relationships/image" Target="../media/image2.jpg"/><Relationship Id="rId10" Type="http://schemas.openxmlformats.org/officeDocument/2006/relationships/hyperlink" Target="https://wind4change.com/emotional-intelligence-daniel-goleman-work-self-mastery/" TargetMode="External"/><Relationship Id="rId4" Type="http://schemas.openxmlformats.org/officeDocument/2006/relationships/hyperlink" Target="https://creativecommons.org/licenses/by/3.0/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EAB93-9DFE-5067-87E1-85D48FDBEF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8620" y="953115"/>
            <a:ext cx="5803490" cy="604684"/>
          </a:xfrm>
        </p:spPr>
        <p:txBody>
          <a:bodyPr>
            <a:normAutofit fontScale="90000"/>
          </a:bodyPr>
          <a:lstStyle/>
          <a:p>
            <a:r>
              <a:rPr lang="en-GB" sz="1500" b="1" dirty="0"/>
              <a:t>Poster Title</a:t>
            </a:r>
            <a:br>
              <a:rPr lang="en-GB" sz="1500" b="1" dirty="0"/>
            </a:br>
            <a:r>
              <a:rPr lang="en-GB" sz="1500" b="1" dirty="0"/>
              <a:t>Leading Group Projects with Emotional Intelligence</a:t>
            </a:r>
            <a:br>
              <a:rPr lang="en-GB" sz="1500" dirty="0"/>
            </a:br>
            <a:endParaRPr lang="en-GB" sz="1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908498-3F66-3387-C9C4-52214DBA12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869" y="1446245"/>
            <a:ext cx="2913531" cy="4975860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GB" sz="1125" dirty="0">
                <a:latin typeface="Arial" panose="020B0604020202020204" pitchFamily="34" charset="0"/>
                <a:cs typeface="Arial" panose="020B0604020202020204" pitchFamily="34" charset="0"/>
              </a:rPr>
              <a:t>What is EI? The ability to understand and manage your own emotions, while accurately recognizing and responding to the emotions of others.</a:t>
            </a:r>
          </a:p>
          <a:p>
            <a:r>
              <a:rPr lang="en-GB" sz="1125" dirty="0">
                <a:latin typeface="Arial" panose="020B0604020202020204" pitchFamily="34" charset="0"/>
                <a:cs typeface="Arial" panose="020B0604020202020204" pitchFamily="34" charset="0"/>
              </a:rPr>
              <a:t>Why it Matters in Group Projects: Deadlines and different working styles naturally create tension. EI acts as a bridge, turning friction into productive teamwork and helping students overcome frustration and disengagement</a:t>
            </a:r>
            <a:r>
              <a:rPr lang="en-GB" sz="1125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AB0D9F0-838A-22B6-D6CB-024872BD1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965263"/>
              </p:ext>
            </p:extLst>
          </p:nvPr>
        </p:nvGraphicFramePr>
        <p:xfrm>
          <a:off x="3448666" y="1539363"/>
          <a:ext cx="1732933" cy="5195118"/>
        </p:xfrm>
        <a:graphic>
          <a:graphicData uri="http://schemas.openxmlformats.org/drawingml/2006/table">
            <a:tbl>
              <a:tblPr/>
              <a:tblGrid>
                <a:gridCol w="1732933">
                  <a:extLst>
                    <a:ext uri="{9D8B030D-6E8A-4147-A177-3AD203B41FA5}">
                      <a16:colId xmlns:a16="http://schemas.microsoft.com/office/drawing/2014/main" val="1100533957"/>
                    </a:ext>
                  </a:extLst>
                </a:gridCol>
              </a:tblGrid>
              <a:tr h="5195118">
                <a:tc>
                  <a:txBody>
                    <a:bodyPr/>
                    <a:lstStyle/>
                    <a:p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Section 1: EI in Teamwork</a:t>
                      </a:r>
                    </a:p>
                    <a:p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Applying core EI skills transforms how a group handles pressure:</a:t>
                      </a:r>
                    </a:p>
                    <a:p>
                      <a:pPr lvl="0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Self-Awareness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Noticing when your own stress causes you to dominate discussions.</a:t>
                      </a:r>
                    </a:p>
                    <a:p>
                      <a:pPr lvl="0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Self-Regulation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Taking a breath to cool down before snapping at critical feedback.</a:t>
                      </a:r>
                    </a:p>
                    <a:p>
                      <a:pPr lvl="0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Motivation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Encouraging peers and maintaining momentum when energy drops.</a:t>
                      </a:r>
                    </a:p>
                    <a:p>
                      <a:pPr lvl="0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Empathy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Validating a teammate’s struggles instead of rushing to judge them.</a:t>
                      </a:r>
                    </a:p>
                    <a:p>
                      <a:pPr lvl="0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Social Skills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Communicating clearly and negotiating fair compromises.</a:t>
                      </a:r>
                    </a:p>
                    <a:p>
                      <a:endParaRPr lang="en-GB" sz="1400" dirty="0"/>
                    </a:p>
                  </a:txBody>
                  <a:tcPr marL="68580" marR="68580" marT="34290" marB="3429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112341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C425960-D11D-BFCD-AB1C-9455C51172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189034"/>
              </p:ext>
            </p:extLst>
          </p:nvPr>
        </p:nvGraphicFramePr>
        <p:xfrm>
          <a:off x="5268864" y="1539363"/>
          <a:ext cx="1644443" cy="4975860"/>
        </p:xfrm>
        <a:graphic>
          <a:graphicData uri="http://schemas.openxmlformats.org/drawingml/2006/table">
            <a:tbl>
              <a:tblPr/>
              <a:tblGrid>
                <a:gridCol w="1644443">
                  <a:extLst>
                    <a:ext uri="{9D8B030D-6E8A-4147-A177-3AD203B41FA5}">
                      <a16:colId xmlns:a16="http://schemas.microsoft.com/office/drawing/2014/main" val="2164950656"/>
                    </a:ext>
                  </a:extLst>
                </a:gridCol>
              </a:tblGrid>
              <a:tr h="4943112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Section 2: Managing Your Own Emotions</a:t>
                      </a:r>
                    </a:p>
                    <a:p>
                      <a:r>
                        <a:rPr lang="en-GB" sz="11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Strategies to stay productive and reduce stress.</a:t>
                      </a:r>
                      <a:endParaRPr lang="en-GB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Tactical Pausing: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Stepping back (e.g., waiting an hour before replying to a frustrating group text).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Mindfulness: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Staying grounded during tense meetings rather than panicking about the final grade.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Reflection: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Looking back at what triggered your stress to help you respond better next time.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Emotion Flowchart: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Trigger (Missed Deadline)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Intervention (Pause &amp; Breathe)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Regulated Response (Collaborative Problem-Solving)</a:t>
                      </a:r>
                      <a:endParaRPr lang="en-GB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400" dirty="0"/>
                    </a:p>
                  </a:txBody>
                  <a:tcPr marL="68580" marR="68580" marT="34290" marB="3429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005422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92CAFA-3C2A-4A16-FF29-5D2A231E57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974447"/>
              </p:ext>
            </p:extLst>
          </p:nvPr>
        </p:nvGraphicFramePr>
        <p:xfrm>
          <a:off x="7000573" y="1557798"/>
          <a:ext cx="1608803" cy="5357999"/>
        </p:xfrm>
        <a:graphic>
          <a:graphicData uri="http://schemas.openxmlformats.org/drawingml/2006/table">
            <a:tbl>
              <a:tblPr/>
              <a:tblGrid>
                <a:gridCol w="1608803">
                  <a:extLst>
                    <a:ext uri="{9D8B030D-6E8A-4147-A177-3AD203B41FA5}">
                      <a16:colId xmlns:a16="http://schemas.microsoft.com/office/drawing/2014/main" val="3172511634"/>
                    </a:ext>
                  </a:extLst>
                </a:gridCol>
              </a:tblGrid>
              <a:tr h="535799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Section 3: Understanding Others’ Emotions</a:t>
                      </a:r>
                    </a:p>
                    <a:p>
                      <a:r>
                        <a:rPr lang="en-GB" sz="11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empathy improves communication and team success.</a:t>
                      </a:r>
                      <a:endParaRPr lang="en-GB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Active Listening: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Fully focusing on your teammate and summarizing their point, not just waiting for your turn to speak.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Perspective-Taking: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Recognizing that a quiet team member might be overwhelmed with other classes, rather than assuming they do not care.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Constructive Feedback: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dirty="0"/>
                        <a:t>Assessing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the work, not the person.</a:t>
                      </a:r>
                    </a:p>
                    <a:p>
                      <a:endParaRPr lang="en-GB" sz="11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Method/Reflection:</a:t>
                      </a:r>
                    </a:p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developed this poster using a combination of personal experience from group projects, academic research on emotional intelligence, and observation of how students respond to pressure and feedback.</a:t>
                      </a:r>
                      <a:endParaRPr lang="en-GB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39645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9088B17-954D-205B-3292-2645E42878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80348"/>
              </p:ext>
            </p:extLst>
          </p:nvPr>
        </p:nvGraphicFramePr>
        <p:xfrm>
          <a:off x="8696641" y="1543050"/>
          <a:ext cx="1868120" cy="3467100"/>
        </p:xfrm>
        <a:graphic>
          <a:graphicData uri="http://schemas.openxmlformats.org/drawingml/2006/table">
            <a:tbl>
              <a:tblPr/>
              <a:tblGrid>
                <a:gridCol w="1868120">
                  <a:extLst>
                    <a:ext uri="{9D8B030D-6E8A-4147-A177-3AD203B41FA5}">
                      <a16:colId xmlns:a16="http://schemas.microsoft.com/office/drawing/2014/main" val="1067245083"/>
                    </a:ext>
                  </a:extLst>
                </a:gridCol>
              </a:tblGrid>
              <a:tr h="315468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Conclusion &amp; Recommendations</a:t>
                      </a:r>
                    </a:p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EI is not just a "soft skill“ it is a strategic academic tool that shifts group dynamics away from conflict and toward shared success.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Practical Tips:</a:t>
                      </a:r>
                      <a:endParaRPr lang="en-GB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Establish Check-Ins: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Start meetings by asking how everyone is managing their workload.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Assume Positive Intent: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Give peers the benefit of the doubt before getting upset.</a:t>
                      </a:r>
                    </a:p>
                    <a:p>
                      <a:r>
                        <a:rPr lang="en-GB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Reflect and Adapt:</a:t>
                      </a:r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After the project, evaluate how you handled frustration.</a:t>
                      </a:r>
                    </a:p>
                    <a:p>
                      <a:endParaRPr lang="en-GB" sz="1400" dirty="0"/>
                    </a:p>
                  </a:txBody>
                  <a:tcPr marL="68580" marR="68580" marT="34290" marB="3429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606785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E1692E8-C0AB-5A1C-D16C-A11031060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036705"/>
              </p:ext>
            </p:extLst>
          </p:nvPr>
        </p:nvGraphicFramePr>
        <p:xfrm>
          <a:off x="8696641" y="5160295"/>
          <a:ext cx="1868120" cy="1623060"/>
        </p:xfrm>
        <a:graphic>
          <a:graphicData uri="http://schemas.openxmlformats.org/drawingml/2006/table">
            <a:tbl>
              <a:tblPr/>
              <a:tblGrid>
                <a:gridCol w="1868120">
                  <a:extLst>
                    <a:ext uri="{9D8B030D-6E8A-4147-A177-3AD203B41FA5}">
                      <a16:colId xmlns:a16="http://schemas.microsoft.com/office/drawing/2014/main" val="2569581424"/>
                    </a:ext>
                  </a:extLst>
                </a:gridCol>
              </a:tblGrid>
              <a:tr h="1220964">
                <a:tc>
                  <a:txBody>
                    <a:bodyPr/>
                    <a:lstStyle/>
                    <a:p>
                      <a:r>
                        <a:rPr lang="en-GB" sz="800" b="1" dirty="0"/>
                        <a:t>References</a:t>
                      </a:r>
                    </a:p>
                    <a:p>
                      <a:r>
                        <a:rPr lang="en-GB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Goleman, D. (1995) </a:t>
                      </a:r>
                      <a:r>
                        <a:rPr lang="en-GB" sz="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Emotional Intelligence: Why It Can Matter More Than IQ</a:t>
                      </a:r>
                      <a:r>
                        <a:rPr lang="en-GB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New York: Bantam Books.</a:t>
                      </a:r>
                    </a:p>
                    <a:p>
                      <a:r>
                        <a:rPr lang="en-GB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Mayer, J.D. and Salovey, P. (1997) 'What is emotional intelligence?', in Salovey, P. and Sluyter, D.J. (eds.) </a:t>
                      </a:r>
                      <a:r>
                        <a:rPr lang="en-GB" sz="8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Emotional Development and Emotional Intelligence: Educational Implications</a:t>
                      </a:r>
                      <a:r>
                        <a:rPr lang="en-GB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New York: Basic Books, pp. 3-31.</a:t>
                      </a:r>
                    </a:p>
                    <a:p>
                      <a:endParaRPr lang="en-GB" sz="1400" dirty="0"/>
                    </a:p>
                  </a:txBody>
                  <a:tcPr marL="68580" marR="68580" marT="34290" marB="3429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46623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A206E5C-E8B5-F507-44B3-80E2E3B59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7869" y="3999528"/>
            <a:ext cx="2817845" cy="21306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B45F660-FBF0-30EE-A164-FF1C7001E4D9}"/>
              </a:ext>
            </a:extLst>
          </p:cNvPr>
          <p:cNvSpPr txBox="1"/>
          <p:nvPr/>
        </p:nvSpPr>
        <p:spPr>
          <a:xfrm>
            <a:off x="447869" y="7523778"/>
            <a:ext cx="2817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researchleap.com/tag/emotional-intelligenc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6CE078-8B16-4265-C8DA-E57BC69A39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550621" y="186198"/>
            <a:ext cx="1371600" cy="1371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7117A0D-6CB4-1E5D-3BD1-69BCCF22A0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361160" y="291434"/>
            <a:ext cx="1466016" cy="975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B6B2E6D-8847-C0DC-8A97-C2F0290ED3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10564761" y="1745264"/>
            <a:ext cx="1406310" cy="199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30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E4C94D3791F742BF2CEB284273B86F" ma:contentTypeVersion="6" ma:contentTypeDescription="Create a new document." ma:contentTypeScope="" ma:versionID="b7016bcb8cb1ad3e87dd8a714caab717">
  <xsd:schema xmlns:xsd="http://www.w3.org/2001/XMLSchema" xmlns:xs="http://www.w3.org/2001/XMLSchema" xmlns:p="http://schemas.microsoft.com/office/2006/metadata/properties" xmlns:ns3="0085e1a2-9cbf-4b92-866b-21f3c89040b6" targetNamespace="http://schemas.microsoft.com/office/2006/metadata/properties" ma:root="true" ma:fieldsID="f09110dbc324b56b89cbc018db5f0796" ns3:_="">
    <xsd:import namespace="0085e1a2-9cbf-4b92-866b-21f3c89040b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5e1a2-9cbf-4b92-866b-21f3c89040b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085e1a2-9cbf-4b92-866b-21f3c89040b6" xsi:nil="true"/>
  </documentManagement>
</p:properties>
</file>

<file path=customXml/itemProps1.xml><?xml version="1.0" encoding="utf-8"?>
<ds:datastoreItem xmlns:ds="http://schemas.openxmlformats.org/officeDocument/2006/customXml" ds:itemID="{74485027-F764-46CD-857E-820126D3CA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85e1a2-9cbf-4b92-866b-21f3c89040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A640209-9EF5-44A3-8C51-0FE0064831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DDB064-70FF-48D2-811A-E799B9A173D6}">
  <ds:schemaRefs>
    <ds:schemaRef ds:uri="http://purl.org/dc/terms/"/>
    <ds:schemaRef ds:uri="0085e1a2-9cbf-4b92-866b-21f3c89040b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84</TotalTime>
  <Words>508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Poster Title Leading Group Projects with Emotional Intelligence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Sarmad Munir (2412873)</dc:creator>
  <cp:lastModifiedBy>Sarmad Munir (2412873)</cp:lastModifiedBy>
  <cp:revision>1</cp:revision>
  <dcterms:created xsi:type="dcterms:W3CDTF">2026-06-05T21:41:47Z</dcterms:created>
  <dcterms:modified xsi:type="dcterms:W3CDTF">2026-06-12T13:59:43Z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0x01010086E4C94D3791F742BF2CEB284273B86F</vt:lpwstr>
  </property>
</Properties>
</file>