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extended-properties" Target="docProps/app.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notesMasterIdLst>
    <p:notesMasterId r:id="rId17"/>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20" Type="http://schemas.openxmlformats.org/officeDocument/2006/relationships/theme" Target="theme/theme1.xml"/><Relationship Id="rId2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answer: My project is a practical security assessment of a simulated e-commerce web application. I used OWASP Juice Shop in Docker, assessed it from Kali Linux, mapped vulnerabilities to OWASP Top 10, scored risk using CVSS v3.1, applied mitigations, and retested to confirm reduction in risk.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helps keep the viva answer organised. I will not read every sentence; I will move through the lifecycle and use the evidence slides to answer technical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The problem is not only the existence of vulnerabilities. The bigger problem is incomplete assessment: scanner-only testing and no proof that mitigation worked. My project solves this by using a controlled e-commerce target and validating the full lifecycle.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Every objective links directly to a chapter and an output. If asked what the main objective was, say: not just finding vulnerabilities, but proving how risk changes after mitigation and retesting.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My contribution is practical integration. It is not claiming a new OWASP category; it demonstrates a repeatable methodology that validates controls after remediation.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I chose positivism because the findings are measurable; deductive because OWASP and CVSS were already established; experimental because the lab was controlled; and mixed analysis because manual interpretation was still needed for logic flaws.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The lab is ethical because it is isolated and uses simulated data. Kali is the attacker machine, Ubuntu hosts the target app in Docker, and Juice Shop runs on port 3000. No real users or public systems were attacked.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I did not rely on screenshots alone. I used tool outputs, request/response evidence and manual browser validation. Screenshots in the report are evidence of the workflow, but the findings were manually verified.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CVSS helped me prioritise the vulnerabilities. SQL Injection was critical at 9.8. Broken authentication and IDOR were high. XSS and security misconfiguration were medium, but still relevant because business context matters.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The important part is retesting. I applied controls like input validation, output encoding, stronger session/access control and configuration hardening, then repeated testing to confirm the vulnerability was no longer exploitable or had lower residual risk.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Automated tools were better for speed and coverage. Manual testing was better for logic flaws and exploitation proof. My conclusion is that a hybrid method is stronger than relying on only one approach.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This slide summarises the evaluation. The main point is that the project did not stop at discovery; it measured severity, applied controls and retested to confirm improvement.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The recommendations come directly from what the experiment showed: combine tools, validate manually, use CVSS carefully, retest controls, and expand into real-world deployment scenarios in future work.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Viva answer: I can acknowledge limitations honestly. The project is simulated, but this is appropriate for ethics and repeatability. The strongest learning was how to connect technical evidence with research methodology and risk evaluation.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Closing answer: This dissertation provides a practical and repeatable security assessment method for simulated e-commerce environments. It proves that the value is not only in finding vulnerabilities, but in validating risk reduction after mitigation.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1.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slideLayout" Target="../slideLayouts/slideLayout1.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slideLayout" Target="../slideLayouts/slideLayout1.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 Id="rId6"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9FB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9FBFC"/>
          </a:solidFill>
          <a:ln w="12700">
            <a:solidFill>
              <a:srgbClr val="333333">
                <a:alpha val="0"/>
              </a:srgbClr>
            </a:solidFill>
            <a:prstDash val="solid"/>
          </a:ln>
        </p:spPr>
        <p:txBody>
          <a:bodyPr/>
          <a:p/>
        </p:txBody>
      </p:sp>
      <p:sp>
        <p:nvSpPr>
          <p:cNvPr id="3" name="Shape 1"/>
          <p:cNvSpPr/>
          <p:nvPr/>
        </p:nvSpPr>
        <p:spPr>
          <a:xfrm>
            <a:off x="0" y="0"/>
            <a:ext cx="4206240" cy="6858000"/>
          </a:xfrm>
          <a:prstGeom prst="rect">
            <a:avLst/>
          </a:prstGeom>
          <a:solidFill>
            <a:srgbClr val="082C46"/>
          </a:solidFill>
          <a:ln w="12700">
            <a:solidFill>
              <a:srgbClr val="333333">
                <a:alpha val="0"/>
              </a:srgbClr>
            </a:solidFill>
            <a:prstDash val="solid"/>
          </a:ln>
        </p:spPr>
        <p:txBody>
          <a:bodyPr/>
          <a:p/>
        </p:txBody>
      </p:sp>
      <p:pic>
        <p:nvPicPr>
          <p:cNvPr id="4" name="Image 0" descr="/mnt/data/docx_media/image1.png">    </p:cNvPr>
          <p:cNvPicPr>
            <a:picLocks noChangeAspect="1"/>
          </p:cNvPicPr>
          <p:nvPr/>
        </p:nvPicPr>
        <p:blipFill>
          <a:blip r:embed="rId1"/>
          <a:stretch>
            <a:fillRect/>
          </a:stretch>
        </p:blipFill>
        <p:spPr>
          <a:xfrm>
            <a:off x="809244" y="502920"/>
            <a:ext cx="2221992" cy="1234440"/>
          </a:xfrm>
          <a:prstGeom prst="rect">
            <a:avLst/>
          </a:prstGeom>
        </p:spPr>
      </p:pic>
      <p:sp>
        <p:nvSpPr>
          <p:cNvPr id="5" name="Text 2"/>
          <p:cNvSpPr/>
          <p:nvPr/>
        </p:nvSpPr>
        <p:spPr>
          <a:xfrm>
            <a:off x="658368" y="1920240"/>
            <a:ext cx="2880360" cy="292608"/>
          </a:xfrm>
          <a:prstGeom prst="rect">
            <a:avLst/>
          </a:prstGeom>
          <a:noFill/>
          <a:ln/>
        </p:spPr>
        <p:txBody>
          <a:bodyPr wrap="square" lIns="0" tIns="0" rIns="0" bIns="0" rtlCol="0" anchor="ctr"/>
          <a:lstStyle/>
          <a:p>
            <a:pPr indent="0" marL="0">
              <a:buNone/>
            </a:pPr>
            <a:r>
              <a:rPr lang="en-US" sz="1400" b="1" dirty="0">
                <a:solidFill>
                  <a:srgbClr val="BFEFF0"/>
                </a:solidFill>
              </a:rPr>
              <a:t>MSc Dissertation Viva Presentation</a:t>
            </a:r>
            <a:endParaRPr lang="en-US" sz="1400" dirty="0"/>
          </a:p>
        </p:txBody>
      </p:sp>
      <p:sp>
        <p:nvSpPr>
          <p:cNvPr id="6" name="Text 3"/>
          <p:cNvSpPr/>
          <p:nvPr/>
        </p:nvSpPr>
        <p:spPr>
          <a:xfrm>
            <a:off x="4617720" y="960120"/>
            <a:ext cx="6903720" cy="1600200"/>
          </a:xfrm>
          <a:prstGeom prst="rect">
            <a:avLst/>
          </a:prstGeom>
          <a:noFill/>
          <a:ln/>
        </p:spPr>
        <p:txBody>
          <a:bodyPr wrap="square" lIns="0" tIns="0" rIns="0" bIns="0" rtlCol="0" anchor="ctr">
            <a:normAutofit/>
          </a:bodyPr>
          <a:lstStyle/>
          <a:p>
            <a:pPr indent="0" marL="0">
              <a:buNone/>
            </a:pPr>
            <a:r>
              <a:rPr lang="en-US" sz="3100" b="1" dirty="0">
                <a:solidFill>
                  <a:srgbClr val="082C46"/>
                </a:solidFill>
                <a:latin typeface="Aptos Display" pitchFamily="34" charset="0"/>
                <a:ea typeface="Aptos Display" pitchFamily="34" charset="-122"/>
                <a:cs typeface="Aptos Display" pitchFamily="34" charset="-120"/>
              </a:rPr>
              <a:t>A Practical Security Assessment of a Simulated E-Commerce Web Application Using the OWASP Top 10 Framework</a:t>
            </a:r>
            <a:endParaRPr lang="en-US" sz="3100" dirty="0"/>
          </a:p>
        </p:txBody>
      </p:sp>
      <p:sp>
        <p:nvSpPr>
          <p:cNvPr id="7" name="Text 4"/>
          <p:cNvSpPr/>
          <p:nvPr/>
        </p:nvSpPr>
        <p:spPr>
          <a:xfrm>
            <a:off x="4645152" y="2834640"/>
            <a:ext cx="6309360" cy="347472"/>
          </a:xfrm>
          <a:prstGeom prst="rect">
            <a:avLst/>
          </a:prstGeom>
          <a:noFill/>
          <a:ln/>
        </p:spPr>
        <p:txBody>
          <a:bodyPr wrap="square" lIns="0" tIns="0" rIns="0" bIns="0" rtlCol="0" anchor="ctr"/>
          <a:lstStyle/>
          <a:p>
            <a:pPr indent="0" marL="0">
              <a:buNone/>
            </a:pPr>
            <a:r>
              <a:rPr lang="en-US" sz="1500" dirty="0">
                <a:solidFill>
                  <a:srgbClr val="5A6B78"/>
                </a:solidFill>
              </a:rPr>
              <a:t>OWASP Juice Shop | Kali Linux | Ubuntu Server | Docker | CVSS v3.1</a:t>
            </a:r>
            <a:endParaRPr lang="en-US" sz="1500" dirty="0"/>
          </a:p>
        </p:txBody>
      </p:sp>
      <p:sp>
        <p:nvSpPr>
          <p:cNvPr id="8" name="Text 5"/>
          <p:cNvSpPr/>
          <p:nvPr/>
        </p:nvSpPr>
        <p:spPr>
          <a:xfrm>
            <a:off x="658368" y="3794760"/>
            <a:ext cx="2788920" cy="1508760"/>
          </a:xfrm>
          <a:prstGeom prst="rect">
            <a:avLst/>
          </a:prstGeom>
          <a:noFill/>
          <a:ln/>
        </p:spPr>
        <p:txBody>
          <a:bodyPr wrap="square" lIns="0" tIns="0" rIns="0" bIns="0" rtlCol="0" anchor="ctr">
            <a:normAutofit/>
          </a:bodyPr>
          <a:lstStyle/>
          <a:p>
            <a:pPr indent="0" marL="0">
              <a:buNone/>
            </a:pPr>
            <a:r>
              <a:rPr lang="en-US" sz="1320" dirty="0">
                <a:solidFill>
                  <a:srgbClr val="FFFFFF"/>
                </a:solidFill>
              </a:rPr>
              <a:t>Harshsinh Mahendrasinh Padhiyar</a:t>
            </a:r>
            <a:endParaRPr lang="en-US" sz="1320" dirty="0"/>
          </a:p>
          <a:p>
            <a:pPr indent="0" marL="0">
              <a:buNone/>
            </a:pPr>
            <a:r>
              <a:rPr lang="en-US" sz="1320" dirty="0">
                <a:solidFill>
                  <a:srgbClr val="FFFFFF"/>
                </a:solidFill>
              </a:rPr>
              <a:t>Student ID: 2430964</a:t>
            </a:r>
            <a:endParaRPr lang="en-US" sz="1320" dirty="0"/>
          </a:p>
          <a:p>
            <a:pPr indent="0" marL="0">
              <a:buNone/>
            </a:pPr>
            <a:r>
              <a:rPr lang="en-US" sz="1320" dirty="0">
                <a:solidFill>
                  <a:srgbClr val="FFFFFF"/>
                </a:solidFill>
              </a:rPr>
              <a:t>Supervisor: Fahad Ahmed</a:t>
            </a:r>
            <a:endParaRPr lang="en-US" sz="1320" dirty="0"/>
          </a:p>
          <a:p>
            <a:pPr indent="0" marL="0">
              <a:buNone/>
            </a:pPr>
            <a:r>
              <a:rPr lang="en-US" sz="1320" dirty="0">
                <a:solidFill>
                  <a:srgbClr val="FFFFFF"/>
                </a:solidFill>
              </a:rPr>
              <a:t>University of Wales Trinity Saint David</a:t>
            </a:r>
            <a:endParaRPr lang="en-US" sz="1320" dirty="0"/>
          </a:p>
          <a:p>
            <a:pPr indent="0" marL="0">
              <a:buNone/>
            </a:pPr>
            <a:r>
              <a:rPr lang="en-US" sz="1320" dirty="0">
                <a:solidFill>
                  <a:srgbClr val="FFFFFF"/>
                </a:solidFill>
              </a:rPr>
              <a:t>9 June 2026</a:t>
            </a:r>
            <a:endParaRPr lang="en-US" sz="1320" dirty="0"/>
          </a:p>
        </p:txBody>
      </p:sp>
      <p:sp>
        <p:nvSpPr>
          <p:cNvPr id="9" name="Shape 6"/>
          <p:cNvSpPr/>
          <p:nvPr/>
        </p:nvSpPr>
        <p:spPr>
          <a:xfrm>
            <a:off x="4663440" y="3337560"/>
            <a:ext cx="4663440" cy="0"/>
          </a:xfrm>
          <a:prstGeom prst="line">
            <a:avLst/>
          </a:prstGeom>
          <a:noFill/>
          <a:ln w="38100">
            <a:solidFill>
              <a:srgbClr val="16A3A6"/>
            </a:solidFill>
            <a:prstDash val="solid"/>
          </a:ln>
        </p:spPr>
        <p:txBody>
          <a:bodyPr/>
          <a:p/>
        </p:txBody>
      </p:sp>
      <p:pic>
        <p:nvPicPr>
          <p:cNvPr id="10" name="Image 1" descr="/mnt/data/docx_media/image28.png">    </p:cNvPr>
          <p:cNvPicPr>
            <a:picLocks noChangeAspect="1"/>
          </p:cNvPicPr>
          <p:nvPr/>
        </p:nvPicPr>
        <p:blipFill>
          <a:blip r:embed="rId2"/>
          <a:srcRect l="0" r="0" t="20703" b="20703"/>
          <a:stretch/>
        </p:blipFill>
        <p:spPr>
          <a:xfrm>
            <a:off x="4663440" y="3794760"/>
            <a:ext cx="6217920" cy="2057400"/>
          </a:xfrm>
          <a:prstGeom prst="rect">
            <a:avLst/>
          </a:prstGeom>
        </p:spPr>
      </p:pic>
      <p:sp>
        <p:nvSpPr>
          <p:cNvPr id="11" name="Text 7"/>
          <p:cNvSpPr/>
          <p:nvPr/>
        </p:nvSpPr>
        <p:spPr>
          <a:xfrm>
            <a:off x="4663440" y="5925312"/>
            <a:ext cx="6217920" cy="210312"/>
          </a:xfrm>
          <a:prstGeom prst="rect">
            <a:avLst/>
          </a:prstGeom>
          <a:noFill/>
          <a:ln/>
        </p:spPr>
        <p:txBody>
          <a:bodyPr wrap="square" lIns="0" tIns="0" rIns="0" bIns="0" rtlCol="0" anchor="ctr"/>
          <a:lstStyle/>
          <a:p>
            <a:pPr algn="ctr" indent="0" marL="0">
              <a:buNone/>
            </a:pPr>
            <a:r>
              <a:rPr lang="en-US" sz="750" i="1" dirty="0">
                <a:solidFill>
                  <a:srgbClr val="5A6B78"/>
                </a:solidFill>
              </a:rPr>
              <a:t>Practical target: OWASP Juice Shop simulated e-commerce application</a:t>
            </a:r>
            <a:endParaRPr lang="en-US" sz="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Presentation Roadmap</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Viva structure</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02</a:t>
            </a:r>
            <a:endParaRPr lang="en-US" sz="850" dirty="0"/>
          </a:p>
        </p:txBody>
      </p:sp>
      <p:sp>
        <p:nvSpPr>
          <p:cNvPr id="9" name="Text 7"/>
          <p:cNvSpPr/>
          <p:nvPr/>
        </p:nvSpPr>
        <p:spPr>
          <a:xfrm>
            <a:off x="594360" y="960120"/>
            <a:ext cx="10607040" cy="411480"/>
          </a:xfrm>
          <a:prstGeom prst="rect">
            <a:avLst/>
          </a:prstGeom>
          <a:noFill/>
          <a:ln/>
        </p:spPr>
        <p:txBody>
          <a:bodyPr wrap="square" lIns="0" tIns="0" rIns="0" bIns="0" rtlCol="0" anchor="ctr"/>
          <a:lstStyle/>
          <a:p>
            <a:pPr indent="0" marL="0">
              <a:buNone/>
            </a:pPr>
            <a:r>
              <a:rPr lang="en-US" sz="1600" b="1" dirty="0">
                <a:solidFill>
                  <a:srgbClr val="082C46"/>
                </a:solidFill>
              </a:rPr>
              <a:t>I will present the project as one security-testing lifecycle: problem → method → evidence → results → learning.</a:t>
            </a:r>
            <a:endParaRPr lang="en-US" sz="1600" dirty="0"/>
          </a:p>
        </p:txBody>
      </p:sp>
      <p:sp>
        <p:nvSpPr>
          <p:cNvPr id="10" name="Shape 8"/>
          <p:cNvSpPr/>
          <p:nvPr/>
        </p:nvSpPr>
        <p:spPr>
          <a:xfrm>
            <a:off x="1124712" y="2212848"/>
            <a:ext cx="3063240" cy="0"/>
          </a:xfrm>
          <a:prstGeom prst="line">
            <a:avLst/>
          </a:prstGeom>
          <a:noFill/>
          <a:ln w="25400">
            <a:solidFill>
              <a:srgbClr val="99C7D5"/>
            </a:solidFill>
            <a:prstDash val="solid"/>
            <a:headEnd type="none"/>
            <a:tailEnd type="triangle"/>
          </a:ln>
        </p:spPr>
        <p:txBody>
          <a:bodyPr/>
          <a:p/>
        </p:txBody>
      </p:sp>
      <p:sp>
        <p:nvSpPr>
          <p:cNvPr id="11" name="Text 9"/>
          <p:cNvSpPr/>
          <p:nvPr/>
        </p:nvSpPr>
        <p:spPr>
          <a:xfrm>
            <a:off x="713232" y="1828800"/>
            <a:ext cx="685800" cy="685800"/>
          </a:xfrm>
          <a:prstGeom prst="rect">
            <a:avLst/>
          </a:prstGeom>
          <a:solidFill>
            <a:srgbClr val="1D6FA5"/>
          </a:solidFill>
          <a:ln/>
        </p:spPr>
        <p:txBody>
          <a:bodyPr wrap="square" lIns="0" tIns="0" rIns="0" bIns="0" rtlCol="0" anchor="ctr"/>
          <a:lstStyle/>
          <a:p>
            <a:pPr algn="ctr" indent="0" marL="0">
              <a:buNone/>
            </a:pPr>
            <a:r>
              <a:rPr lang="en-US" sz="2300" b="1" dirty="0">
                <a:solidFill>
                  <a:srgbClr val="FFFFFF"/>
                </a:solidFill>
              </a:rPr>
              <a:t>1</a:t>
            </a:r>
            <a:endParaRPr lang="en-US" sz="2300" dirty="0"/>
          </a:p>
        </p:txBody>
      </p:sp>
      <p:sp>
        <p:nvSpPr>
          <p:cNvPr id="12" name="Text 10"/>
          <p:cNvSpPr/>
          <p:nvPr/>
        </p:nvSpPr>
        <p:spPr>
          <a:xfrm>
            <a:off x="713232" y="267004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Context &amp; problem</a:t>
            </a:r>
            <a:endParaRPr lang="en-US" sz="1500" dirty="0"/>
          </a:p>
        </p:txBody>
      </p:sp>
      <p:sp>
        <p:nvSpPr>
          <p:cNvPr id="13" name="Text 11"/>
          <p:cNvSpPr/>
          <p:nvPr/>
        </p:nvSpPr>
        <p:spPr>
          <a:xfrm>
            <a:off x="713232" y="303580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Why e-commerce web apps remain vulnerable</a:t>
            </a:r>
            <a:endParaRPr lang="en-US" sz="1050" dirty="0"/>
          </a:p>
        </p:txBody>
      </p:sp>
      <p:sp>
        <p:nvSpPr>
          <p:cNvPr id="14" name="Shape 12"/>
          <p:cNvSpPr/>
          <p:nvPr/>
        </p:nvSpPr>
        <p:spPr>
          <a:xfrm>
            <a:off x="4828032" y="2212848"/>
            <a:ext cx="3063240" cy="0"/>
          </a:xfrm>
          <a:prstGeom prst="line">
            <a:avLst/>
          </a:prstGeom>
          <a:noFill/>
          <a:ln w="25400">
            <a:solidFill>
              <a:srgbClr val="99C7D5"/>
            </a:solidFill>
            <a:prstDash val="solid"/>
            <a:headEnd type="none"/>
            <a:tailEnd type="triangle"/>
          </a:ln>
        </p:spPr>
        <p:txBody>
          <a:bodyPr/>
          <a:p/>
        </p:txBody>
      </p:sp>
      <p:sp>
        <p:nvSpPr>
          <p:cNvPr id="15" name="Text 13"/>
          <p:cNvSpPr/>
          <p:nvPr/>
        </p:nvSpPr>
        <p:spPr>
          <a:xfrm>
            <a:off x="4416552" y="1828800"/>
            <a:ext cx="685800" cy="685800"/>
          </a:xfrm>
          <a:prstGeom prst="rect">
            <a:avLst/>
          </a:prstGeom>
          <a:solidFill>
            <a:srgbClr val="1D6FA5"/>
          </a:solidFill>
          <a:ln/>
        </p:spPr>
        <p:txBody>
          <a:bodyPr wrap="square" lIns="0" tIns="0" rIns="0" bIns="0" rtlCol="0" anchor="ctr"/>
          <a:lstStyle/>
          <a:p>
            <a:pPr algn="ctr" indent="0" marL="0">
              <a:buNone/>
            </a:pPr>
            <a:r>
              <a:rPr lang="en-US" sz="2300" b="1" dirty="0">
                <a:solidFill>
                  <a:srgbClr val="FFFFFF"/>
                </a:solidFill>
              </a:rPr>
              <a:t>2</a:t>
            </a:r>
            <a:endParaRPr lang="en-US" sz="2300" dirty="0"/>
          </a:p>
        </p:txBody>
      </p:sp>
      <p:sp>
        <p:nvSpPr>
          <p:cNvPr id="16" name="Text 14"/>
          <p:cNvSpPr/>
          <p:nvPr/>
        </p:nvSpPr>
        <p:spPr>
          <a:xfrm>
            <a:off x="4416552" y="267004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Aim, objectives &amp; gap</a:t>
            </a:r>
            <a:endParaRPr lang="en-US" sz="1500" dirty="0"/>
          </a:p>
        </p:txBody>
      </p:sp>
      <p:sp>
        <p:nvSpPr>
          <p:cNvPr id="17" name="Text 15"/>
          <p:cNvSpPr/>
          <p:nvPr/>
        </p:nvSpPr>
        <p:spPr>
          <a:xfrm>
            <a:off x="4416552" y="303580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What the study tried to prove</a:t>
            </a:r>
            <a:endParaRPr lang="en-US" sz="1050" dirty="0"/>
          </a:p>
        </p:txBody>
      </p:sp>
      <p:sp>
        <p:nvSpPr>
          <p:cNvPr id="18" name="Shape 16"/>
          <p:cNvSpPr/>
          <p:nvPr/>
        </p:nvSpPr>
        <p:spPr>
          <a:xfrm>
            <a:off x="8531352" y="2212848"/>
            <a:ext cx="3063240" cy="0"/>
          </a:xfrm>
          <a:prstGeom prst="line">
            <a:avLst/>
          </a:prstGeom>
          <a:noFill/>
          <a:ln w="25400">
            <a:solidFill>
              <a:srgbClr val="99C7D5"/>
            </a:solidFill>
            <a:prstDash val="solid"/>
            <a:headEnd type="none"/>
            <a:tailEnd type="none"/>
          </a:ln>
        </p:spPr>
        <p:txBody>
          <a:bodyPr/>
          <a:p/>
        </p:txBody>
      </p:sp>
      <p:sp>
        <p:nvSpPr>
          <p:cNvPr id="19" name="Text 17"/>
          <p:cNvSpPr/>
          <p:nvPr/>
        </p:nvSpPr>
        <p:spPr>
          <a:xfrm>
            <a:off x="8119872" y="1828800"/>
            <a:ext cx="685800" cy="685800"/>
          </a:xfrm>
          <a:prstGeom prst="rect">
            <a:avLst/>
          </a:prstGeom>
          <a:solidFill>
            <a:srgbClr val="1D6FA5"/>
          </a:solidFill>
          <a:ln/>
        </p:spPr>
        <p:txBody>
          <a:bodyPr wrap="square" lIns="0" tIns="0" rIns="0" bIns="0" rtlCol="0" anchor="ctr"/>
          <a:lstStyle/>
          <a:p>
            <a:pPr algn="ctr" indent="0" marL="0">
              <a:buNone/>
            </a:pPr>
            <a:r>
              <a:rPr lang="en-US" sz="2300" b="1" dirty="0">
                <a:solidFill>
                  <a:srgbClr val="FFFFFF"/>
                </a:solidFill>
              </a:rPr>
              <a:t>3</a:t>
            </a:r>
            <a:endParaRPr lang="en-US" sz="2300" dirty="0"/>
          </a:p>
        </p:txBody>
      </p:sp>
      <p:sp>
        <p:nvSpPr>
          <p:cNvPr id="20" name="Text 18"/>
          <p:cNvSpPr/>
          <p:nvPr/>
        </p:nvSpPr>
        <p:spPr>
          <a:xfrm>
            <a:off x="8119872" y="267004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Method &amp; lab design</a:t>
            </a:r>
            <a:endParaRPr lang="en-US" sz="1500" dirty="0"/>
          </a:p>
        </p:txBody>
      </p:sp>
      <p:sp>
        <p:nvSpPr>
          <p:cNvPr id="21" name="Text 19"/>
          <p:cNvSpPr/>
          <p:nvPr/>
        </p:nvSpPr>
        <p:spPr>
          <a:xfrm>
            <a:off x="8119872" y="303580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How the experiment was safely built</a:t>
            </a:r>
            <a:endParaRPr lang="en-US" sz="1050" dirty="0"/>
          </a:p>
        </p:txBody>
      </p:sp>
      <p:sp>
        <p:nvSpPr>
          <p:cNvPr id="22" name="Shape 20"/>
          <p:cNvSpPr/>
          <p:nvPr/>
        </p:nvSpPr>
        <p:spPr>
          <a:xfrm>
            <a:off x="1124712" y="4361688"/>
            <a:ext cx="3063240" cy="0"/>
          </a:xfrm>
          <a:prstGeom prst="line">
            <a:avLst/>
          </a:prstGeom>
          <a:noFill/>
          <a:ln w="25400">
            <a:solidFill>
              <a:srgbClr val="99C7D5"/>
            </a:solidFill>
            <a:prstDash val="solid"/>
            <a:headEnd type="none"/>
            <a:tailEnd type="triangle"/>
          </a:ln>
        </p:spPr>
        <p:txBody>
          <a:bodyPr/>
          <a:p/>
        </p:txBody>
      </p:sp>
      <p:sp>
        <p:nvSpPr>
          <p:cNvPr id="23" name="Text 21"/>
          <p:cNvSpPr/>
          <p:nvPr/>
        </p:nvSpPr>
        <p:spPr>
          <a:xfrm>
            <a:off x="713232" y="3977640"/>
            <a:ext cx="685800" cy="685800"/>
          </a:xfrm>
          <a:prstGeom prst="rect">
            <a:avLst/>
          </a:prstGeom>
          <a:solidFill>
            <a:srgbClr val="16A3A6"/>
          </a:solidFill>
          <a:ln/>
        </p:spPr>
        <p:txBody>
          <a:bodyPr wrap="square" lIns="0" tIns="0" rIns="0" bIns="0" rtlCol="0" anchor="ctr"/>
          <a:lstStyle/>
          <a:p>
            <a:pPr algn="ctr" indent="0" marL="0">
              <a:buNone/>
            </a:pPr>
            <a:r>
              <a:rPr lang="en-US" sz="2300" b="1" dirty="0">
                <a:solidFill>
                  <a:srgbClr val="FFFFFF"/>
                </a:solidFill>
              </a:rPr>
              <a:t>4</a:t>
            </a:r>
            <a:endParaRPr lang="en-US" sz="2300" dirty="0"/>
          </a:p>
        </p:txBody>
      </p:sp>
      <p:sp>
        <p:nvSpPr>
          <p:cNvPr id="24" name="Text 22"/>
          <p:cNvSpPr/>
          <p:nvPr/>
        </p:nvSpPr>
        <p:spPr>
          <a:xfrm>
            <a:off x="713232" y="481888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Testing implementation</a:t>
            </a:r>
            <a:endParaRPr lang="en-US" sz="1500" dirty="0"/>
          </a:p>
        </p:txBody>
      </p:sp>
      <p:sp>
        <p:nvSpPr>
          <p:cNvPr id="25" name="Text 23"/>
          <p:cNvSpPr/>
          <p:nvPr/>
        </p:nvSpPr>
        <p:spPr>
          <a:xfrm>
            <a:off x="713232" y="518464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What tools and tests were used</a:t>
            </a:r>
            <a:endParaRPr lang="en-US" sz="1050" dirty="0"/>
          </a:p>
        </p:txBody>
      </p:sp>
      <p:sp>
        <p:nvSpPr>
          <p:cNvPr id="26" name="Shape 24"/>
          <p:cNvSpPr/>
          <p:nvPr/>
        </p:nvSpPr>
        <p:spPr>
          <a:xfrm>
            <a:off x="4828032" y="4361688"/>
            <a:ext cx="3063240" cy="0"/>
          </a:xfrm>
          <a:prstGeom prst="line">
            <a:avLst/>
          </a:prstGeom>
          <a:noFill/>
          <a:ln w="25400">
            <a:solidFill>
              <a:srgbClr val="99C7D5"/>
            </a:solidFill>
            <a:prstDash val="solid"/>
            <a:headEnd type="none"/>
            <a:tailEnd type="triangle"/>
          </a:ln>
        </p:spPr>
        <p:txBody>
          <a:bodyPr/>
          <a:p/>
        </p:txBody>
      </p:sp>
      <p:sp>
        <p:nvSpPr>
          <p:cNvPr id="27" name="Text 25"/>
          <p:cNvSpPr/>
          <p:nvPr/>
        </p:nvSpPr>
        <p:spPr>
          <a:xfrm>
            <a:off x="4416552" y="3977640"/>
            <a:ext cx="685800" cy="685800"/>
          </a:xfrm>
          <a:prstGeom prst="rect">
            <a:avLst/>
          </a:prstGeom>
          <a:solidFill>
            <a:srgbClr val="16A3A6"/>
          </a:solidFill>
          <a:ln/>
        </p:spPr>
        <p:txBody>
          <a:bodyPr wrap="square" lIns="0" tIns="0" rIns="0" bIns="0" rtlCol="0" anchor="ctr"/>
          <a:lstStyle/>
          <a:p>
            <a:pPr algn="ctr" indent="0" marL="0">
              <a:buNone/>
            </a:pPr>
            <a:r>
              <a:rPr lang="en-US" sz="2300" b="1" dirty="0">
                <a:solidFill>
                  <a:srgbClr val="FFFFFF"/>
                </a:solidFill>
              </a:rPr>
              <a:t>5</a:t>
            </a:r>
            <a:endParaRPr lang="en-US" sz="2300" dirty="0"/>
          </a:p>
        </p:txBody>
      </p:sp>
      <p:sp>
        <p:nvSpPr>
          <p:cNvPr id="28" name="Text 26"/>
          <p:cNvSpPr/>
          <p:nvPr/>
        </p:nvSpPr>
        <p:spPr>
          <a:xfrm>
            <a:off x="4416552" y="481888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Results &amp; evaluation</a:t>
            </a:r>
            <a:endParaRPr lang="en-US" sz="1500" dirty="0"/>
          </a:p>
        </p:txBody>
      </p:sp>
      <p:sp>
        <p:nvSpPr>
          <p:cNvPr id="29" name="Text 27"/>
          <p:cNvSpPr/>
          <p:nvPr/>
        </p:nvSpPr>
        <p:spPr>
          <a:xfrm>
            <a:off x="4416552" y="518464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CVSS, mitigation and comparison</a:t>
            </a:r>
            <a:endParaRPr lang="en-US" sz="1050" dirty="0"/>
          </a:p>
        </p:txBody>
      </p:sp>
      <p:sp>
        <p:nvSpPr>
          <p:cNvPr id="30" name="Shape 28"/>
          <p:cNvSpPr/>
          <p:nvPr/>
        </p:nvSpPr>
        <p:spPr>
          <a:xfrm>
            <a:off x="8531352" y="4361688"/>
            <a:ext cx="3063240" cy="0"/>
          </a:xfrm>
          <a:prstGeom prst="line">
            <a:avLst/>
          </a:prstGeom>
          <a:noFill/>
          <a:ln w="25400">
            <a:solidFill>
              <a:srgbClr val="99C7D5"/>
            </a:solidFill>
            <a:prstDash val="solid"/>
            <a:headEnd type="none"/>
            <a:tailEnd type="none"/>
          </a:ln>
        </p:spPr>
        <p:txBody>
          <a:bodyPr/>
          <a:p/>
        </p:txBody>
      </p:sp>
      <p:sp>
        <p:nvSpPr>
          <p:cNvPr id="31" name="Text 29"/>
          <p:cNvSpPr/>
          <p:nvPr/>
        </p:nvSpPr>
        <p:spPr>
          <a:xfrm>
            <a:off x="8119872" y="3977640"/>
            <a:ext cx="685800" cy="685800"/>
          </a:xfrm>
          <a:prstGeom prst="rect">
            <a:avLst/>
          </a:prstGeom>
          <a:solidFill>
            <a:srgbClr val="16A3A6"/>
          </a:solidFill>
          <a:ln/>
        </p:spPr>
        <p:txBody>
          <a:bodyPr wrap="square" lIns="0" tIns="0" rIns="0" bIns="0" rtlCol="0" anchor="ctr"/>
          <a:lstStyle/>
          <a:p>
            <a:pPr algn="ctr" indent="0" marL="0">
              <a:buNone/>
            </a:pPr>
            <a:r>
              <a:rPr lang="en-US" sz="2300" b="1" dirty="0">
                <a:solidFill>
                  <a:srgbClr val="FFFFFF"/>
                </a:solidFill>
              </a:rPr>
              <a:t>6</a:t>
            </a:r>
            <a:endParaRPr lang="en-US" sz="2300" dirty="0"/>
          </a:p>
        </p:txBody>
      </p:sp>
      <p:sp>
        <p:nvSpPr>
          <p:cNvPr id="32" name="Text 30"/>
          <p:cNvSpPr/>
          <p:nvPr/>
        </p:nvSpPr>
        <p:spPr>
          <a:xfrm>
            <a:off x="8119872" y="4818888"/>
            <a:ext cx="3063240" cy="301752"/>
          </a:xfrm>
          <a:prstGeom prst="rect">
            <a:avLst/>
          </a:prstGeom>
          <a:noFill/>
          <a:ln/>
        </p:spPr>
        <p:txBody>
          <a:bodyPr wrap="square" lIns="0" tIns="0" rIns="0" bIns="0" rtlCol="0" anchor="ctr"/>
          <a:lstStyle/>
          <a:p>
            <a:pPr indent="0" marL="0">
              <a:buNone/>
            </a:pPr>
            <a:r>
              <a:rPr lang="en-US" sz="1500" b="1" dirty="0">
                <a:solidFill>
                  <a:srgbClr val="082C46"/>
                </a:solidFill>
              </a:rPr>
              <a:t>Conclusion &amp; reflection</a:t>
            </a:r>
            <a:endParaRPr lang="en-US" sz="1500" dirty="0"/>
          </a:p>
        </p:txBody>
      </p:sp>
      <p:sp>
        <p:nvSpPr>
          <p:cNvPr id="33" name="Text 31"/>
          <p:cNvSpPr/>
          <p:nvPr/>
        </p:nvSpPr>
        <p:spPr>
          <a:xfrm>
            <a:off x="8119872" y="5184648"/>
            <a:ext cx="3154680" cy="502920"/>
          </a:xfrm>
          <a:prstGeom prst="rect">
            <a:avLst/>
          </a:prstGeom>
          <a:noFill/>
          <a:ln/>
        </p:spPr>
        <p:txBody>
          <a:bodyPr wrap="square" lIns="0" tIns="0" rIns="0" bIns="0" rtlCol="0" anchor="ctr">
            <a:normAutofit/>
          </a:bodyPr>
          <a:lstStyle/>
          <a:p>
            <a:pPr indent="0" marL="0">
              <a:buNone/>
            </a:pPr>
            <a:r>
              <a:rPr lang="en-US" sz="1050" dirty="0">
                <a:solidFill>
                  <a:srgbClr val="14202B"/>
                </a:solidFill>
              </a:rPr>
              <a:t>Contribution, limitations and learning</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Research Context and Problem</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Why this project matters</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03</a:t>
            </a:r>
            <a:endParaRPr lang="en-US" sz="850" dirty="0"/>
          </a:p>
        </p:txBody>
      </p:sp>
      <p:sp>
        <p:nvSpPr>
          <p:cNvPr id="9" name="Text 7"/>
          <p:cNvSpPr/>
          <p:nvPr/>
        </p:nvSpPr>
        <p:spPr>
          <a:xfrm>
            <a:off x="640080" y="960120"/>
            <a:ext cx="5577840" cy="777240"/>
          </a:xfrm>
          <a:prstGeom prst="rect">
            <a:avLst/>
          </a:prstGeom>
          <a:noFill/>
          <a:ln/>
        </p:spPr>
        <p:txBody>
          <a:bodyPr wrap="square" lIns="0" tIns="0" rIns="0" bIns="0" rtlCol="0" anchor="ctr">
            <a:normAutofit/>
          </a:bodyPr>
          <a:lstStyle/>
          <a:p>
            <a:pPr indent="0" marL="0">
              <a:buNone/>
            </a:pPr>
            <a:r>
              <a:rPr lang="en-US" sz="1800" b="1" dirty="0">
                <a:solidFill>
                  <a:srgbClr val="082C46"/>
                </a:solidFill>
              </a:rPr>
              <a:t>E-commerce systems process credentials, personal data and transaction workflows, so weak web security can directly lead to confidentiality, integrity and availability risks.</a:t>
            </a:r>
            <a:endParaRPr lang="en-US" sz="1800" dirty="0"/>
          </a:p>
        </p:txBody>
      </p:sp>
      <p:sp>
        <p:nvSpPr>
          <p:cNvPr id="10" name="Text 8"/>
          <p:cNvSpPr/>
          <p:nvPr/>
        </p:nvSpPr>
        <p:spPr>
          <a:xfrm>
            <a:off x="713232" y="2057400"/>
            <a:ext cx="475488" cy="438912"/>
          </a:xfrm>
          <a:prstGeom prst="rect">
            <a:avLst/>
          </a:prstGeom>
          <a:solidFill>
            <a:srgbClr val="1D6FA5"/>
          </a:solidFill>
          <a:ln>
            <a:solidFill>
              <a:srgbClr val="1D6FA5">
                <a:alpha val="0"/>
              </a:srgbClr>
            </a:solidFill>
          </a:ln>
        </p:spPr>
        <p:txBody>
          <a:bodyPr wrap="square" lIns="0" tIns="0" rIns="0" bIns="0" rtlCol="0" anchor="ctr"/>
          <a:lstStyle/>
          <a:p>
            <a:pPr algn="ctr" indent="0" marL="0">
              <a:buNone/>
            </a:pPr>
            <a:r>
              <a:rPr lang="en-US" sz="1800" b="1" dirty="0">
                <a:solidFill>
                  <a:srgbClr val="FFFFFF"/>
                </a:solidFill>
              </a:rPr>
              <a:t>A</a:t>
            </a:r>
            <a:endParaRPr lang="en-US" sz="1800" dirty="0"/>
          </a:p>
        </p:txBody>
      </p:sp>
      <p:sp>
        <p:nvSpPr>
          <p:cNvPr id="11" name="Text 9"/>
          <p:cNvSpPr/>
          <p:nvPr/>
        </p:nvSpPr>
        <p:spPr>
          <a:xfrm>
            <a:off x="1335024" y="203911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Practical security problem</a:t>
            </a:r>
            <a:endParaRPr lang="en-US" sz="1480" dirty="0"/>
          </a:p>
        </p:txBody>
      </p:sp>
      <p:sp>
        <p:nvSpPr>
          <p:cNvPr id="12" name="Text 10"/>
          <p:cNvSpPr/>
          <p:nvPr/>
        </p:nvSpPr>
        <p:spPr>
          <a:xfrm>
            <a:off x="1335024" y="236829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Common OWASP weaknesses can still appear despite frameworks and scanners.</a:t>
            </a:r>
            <a:endParaRPr lang="en-US" sz="1080" dirty="0"/>
          </a:p>
        </p:txBody>
      </p:sp>
      <p:sp>
        <p:nvSpPr>
          <p:cNvPr id="13" name="Text 11"/>
          <p:cNvSpPr/>
          <p:nvPr/>
        </p:nvSpPr>
        <p:spPr>
          <a:xfrm>
            <a:off x="713232" y="3154680"/>
            <a:ext cx="475488" cy="438912"/>
          </a:xfrm>
          <a:prstGeom prst="rect">
            <a:avLst/>
          </a:prstGeom>
          <a:solidFill>
            <a:srgbClr val="16A3A6"/>
          </a:solidFill>
          <a:ln>
            <a:solidFill>
              <a:srgbClr val="16A3A6">
                <a:alpha val="0"/>
              </a:srgbClr>
            </a:solidFill>
          </a:ln>
        </p:spPr>
        <p:txBody>
          <a:bodyPr wrap="square" lIns="0" tIns="0" rIns="0" bIns="0" rtlCol="0" anchor="ctr"/>
          <a:lstStyle/>
          <a:p>
            <a:pPr algn="ctr" indent="0" marL="0">
              <a:buNone/>
            </a:pPr>
            <a:r>
              <a:rPr lang="en-US" sz="1800" b="1" dirty="0">
                <a:solidFill>
                  <a:srgbClr val="FFFFFF"/>
                </a:solidFill>
              </a:rPr>
              <a:t>B</a:t>
            </a:r>
            <a:endParaRPr lang="en-US" sz="1800" dirty="0"/>
          </a:p>
        </p:txBody>
      </p:sp>
      <p:sp>
        <p:nvSpPr>
          <p:cNvPr id="14" name="Text 12"/>
          <p:cNvSpPr/>
          <p:nvPr/>
        </p:nvSpPr>
        <p:spPr>
          <a:xfrm>
            <a:off x="1335024" y="313639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Testing problem</a:t>
            </a:r>
            <a:endParaRPr lang="en-US" sz="1480" dirty="0"/>
          </a:p>
        </p:txBody>
      </p:sp>
      <p:sp>
        <p:nvSpPr>
          <p:cNvPr id="15" name="Text 13"/>
          <p:cNvSpPr/>
          <p:nvPr/>
        </p:nvSpPr>
        <p:spPr>
          <a:xfrm>
            <a:off x="1335024" y="346557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Automated scanning is fast, but logic and access-control flaws often need human validation.</a:t>
            </a:r>
            <a:endParaRPr lang="en-US" sz="1080" dirty="0"/>
          </a:p>
        </p:txBody>
      </p:sp>
      <p:sp>
        <p:nvSpPr>
          <p:cNvPr id="16" name="Text 14"/>
          <p:cNvSpPr/>
          <p:nvPr/>
        </p:nvSpPr>
        <p:spPr>
          <a:xfrm>
            <a:off x="713232" y="4251960"/>
            <a:ext cx="475488" cy="438912"/>
          </a:xfrm>
          <a:prstGeom prst="rect">
            <a:avLst/>
          </a:prstGeom>
          <a:solidFill>
            <a:srgbClr val="6A4C93"/>
          </a:solidFill>
          <a:ln>
            <a:solidFill>
              <a:srgbClr val="6A4C93">
                <a:alpha val="0"/>
              </a:srgbClr>
            </a:solidFill>
          </a:ln>
        </p:spPr>
        <p:txBody>
          <a:bodyPr wrap="square" lIns="0" tIns="0" rIns="0" bIns="0" rtlCol="0" anchor="ctr"/>
          <a:lstStyle/>
          <a:p>
            <a:pPr algn="ctr" indent="0" marL="0">
              <a:buNone/>
            </a:pPr>
            <a:r>
              <a:rPr lang="en-US" sz="1800" b="1" dirty="0">
                <a:solidFill>
                  <a:srgbClr val="FFFFFF"/>
                </a:solidFill>
              </a:rPr>
              <a:t>C</a:t>
            </a:r>
            <a:endParaRPr lang="en-US" sz="1800" dirty="0"/>
          </a:p>
        </p:txBody>
      </p:sp>
      <p:sp>
        <p:nvSpPr>
          <p:cNvPr id="17" name="Text 15"/>
          <p:cNvSpPr/>
          <p:nvPr/>
        </p:nvSpPr>
        <p:spPr>
          <a:xfrm>
            <a:off x="1335024" y="423367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Validation problem</a:t>
            </a:r>
            <a:endParaRPr lang="en-US" sz="1480" dirty="0"/>
          </a:p>
        </p:txBody>
      </p:sp>
      <p:sp>
        <p:nvSpPr>
          <p:cNvPr id="18" name="Text 16"/>
          <p:cNvSpPr/>
          <p:nvPr/>
        </p:nvSpPr>
        <p:spPr>
          <a:xfrm>
            <a:off x="1335024" y="456285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Many assessments stop after discovery; this project included mitigation and retesting.</a:t>
            </a:r>
            <a:endParaRPr lang="en-US" sz="1080" dirty="0"/>
          </a:p>
        </p:txBody>
      </p:sp>
      <p:sp>
        <p:nvSpPr>
          <p:cNvPr id="19" name="Shape 17"/>
          <p:cNvSpPr/>
          <p:nvPr/>
        </p:nvSpPr>
        <p:spPr>
          <a:xfrm>
            <a:off x="6510528" y="1051560"/>
            <a:ext cx="4946904" cy="2066544"/>
          </a:xfrm>
          <a:prstGeom prst="roundRect">
            <a:avLst>
              <a:gd name="adj" fmla="val 5310"/>
            </a:avLst>
          </a:prstGeom>
          <a:solidFill>
            <a:srgbClr val="FFFFFF"/>
          </a:solidFill>
          <a:ln w="12700">
            <a:solidFill>
              <a:srgbClr val="D2E3EA"/>
            </a:solidFill>
            <a:prstDash val="solid"/>
          </a:ln>
        </p:spPr>
        <p:txBody>
          <a:bodyPr/>
          <a:p/>
        </p:txBody>
      </p:sp>
      <p:pic>
        <p:nvPicPr>
          <p:cNvPr id="20" name="Image 0" descr="/mnt/data/docx_media/image28.png">    </p:cNvPr>
          <p:cNvPicPr>
            <a:picLocks noChangeAspect="1"/>
          </p:cNvPicPr>
          <p:nvPr/>
        </p:nvPicPr>
        <p:blipFill>
          <a:blip r:embed="rId1"/>
          <a:srcRect l="0" r="0" t="13590" b="13590"/>
          <a:stretch/>
        </p:blipFill>
        <p:spPr>
          <a:xfrm>
            <a:off x="6537960" y="1078992"/>
            <a:ext cx="4892040" cy="2011680"/>
          </a:xfrm>
          <a:prstGeom prst="rect">
            <a:avLst/>
          </a:prstGeom>
        </p:spPr>
      </p:pic>
      <p:sp>
        <p:nvSpPr>
          <p:cNvPr id="21" name="Text 18"/>
          <p:cNvSpPr/>
          <p:nvPr/>
        </p:nvSpPr>
        <p:spPr>
          <a:xfrm>
            <a:off x="6537960" y="3163824"/>
            <a:ext cx="4892040" cy="210312"/>
          </a:xfrm>
          <a:prstGeom prst="rect">
            <a:avLst/>
          </a:prstGeom>
          <a:noFill/>
          <a:ln/>
        </p:spPr>
        <p:txBody>
          <a:bodyPr wrap="square" lIns="0" tIns="0" rIns="0" bIns="0" rtlCol="0" anchor="ctr"/>
          <a:lstStyle/>
          <a:p>
            <a:pPr algn="ctr" indent="0" marL="0">
              <a:buNone/>
            </a:pPr>
            <a:r>
              <a:rPr lang="en-US" sz="750" i="1" dirty="0">
                <a:solidFill>
                  <a:srgbClr val="5A6B78"/>
                </a:solidFill>
              </a:rPr>
              <a:t>OWASP Juice Shop e-commerce application used as simulated target</a:t>
            </a:r>
            <a:endParaRPr lang="en-US" sz="750" dirty="0"/>
          </a:p>
        </p:txBody>
      </p:sp>
      <p:sp>
        <p:nvSpPr>
          <p:cNvPr id="22" name="Text 19"/>
          <p:cNvSpPr/>
          <p:nvPr/>
        </p:nvSpPr>
        <p:spPr>
          <a:xfrm>
            <a:off x="6629400" y="3703320"/>
            <a:ext cx="4389120" cy="256032"/>
          </a:xfrm>
          <a:prstGeom prst="rect">
            <a:avLst/>
          </a:prstGeom>
          <a:noFill/>
          <a:ln/>
        </p:spPr>
        <p:txBody>
          <a:bodyPr wrap="square" lIns="0" tIns="0" rIns="0" bIns="0" rtlCol="0" anchor="ctr"/>
          <a:lstStyle/>
          <a:p>
            <a:pPr indent="0" marL="0">
              <a:buNone/>
            </a:pPr>
            <a:r>
              <a:rPr lang="en-US" sz="1400" b="1" dirty="0">
                <a:solidFill>
                  <a:srgbClr val="082C46"/>
                </a:solidFill>
              </a:rPr>
              <a:t>Core problem statement</a:t>
            </a:r>
            <a:endParaRPr lang="en-US" sz="1400" dirty="0"/>
          </a:p>
        </p:txBody>
      </p:sp>
      <p:sp>
        <p:nvSpPr>
          <p:cNvPr id="23" name="Text 20"/>
          <p:cNvSpPr/>
          <p:nvPr/>
        </p:nvSpPr>
        <p:spPr>
          <a:xfrm>
            <a:off x="6629400" y="4096512"/>
            <a:ext cx="4480560" cy="960120"/>
          </a:xfrm>
          <a:prstGeom prst="rect">
            <a:avLst/>
          </a:prstGeom>
          <a:noFill/>
          <a:ln/>
        </p:spPr>
        <p:txBody>
          <a:bodyPr wrap="square" lIns="254" tIns="254" rIns="254" bIns="254" rtlCol="0" anchor="t">
            <a:normAutofit/>
          </a:bodyPr>
          <a:lstStyle/>
          <a:p>
            <a:pPr indent="0" marL="0">
              <a:buNone/>
            </a:pPr>
            <a:r>
              <a:rPr lang="en-US" sz="1400" dirty="0">
                <a:solidFill>
                  <a:srgbClr val="14202B"/>
                </a:solidFill>
              </a:rPr>
              <a:t>Existing studies often treat detection, classification, scoring, mitigation and retesting separately. This project combines them into one end-to-end security assessment workflow.</a:t>
            </a:r>
            <a:endParaRPr lang="en-US" sz="1400" dirty="0"/>
          </a:p>
        </p:txBody>
      </p:sp>
      <p:sp>
        <p:nvSpPr>
          <p:cNvPr id="24" name="Text 21"/>
          <p:cNvSpPr/>
          <p:nvPr/>
        </p:nvSpPr>
        <p:spPr>
          <a:xfrm>
            <a:off x="6629400" y="5349240"/>
            <a:ext cx="4251960" cy="384048"/>
          </a:xfrm>
          <a:prstGeom prst="rect">
            <a:avLst/>
          </a:prstGeom>
          <a:solidFill>
            <a:srgbClr val="082C46"/>
          </a:solidFill>
          <a:ln>
            <a:solidFill>
              <a:srgbClr val="082C46">
                <a:alpha val="0"/>
              </a:srgbClr>
            </a:solidFill>
          </a:ln>
        </p:spPr>
        <p:txBody>
          <a:bodyPr wrap="square" lIns="635" tIns="635" rIns="635" bIns="635" rtlCol="0" anchor="ctr"/>
          <a:lstStyle/>
          <a:p>
            <a:pPr algn="ctr" indent="0" marL="0">
              <a:buNone/>
            </a:pPr>
            <a:r>
              <a:rPr lang="en-US" sz="1250" b="1" dirty="0">
                <a:solidFill>
                  <a:srgbClr val="FFFFFF"/>
                </a:solidFill>
              </a:rPr>
              <a:t>Main focus: OWASP Top 10 + CVSS + Retesting</a:t>
            </a:r>
            <a:endParaRPr lang="en-US" sz="12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Aim and Objectives</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Project alignment</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04</a:t>
            </a:r>
            <a:endParaRPr lang="en-US" sz="850" dirty="0"/>
          </a:p>
        </p:txBody>
      </p:sp>
      <p:sp>
        <p:nvSpPr>
          <p:cNvPr id="9" name="Text 7"/>
          <p:cNvSpPr/>
          <p:nvPr/>
        </p:nvSpPr>
        <p:spPr>
          <a:xfrm>
            <a:off x="685800" y="969264"/>
            <a:ext cx="685800" cy="292608"/>
          </a:xfrm>
          <a:prstGeom prst="rect">
            <a:avLst/>
          </a:prstGeom>
          <a:noFill/>
          <a:ln/>
        </p:spPr>
        <p:txBody>
          <a:bodyPr wrap="square" lIns="0" tIns="0" rIns="0" bIns="0" rtlCol="0" anchor="ctr"/>
          <a:lstStyle/>
          <a:p>
            <a:pPr indent="0" marL="0">
              <a:buNone/>
            </a:pPr>
            <a:r>
              <a:rPr lang="en-US" sz="1600" b="1" dirty="0">
                <a:solidFill>
                  <a:srgbClr val="16A3A6"/>
                </a:solidFill>
              </a:rPr>
              <a:t>Aim</a:t>
            </a:r>
            <a:endParaRPr lang="en-US" sz="1600" dirty="0"/>
          </a:p>
        </p:txBody>
      </p:sp>
      <p:sp>
        <p:nvSpPr>
          <p:cNvPr id="10" name="Text 8"/>
          <p:cNvSpPr/>
          <p:nvPr/>
        </p:nvSpPr>
        <p:spPr>
          <a:xfrm>
            <a:off x="1417320" y="950976"/>
            <a:ext cx="9692640" cy="685800"/>
          </a:xfrm>
          <a:prstGeom prst="rect">
            <a:avLst/>
          </a:prstGeom>
          <a:noFill/>
          <a:ln/>
        </p:spPr>
        <p:txBody>
          <a:bodyPr wrap="square" lIns="254" tIns="254" rIns="254" bIns="254" rtlCol="0" anchor="t">
            <a:normAutofit/>
          </a:bodyPr>
          <a:lstStyle/>
          <a:p>
            <a:pPr indent="0" marL="0">
              <a:buNone/>
            </a:pPr>
            <a:r>
              <a:rPr lang="en-US" sz="1500" b="1" dirty="0">
                <a:solidFill>
                  <a:srgbClr val="082C46"/>
                </a:solidFill>
              </a:rPr>
              <a:t>To evaluate the security of a simulated e-commerce web application using a structured OWASP Top 10-based penetration testing framework focusing on vulnerability identification, risk assessment and mitigation validation.</a:t>
            </a:r>
            <a:endParaRPr lang="en-US" sz="1500" dirty="0"/>
          </a:p>
        </p:txBody>
      </p:sp>
      <p:sp>
        <p:nvSpPr>
          <p:cNvPr id="11" name="Text 9"/>
          <p:cNvSpPr/>
          <p:nvPr/>
        </p:nvSpPr>
        <p:spPr>
          <a:xfrm>
            <a:off x="777240" y="2011680"/>
            <a:ext cx="475488" cy="438912"/>
          </a:xfrm>
          <a:prstGeom prst="rect">
            <a:avLst/>
          </a:prstGeom>
          <a:solidFill>
            <a:srgbClr val="1D6FA5"/>
          </a:solidFill>
          <a:ln>
            <a:solidFill>
              <a:srgbClr val="1D6FA5">
                <a:alpha val="0"/>
              </a:srgbClr>
            </a:solidFill>
          </a:ln>
        </p:spPr>
        <p:txBody>
          <a:bodyPr wrap="square" lIns="0" tIns="0" rIns="0" bIns="0" rtlCol="0" anchor="ctr"/>
          <a:lstStyle/>
          <a:p>
            <a:pPr algn="ctr" indent="0" marL="0">
              <a:buNone/>
            </a:pPr>
            <a:r>
              <a:rPr lang="en-US" sz="1800" b="1" dirty="0">
                <a:solidFill>
                  <a:srgbClr val="FFFFFF"/>
                </a:solidFill>
              </a:rPr>
              <a:t>1</a:t>
            </a:r>
            <a:endParaRPr lang="en-US" sz="1800" dirty="0"/>
          </a:p>
        </p:txBody>
      </p:sp>
      <p:sp>
        <p:nvSpPr>
          <p:cNvPr id="12" name="Text 10"/>
          <p:cNvSpPr/>
          <p:nvPr/>
        </p:nvSpPr>
        <p:spPr>
          <a:xfrm>
            <a:off x="1399032" y="199339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Build controlled environment</a:t>
            </a:r>
            <a:endParaRPr lang="en-US" sz="1480" dirty="0"/>
          </a:p>
        </p:txBody>
      </p:sp>
      <p:sp>
        <p:nvSpPr>
          <p:cNvPr id="13" name="Text 11"/>
          <p:cNvSpPr/>
          <p:nvPr/>
        </p:nvSpPr>
        <p:spPr>
          <a:xfrm>
            <a:off x="1399032" y="232257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VirtualBox lab with Kali attacker and Ubuntu/Docker Juice Shop target.</a:t>
            </a:r>
            <a:endParaRPr lang="en-US" sz="1080" dirty="0"/>
          </a:p>
        </p:txBody>
      </p:sp>
      <p:sp>
        <p:nvSpPr>
          <p:cNvPr id="14" name="Text 12"/>
          <p:cNvSpPr/>
          <p:nvPr/>
        </p:nvSpPr>
        <p:spPr>
          <a:xfrm>
            <a:off x="777240" y="2971800"/>
            <a:ext cx="475488" cy="438912"/>
          </a:xfrm>
          <a:prstGeom prst="rect">
            <a:avLst/>
          </a:prstGeom>
          <a:solidFill>
            <a:srgbClr val="1D6FA5"/>
          </a:solidFill>
          <a:ln>
            <a:solidFill>
              <a:srgbClr val="1D6FA5">
                <a:alpha val="0"/>
              </a:srgbClr>
            </a:solidFill>
          </a:ln>
        </p:spPr>
        <p:txBody>
          <a:bodyPr wrap="square" lIns="0" tIns="0" rIns="0" bIns="0" rtlCol="0" anchor="ctr"/>
          <a:lstStyle/>
          <a:p>
            <a:pPr algn="ctr" indent="0" marL="0">
              <a:buNone/>
            </a:pPr>
            <a:r>
              <a:rPr lang="en-US" sz="1800" b="1" dirty="0">
                <a:solidFill>
                  <a:srgbClr val="FFFFFF"/>
                </a:solidFill>
              </a:rPr>
              <a:t>2</a:t>
            </a:r>
            <a:endParaRPr lang="en-US" sz="1800" dirty="0"/>
          </a:p>
        </p:txBody>
      </p:sp>
      <p:sp>
        <p:nvSpPr>
          <p:cNvPr id="15" name="Text 13"/>
          <p:cNvSpPr/>
          <p:nvPr/>
        </p:nvSpPr>
        <p:spPr>
          <a:xfrm>
            <a:off x="1399032" y="295351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Identify &amp; exploit vulnerabilities</a:t>
            </a:r>
            <a:endParaRPr lang="en-US" sz="1480" dirty="0"/>
          </a:p>
        </p:txBody>
      </p:sp>
      <p:sp>
        <p:nvSpPr>
          <p:cNvPr id="16" name="Text 14"/>
          <p:cNvSpPr/>
          <p:nvPr/>
        </p:nvSpPr>
        <p:spPr>
          <a:xfrm>
            <a:off x="1399032" y="328269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Selected OWASP Top 10 areas: SQLi, XSS, authentication, IDOR and misconfiguration.</a:t>
            </a:r>
            <a:endParaRPr lang="en-US" sz="1080" dirty="0"/>
          </a:p>
        </p:txBody>
      </p:sp>
      <p:sp>
        <p:nvSpPr>
          <p:cNvPr id="17" name="Text 15"/>
          <p:cNvSpPr/>
          <p:nvPr/>
        </p:nvSpPr>
        <p:spPr>
          <a:xfrm>
            <a:off x="777240" y="3931920"/>
            <a:ext cx="475488" cy="438912"/>
          </a:xfrm>
          <a:prstGeom prst="rect">
            <a:avLst/>
          </a:prstGeom>
          <a:solidFill>
            <a:srgbClr val="1D6FA5"/>
          </a:solidFill>
          <a:ln>
            <a:solidFill>
              <a:srgbClr val="1D6FA5">
                <a:alpha val="0"/>
              </a:srgbClr>
            </a:solidFill>
          </a:ln>
        </p:spPr>
        <p:txBody>
          <a:bodyPr wrap="square" lIns="0" tIns="0" rIns="0" bIns="0" rtlCol="0" anchor="ctr"/>
          <a:lstStyle/>
          <a:p>
            <a:pPr algn="ctr" indent="0" marL="0">
              <a:buNone/>
            </a:pPr>
            <a:r>
              <a:rPr lang="en-US" sz="1800" b="1" dirty="0">
                <a:solidFill>
                  <a:srgbClr val="FFFFFF"/>
                </a:solidFill>
              </a:rPr>
              <a:t>3</a:t>
            </a:r>
            <a:endParaRPr lang="en-US" sz="1800" dirty="0"/>
          </a:p>
        </p:txBody>
      </p:sp>
      <p:sp>
        <p:nvSpPr>
          <p:cNvPr id="18" name="Text 16"/>
          <p:cNvSpPr/>
          <p:nvPr/>
        </p:nvSpPr>
        <p:spPr>
          <a:xfrm>
            <a:off x="1399032" y="391363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Score and prioritise risk</a:t>
            </a:r>
            <a:endParaRPr lang="en-US" sz="1480" dirty="0"/>
          </a:p>
        </p:txBody>
      </p:sp>
      <p:sp>
        <p:nvSpPr>
          <p:cNvPr id="19" name="Text 17"/>
          <p:cNvSpPr/>
          <p:nvPr/>
        </p:nvSpPr>
        <p:spPr>
          <a:xfrm>
            <a:off x="1399032" y="424281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Apply CVSS v3.1 to compare severity before and after controls.</a:t>
            </a:r>
            <a:endParaRPr lang="en-US" sz="1080" dirty="0"/>
          </a:p>
        </p:txBody>
      </p:sp>
      <p:sp>
        <p:nvSpPr>
          <p:cNvPr id="20" name="Text 18"/>
          <p:cNvSpPr/>
          <p:nvPr/>
        </p:nvSpPr>
        <p:spPr>
          <a:xfrm>
            <a:off x="6263640" y="2011680"/>
            <a:ext cx="475488" cy="438912"/>
          </a:xfrm>
          <a:prstGeom prst="rect">
            <a:avLst/>
          </a:prstGeom>
          <a:solidFill>
            <a:srgbClr val="16A3A6"/>
          </a:solidFill>
          <a:ln>
            <a:solidFill>
              <a:srgbClr val="16A3A6">
                <a:alpha val="0"/>
              </a:srgbClr>
            </a:solidFill>
          </a:ln>
        </p:spPr>
        <p:txBody>
          <a:bodyPr wrap="square" lIns="0" tIns="0" rIns="0" bIns="0" rtlCol="0" anchor="ctr"/>
          <a:lstStyle/>
          <a:p>
            <a:pPr algn="ctr" indent="0" marL="0">
              <a:buNone/>
            </a:pPr>
            <a:r>
              <a:rPr lang="en-US" sz="1800" b="1" dirty="0">
                <a:solidFill>
                  <a:srgbClr val="FFFFFF"/>
                </a:solidFill>
              </a:rPr>
              <a:t>4</a:t>
            </a:r>
            <a:endParaRPr lang="en-US" sz="1800" dirty="0"/>
          </a:p>
        </p:txBody>
      </p:sp>
      <p:sp>
        <p:nvSpPr>
          <p:cNvPr id="21" name="Text 19"/>
          <p:cNvSpPr/>
          <p:nvPr/>
        </p:nvSpPr>
        <p:spPr>
          <a:xfrm>
            <a:off x="6885432" y="199339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Validate mitigations</a:t>
            </a:r>
            <a:endParaRPr lang="en-US" sz="1480" dirty="0"/>
          </a:p>
        </p:txBody>
      </p:sp>
      <p:sp>
        <p:nvSpPr>
          <p:cNvPr id="22" name="Text 20"/>
          <p:cNvSpPr/>
          <p:nvPr/>
        </p:nvSpPr>
        <p:spPr>
          <a:xfrm>
            <a:off x="6885432" y="232257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Retest after input validation, access control and configuration hardening.</a:t>
            </a:r>
            <a:endParaRPr lang="en-US" sz="1080" dirty="0"/>
          </a:p>
        </p:txBody>
      </p:sp>
      <p:sp>
        <p:nvSpPr>
          <p:cNvPr id="23" name="Text 21"/>
          <p:cNvSpPr/>
          <p:nvPr/>
        </p:nvSpPr>
        <p:spPr>
          <a:xfrm>
            <a:off x="6263640" y="2971800"/>
            <a:ext cx="475488" cy="438912"/>
          </a:xfrm>
          <a:prstGeom prst="rect">
            <a:avLst/>
          </a:prstGeom>
          <a:solidFill>
            <a:srgbClr val="16A3A6"/>
          </a:solidFill>
          <a:ln>
            <a:solidFill>
              <a:srgbClr val="16A3A6">
                <a:alpha val="0"/>
              </a:srgbClr>
            </a:solidFill>
          </a:ln>
        </p:spPr>
        <p:txBody>
          <a:bodyPr wrap="square" lIns="0" tIns="0" rIns="0" bIns="0" rtlCol="0" anchor="ctr"/>
          <a:lstStyle/>
          <a:p>
            <a:pPr algn="ctr" indent="0" marL="0">
              <a:buNone/>
            </a:pPr>
            <a:r>
              <a:rPr lang="en-US" sz="1800" b="1" dirty="0">
                <a:solidFill>
                  <a:srgbClr val="FFFFFF"/>
                </a:solidFill>
              </a:rPr>
              <a:t>5</a:t>
            </a:r>
            <a:endParaRPr lang="en-US" sz="1800" dirty="0"/>
          </a:p>
        </p:txBody>
      </p:sp>
      <p:sp>
        <p:nvSpPr>
          <p:cNvPr id="24" name="Text 22"/>
          <p:cNvSpPr/>
          <p:nvPr/>
        </p:nvSpPr>
        <p:spPr>
          <a:xfrm>
            <a:off x="6885432" y="295351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Compare tool approaches</a:t>
            </a:r>
            <a:endParaRPr lang="en-US" sz="1480" dirty="0"/>
          </a:p>
        </p:txBody>
      </p:sp>
      <p:sp>
        <p:nvSpPr>
          <p:cNvPr id="25" name="Text 23"/>
          <p:cNvSpPr/>
          <p:nvPr/>
        </p:nvSpPr>
        <p:spPr>
          <a:xfrm>
            <a:off x="6885432" y="328269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Evaluate automated scanning against manual penetration testing evidence.</a:t>
            </a:r>
            <a:endParaRPr lang="en-US" sz="1080" dirty="0"/>
          </a:p>
        </p:txBody>
      </p:sp>
      <p:sp>
        <p:nvSpPr>
          <p:cNvPr id="26" name="Text 24"/>
          <p:cNvSpPr/>
          <p:nvPr/>
        </p:nvSpPr>
        <p:spPr>
          <a:xfrm>
            <a:off x="6263640" y="4983480"/>
            <a:ext cx="3474720" cy="256032"/>
          </a:xfrm>
          <a:prstGeom prst="rect">
            <a:avLst/>
          </a:prstGeom>
          <a:noFill/>
          <a:ln/>
        </p:spPr>
        <p:txBody>
          <a:bodyPr wrap="square" lIns="0" tIns="0" rIns="0" bIns="0" rtlCol="0" anchor="ctr"/>
          <a:lstStyle/>
          <a:p>
            <a:pPr indent="0" marL="0">
              <a:buNone/>
            </a:pPr>
            <a:r>
              <a:rPr lang="en-US" sz="1300" b="1" dirty="0">
                <a:solidFill>
                  <a:srgbClr val="082C46"/>
                </a:solidFill>
              </a:rPr>
              <a:t>Project deliverables</a:t>
            </a:r>
            <a:endParaRPr lang="en-US" sz="1300" dirty="0"/>
          </a:p>
        </p:txBody>
      </p:sp>
      <p:sp>
        <p:nvSpPr>
          <p:cNvPr id="27" name="Text 25"/>
          <p:cNvSpPr/>
          <p:nvPr/>
        </p:nvSpPr>
        <p:spPr>
          <a:xfrm>
            <a:off x="6263640" y="5376672"/>
            <a:ext cx="1600200" cy="384048"/>
          </a:xfrm>
          <a:prstGeom prst="rect">
            <a:avLst/>
          </a:prstGeom>
          <a:solidFill>
            <a:srgbClr val="1D6FA5"/>
          </a:solidFill>
          <a:ln>
            <a:solidFill>
              <a:srgbClr val="1D6FA5">
                <a:alpha val="0"/>
              </a:srgbClr>
            </a:solidFill>
          </a:ln>
        </p:spPr>
        <p:txBody>
          <a:bodyPr wrap="square" lIns="635" tIns="635" rIns="635" bIns="635" rtlCol="0" anchor="ctr"/>
          <a:lstStyle/>
          <a:p>
            <a:pPr algn="ctr" indent="0" marL="0">
              <a:buNone/>
            </a:pPr>
            <a:r>
              <a:rPr lang="en-US" sz="1000" b="1" dirty="0">
                <a:solidFill>
                  <a:srgbClr val="FFFFFF"/>
                </a:solidFill>
              </a:rPr>
              <a:t>OWASP mapping</a:t>
            </a:r>
            <a:endParaRPr lang="en-US" sz="1000" dirty="0"/>
          </a:p>
        </p:txBody>
      </p:sp>
      <p:sp>
        <p:nvSpPr>
          <p:cNvPr id="28" name="Text 26"/>
          <p:cNvSpPr/>
          <p:nvPr/>
        </p:nvSpPr>
        <p:spPr>
          <a:xfrm>
            <a:off x="8001000" y="5376672"/>
            <a:ext cx="1417320" cy="384048"/>
          </a:xfrm>
          <a:prstGeom prst="rect">
            <a:avLst/>
          </a:prstGeom>
          <a:solidFill>
            <a:srgbClr val="6A4C93"/>
          </a:solidFill>
          <a:ln>
            <a:solidFill>
              <a:srgbClr val="6A4C93">
                <a:alpha val="0"/>
              </a:srgbClr>
            </a:solidFill>
          </a:ln>
        </p:spPr>
        <p:txBody>
          <a:bodyPr wrap="square" lIns="635" tIns="635" rIns="635" bIns="635" rtlCol="0" anchor="ctr"/>
          <a:lstStyle/>
          <a:p>
            <a:pPr algn="ctr" indent="0" marL="0">
              <a:buNone/>
            </a:pPr>
            <a:r>
              <a:rPr lang="en-US" sz="1000" b="1" dirty="0">
                <a:solidFill>
                  <a:srgbClr val="FFFFFF"/>
                </a:solidFill>
              </a:rPr>
              <a:t>CVSS scoring</a:t>
            </a:r>
            <a:endParaRPr lang="en-US" sz="1000" dirty="0"/>
          </a:p>
        </p:txBody>
      </p:sp>
      <p:sp>
        <p:nvSpPr>
          <p:cNvPr id="29" name="Text 27"/>
          <p:cNvSpPr/>
          <p:nvPr/>
        </p:nvSpPr>
        <p:spPr>
          <a:xfrm>
            <a:off x="9555480" y="5376672"/>
            <a:ext cx="1600200" cy="384048"/>
          </a:xfrm>
          <a:prstGeom prst="rect">
            <a:avLst/>
          </a:prstGeom>
          <a:solidFill>
            <a:srgbClr val="16A3A6"/>
          </a:solidFill>
          <a:ln>
            <a:solidFill>
              <a:srgbClr val="16A3A6">
                <a:alpha val="0"/>
              </a:srgbClr>
            </a:solidFill>
          </a:ln>
        </p:spPr>
        <p:txBody>
          <a:bodyPr wrap="square" lIns="635" tIns="635" rIns="635" bIns="635" rtlCol="0" anchor="ctr"/>
          <a:lstStyle/>
          <a:p>
            <a:pPr algn="ctr" indent="0" marL="0">
              <a:buNone/>
            </a:pPr>
            <a:r>
              <a:rPr lang="en-US" sz="1000" b="1" dirty="0">
                <a:solidFill>
                  <a:srgbClr val="FFFFFF"/>
                </a:solidFill>
              </a:rPr>
              <a:t>Retesting proof</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Literature Gap and Project Contribution</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Critical foundation</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05</a:t>
            </a:r>
            <a:endParaRPr lang="en-US" sz="850" dirty="0"/>
          </a:p>
        </p:txBody>
      </p:sp>
      <p:sp>
        <p:nvSpPr>
          <p:cNvPr id="9" name="Shape 7"/>
          <p:cNvSpPr/>
          <p:nvPr/>
        </p:nvSpPr>
        <p:spPr>
          <a:xfrm>
            <a:off x="658368" y="1024128"/>
            <a:ext cx="5129784" cy="2843784"/>
          </a:xfrm>
          <a:prstGeom prst="roundRect">
            <a:avLst>
              <a:gd name="adj" fmla="val 3859"/>
            </a:avLst>
          </a:prstGeom>
          <a:solidFill>
            <a:srgbClr val="FFFFFF"/>
          </a:solidFill>
          <a:ln w="12700">
            <a:solidFill>
              <a:srgbClr val="D2E3EA"/>
            </a:solidFill>
            <a:prstDash val="solid"/>
          </a:ln>
        </p:spPr>
        <p:txBody>
          <a:bodyPr/>
          <a:p/>
        </p:txBody>
      </p:sp>
      <p:pic>
        <p:nvPicPr>
          <p:cNvPr id="10" name="Image 0" descr="/mnt/data/docx_media/image3.png">    </p:cNvPr>
          <p:cNvPicPr>
            <a:picLocks noChangeAspect="1"/>
          </p:cNvPicPr>
          <p:nvPr/>
        </p:nvPicPr>
        <p:blipFill>
          <a:blip r:embed="rId1"/>
          <a:stretch>
            <a:fillRect/>
          </a:stretch>
        </p:blipFill>
        <p:spPr>
          <a:xfrm>
            <a:off x="752760" y="1051560"/>
            <a:ext cx="4941000" cy="2788920"/>
          </a:xfrm>
          <a:prstGeom prst="rect">
            <a:avLst/>
          </a:prstGeom>
        </p:spPr>
      </p:pic>
      <p:sp>
        <p:nvSpPr>
          <p:cNvPr id="11" name="Text 8"/>
          <p:cNvSpPr/>
          <p:nvPr/>
        </p:nvSpPr>
        <p:spPr>
          <a:xfrm>
            <a:off x="685800" y="3913632"/>
            <a:ext cx="5074920" cy="210312"/>
          </a:xfrm>
          <a:prstGeom prst="rect">
            <a:avLst/>
          </a:prstGeom>
          <a:noFill/>
          <a:ln/>
        </p:spPr>
        <p:txBody>
          <a:bodyPr wrap="square" lIns="0" tIns="0" rIns="0" bIns="0" rtlCol="0" anchor="ctr"/>
          <a:lstStyle/>
          <a:p>
            <a:pPr algn="ctr" indent="0" marL="0">
              <a:buNone/>
            </a:pPr>
            <a:r>
              <a:rPr lang="en-US" sz="750" i="1" dirty="0">
                <a:solidFill>
                  <a:srgbClr val="5A6B78"/>
                </a:solidFill>
              </a:rPr>
              <a:t>Research gap diagram from dissertation</a:t>
            </a:r>
            <a:endParaRPr lang="en-US" sz="750" dirty="0"/>
          </a:p>
        </p:txBody>
      </p:sp>
      <p:sp>
        <p:nvSpPr>
          <p:cNvPr id="12" name="Text 9"/>
          <p:cNvSpPr/>
          <p:nvPr/>
        </p:nvSpPr>
        <p:spPr>
          <a:xfrm>
            <a:off x="6263640" y="1097280"/>
            <a:ext cx="4206240" cy="292608"/>
          </a:xfrm>
          <a:prstGeom prst="rect">
            <a:avLst/>
          </a:prstGeom>
          <a:noFill/>
          <a:ln/>
        </p:spPr>
        <p:txBody>
          <a:bodyPr wrap="square" lIns="0" tIns="0" rIns="0" bIns="0" rtlCol="0" anchor="ctr"/>
          <a:lstStyle/>
          <a:p>
            <a:pPr indent="0" marL="0">
              <a:buNone/>
            </a:pPr>
            <a:r>
              <a:rPr lang="en-US" sz="1700" b="1" dirty="0">
                <a:solidFill>
                  <a:srgbClr val="082C46"/>
                </a:solidFill>
              </a:rPr>
              <a:t>Gap identified from literature</a:t>
            </a:r>
            <a:endParaRPr lang="en-US" sz="1700" dirty="0"/>
          </a:p>
        </p:txBody>
      </p:sp>
      <p:sp>
        <p:nvSpPr>
          <p:cNvPr id="13" name="Text 10"/>
          <p:cNvSpPr/>
          <p:nvPr/>
        </p:nvSpPr>
        <p:spPr>
          <a:xfrm>
            <a:off x="6309360" y="1691640"/>
            <a:ext cx="4343400" cy="219456"/>
          </a:xfrm>
          <a:prstGeom prst="rect">
            <a:avLst/>
          </a:prstGeom>
          <a:noFill/>
          <a:ln/>
        </p:spPr>
        <p:txBody>
          <a:bodyPr wrap="square" lIns="0" tIns="0" rIns="0" bIns="0" rtlCol="0" anchor="ctr"/>
          <a:lstStyle/>
          <a:p>
            <a:pPr indent="0" marL="0">
              <a:buNone/>
            </a:pPr>
            <a:r>
              <a:rPr lang="en-US" sz="1260" b="1" dirty="0">
                <a:solidFill>
                  <a:srgbClr val="1D6FA5"/>
                </a:solidFill>
              </a:rPr>
              <a:t>Scanner-only limitation</a:t>
            </a:r>
            <a:endParaRPr lang="en-US" sz="1260" dirty="0"/>
          </a:p>
        </p:txBody>
      </p:sp>
      <p:sp>
        <p:nvSpPr>
          <p:cNvPr id="14" name="Text 11"/>
          <p:cNvSpPr/>
          <p:nvPr/>
        </p:nvSpPr>
        <p:spPr>
          <a:xfrm>
            <a:off x="6309360" y="1956816"/>
            <a:ext cx="4754880" cy="384048"/>
          </a:xfrm>
          <a:prstGeom prst="rect">
            <a:avLst/>
          </a:prstGeom>
          <a:noFill/>
          <a:ln/>
        </p:spPr>
        <p:txBody>
          <a:bodyPr wrap="square" lIns="254" tIns="254" rIns="254" bIns="254" rtlCol="0" anchor="t">
            <a:normAutofit/>
          </a:bodyPr>
          <a:lstStyle/>
          <a:p>
            <a:pPr indent="0" marL="0">
              <a:buNone/>
            </a:pPr>
            <a:r>
              <a:rPr lang="en-US" sz="1050" dirty="0">
                <a:solidFill>
                  <a:srgbClr val="14202B"/>
                </a:solidFill>
              </a:rPr>
              <a:t>Automated tools are efficient, but can miss logic, authentication and chained attack paths.</a:t>
            </a:r>
            <a:endParaRPr lang="en-US" sz="1050" dirty="0"/>
          </a:p>
        </p:txBody>
      </p:sp>
      <p:sp>
        <p:nvSpPr>
          <p:cNvPr id="15" name="Text 12"/>
          <p:cNvSpPr/>
          <p:nvPr/>
        </p:nvSpPr>
        <p:spPr>
          <a:xfrm>
            <a:off x="6309360" y="2496312"/>
            <a:ext cx="4343400" cy="219456"/>
          </a:xfrm>
          <a:prstGeom prst="rect">
            <a:avLst/>
          </a:prstGeom>
          <a:noFill/>
          <a:ln/>
        </p:spPr>
        <p:txBody>
          <a:bodyPr wrap="square" lIns="0" tIns="0" rIns="0" bIns="0" rtlCol="0" anchor="ctr"/>
          <a:lstStyle/>
          <a:p>
            <a:pPr indent="0" marL="0">
              <a:buNone/>
            </a:pPr>
            <a:r>
              <a:rPr lang="en-US" sz="1260" b="1" dirty="0">
                <a:solidFill>
                  <a:srgbClr val="6A4C93"/>
                </a:solidFill>
              </a:rPr>
              <a:t>Checklist limitation</a:t>
            </a:r>
            <a:endParaRPr lang="en-US" sz="1260" dirty="0"/>
          </a:p>
        </p:txBody>
      </p:sp>
      <p:sp>
        <p:nvSpPr>
          <p:cNvPr id="16" name="Text 13"/>
          <p:cNvSpPr/>
          <p:nvPr/>
        </p:nvSpPr>
        <p:spPr>
          <a:xfrm>
            <a:off x="6309360" y="2761488"/>
            <a:ext cx="4754880" cy="384048"/>
          </a:xfrm>
          <a:prstGeom prst="rect">
            <a:avLst/>
          </a:prstGeom>
          <a:noFill/>
          <a:ln/>
        </p:spPr>
        <p:txBody>
          <a:bodyPr wrap="square" lIns="254" tIns="254" rIns="254" bIns="254" rtlCol="0" anchor="t">
            <a:normAutofit/>
          </a:bodyPr>
          <a:lstStyle/>
          <a:p>
            <a:pPr indent="0" marL="0">
              <a:buNone/>
            </a:pPr>
            <a:r>
              <a:rPr lang="en-US" sz="1050" dirty="0">
                <a:solidFill>
                  <a:srgbClr val="14202B"/>
                </a:solidFill>
              </a:rPr>
              <a:t>Using OWASP as a checklist is weaker than using it as part of a structured test cycle.</a:t>
            </a:r>
            <a:endParaRPr lang="en-US" sz="1050" dirty="0"/>
          </a:p>
        </p:txBody>
      </p:sp>
      <p:sp>
        <p:nvSpPr>
          <p:cNvPr id="17" name="Text 14"/>
          <p:cNvSpPr/>
          <p:nvPr/>
        </p:nvSpPr>
        <p:spPr>
          <a:xfrm>
            <a:off x="6309360" y="3300984"/>
            <a:ext cx="4343400" cy="219456"/>
          </a:xfrm>
          <a:prstGeom prst="rect">
            <a:avLst/>
          </a:prstGeom>
          <a:noFill/>
          <a:ln/>
        </p:spPr>
        <p:txBody>
          <a:bodyPr wrap="square" lIns="0" tIns="0" rIns="0" bIns="0" rtlCol="0" anchor="ctr"/>
          <a:lstStyle/>
          <a:p>
            <a:pPr indent="0" marL="0">
              <a:buNone/>
            </a:pPr>
            <a:r>
              <a:rPr lang="en-US" sz="1260" b="1" dirty="0">
                <a:solidFill>
                  <a:srgbClr val="16A3A6"/>
                </a:solidFill>
              </a:rPr>
              <a:t>Risk-score separation</a:t>
            </a:r>
            <a:endParaRPr lang="en-US" sz="1260" dirty="0"/>
          </a:p>
        </p:txBody>
      </p:sp>
      <p:sp>
        <p:nvSpPr>
          <p:cNvPr id="18" name="Text 15"/>
          <p:cNvSpPr/>
          <p:nvPr/>
        </p:nvSpPr>
        <p:spPr>
          <a:xfrm>
            <a:off x="6309360" y="3566160"/>
            <a:ext cx="4754880" cy="384048"/>
          </a:xfrm>
          <a:prstGeom prst="rect">
            <a:avLst/>
          </a:prstGeom>
          <a:noFill/>
          <a:ln/>
        </p:spPr>
        <p:txBody>
          <a:bodyPr wrap="square" lIns="254" tIns="254" rIns="254" bIns="254" rtlCol="0" anchor="t">
            <a:normAutofit/>
          </a:bodyPr>
          <a:lstStyle/>
          <a:p>
            <a:pPr indent="0" marL="0">
              <a:buNone/>
            </a:pPr>
            <a:r>
              <a:rPr lang="en-US" sz="1050" dirty="0">
                <a:solidFill>
                  <a:srgbClr val="14202B"/>
                </a:solidFill>
              </a:rPr>
              <a:t>CVSS is sometimes applied after testing rather than integrated into prioritisation.</a:t>
            </a:r>
            <a:endParaRPr lang="en-US" sz="1050" dirty="0"/>
          </a:p>
        </p:txBody>
      </p:sp>
      <p:sp>
        <p:nvSpPr>
          <p:cNvPr id="19" name="Text 16"/>
          <p:cNvSpPr/>
          <p:nvPr/>
        </p:nvSpPr>
        <p:spPr>
          <a:xfrm>
            <a:off x="6309360" y="4105656"/>
            <a:ext cx="4343400" cy="219456"/>
          </a:xfrm>
          <a:prstGeom prst="rect">
            <a:avLst/>
          </a:prstGeom>
          <a:noFill/>
          <a:ln/>
        </p:spPr>
        <p:txBody>
          <a:bodyPr wrap="square" lIns="0" tIns="0" rIns="0" bIns="0" rtlCol="0" anchor="ctr"/>
          <a:lstStyle/>
          <a:p>
            <a:pPr indent="0" marL="0">
              <a:buNone/>
            </a:pPr>
            <a:r>
              <a:rPr lang="en-US" sz="1260" b="1" dirty="0">
                <a:solidFill>
                  <a:srgbClr val="F5A623"/>
                </a:solidFill>
              </a:rPr>
              <a:t>Mitigation not validated</a:t>
            </a:r>
            <a:endParaRPr lang="en-US" sz="1260" dirty="0"/>
          </a:p>
        </p:txBody>
      </p:sp>
      <p:sp>
        <p:nvSpPr>
          <p:cNvPr id="20" name="Text 17"/>
          <p:cNvSpPr/>
          <p:nvPr/>
        </p:nvSpPr>
        <p:spPr>
          <a:xfrm>
            <a:off x="6309360" y="4370832"/>
            <a:ext cx="4754880" cy="384048"/>
          </a:xfrm>
          <a:prstGeom prst="rect">
            <a:avLst/>
          </a:prstGeom>
          <a:noFill/>
          <a:ln/>
        </p:spPr>
        <p:txBody>
          <a:bodyPr wrap="square" lIns="254" tIns="254" rIns="254" bIns="254" rtlCol="0" anchor="t">
            <a:normAutofit/>
          </a:bodyPr>
          <a:lstStyle/>
          <a:p>
            <a:pPr indent="0" marL="0">
              <a:buNone/>
            </a:pPr>
            <a:r>
              <a:rPr lang="en-US" sz="1050" dirty="0">
                <a:solidFill>
                  <a:srgbClr val="14202B"/>
                </a:solidFill>
              </a:rPr>
              <a:t>Fixes must be retested; otherwise risk reduction is assumed rather than proven.</a:t>
            </a:r>
            <a:endParaRPr lang="en-US" sz="1050" dirty="0"/>
          </a:p>
        </p:txBody>
      </p:sp>
      <p:sp>
        <p:nvSpPr>
          <p:cNvPr id="21" name="Shape 18"/>
          <p:cNvSpPr/>
          <p:nvPr/>
        </p:nvSpPr>
        <p:spPr>
          <a:xfrm>
            <a:off x="822960" y="4782312"/>
            <a:ext cx="10515600" cy="0"/>
          </a:xfrm>
          <a:prstGeom prst="line">
            <a:avLst/>
          </a:prstGeom>
          <a:noFill/>
          <a:ln w="15240">
            <a:solidFill>
              <a:srgbClr val="BBD7E3"/>
            </a:solidFill>
            <a:prstDash val="solid"/>
          </a:ln>
        </p:spPr>
        <p:txBody>
          <a:bodyPr/>
          <a:p/>
        </p:txBody>
      </p:sp>
      <p:sp>
        <p:nvSpPr>
          <p:cNvPr id="22" name="Text 19"/>
          <p:cNvSpPr/>
          <p:nvPr/>
        </p:nvSpPr>
        <p:spPr>
          <a:xfrm>
            <a:off x="777240" y="5102352"/>
            <a:ext cx="1143000" cy="292608"/>
          </a:xfrm>
          <a:prstGeom prst="rect">
            <a:avLst/>
          </a:prstGeom>
          <a:noFill/>
          <a:ln/>
        </p:spPr>
        <p:txBody>
          <a:bodyPr wrap="square" lIns="0" tIns="0" rIns="0" bIns="0" rtlCol="0" anchor="ctr"/>
          <a:lstStyle/>
          <a:p>
            <a:pPr indent="0" marL="0">
              <a:buNone/>
            </a:pPr>
            <a:r>
              <a:rPr lang="en-US" sz="1700" b="1" dirty="0">
                <a:solidFill>
                  <a:srgbClr val="082C46"/>
                </a:solidFill>
              </a:rPr>
              <a:t>Contribution</a:t>
            </a:r>
            <a:endParaRPr lang="en-US" sz="1700" dirty="0"/>
          </a:p>
        </p:txBody>
      </p:sp>
      <p:sp>
        <p:nvSpPr>
          <p:cNvPr id="23" name="Text 20"/>
          <p:cNvSpPr/>
          <p:nvPr/>
        </p:nvSpPr>
        <p:spPr>
          <a:xfrm>
            <a:off x="2423160" y="5074920"/>
            <a:ext cx="7635240" cy="502920"/>
          </a:xfrm>
          <a:prstGeom prst="rect">
            <a:avLst/>
          </a:prstGeom>
          <a:noFill/>
          <a:ln/>
        </p:spPr>
        <p:txBody>
          <a:bodyPr wrap="square" lIns="254" tIns="254" rIns="254" bIns="254" rtlCol="0" anchor="t">
            <a:normAutofit/>
          </a:bodyPr>
          <a:lstStyle/>
          <a:p>
            <a:pPr indent="0" marL="0">
              <a:buNone/>
            </a:pPr>
            <a:r>
              <a:rPr lang="en-US" sz="1600" b="1" dirty="0">
                <a:solidFill>
                  <a:srgbClr val="082C46"/>
                </a:solidFill>
              </a:rPr>
              <a:t>A repeatable e-commerce security assessment workflow combining OWASP mapping, automated scanning, manual exploitation, CVSS scoring, mitigation and retesting.</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Research Methodology</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How the study was conducted</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06</a:t>
            </a:r>
            <a:endParaRPr lang="en-US" sz="850" dirty="0"/>
          </a:p>
        </p:txBody>
      </p:sp>
      <p:sp>
        <p:nvSpPr>
          <p:cNvPr id="9" name="Text 7"/>
          <p:cNvSpPr/>
          <p:nvPr/>
        </p:nvSpPr>
        <p:spPr>
          <a:xfrm>
            <a:off x="685800" y="1005840"/>
            <a:ext cx="3657600" cy="274320"/>
          </a:xfrm>
          <a:prstGeom prst="rect">
            <a:avLst/>
          </a:prstGeom>
          <a:noFill/>
          <a:ln/>
        </p:spPr>
        <p:txBody>
          <a:bodyPr wrap="square" lIns="0" tIns="0" rIns="0" bIns="0" rtlCol="0" anchor="ctr"/>
          <a:lstStyle/>
          <a:p>
            <a:pPr indent="0" marL="0">
              <a:buNone/>
            </a:pPr>
            <a:r>
              <a:rPr lang="en-US" sz="1700" b="1" dirty="0">
                <a:solidFill>
                  <a:srgbClr val="082C46"/>
                </a:solidFill>
              </a:rPr>
              <a:t>Methodology choices</a:t>
            </a:r>
            <a:endParaRPr lang="en-US" sz="1700" dirty="0"/>
          </a:p>
        </p:txBody>
      </p:sp>
      <p:sp>
        <p:nvSpPr>
          <p:cNvPr id="10" name="Text 8"/>
          <p:cNvSpPr/>
          <p:nvPr/>
        </p:nvSpPr>
        <p:spPr>
          <a:xfrm>
            <a:off x="777240" y="1508760"/>
            <a:ext cx="1143000" cy="256032"/>
          </a:xfrm>
          <a:prstGeom prst="rect">
            <a:avLst/>
          </a:prstGeom>
          <a:solidFill>
            <a:srgbClr val="16A3A6"/>
          </a:solidFill>
          <a:ln/>
        </p:spPr>
        <p:txBody>
          <a:bodyPr wrap="square" lIns="0" tIns="0" rIns="0" bIns="0" rtlCol="0" anchor="ctr"/>
          <a:lstStyle/>
          <a:p>
            <a:pPr algn="ctr" indent="0" marL="0">
              <a:buNone/>
            </a:pPr>
            <a:r>
              <a:rPr lang="en-US" sz="1100" b="1" dirty="0">
                <a:solidFill>
                  <a:srgbClr val="FFFFFF"/>
                </a:solidFill>
              </a:rPr>
              <a:t>Philosophy</a:t>
            </a:r>
            <a:endParaRPr lang="en-US" sz="1100" dirty="0"/>
          </a:p>
        </p:txBody>
      </p:sp>
      <p:sp>
        <p:nvSpPr>
          <p:cNvPr id="11" name="Text 9"/>
          <p:cNvSpPr/>
          <p:nvPr/>
        </p:nvSpPr>
        <p:spPr>
          <a:xfrm>
            <a:off x="2084832" y="1490472"/>
            <a:ext cx="2377440" cy="292608"/>
          </a:xfrm>
          <a:prstGeom prst="rect">
            <a:avLst/>
          </a:prstGeom>
          <a:noFill/>
          <a:ln/>
        </p:spPr>
        <p:txBody>
          <a:bodyPr wrap="square" lIns="0" tIns="0" rIns="0" bIns="0" rtlCol="0" anchor="ctr"/>
          <a:lstStyle/>
          <a:p>
            <a:pPr indent="0" marL="0">
              <a:buNone/>
            </a:pPr>
            <a:r>
              <a:rPr lang="en-US" sz="1450" b="1" dirty="0">
                <a:solidFill>
                  <a:srgbClr val="082C46"/>
                </a:solidFill>
              </a:rPr>
              <a:t>Positivist</a:t>
            </a:r>
            <a:endParaRPr lang="en-US" sz="1450" dirty="0"/>
          </a:p>
        </p:txBody>
      </p:sp>
      <p:sp>
        <p:nvSpPr>
          <p:cNvPr id="12" name="Text 10"/>
          <p:cNvSpPr/>
          <p:nvPr/>
        </p:nvSpPr>
        <p:spPr>
          <a:xfrm>
            <a:off x="2084832" y="1819656"/>
            <a:ext cx="4251960" cy="384048"/>
          </a:xfrm>
          <a:prstGeom prst="rect">
            <a:avLst/>
          </a:prstGeom>
          <a:noFill/>
          <a:ln/>
        </p:spPr>
        <p:txBody>
          <a:bodyPr wrap="square" lIns="254" tIns="254" rIns="254" bIns="254" rtlCol="0" anchor="t">
            <a:normAutofit/>
          </a:bodyPr>
          <a:lstStyle/>
          <a:p>
            <a:pPr indent="0" marL="0">
              <a:buNone/>
            </a:pPr>
            <a:r>
              <a:rPr lang="en-US" sz="1020" dirty="0">
                <a:solidFill>
                  <a:srgbClr val="14202B"/>
                </a:solidFill>
              </a:rPr>
              <a:t>Measurable outputs: HTTP responses, scanner alerts, CVSS scores, exploit/retest outcomes.</a:t>
            </a:r>
            <a:endParaRPr lang="en-US" sz="1020" dirty="0"/>
          </a:p>
        </p:txBody>
      </p:sp>
      <p:sp>
        <p:nvSpPr>
          <p:cNvPr id="13" name="Text 11"/>
          <p:cNvSpPr/>
          <p:nvPr/>
        </p:nvSpPr>
        <p:spPr>
          <a:xfrm>
            <a:off x="777240" y="2468880"/>
            <a:ext cx="1143000" cy="256032"/>
          </a:xfrm>
          <a:prstGeom prst="rect">
            <a:avLst/>
          </a:prstGeom>
          <a:solidFill>
            <a:srgbClr val="16A3A6"/>
          </a:solidFill>
          <a:ln/>
        </p:spPr>
        <p:txBody>
          <a:bodyPr wrap="square" lIns="0" tIns="0" rIns="0" bIns="0" rtlCol="0" anchor="ctr"/>
          <a:lstStyle/>
          <a:p>
            <a:pPr algn="ctr" indent="0" marL="0">
              <a:buNone/>
            </a:pPr>
            <a:r>
              <a:rPr lang="en-US" sz="1100" b="1" dirty="0">
                <a:solidFill>
                  <a:srgbClr val="FFFFFF"/>
                </a:solidFill>
              </a:rPr>
              <a:t>Approach</a:t>
            </a:r>
            <a:endParaRPr lang="en-US" sz="1100" dirty="0"/>
          </a:p>
        </p:txBody>
      </p:sp>
      <p:sp>
        <p:nvSpPr>
          <p:cNvPr id="14" name="Text 12"/>
          <p:cNvSpPr/>
          <p:nvPr/>
        </p:nvSpPr>
        <p:spPr>
          <a:xfrm>
            <a:off x="2084832" y="2450592"/>
            <a:ext cx="2377440" cy="292608"/>
          </a:xfrm>
          <a:prstGeom prst="rect">
            <a:avLst/>
          </a:prstGeom>
          <a:noFill/>
          <a:ln/>
        </p:spPr>
        <p:txBody>
          <a:bodyPr wrap="square" lIns="0" tIns="0" rIns="0" bIns="0" rtlCol="0" anchor="ctr"/>
          <a:lstStyle/>
          <a:p>
            <a:pPr indent="0" marL="0">
              <a:buNone/>
            </a:pPr>
            <a:r>
              <a:rPr lang="en-US" sz="1450" b="1" dirty="0">
                <a:solidFill>
                  <a:srgbClr val="082C46"/>
                </a:solidFill>
              </a:rPr>
              <a:t>Deductive</a:t>
            </a:r>
            <a:endParaRPr lang="en-US" sz="1450" dirty="0"/>
          </a:p>
        </p:txBody>
      </p:sp>
      <p:sp>
        <p:nvSpPr>
          <p:cNvPr id="15" name="Text 13"/>
          <p:cNvSpPr/>
          <p:nvPr/>
        </p:nvSpPr>
        <p:spPr>
          <a:xfrm>
            <a:off x="2084832" y="2779776"/>
            <a:ext cx="4251960" cy="384048"/>
          </a:xfrm>
          <a:prstGeom prst="rect">
            <a:avLst/>
          </a:prstGeom>
          <a:noFill/>
          <a:ln/>
        </p:spPr>
        <p:txBody>
          <a:bodyPr wrap="square" lIns="254" tIns="254" rIns="254" bIns="254" rtlCol="0" anchor="t">
            <a:normAutofit/>
          </a:bodyPr>
          <a:lstStyle/>
          <a:p>
            <a:pPr indent="0" marL="0">
              <a:buNone/>
            </a:pPr>
            <a:r>
              <a:rPr lang="en-US" sz="1020" dirty="0">
                <a:solidFill>
                  <a:srgbClr val="14202B"/>
                </a:solidFill>
              </a:rPr>
              <a:t>Existing OWASP and CVSS theory was applied and tested in a practical experiment.</a:t>
            </a:r>
            <a:endParaRPr lang="en-US" sz="1020" dirty="0"/>
          </a:p>
        </p:txBody>
      </p:sp>
      <p:sp>
        <p:nvSpPr>
          <p:cNvPr id="16" name="Text 14"/>
          <p:cNvSpPr/>
          <p:nvPr/>
        </p:nvSpPr>
        <p:spPr>
          <a:xfrm>
            <a:off x="777240" y="3429000"/>
            <a:ext cx="1143000" cy="256032"/>
          </a:xfrm>
          <a:prstGeom prst="rect">
            <a:avLst/>
          </a:prstGeom>
          <a:solidFill>
            <a:srgbClr val="16A3A6"/>
          </a:solidFill>
          <a:ln/>
        </p:spPr>
        <p:txBody>
          <a:bodyPr wrap="square" lIns="0" tIns="0" rIns="0" bIns="0" rtlCol="0" anchor="ctr"/>
          <a:lstStyle/>
          <a:p>
            <a:pPr algn="ctr" indent="0" marL="0">
              <a:buNone/>
            </a:pPr>
            <a:r>
              <a:rPr lang="en-US" sz="1100" b="1" dirty="0">
                <a:solidFill>
                  <a:srgbClr val="FFFFFF"/>
                </a:solidFill>
              </a:rPr>
              <a:t>Strategy</a:t>
            </a:r>
            <a:endParaRPr lang="en-US" sz="1100" dirty="0"/>
          </a:p>
        </p:txBody>
      </p:sp>
      <p:sp>
        <p:nvSpPr>
          <p:cNvPr id="17" name="Text 15"/>
          <p:cNvSpPr/>
          <p:nvPr/>
        </p:nvSpPr>
        <p:spPr>
          <a:xfrm>
            <a:off x="2084832" y="3410712"/>
            <a:ext cx="2377440" cy="292608"/>
          </a:xfrm>
          <a:prstGeom prst="rect">
            <a:avLst/>
          </a:prstGeom>
          <a:noFill/>
          <a:ln/>
        </p:spPr>
        <p:txBody>
          <a:bodyPr wrap="square" lIns="0" tIns="0" rIns="0" bIns="0" rtlCol="0" anchor="ctr"/>
          <a:lstStyle/>
          <a:p>
            <a:pPr indent="0" marL="0">
              <a:buNone/>
            </a:pPr>
            <a:r>
              <a:rPr lang="en-US" sz="1450" b="1" dirty="0">
                <a:solidFill>
                  <a:srgbClr val="082C46"/>
                </a:solidFill>
              </a:rPr>
              <a:t>Experimental</a:t>
            </a:r>
            <a:endParaRPr lang="en-US" sz="1450" dirty="0"/>
          </a:p>
        </p:txBody>
      </p:sp>
      <p:sp>
        <p:nvSpPr>
          <p:cNvPr id="18" name="Text 16"/>
          <p:cNvSpPr/>
          <p:nvPr/>
        </p:nvSpPr>
        <p:spPr>
          <a:xfrm>
            <a:off x="2084832" y="3739896"/>
            <a:ext cx="4251960" cy="384048"/>
          </a:xfrm>
          <a:prstGeom prst="rect">
            <a:avLst/>
          </a:prstGeom>
          <a:noFill/>
          <a:ln/>
        </p:spPr>
        <p:txBody>
          <a:bodyPr wrap="square" lIns="254" tIns="254" rIns="254" bIns="254" rtlCol="0" anchor="t">
            <a:normAutofit/>
          </a:bodyPr>
          <a:lstStyle/>
          <a:p>
            <a:pPr indent="0" marL="0">
              <a:buNone/>
            </a:pPr>
            <a:r>
              <a:rPr lang="en-US" sz="1020" dirty="0">
                <a:solidFill>
                  <a:srgbClr val="14202B"/>
                </a:solidFill>
              </a:rPr>
              <a:t>A controlled lab allowed safe manipulation, observation and repeatable testing.</a:t>
            </a:r>
            <a:endParaRPr lang="en-US" sz="1020" dirty="0"/>
          </a:p>
        </p:txBody>
      </p:sp>
      <p:sp>
        <p:nvSpPr>
          <p:cNvPr id="19" name="Text 17"/>
          <p:cNvSpPr/>
          <p:nvPr/>
        </p:nvSpPr>
        <p:spPr>
          <a:xfrm>
            <a:off x="777240" y="4389120"/>
            <a:ext cx="1143000" cy="256032"/>
          </a:xfrm>
          <a:prstGeom prst="rect">
            <a:avLst/>
          </a:prstGeom>
          <a:solidFill>
            <a:srgbClr val="16A3A6"/>
          </a:solidFill>
          <a:ln/>
        </p:spPr>
        <p:txBody>
          <a:bodyPr wrap="square" lIns="0" tIns="0" rIns="0" bIns="0" rtlCol="0" anchor="ctr"/>
          <a:lstStyle/>
          <a:p>
            <a:pPr algn="ctr" indent="0" marL="0">
              <a:buNone/>
            </a:pPr>
            <a:r>
              <a:rPr lang="en-US" sz="1100" b="1" dirty="0">
                <a:solidFill>
                  <a:srgbClr val="FFFFFF"/>
                </a:solidFill>
              </a:rPr>
              <a:t>Methods</a:t>
            </a:r>
            <a:endParaRPr lang="en-US" sz="1100" dirty="0"/>
          </a:p>
        </p:txBody>
      </p:sp>
      <p:sp>
        <p:nvSpPr>
          <p:cNvPr id="20" name="Text 18"/>
          <p:cNvSpPr/>
          <p:nvPr/>
        </p:nvSpPr>
        <p:spPr>
          <a:xfrm>
            <a:off x="2084832" y="4370832"/>
            <a:ext cx="2377440" cy="292608"/>
          </a:xfrm>
          <a:prstGeom prst="rect">
            <a:avLst/>
          </a:prstGeom>
          <a:noFill/>
          <a:ln/>
        </p:spPr>
        <p:txBody>
          <a:bodyPr wrap="square" lIns="0" tIns="0" rIns="0" bIns="0" rtlCol="0" anchor="ctr"/>
          <a:lstStyle/>
          <a:p>
            <a:pPr indent="0" marL="0">
              <a:buNone/>
            </a:pPr>
            <a:r>
              <a:rPr lang="en-US" sz="1450" b="1" dirty="0">
                <a:solidFill>
                  <a:srgbClr val="082C46"/>
                </a:solidFill>
              </a:rPr>
              <a:t>Quantitative + technical qualitative</a:t>
            </a:r>
            <a:endParaRPr lang="en-US" sz="1450" dirty="0"/>
          </a:p>
        </p:txBody>
      </p:sp>
      <p:sp>
        <p:nvSpPr>
          <p:cNvPr id="21" name="Text 19"/>
          <p:cNvSpPr/>
          <p:nvPr/>
        </p:nvSpPr>
        <p:spPr>
          <a:xfrm>
            <a:off x="2084832" y="4700016"/>
            <a:ext cx="4251960" cy="384048"/>
          </a:xfrm>
          <a:prstGeom prst="rect">
            <a:avLst/>
          </a:prstGeom>
          <a:noFill/>
          <a:ln/>
        </p:spPr>
        <p:txBody>
          <a:bodyPr wrap="square" lIns="254" tIns="254" rIns="254" bIns="254" rtlCol="0" anchor="t">
            <a:normAutofit/>
          </a:bodyPr>
          <a:lstStyle/>
          <a:p>
            <a:pPr indent="0" marL="0">
              <a:buNone/>
            </a:pPr>
            <a:r>
              <a:rPr lang="en-US" sz="1020" dirty="0">
                <a:solidFill>
                  <a:srgbClr val="14202B"/>
                </a:solidFill>
              </a:rPr>
              <a:t>Numerical scoring was combined with manual interpretation of application logic.</a:t>
            </a:r>
            <a:endParaRPr lang="en-US" sz="1020" dirty="0"/>
          </a:p>
        </p:txBody>
      </p:sp>
      <p:sp>
        <p:nvSpPr>
          <p:cNvPr id="22" name="Shape 20"/>
          <p:cNvSpPr/>
          <p:nvPr/>
        </p:nvSpPr>
        <p:spPr>
          <a:xfrm>
            <a:off x="6931152" y="2880360"/>
            <a:ext cx="804672" cy="0"/>
          </a:xfrm>
          <a:prstGeom prst="line">
            <a:avLst/>
          </a:prstGeom>
          <a:noFill/>
          <a:ln w="25400">
            <a:solidFill>
              <a:srgbClr val="7FB7C8"/>
            </a:solidFill>
            <a:prstDash val="solid"/>
            <a:tailEnd type="triangle"/>
          </a:ln>
        </p:spPr>
        <p:txBody>
          <a:bodyPr/>
          <a:p/>
        </p:txBody>
      </p:sp>
      <p:sp>
        <p:nvSpPr>
          <p:cNvPr id="23" name="Shape 21"/>
          <p:cNvSpPr/>
          <p:nvPr/>
        </p:nvSpPr>
        <p:spPr>
          <a:xfrm>
            <a:off x="8092440" y="2880360"/>
            <a:ext cx="804672" cy="0"/>
          </a:xfrm>
          <a:prstGeom prst="line">
            <a:avLst/>
          </a:prstGeom>
          <a:noFill/>
          <a:ln w="25400">
            <a:solidFill>
              <a:srgbClr val="7FB7C8"/>
            </a:solidFill>
            <a:prstDash val="solid"/>
            <a:tailEnd type="triangle"/>
          </a:ln>
        </p:spPr>
        <p:txBody>
          <a:bodyPr/>
          <a:p/>
        </p:txBody>
      </p:sp>
      <p:sp>
        <p:nvSpPr>
          <p:cNvPr id="24" name="Shape 22"/>
          <p:cNvSpPr/>
          <p:nvPr/>
        </p:nvSpPr>
        <p:spPr>
          <a:xfrm>
            <a:off x="9253728" y="2880360"/>
            <a:ext cx="804672" cy="0"/>
          </a:xfrm>
          <a:prstGeom prst="line">
            <a:avLst/>
          </a:prstGeom>
          <a:noFill/>
          <a:ln w="25400">
            <a:solidFill>
              <a:srgbClr val="7FB7C8"/>
            </a:solidFill>
            <a:prstDash val="solid"/>
            <a:tailEnd type="triangle"/>
          </a:ln>
        </p:spPr>
        <p:txBody>
          <a:bodyPr/>
          <a:p/>
        </p:txBody>
      </p:sp>
      <p:sp>
        <p:nvSpPr>
          <p:cNvPr id="25" name="Shape 23"/>
          <p:cNvSpPr/>
          <p:nvPr/>
        </p:nvSpPr>
        <p:spPr>
          <a:xfrm>
            <a:off x="10415016" y="2880360"/>
            <a:ext cx="804672" cy="0"/>
          </a:xfrm>
          <a:prstGeom prst="line">
            <a:avLst/>
          </a:prstGeom>
          <a:noFill/>
          <a:ln w="25400">
            <a:solidFill>
              <a:srgbClr val="7FB7C8"/>
            </a:solidFill>
            <a:prstDash val="solid"/>
            <a:tailEnd type="triangle"/>
          </a:ln>
        </p:spPr>
        <p:txBody>
          <a:bodyPr/>
          <a:p/>
        </p:txBody>
      </p:sp>
      <p:sp>
        <p:nvSpPr>
          <p:cNvPr id="26" name="Text 24"/>
          <p:cNvSpPr/>
          <p:nvPr/>
        </p:nvSpPr>
        <p:spPr>
          <a:xfrm>
            <a:off x="6400800" y="2542032"/>
            <a:ext cx="603504" cy="603504"/>
          </a:xfrm>
          <a:prstGeom prst="rect">
            <a:avLst/>
          </a:prstGeom>
          <a:solidFill>
            <a:srgbClr val="16A3A6"/>
          </a:solidFill>
          <a:ln/>
        </p:spPr>
        <p:txBody>
          <a:bodyPr wrap="square" lIns="0" tIns="0" rIns="0" bIns="0" rtlCol="0" anchor="ctr"/>
          <a:lstStyle/>
          <a:p>
            <a:pPr algn="ctr" indent="0" marL="0">
              <a:buNone/>
            </a:pPr>
            <a:r>
              <a:rPr lang="en-US" sz="1900" b="1" dirty="0">
                <a:solidFill>
                  <a:srgbClr val="FFFFFF"/>
                </a:solidFill>
              </a:rPr>
              <a:t>1</a:t>
            </a:r>
            <a:endParaRPr lang="en-US" sz="1900" dirty="0"/>
          </a:p>
        </p:txBody>
      </p:sp>
      <p:sp>
        <p:nvSpPr>
          <p:cNvPr id="27" name="Text 25"/>
          <p:cNvSpPr/>
          <p:nvPr/>
        </p:nvSpPr>
        <p:spPr>
          <a:xfrm>
            <a:off x="6190488" y="3246120"/>
            <a:ext cx="1005840" cy="201168"/>
          </a:xfrm>
          <a:prstGeom prst="rect">
            <a:avLst/>
          </a:prstGeom>
          <a:noFill/>
          <a:ln/>
        </p:spPr>
        <p:txBody>
          <a:bodyPr wrap="square" lIns="0" tIns="0" rIns="0" bIns="0" rtlCol="0" anchor="ctr"/>
          <a:lstStyle/>
          <a:p>
            <a:pPr algn="ctr" indent="0" marL="0">
              <a:buNone/>
            </a:pPr>
            <a:r>
              <a:rPr lang="en-US" sz="1000" b="1" dirty="0">
                <a:solidFill>
                  <a:srgbClr val="082C46"/>
                </a:solidFill>
              </a:rPr>
              <a:t>Plan</a:t>
            </a:r>
            <a:endParaRPr lang="en-US" sz="1000" dirty="0"/>
          </a:p>
        </p:txBody>
      </p:sp>
      <p:sp>
        <p:nvSpPr>
          <p:cNvPr id="28" name="Text 26"/>
          <p:cNvSpPr/>
          <p:nvPr/>
        </p:nvSpPr>
        <p:spPr>
          <a:xfrm>
            <a:off x="7562088" y="2542032"/>
            <a:ext cx="603504" cy="603504"/>
          </a:xfrm>
          <a:prstGeom prst="rect">
            <a:avLst/>
          </a:prstGeom>
          <a:solidFill>
            <a:srgbClr val="1D6FA5"/>
          </a:solidFill>
          <a:ln/>
        </p:spPr>
        <p:txBody>
          <a:bodyPr wrap="square" lIns="0" tIns="0" rIns="0" bIns="0" rtlCol="0" anchor="ctr"/>
          <a:lstStyle/>
          <a:p>
            <a:pPr algn="ctr" indent="0" marL="0">
              <a:buNone/>
            </a:pPr>
            <a:r>
              <a:rPr lang="en-US" sz="1900" b="1" dirty="0">
                <a:solidFill>
                  <a:srgbClr val="FFFFFF"/>
                </a:solidFill>
              </a:rPr>
              <a:t>2</a:t>
            </a:r>
            <a:endParaRPr lang="en-US" sz="1900" dirty="0"/>
          </a:p>
        </p:txBody>
      </p:sp>
      <p:sp>
        <p:nvSpPr>
          <p:cNvPr id="29" name="Text 27"/>
          <p:cNvSpPr/>
          <p:nvPr/>
        </p:nvSpPr>
        <p:spPr>
          <a:xfrm>
            <a:off x="7351776" y="3246120"/>
            <a:ext cx="1005840" cy="201168"/>
          </a:xfrm>
          <a:prstGeom prst="rect">
            <a:avLst/>
          </a:prstGeom>
          <a:noFill/>
          <a:ln/>
        </p:spPr>
        <p:txBody>
          <a:bodyPr wrap="square" lIns="0" tIns="0" rIns="0" bIns="0" rtlCol="0" anchor="ctr"/>
          <a:lstStyle/>
          <a:p>
            <a:pPr algn="ctr" indent="0" marL="0">
              <a:buNone/>
            </a:pPr>
            <a:r>
              <a:rPr lang="en-US" sz="1000" b="1" dirty="0">
                <a:solidFill>
                  <a:srgbClr val="082C46"/>
                </a:solidFill>
              </a:rPr>
              <a:t>Scan</a:t>
            </a:r>
            <a:endParaRPr lang="en-US" sz="1000" dirty="0"/>
          </a:p>
        </p:txBody>
      </p:sp>
      <p:sp>
        <p:nvSpPr>
          <p:cNvPr id="30" name="Text 28"/>
          <p:cNvSpPr/>
          <p:nvPr/>
        </p:nvSpPr>
        <p:spPr>
          <a:xfrm>
            <a:off x="8723376" y="2542032"/>
            <a:ext cx="603504" cy="603504"/>
          </a:xfrm>
          <a:prstGeom prst="rect">
            <a:avLst/>
          </a:prstGeom>
          <a:solidFill>
            <a:srgbClr val="16A3A6"/>
          </a:solidFill>
          <a:ln/>
        </p:spPr>
        <p:txBody>
          <a:bodyPr wrap="square" lIns="0" tIns="0" rIns="0" bIns="0" rtlCol="0" anchor="ctr"/>
          <a:lstStyle/>
          <a:p>
            <a:pPr algn="ctr" indent="0" marL="0">
              <a:buNone/>
            </a:pPr>
            <a:r>
              <a:rPr lang="en-US" sz="1900" b="1" dirty="0">
                <a:solidFill>
                  <a:srgbClr val="FFFFFF"/>
                </a:solidFill>
              </a:rPr>
              <a:t>3</a:t>
            </a:r>
            <a:endParaRPr lang="en-US" sz="1900" dirty="0"/>
          </a:p>
        </p:txBody>
      </p:sp>
      <p:sp>
        <p:nvSpPr>
          <p:cNvPr id="31" name="Text 29"/>
          <p:cNvSpPr/>
          <p:nvPr/>
        </p:nvSpPr>
        <p:spPr>
          <a:xfrm>
            <a:off x="8513064" y="3246120"/>
            <a:ext cx="1005840" cy="201168"/>
          </a:xfrm>
          <a:prstGeom prst="rect">
            <a:avLst/>
          </a:prstGeom>
          <a:noFill/>
          <a:ln/>
        </p:spPr>
        <p:txBody>
          <a:bodyPr wrap="square" lIns="0" tIns="0" rIns="0" bIns="0" rtlCol="0" anchor="ctr"/>
          <a:lstStyle/>
          <a:p>
            <a:pPr algn="ctr" indent="0" marL="0">
              <a:buNone/>
            </a:pPr>
            <a:r>
              <a:rPr lang="en-US" sz="1000" b="1" dirty="0">
                <a:solidFill>
                  <a:srgbClr val="082C46"/>
                </a:solidFill>
              </a:rPr>
              <a:t>Exploit</a:t>
            </a:r>
            <a:endParaRPr lang="en-US" sz="1000" dirty="0"/>
          </a:p>
        </p:txBody>
      </p:sp>
      <p:sp>
        <p:nvSpPr>
          <p:cNvPr id="32" name="Text 30"/>
          <p:cNvSpPr/>
          <p:nvPr/>
        </p:nvSpPr>
        <p:spPr>
          <a:xfrm>
            <a:off x="9884664" y="2542032"/>
            <a:ext cx="603504" cy="603504"/>
          </a:xfrm>
          <a:prstGeom prst="rect">
            <a:avLst/>
          </a:prstGeom>
          <a:solidFill>
            <a:srgbClr val="1D6FA5"/>
          </a:solidFill>
          <a:ln/>
        </p:spPr>
        <p:txBody>
          <a:bodyPr wrap="square" lIns="0" tIns="0" rIns="0" bIns="0" rtlCol="0" anchor="ctr"/>
          <a:lstStyle/>
          <a:p>
            <a:pPr algn="ctr" indent="0" marL="0">
              <a:buNone/>
            </a:pPr>
            <a:r>
              <a:rPr lang="en-US" sz="1900" b="1" dirty="0">
                <a:solidFill>
                  <a:srgbClr val="FFFFFF"/>
                </a:solidFill>
              </a:rPr>
              <a:t>4</a:t>
            </a:r>
            <a:endParaRPr lang="en-US" sz="1900" dirty="0"/>
          </a:p>
        </p:txBody>
      </p:sp>
      <p:sp>
        <p:nvSpPr>
          <p:cNvPr id="33" name="Text 31"/>
          <p:cNvSpPr/>
          <p:nvPr/>
        </p:nvSpPr>
        <p:spPr>
          <a:xfrm>
            <a:off x="9674352" y="3246120"/>
            <a:ext cx="1005840" cy="201168"/>
          </a:xfrm>
          <a:prstGeom prst="rect">
            <a:avLst/>
          </a:prstGeom>
          <a:noFill/>
          <a:ln/>
        </p:spPr>
        <p:txBody>
          <a:bodyPr wrap="square" lIns="0" tIns="0" rIns="0" bIns="0" rtlCol="0" anchor="ctr"/>
          <a:lstStyle/>
          <a:p>
            <a:pPr algn="ctr" indent="0" marL="0">
              <a:buNone/>
            </a:pPr>
            <a:r>
              <a:rPr lang="en-US" sz="1000" b="1" dirty="0">
                <a:solidFill>
                  <a:srgbClr val="082C46"/>
                </a:solidFill>
              </a:rPr>
              <a:t>Score</a:t>
            </a:r>
            <a:endParaRPr lang="en-US" sz="1000" dirty="0"/>
          </a:p>
        </p:txBody>
      </p:sp>
      <p:sp>
        <p:nvSpPr>
          <p:cNvPr id="34" name="Text 32"/>
          <p:cNvSpPr/>
          <p:nvPr/>
        </p:nvSpPr>
        <p:spPr>
          <a:xfrm>
            <a:off x="11045952" y="2542032"/>
            <a:ext cx="603504" cy="603504"/>
          </a:xfrm>
          <a:prstGeom prst="rect">
            <a:avLst/>
          </a:prstGeom>
          <a:solidFill>
            <a:srgbClr val="16A3A6"/>
          </a:solidFill>
          <a:ln/>
        </p:spPr>
        <p:txBody>
          <a:bodyPr wrap="square" lIns="0" tIns="0" rIns="0" bIns="0" rtlCol="0" anchor="ctr"/>
          <a:lstStyle/>
          <a:p>
            <a:pPr algn="ctr" indent="0" marL="0">
              <a:buNone/>
            </a:pPr>
            <a:r>
              <a:rPr lang="en-US" sz="1900" b="1" dirty="0">
                <a:solidFill>
                  <a:srgbClr val="FFFFFF"/>
                </a:solidFill>
              </a:rPr>
              <a:t>5</a:t>
            </a:r>
            <a:endParaRPr lang="en-US" sz="1900" dirty="0"/>
          </a:p>
        </p:txBody>
      </p:sp>
      <p:sp>
        <p:nvSpPr>
          <p:cNvPr id="35" name="Text 33"/>
          <p:cNvSpPr/>
          <p:nvPr/>
        </p:nvSpPr>
        <p:spPr>
          <a:xfrm>
            <a:off x="10835640" y="3246120"/>
            <a:ext cx="1005840" cy="201168"/>
          </a:xfrm>
          <a:prstGeom prst="rect">
            <a:avLst/>
          </a:prstGeom>
          <a:noFill/>
          <a:ln/>
        </p:spPr>
        <p:txBody>
          <a:bodyPr wrap="square" lIns="0" tIns="0" rIns="0" bIns="0" rtlCol="0" anchor="ctr"/>
          <a:lstStyle/>
          <a:p>
            <a:pPr algn="ctr" indent="0" marL="0">
              <a:buNone/>
            </a:pPr>
            <a:r>
              <a:rPr lang="en-US" sz="1000" b="1" dirty="0">
                <a:solidFill>
                  <a:srgbClr val="082C46"/>
                </a:solidFill>
              </a:rPr>
              <a:t>Retest</a:t>
            </a:r>
            <a:endParaRPr lang="en-US" sz="1000" dirty="0"/>
          </a:p>
        </p:txBody>
      </p:sp>
      <p:sp>
        <p:nvSpPr>
          <p:cNvPr id="36" name="Shape 34"/>
          <p:cNvSpPr/>
          <p:nvPr/>
        </p:nvSpPr>
        <p:spPr>
          <a:xfrm>
            <a:off x="6464808" y="4133088"/>
            <a:ext cx="4809744" cy="1380744"/>
          </a:xfrm>
          <a:prstGeom prst="roundRect">
            <a:avLst>
              <a:gd name="adj" fmla="val 7947"/>
            </a:avLst>
          </a:prstGeom>
          <a:solidFill>
            <a:srgbClr val="FFFFFF"/>
          </a:solidFill>
          <a:ln w="12700">
            <a:solidFill>
              <a:srgbClr val="D2E3EA"/>
            </a:solidFill>
            <a:prstDash val="solid"/>
          </a:ln>
        </p:spPr>
        <p:txBody>
          <a:bodyPr/>
          <a:p/>
        </p:txBody>
      </p:sp>
      <p:pic>
        <p:nvPicPr>
          <p:cNvPr id="37" name="Image 0" descr="/mnt/data/docx_media/image26.png">    </p:cNvPr>
          <p:cNvPicPr>
            <a:picLocks noChangeAspect="1"/>
          </p:cNvPicPr>
          <p:nvPr/>
        </p:nvPicPr>
        <p:blipFill>
          <a:blip r:embed="rId1"/>
          <a:stretch>
            <a:fillRect/>
          </a:stretch>
        </p:blipFill>
        <p:spPr>
          <a:xfrm>
            <a:off x="7854976" y="4160520"/>
            <a:ext cx="2029408" cy="1325880"/>
          </a:xfrm>
          <a:prstGeom prst="rect">
            <a:avLst/>
          </a:prstGeom>
        </p:spPr>
      </p:pic>
      <p:sp>
        <p:nvSpPr>
          <p:cNvPr id="38" name="Text 35"/>
          <p:cNvSpPr/>
          <p:nvPr/>
        </p:nvSpPr>
        <p:spPr>
          <a:xfrm>
            <a:off x="6492240" y="5559552"/>
            <a:ext cx="4754880" cy="210312"/>
          </a:xfrm>
          <a:prstGeom prst="rect">
            <a:avLst/>
          </a:prstGeom>
          <a:noFill/>
          <a:ln/>
        </p:spPr>
        <p:txBody>
          <a:bodyPr wrap="square" lIns="0" tIns="0" rIns="0" bIns="0" rtlCol="0" anchor="ctr"/>
          <a:lstStyle/>
          <a:p>
            <a:pPr algn="ctr" indent="0" marL="0">
              <a:buNone/>
            </a:pPr>
            <a:r>
              <a:rPr lang="en-US" sz="750" i="1" dirty="0">
                <a:solidFill>
                  <a:srgbClr val="5A6B78"/>
                </a:solidFill>
              </a:rPr>
              <a:t>Ethical considerations: simulated, isolated and responsible testing</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Virtualised Laboratory Design</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Controlled experiment</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07</a:t>
            </a:r>
            <a:endParaRPr lang="en-US" sz="850" dirty="0"/>
          </a:p>
        </p:txBody>
      </p:sp>
      <p:sp>
        <p:nvSpPr>
          <p:cNvPr id="9" name="Shape 7"/>
          <p:cNvSpPr/>
          <p:nvPr/>
        </p:nvSpPr>
        <p:spPr>
          <a:xfrm>
            <a:off x="612648" y="1024128"/>
            <a:ext cx="5038344" cy="2569464"/>
          </a:xfrm>
          <a:prstGeom prst="roundRect">
            <a:avLst>
              <a:gd name="adj" fmla="val 4270"/>
            </a:avLst>
          </a:prstGeom>
          <a:solidFill>
            <a:srgbClr val="FFFFFF"/>
          </a:solidFill>
          <a:ln w="12700">
            <a:solidFill>
              <a:srgbClr val="D2E3EA"/>
            </a:solidFill>
            <a:prstDash val="solid"/>
          </a:ln>
        </p:spPr>
        <p:txBody>
          <a:bodyPr/>
          <a:p/>
        </p:txBody>
      </p:sp>
      <p:pic>
        <p:nvPicPr>
          <p:cNvPr id="10" name="Image 0" descr="/mnt/data/docx_media/image5.png">    </p:cNvPr>
          <p:cNvPicPr>
            <a:picLocks noChangeAspect="1"/>
          </p:cNvPicPr>
          <p:nvPr/>
        </p:nvPicPr>
        <p:blipFill>
          <a:blip r:embed="rId1"/>
          <a:stretch>
            <a:fillRect/>
          </a:stretch>
        </p:blipFill>
        <p:spPr>
          <a:xfrm>
            <a:off x="1207381" y="1051560"/>
            <a:ext cx="3848878" cy="2514600"/>
          </a:xfrm>
          <a:prstGeom prst="rect">
            <a:avLst/>
          </a:prstGeom>
        </p:spPr>
      </p:pic>
      <p:sp>
        <p:nvSpPr>
          <p:cNvPr id="11" name="Text 8"/>
          <p:cNvSpPr/>
          <p:nvPr/>
        </p:nvSpPr>
        <p:spPr>
          <a:xfrm>
            <a:off x="640080" y="3639312"/>
            <a:ext cx="4983480" cy="210312"/>
          </a:xfrm>
          <a:prstGeom prst="rect">
            <a:avLst/>
          </a:prstGeom>
          <a:noFill/>
          <a:ln/>
        </p:spPr>
        <p:txBody>
          <a:bodyPr wrap="square" lIns="0" tIns="0" rIns="0" bIns="0" rtlCol="0" anchor="ctr"/>
          <a:lstStyle/>
          <a:p>
            <a:pPr algn="ctr" indent="0" marL="0">
              <a:buNone/>
            </a:pPr>
            <a:r>
              <a:rPr lang="en-US" sz="750" i="1" dirty="0">
                <a:solidFill>
                  <a:srgbClr val="5A6B78"/>
                </a:solidFill>
              </a:rPr>
              <a:t>Architecture: attacker VM -&gt; isolated network -&gt; Juice Shop target</a:t>
            </a:r>
            <a:endParaRPr lang="en-US" sz="750" dirty="0"/>
          </a:p>
        </p:txBody>
      </p:sp>
      <p:sp>
        <p:nvSpPr>
          <p:cNvPr id="12" name="Text 9"/>
          <p:cNvSpPr/>
          <p:nvPr/>
        </p:nvSpPr>
        <p:spPr>
          <a:xfrm>
            <a:off x="6080760" y="1051560"/>
            <a:ext cx="4297680" cy="274320"/>
          </a:xfrm>
          <a:prstGeom prst="rect">
            <a:avLst/>
          </a:prstGeom>
          <a:noFill/>
          <a:ln/>
        </p:spPr>
        <p:txBody>
          <a:bodyPr wrap="square" lIns="0" tIns="0" rIns="0" bIns="0" rtlCol="0" anchor="ctr"/>
          <a:lstStyle/>
          <a:p>
            <a:pPr indent="0" marL="0">
              <a:buNone/>
            </a:pPr>
            <a:r>
              <a:rPr lang="en-US" sz="1700" b="1" dirty="0">
                <a:solidFill>
                  <a:srgbClr val="082C46"/>
                </a:solidFill>
              </a:rPr>
              <a:t>Configured environment</a:t>
            </a:r>
            <a:endParaRPr lang="en-US" sz="1700" dirty="0"/>
          </a:p>
        </p:txBody>
      </p:sp>
      <p:sp>
        <p:nvSpPr>
          <p:cNvPr id="13" name="Text 10"/>
          <p:cNvSpPr/>
          <p:nvPr/>
        </p:nvSpPr>
        <p:spPr>
          <a:xfrm>
            <a:off x="6172200" y="1481328"/>
            <a:ext cx="1234440" cy="274320"/>
          </a:xfrm>
          <a:prstGeom prst="rect">
            <a:avLst/>
          </a:prstGeom>
          <a:solidFill>
            <a:srgbClr val="1D6FA5"/>
          </a:solidFill>
          <a:ln/>
        </p:spPr>
        <p:txBody>
          <a:bodyPr wrap="square" lIns="0" tIns="0" rIns="0" bIns="0" rtlCol="0" anchor="ctr"/>
          <a:lstStyle/>
          <a:p>
            <a:pPr algn="ctr" indent="0" marL="0">
              <a:buNone/>
            </a:pPr>
            <a:r>
              <a:rPr lang="en-US" sz="1150" b="1" dirty="0">
                <a:solidFill>
                  <a:srgbClr val="FFFFFF"/>
                </a:solidFill>
              </a:rPr>
              <a:t>Attacker</a:t>
            </a:r>
            <a:endParaRPr lang="en-US" sz="1150" dirty="0"/>
          </a:p>
        </p:txBody>
      </p:sp>
      <p:sp>
        <p:nvSpPr>
          <p:cNvPr id="14" name="Text 11"/>
          <p:cNvSpPr/>
          <p:nvPr/>
        </p:nvSpPr>
        <p:spPr>
          <a:xfrm>
            <a:off x="7589520" y="1481328"/>
            <a:ext cx="3383280" cy="274320"/>
          </a:xfrm>
          <a:prstGeom prst="rect">
            <a:avLst/>
          </a:prstGeom>
          <a:noFill/>
          <a:ln/>
        </p:spPr>
        <p:txBody>
          <a:bodyPr wrap="square" lIns="0" tIns="0" rIns="0" bIns="0" rtlCol="0" anchor="ctr"/>
          <a:lstStyle/>
          <a:p>
            <a:pPr indent="0" marL="0">
              <a:buNone/>
            </a:pPr>
            <a:r>
              <a:rPr lang="en-US" sz="1270" dirty="0">
                <a:solidFill>
                  <a:srgbClr val="14202B"/>
                </a:solidFill>
              </a:rPr>
              <a:t>Kali Linux VM</a:t>
            </a:r>
            <a:endParaRPr lang="en-US" sz="1270" dirty="0"/>
          </a:p>
        </p:txBody>
      </p:sp>
      <p:sp>
        <p:nvSpPr>
          <p:cNvPr id="15" name="Text 12"/>
          <p:cNvSpPr/>
          <p:nvPr/>
        </p:nvSpPr>
        <p:spPr>
          <a:xfrm>
            <a:off x="6172200" y="2048256"/>
            <a:ext cx="1234440" cy="274320"/>
          </a:xfrm>
          <a:prstGeom prst="rect">
            <a:avLst/>
          </a:prstGeom>
          <a:solidFill>
            <a:srgbClr val="16A3A6"/>
          </a:solidFill>
          <a:ln/>
        </p:spPr>
        <p:txBody>
          <a:bodyPr wrap="square" lIns="0" tIns="0" rIns="0" bIns="0" rtlCol="0" anchor="ctr"/>
          <a:lstStyle/>
          <a:p>
            <a:pPr algn="ctr" indent="0" marL="0">
              <a:buNone/>
            </a:pPr>
            <a:r>
              <a:rPr lang="en-US" sz="1150" b="1" dirty="0">
                <a:solidFill>
                  <a:srgbClr val="FFFFFF"/>
                </a:solidFill>
              </a:rPr>
              <a:t>Target</a:t>
            </a:r>
            <a:endParaRPr lang="en-US" sz="1150" dirty="0"/>
          </a:p>
        </p:txBody>
      </p:sp>
      <p:sp>
        <p:nvSpPr>
          <p:cNvPr id="16" name="Text 13"/>
          <p:cNvSpPr/>
          <p:nvPr/>
        </p:nvSpPr>
        <p:spPr>
          <a:xfrm>
            <a:off x="7589520" y="2048256"/>
            <a:ext cx="3383280" cy="274320"/>
          </a:xfrm>
          <a:prstGeom prst="rect">
            <a:avLst/>
          </a:prstGeom>
          <a:noFill/>
          <a:ln/>
        </p:spPr>
        <p:txBody>
          <a:bodyPr wrap="square" lIns="0" tIns="0" rIns="0" bIns="0" rtlCol="0" anchor="ctr"/>
          <a:lstStyle/>
          <a:p>
            <a:pPr indent="0" marL="0">
              <a:buNone/>
            </a:pPr>
            <a:r>
              <a:rPr lang="en-US" sz="1270" dirty="0">
                <a:solidFill>
                  <a:srgbClr val="14202B"/>
                </a:solidFill>
              </a:rPr>
              <a:t>Ubuntu Server + Docker</a:t>
            </a:r>
            <a:endParaRPr lang="en-US" sz="1270" dirty="0"/>
          </a:p>
        </p:txBody>
      </p:sp>
      <p:sp>
        <p:nvSpPr>
          <p:cNvPr id="17" name="Text 14"/>
          <p:cNvSpPr/>
          <p:nvPr/>
        </p:nvSpPr>
        <p:spPr>
          <a:xfrm>
            <a:off x="6172200" y="2615184"/>
            <a:ext cx="1234440" cy="274320"/>
          </a:xfrm>
          <a:prstGeom prst="rect">
            <a:avLst/>
          </a:prstGeom>
          <a:solidFill>
            <a:srgbClr val="6A4C93"/>
          </a:solidFill>
          <a:ln/>
        </p:spPr>
        <p:txBody>
          <a:bodyPr wrap="square" lIns="0" tIns="0" rIns="0" bIns="0" rtlCol="0" anchor="ctr"/>
          <a:lstStyle/>
          <a:p>
            <a:pPr algn="ctr" indent="0" marL="0">
              <a:buNone/>
            </a:pPr>
            <a:r>
              <a:rPr lang="en-US" sz="1150" b="1" dirty="0">
                <a:solidFill>
                  <a:srgbClr val="FFFFFF"/>
                </a:solidFill>
              </a:rPr>
              <a:t>App</a:t>
            </a:r>
            <a:endParaRPr lang="en-US" sz="1150" dirty="0"/>
          </a:p>
        </p:txBody>
      </p:sp>
      <p:sp>
        <p:nvSpPr>
          <p:cNvPr id="18" name="Text 15"/>
          <p:cNvSpPr/>
          <p:nvPr/>
        </p:nvSpPr>
        <p:spPr>
          <a:xfrm>
            <a:off x="7589520" y="2615184"/>
            <a:ext cx="3383280" cy="274320"/>
          </a:xfrm>
          <a:prstGeom prst="rect">
            <a:avLst/>
          </a:prstGeom>
          <a:noFill/>
          <a:ln/>
        </p:spPr>
        <p:txBody>
          <a:bodyPr wrap="square" lIns="0" tIns="0" rIns="0" bIns="0" rtlCol="0" anchor="ctr"/>
          <a:lstStyle/>
          <a:p>
            <a:pPr indent="0" marL="0">
              <a:buNone/>
            </a:pPr>
            <a:r>
              <a:rPr lang="en-US" sz="1270" dirty="0">
                <a:solidFill>
                  <a:srgbClr val="14202B"/>
                </a:solidFill>
              </a:rPr>
              <a:t>OWASP Juice Shop on port 3000</a:t>
            </a:r>
            <a:endParaRPr lang="en-US" sz="1270" dirty="0"/>
          </a:p>
        </p:txBody>
      </p:sp>
      <p:sp>
        <p:nvSpPr>
          <p:cNvPr id="19" name="Text 16"/>
          <p:cNvSpPr/>
          <p:nvPr/>
        </p:nvSpPr>
        <p:spPr>
          <a:xfrm>
            <a:off x="6172200" y="3182112"/>
            <a:ext cx="1234440" cy="274320"/>
          </a:xfrm>
          <a:prstGeom prst="rect">
            <a:avLst/>
          </a:prstGeom>
          <a:solidFill>
            <a:srgbClr val="F5A623"/>
          </a:solidFill>
          <a:ln/>
        </p:spPr>
        <p:txBody>
          <a:bodyPr wrap="square" lIns="0" tIns="0" rIns="0" bIns="0" rtlCol="0" anchor="ctr"/>
          <a:lstStyle/>
          <a:p>
            <a:pPr algn="ctr" indent="0" marL="0">
              <a:buNone/>
            </a:pPr>
            <a:r>
              <a:rPr lang="en-US" sz="1150" b="1" dirty="0">
                <a:solidFill>
                  <a:srgbClr val="FFFFFF"/>
                </a:solidFill>
              </a:rPr>
              <a:t>Network</a:t>
            </a:r>
            <a:endParaRPr lang="en-US" sz="1150" dirty="0"/>
          </a:p>
        </p:txBody>
      </p:sp>
      <p:sp>
        <p:nvSpPr>
          <p:cNvPr id="20" name="Text 17"/>
          <p:cNvSpPr/>
          <p:nvPr/>
        </p:nvSpPr>
        <p:spPr>
          <a:xfrm>
            <a:off x="7589520" y="3182112"/>
            <a:ext cx="3383280" cy="274320"/>
          </a:xfrm>
          <a:prstGeom prst="rect">
            <a:avLst/>
          </a:prstGeom>
          <a:noFill/>
          <a:ln/>
        </p:spPr>
        <p:txBody>
          <a:bodyPr wrap="square" lIns="0" tIns="0" rIns="0" bIns="0" rtlCol="0" anchor="ctr"/>
          <a:lstStyle/>
          <a:p>
            <a:pPr indent="0" marL="0">
              <a:buNone/>
            </a:pPr>
            <a:r>
              <a:rPr lang="en-US" sz="1270" dirty="0">
                <a:solidFill>
                  <a:srgbClr val="14202B"/>
                </a:solidFill>
              </a:rPr>
              <a:t>VirtualBox NAT/internal isolation</a:t>
            </a:r>
            <a:endParaRPr lang="en-US" sz="1270" dirty="0"/>
          </a:p>
        </p:txBody>
      </p:sp>
      <p:sp>
        <p:nvSpPr>
          <p:cNvPr id="21" name="Text 18"/>
          <p:cNvSpPr/>
          <p:nvPr/>
        </p:nvSpPr>
        <p:spPr>
          <a:xfrm>
            <a:off x="6172200" y="3749040"/>
            <a:ext cx="1234440" cy="274320"/>
          </a:xfrm>
          <a:prstGeom prst="rect">
            <a:avLst/>
          </a:prstGeom>
          <a:solidFill>
            <a:srgbClr val="082C46"/>
          </a:solidFill>
          <a:ln/>
        </p:spPr>
        <p:txBody>
          <a:bodyPr wrap="square" lIns="0" tIns="0" rIns="0" bIns="0" rtlCol="0" anchor="ctr"/>
          <a:lstStyle/>
          <a:p>
            <a:pPr algn="ctr" indent="0" marL="0">
              <a:buNone/>
            </a:pPr>
            <a:r>
              <a:rPr lang="en-US" sz="1150" b="1" dirty="0">
                <a:solidFill>
                  <a:srgbClr val="FFFFFF"/>
                </a:solidFill>
              </a:rPr>
              <a:t>Evidence</a:t>
            </a:r>
            <a:endParaRPr lang="en-US" sz="1150" dirty="0"/>
          </a:p>
        </p:txBody>
      </p:sp>
      <p:sp>
        <p:nvSpPr>
          <p:cNvPr id="22" name="Text 19"/>
          <p:cNvSpPr/>
          <p:nvPr/>
        </p:nvSpPr>
        <p:spPr>
          <a:xfrm>
            <a:off x="7589520" y="3749040"/>
            <a:ext cx="3383280" cy="274320"/>
          </a:xfrm>
          <a:prstGeom prst="rect">
            <a:avLst/>
          </a:prstGeom>
          <a:noFill/>
          <a:ln/>
        </p:spPr>
        <p:txBody>
          <a:bodyPr wrap="square" lIns="0" tIns="0" rIns="0" bIns="0" rtlCol="0" anchor="ctr"/>
          <a:lstStyle/>
          <a:p>
            <a:pPr indent="0" marL="0">
              <a:buNone/>
            </a:pPr>
            <a:r>
              <a:rPr lang="en-US" sz="1270" dirty="0">
                <a:solidFill>
                  <a:srgbClr val="14202B"/>
                </a:solidFill>
              </a:rPr>
              <a:t>Screenshots, HTTP logs, scanner reports</a:t>
            </a:r>
            <a:endParaRPr lang="en-US" sz="1270" dirty="0"/>
          </a:p>
        </p:txBody>
      </p:sp>
      <p:sp>
        <p:nvSpPr>
          <p:cNvPr id="23" name="Shape 20"/>
          <p:cNvSpPr/>
          <p:nvPr/>
        </p:nvSpPr>
        <p:spPr>
          <a:xfrm>
            <a:off x="658368" y="4864608"/>
            <a:ext cx="3300984" cy="923544"/>
          </a:xfrm>
          <a:prstGeom prst="roundRect">
            <a:avLst>
              <a:gd name="adj" fmla="val 11881"/>
            </a:avLst>
          </a:prstGeom>
          <a:solidFill>
            <a:srgbClr val="FFFFFF"/>
          </a:solidFill>
          <a:ln w="12700">
            <a:solidFill>
              <a:srgbClr val="D2E3EA"/>
            </a:solidFill>
            <a:prstDash val="solid"/>
          </a:ln>
        </p:spPr>
        <p:txBody>
          <a:bodyPr/>
          <a:p/>
        </p:txBody>
      </p:sp>
      <p:pic>
        <p:nvPicPr>
          <p:cNvPr id="24" name="Image 1" descr="/mnt/data/docx_media/image8.png">    </p:cNvPr>
          <p:cNvPicPr>
            <a:picLocks noChangeAspect="1"/>
          </p:cNvPicPr>
          <p:nvPr/>
        </p:nvPicPr>
        <p:blipFill>
          <a:blip r:embed="rId2"/>
          <a:srcRect l="0" r="0" t="26306" b="26306"/>
          <a:stretch/>
        </p:blipFill>
        <p:spPr>
          <a:xfrm>
            <a:off x="685800" y="4892040"/>
            <a:ext cx="3246120" cy="868680"/>
          </a:xfrm>
          <a:prstGeom prst="rect">
            <a:avLst/>
          </a:prstGeom>
        </p:spPr>
      </p:pic>
      <p:sp>
        <p:nvSpPr>
          <p:cNvPr id="25" name="Shape 21"/>
          <p:cNvSpPr/>
          <p:nvPr/>
        </p:nvSpPr>
        <p:spPr>
          <a:xfrm>
            <a:off x="4224528" y="4864608"/>
            <a:ext cx="3209544" cy="923544"/>
          </a:xfrm>
          <a:prstGeom prst="roundRect">
            <a:avLst>
              <a:gd name="adj" fmla="val 11881"/>
            </a:avLst>
          </a:prstGeom>
          <a:solidFill>
            <a:srgbClr val="FFFFFF"/>
          </a:solidFill>
          <a:ln w="12700">
            <a:solidFill>
              <a:srgbClr val="D2E3EA"/>
            </a:solidFill>
            <a:prstDash val="solid"/>
          </a:ln>
        </p:spPr>
        <p:txBody>
          <a:bodyPr/>
          <a:p/>
        </p:txBody>
      </p:sp>
      <p:pic>
        <p:nvPicPr>
          <p:cNvPr id="26" name="Image 2" descr="/mnt/data/docx_media/image6.png">    </p:cNvPr>
          <p:cNvPicPr>
            <a:picLocks noChangeAspect="1"/>
          </p:cNvPicPr>
          <p:nvPr/>
        </p:nvPicPr>
        <p:blipFill>
          <a:blip r:embed="rId3"/>
          <a:srcRect l="0" r="0" t="25619" b="25619"/>
          <a:stretch/>
        </p:blipFill>
        <p:spPr>
          <a:xfrm>
            <a:off x="4251960" y="4892040"/>
            <a:ext cx="3154680" cy="868680"/>
          </a:xfrm>
          <a:prstGeom prst="rect">
            <a:avLst/>
          </a:prstGeom>
        </p:spPr>
      </p:pic>
      <p:sp>
        <p:nvSpPr>
          <p:cNvPr id="27" name="Shape 22"/>
          <p:cNvSpPr/>
          <p:nvPr/>
        </p:nvSpPr>
        <p:spPr>
          <a:xfrm>
            <a:off x="7699248" y="4864608"/>
            <a:ext cx="3163824" cy="923544"/>
          </a:xfrm>
          <a:prstGeom prst="roundRect">
            <a:avLst>
              <a:gd name="adj" fmla="val 11881"/>
            </a:avLst>
          </a:prstGeom>
          <a:solidFill>
            <a:srgbClr val="FFFFFF"/>
          </a:solidFill>
          <a:ln w="12700">
            <a:solidFill>
              <a:srgbClr val="D2E3EA"/>
            </a:solidFill>
            <a:prstDash val="solid"/>
          </a:ln>
        </p:spPr>
        <p:txBody>
          <a:bodyPr/>
          <a:p/>
        </p:txBody>
      </p:sp>
      <p:pic>
        <p:nvPicPr>
          <p:cNvPr id="28" name="Image 3" descr="/mnt/data/docx_media/image27.png">    </p:cNvPr>
          <p:cNvPicPr>
            <a:picLocks noChangeAspect="1"/>
          </p:cNvPicPr>
          <p:nvPr/>
        </p:nvPicPr>
        <p:blipFill>
          <a:blip r:embed="rId4"/>
          <a:srcRect l="0" r="0" t="25260" b="25260"/>
          <a:stretch/>
        </p:blipFill>
        <p:spPr>
          <a:xfrm>
            <a:off x="7726680" y="4892040"/>
            <a:ext cx="3108960" cy="86868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Implementation and Security Testing Evidence</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What I did</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08</a:t>
            </a:r>
            <a:endParaRPr lang="en-US" sz="850" dirty="0"/>
          </a:p>
        </p:txBody>
      </p:sp>
      <p:sp>
        <p:nvSpPr>
          <p:cNvPr id="9" name="Text 7"/>
          <p:cNvSpPr/>
          <p:nvPr/>
        </p:nvSpPr>
        <p:spPr>
          <a:xfrm>
            <a:off x="640080" y="960120"/>
            <a:ext cx="8961120" cy="347472"/>
          </a:xfrm>
          <a:prstGeom prst="rect">
            <a:avLst/>
          </a:prstGeom>
          <a:noFill/>
          <a:ln/>
        </p:spPr>
        <p:txBody>
          <a:bodyPr wrap="square" lIns="0" tIns="0" rIns="0" bIns="0" rtlCol="0" anchor="ctr"/>
          <a:lstStyle/>
          <a:p>
            <a:pPr indent="0" marL="0">
              <a:buNone/>
            </a:pPr>
            <a:r>
              <a:rPr lang="en-US" sz="1600" b="1" dirty="0">
                <a:solidFill>
                  <a:srgbClr val="082C46"/>
                </a:solidFill>
              </a:rPr>
              <a:t>Testing combined automated discovery with manual confirmation and evidence recording.</a:t>
            </a:r>
            <a:endParaRPr lang="en-US" sz="1600" dirty="0"/>
          </a:p>
        </p:txBody>
      </p:sp>
      <p:sp>
        <p:nvSpPr>
          <p:cNvPr id="10" name="Shape 8"/>
          <p:cNvSpPr/>
          <p:nvPr/>
        </p:nvSpPr>
        <p:spPr>
          <a:xfrm>
            <a:off x="612648" y="1572768"/>
            <a:ext cx="3529584" cy="1746504"/>
          </a:xfrm>
          <a:prstGeom prst="roundRect">
            <a:avLst>
              <a:gd name="adj" fmla="val 6283"/>
            </a:avLst>
          </a:prstGeom>
          <a:solidFill>
            <a:srgbClr val="FFFFFF"/>
          </a:solidFill>
          <a:ln w="12700">
            <a:solidFill>
              <a:srgbClr val="D2E3EA"/>
            </a:solidFill>
            <a:prstDash val="solid"/>
          </a:ln>
        </p:spPr>
        <p:txBody>
          <a:bodyPr/>
          <a:p/>
        </p:txBody>
      </p:sp>
      <p:pic>
        <p:nvPicPr>
          <p:cNvPr id="11" name="Image 0" descr="/mnt/data/docx_media/image9.png">    </p:cNvPr>
          <p:cNvPicPr>
            <a:picLocks noChangeAspect="1"/>
          </p:cNvPicPr>
          <p:nvPr/>
        </p:nvPicPr>
        <p:blipFill>
          <a:blip r:embed="rId1"/>
          <a:srcRect l="0" r="0" t="6894" b="6894"/>
          <a:stretch/>
        </p:blipFill>
        <p:spPr>
          <a:xfrm>
            <a:off x="640080" y="1600200"/>
            <a:ext cx="3474720" cy="1691640"/>
          </a:xfrm>
          <a:prstGeom prst="rect">
            <a:avLst/>
          </a:prstGeom>
        </p:spPr>
      </p:pic>
      <p:sp>
        <p:nvSpPr>
          <p:cNvPr id="12" name="Text 9"/>
          <p:cNvSpPr/>
          <p:nvPr/>
        </p:nvSpPr>
        <p:spPr>
          <a:xfrm>
            <a:off x="640080" y="3364992"/>
            <a:ext cx="3474720" cy="210312"/>
          </a:xfrm>
          <a:prstGeom prst="rect">
            <a:avLst/>
          </a:prstGeom>
          <a:noFill/>
          <a:ln/>
        </p:spPr>
        <p:txBody>
          <a:bodyPr wrap="square" lIns="0" tIns="0" rIns="0" bIns="0" rtlCol="0" anchor="ctr"/>
          <a:lstStyle/>
          <a:p>
            <a:pPr algn="ctr" indent="0" marL="0">
              <a:buNone/>
            </a:pPr>
            <a:r>
              <a:rPr lang="en-US" sz="750" i="1" dirty="0">
                <a:solidFill>
                  <a:srgbClr val="5A6B78"/>
                </a:solidFill>
              </a:rPr>
              <a:t>OWASP ZAP automated scan</a:t>
            </a:r>
            <a:endParaRPr lang="en-US" sz="750" dirty="0"/>
          </a:p>
        </p:txBody>
      </p:sp>
      <p:sp>
        <p:nvSpPr>
          <p:cNvPr id="13" name="Shape 10"/>
          <p:cNvSpPr/>
          <p:nvPr/>
        </p:nvSpPr>
        <p:spPr>
          <a:xfrm>
            <a:off x="4315968" y="1572768"/>
            <a:ext cx="3529584" cy="1746504"/>
          </a:xfrm>
          <a:prstGeom prst="roundRect">
            <a:avLst>
              <a:gd name="adj" fmla="val 6283"/>
            </a:avLst>
          </a:prstGeom>
          <a:solidFill>
            <a:srgbClr val="FFFFFF"/>
          </a:solidFill>
          <a:ln w="12700">
            <a:solidFill>
              <a:srgbClr val="D2E3EA"/>
            </a:solidFill>
            <a:prstDash val="solid"/>
          </a:ln>
        </p:spPr>
        <p:txBody>
          <a:bodyPr/>
          <a:p/>
        </p:txBody>
      </p:sp>
      <p:pic>
        <p:nvPicPr>
          <p:cNvPr id="14" name="Image 1" descr="/mnt/data/docx_media/image10.png">    </p:cNvPr>
          <p:cNvPicPr>
            <a:picLocks noChangeAspect="1"/>
          </p:cNvPicPr>
          <p:nvPr/>
        </p:nvPicPr>
        <p:blipFill>
          <a:blip r:embed="rId2"/>
          <a:srcRect l="0" r="0" t="6894" b="6894"/>
          <a:stretch/>
        </p:blipFill>
        <p:spPr>
          <a:xfrm>
            <a:off x="4343400" y="1600200"/>
            <a:ext cx="3474720" cy="1691640"/>
          </a:xfrm>
          <a:prstGeom prst="rect">
            <a:avLst/>
          </a:prstGeom>
        </p:spPr>
      </p:pic>
      <p:sp>
        <p:nvSpPr>
          <p:cNvPr id="15" name="Text 11"/>
          <p:cNvSpPr/>
          <p:nvPr/>
        </p:nvSpPr>
        <p:spPr>
          <a:xfrm>
            <a:off x="4343400" y="3364992"/>
            <a:ext cx="3474720" cy="210312"/>
          </a:xfrm>
          <a:prstGeom prst="rect">
            <a:avLst/>
          </a:prstGeom>
          <a:noFill/>
          <a:ln/>
        </p:spPr>
        <p:txBody>
          <a:bodyPr wrap="square" lIns="0" tIns="0" rIns="0" bIns="0" rtlCol="0" anchor="ctr"/>
          <a:lstStyle/>
          <a:p>
            <a:pPr algn="ctr" indent="0" marL="0">
              <a:buNone/>
            </a:pPr>
            <a:r>
              <a:rPr lang="en-US" sz="750" i="1" dirty="0">
                <a:solidFill>
                  <a:srgbClr val="5A6B78"/>
                </a:solidFill>
              </a:rPr>
              <a:t>Burp Suite request/response analysis</a:t>
            </a:r>
            <a:endParaRPr lang="en-US" sz="750" dirty="0"/>
          </a:p>
        </p:txBody>
      </p:sp>
      <p:sp>
        <p:nvSpPr>
          <p:cNvPr id="16" name="Shape 12"/>
          <p:cNvSpPr/>
          <p:nvPr/>
        </p:nvSpPr>
        <p:spPr>
          <a:xfrm>
            <a:off x="8019288" y="1572768"/>
            <a:ext cx="3346704" cy="1746504"/>
          </a:xfrm>
          <a:prstGeom prst="roundRect">
            <a:avLst>
              <a:gd name="adj" fmla="val 6283"/>
            </a:avLst>
          </a:prstGeom>
          <a:solidFill>
            <a:srgbClr val="FFFFFF"/>
          </a:solidFill>
          <a:ln w="12700">
            <a:solidFill>
              <a:srgbClr val="D2E3EA"/>
            </a:solidFill>
            <a:prstDash val="solid"/>
          </a:ln>
        </p:spPr>
        <p:txBody>
          <a:bodyPr/>
          <a:p/>
        </p:txBody>
      </p:sp>
      <p:pic>
        <p:nvPicPr>
          <p:cNvPr id="17" name="Image 2" descr="/mnt/data/docx_media/image11.png">    </p:cNvPr>
          <p:cNvPicPr>
            <a:picLocks noChangeAspect="1"/>
          </p:cNvPicPr>
          <p:nvPr/>
        </p:nvPicPr>
        <p:blipFill>
          <a:blip r:embed="rId3"/>
          <a:srcRect l="0" r="0" t="4499" b="4499"/>
          <a:stretch/>
        </p:blipFill>
        <p:spPr>
          <a:xfrm>
            <a:off x="8046720" y="1600200"/>
            <a:ext cx="3291840" cy="1691640"/>
          </a:xfrm>
          <a:prstGeom prst="rect">
            <a:avLst/>
          </a:prstGeom>
        </p:spPr>
      </p:pic>
      <p:sp>
        <p:nvSpPr>
          <p:cNvPr id="18" name="Text 13"/>
          <p:cNvSpPr/>
          <p:nvPr/>
        </p:nvSpPr>
        <p:spPr>
          <a:xfrm>
            <a:off x="8046720" y="3364992"/>
            <a:ext cx="3291840" cy="210312"/>
          </a:xfrm>
          <a:prstGeom prst="rect">
            <a:avLst/>
          </a:prstGeom>
          <a:noFill/>
          <a:ln/>
        </p:spPr>
        <p:txBody>
          <a:bodyPr wrap="square" lIns="0" tIns="0" rIns="0" bIns="0" rtlCol="0" anchor="ctr"/>
          <a:lstStyle/>
          <a:p>
            <a:pPr algn="ctr" indent="0" marL="0">
              <a:buNone/>
            </a:pPr>
            <a:r>
              <a:rPr lang="en-US" sz="750" i="1" dirty="0">
                <a:solidFill>
                  <a:srgbClr val="5A6B78"/>
                </a:solidFill>
              </a:rPr>
              <a:t>Browser-based XSS validation</a:t>
            </a:r>
            <a:endParaRPr lang="en-US" sz="750" dirty="0"/>
          </a:p>
        </p:txBody>
      </p:sp>
      <p:sp>
        <p:nvSpPr>
          <p:cNvPr id="19" name="Text 14"/>
          <p:cNvSpPr/>
          <p:nvPr/>
        </p:nvSpPr>
        <p:spPr>
          <a:xfrm>
            <a:off x="822960" y="4599432"/>
            <a:ext cx="2103120" cy="384048"/>
          </a:xfrm>
          <a:prstGeom prst="rect">
            <a:avLst/>
          </a:prstGeom>
          <a:solidFill>
            <a:srgbClr val="1D6FA5"/>
          </a:solidFill>
          <a:ln>
            <a:solidFill>
              <a:srgbClr val="1D6FA5">
                <a:alpha val="0"/>
              </a:srgbClr>
            </a:solidFill>
          </a:ln>
        </p:spPr>
        <p:txBody>
          <a:bodyPr wrap="square" lIns="635" tIns="635" rIns="635" bIns="635" rtlCol="0" anchor="ctr"/>
          <a:lstStyle/>
          <a:p>
            <a:pPr algn="ctr" indent="0" marL="0">
              <a:buNone/>
            </a:pPr>
            <a:r>
              <a:rPr lang="en-US" sz="1050" b="1" dirty="0">
                <a:solidFill>
                  <a:srgbClr val="FFFFFF"/>
                </a:solidFill>
              </a:rPr>
              <a:t>Reconnaissance</a:t>
            </a:r>
            <a:endParaRPr lang="en-US" sz="1050" dirty="0"/>
          </a:p>
        </p:txBody>
      </p:sp>
      <p:sp>
        <p:nvSpPr>
          <p:cNvPr id="20" name="Text 15"/>
          <p:cNvSpPr/>
          <p:nvPr/>
        </p:nvSpPr>
        <p:spPr>
          <a:xfrm>
            <a:off x="822960" y="5074920"/>
            <a:ext cx="2103120" cy="621792"/>
          </a:xfrm>
          <a:prstGeom prst="rect">
            <a:avLst/>
          </a:prstGeom>
          <a:noFill/>
          <a:ln/>
        </p:spPr>
        <p:txBody>
          <a:bodyPr wrap="square" lIns="254" tIns="254" rIns="254" bIns="254" rtlCol="0" anchor="t">
            <a:normAutofit/>
          </a:bodyPr>
          <a:lstStyle/>
          <a:p>
            <a:pPr indent="0" marL="0">
              <a:buNone/>
            </a:pPr>
            <a:r>
              <a:rPr lang="en-US" sz="980" dirty="0">
                <a:solidFill>
                  <a:srgbClr val="14202B"/>
                </a:solidFill>
              </a:rPr>
              <a:t>Nmap/Nikto to confirm ports, services and attack surface.</a:t>
            </a:r>
            <a:endParaRPr lang="en-US" sz="980" dirty="0"/>
          </a:p>
        </p:txBody>
      </p:sp>
      <p:sp>
        <p:nvSpPr>
          <p:cNvPr id="21" name="Text 16"/>
          <p:cNvSpPr/>
          <p:nvPr/>
        </p:nvSpPr>
        <p:spPr>
          <a:xfrm>
            <a:off x="3584448" y="4599432"/>
            <a:ext cx="2103120" cy="384048"/>
          </a:xfrm>
          <a:prstGeom prst="rect">
            <a:avLst/>
          </a:prstGeom>
          <a:solidFill>
            <a:srgbClr val="16A3A6"/>
          </a:solidFill>
          <a:ln>
            <a:solidFill>
              <a:srgbClr val="16A3A6">
                <a:alpha val="0"/>
              </a:srgbClr>
            </a:solidFill>
          </a:ln>
        </p:spPr>
        <p:txBody>
          <a:bodyPr wrap="square" lIns="635" tIns="635" rIns="635" bIns="635" rtlCol="0" anchor="ctr"/>
          <a:lstStyle/>
          <a:p>
            <a:pPr algn="ctr" indent="0" marL="0">
              <a:buNone/>
            </a:pPr>
            <a:r>
              <a:rPr lang="en-US" sz="1050" b="1" dirty="0">
                <a:solidFill>
                  <a:srgbClr val="FFFFFF"/>
                </a:solidFill>
              </a:rPr>
              <a:t>Automated scanning</a:t>
            </a:r>
            <a:endParaRPr lang="en-US" sz="1050" dirty="0"/>
          </a:p>
        </p:txBody>
      </p:sp>
      <p:sp>
        <p:nvSpPr>
          <p:cNvPr id="22" name="Text 17"/>
          <p:cNvSpPr/>
          <p:nvPr/>
        </p:nvSpPr>
        <p:spPr>
          <a:xfrm>
            <a:off x="3584448" y="5074920"/>
            <a:ext cx="2103120" cy="621792"/>
          </a:xfrm>
          <a:prstGeom prst="rect">
            <a:avLst/>
          </a:prstGeom>
          <a:noFill/>
          <a:ln/>
        </p:spPr>
        <p:txBody>
          <a:bodyPr wrap="square" lIns="254" tIns="254" rIns="254" bIns="254" rtlCol="0" anchor="t">
            <a:normAutofit/>
          </a:bodyPr>
          <a:lstStyle/>
          <a:p>
            <a:pPr indent="0" marL="0">
              <a:buNone/>
            </a:pPr>
            <a:r>
              <a:rPr lang="en-US" sz="980" dirty="0">
                <a:solidFill>
                  <a:srgbClr val="14202B"/>
                </a:solidFill>
              </a:rPr>
              <a:t>ZAP spider, passive scan and active scan for common web risks.</a:t>
            </a:r>
            <a:endParaRPr lang="en-US" sz="980" dirty="0"/>
          </a:p>
        </p:txBody>
      </p:sp>
      <p:sp>
        <p:nvSpPr>
          <p:cNvPr id="23" name="Text 18"/>
          <p:cNvSpPr/>
          <p:nvPr/>
        </p:nvSpPr>
        <p:spPr>
          <a:xfrm>
            <a:off x="6345936" y="4599432"/>
            <a:ext cx="2103120" cy="384048"/>
          </a:xfrm>
          <a:prstGeom prst="rect">
            <a:avLst/>
          </a:prstGeom>
          <a:solidFill>
            <a:srgbClr val="6A4C93"/>
          </a:solidFill>
          <a:ln>
            <a:solidFill>
              <a:srgbClr val="6A4C93">
                <a:alpha val="0"/>
              </a:srgbClr>
            </a:solidFill>
          </a:ln>
        </p:spPr>
        <p:txBody>
          <a:bodyPr wrap="square" lIns="635" tIns="635" rIns="635" bIns="635" rtlCol="0" anchor="ctr"/>
          <a:lstStyle/>
          <a:p>
            <a:pPr algn="ctr" indent="0" marL="0">
              <a:buNone/>
            </a:pPr>
            <a:r>
              <a:rPr lang="en-US" sz="1050" b="1" dirty="0">
                <a:solidFill>
                  <a:srgbClr val="FFFFFF"/>
                </a:solidFill>
              </a:rPr>
              <a:t>Manual exploitation</a:t>
            </a:r>
            <a:endParaRPr lang="en-US" sz="1050" dirty="0"/>
          </a:p>
        </p:txBody>
      </p:sp>
      <p:sp>
        <p:nvSpPr>
          <p:cNvPr id="24" name="Text 19"/>
          <p:cNvSpPr/>
          <p:nvPr/>
        </p:nvSpPr>
        <p:spPr>
          <a:xfrm>
            <a:off x="6345936" y="5074920"/>
            <a:ext cx="2103120" cy="621792"/>
          </a:xfrm>
          <a:prstGeom prst="rect">
            <a:avLst/>
          </a:prstGeom>
          <a:noFill/>
          <a:ln/>
        </p:spPr>
        <p:txBody>
          <a:bodyPr wrap="square" lIns="254" tIns="254" rIns="254" bIns="254" rtlCol="0" anchor="t">
            <a:normAutofit/>
          </a:bodyPr>
          <a:lstStyle/>
          <a:p>
            <a:pPr indent="0" marL="0">
              <a:buNone/>
            </a:pPr>
            <a:r>
              <a:rPr lang="en-US" sz="980" dirty="0">
                <a:solidFill>
                  <a:srgbClr val="14202B"/>
                </a:solidFill>
              </a:rPr>
              <a:t>Burp Suite, request tampering, payload tests, login and IDOR checks.</a:t>
            </a:r>
            <a:endParaRPr lang="en-US" sz="980" dirty="0"/>
          </a:p>
        </p:txBody>
      </p:sp>
      <p:sp>
        <p:nvSpPr>
          <p:cNvPr id="25" name="Text 20"/>
          <p:cNvSpPr/>
          <p:nvPr/>
        </p:nvSpPr>
        <p:spPr>
          <a:xfrm>
            <a:off x="9107424" y="4599432"/>
            <a:ext cx="2103120" cy="384048"/>
          </a:xfrm>
          <a:prstGeom prst="rect">
            <a:avLst/>
          </a:prstGeom>
          <a:solidFill>
            <a:srgbClr val="082C46"/>
          </a:solidFill>
          <a:ln>
            <a:solidFill>
              <a:srgbClr val="082C46">
                <a:alpha val="0"/>
              </a:srgbClr>
            </a:solidFill>
          </a:ln>
        </p:spPr>
        <p:txBody>
          <a:bodyPr wrap="square" lIns="635" tIns="635" rIns="635" bIns="635" rtlCol="0" anchor="ctr"/>
          <a:lstStyle/>
          <a:p>
            <a:pPr algn="ctr" indent="0" marL="0">
              <a:buNone/>
            </a:pPr>
            <a:r>
              <a:rPr lang="en-US" sz="1050" b="1" dirty="0">
                <a:solidFill>
                  <a:srgbClr val="FFFFFF"/>
                </a:solidFill>
              </a:rPr>
              <a:t>Mitigation/retest</a:t>
            </a:r>
            <a:endParaRPr lang="en-US" sz="1050" dirty="0"/>
          </a:p>
        </p:txBody>
      </p:sp>
      <p:sp>
        <p:nvSpPr>
          <p:cNvPr id="26" name="Text 21"/>
          <p:cNvSpPr/>
          <p:nvPr/>
        </p:nvSpPr>
        <p:spPr>
          <a:xfrm>
            <a:off x="9107424" y="5074920"/>
            <a:ext cx="2103120" cy="621792"/>
          </a:xfrm>
          <a:prstGeom prst="rect">
            <a:avLst/>
          </a:prstGeom>
          <a:noFill/>
          <a:ln/>
        </p:spPr>
        <p:txBody>
          <a:bodyPr wrap="square" lIns="254" tIns="254" rIns="254" bIns="254" rtlCol="0" anchor="t">
            <a:normAutofit/>
          </a:bodyPr>
          <a:lstStyle/>
          <a:p>
            <a:pPr indent="0" marL="0">
              <a:buNone/>
            </a:pPr>
            <a:r>
              <a:rPr lang="en-US" sz="980" dirty="0">
                <a:solidFill>
                  <a:srgbClr val="14202B"/>
                </a:solidFill>
              </a:rPr>
              <a:t>Controls applied and tests repeated to confirm residual risk.</a:t>
            </a:r>
            <a:endParaRPr lang="en-US" sz="98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Key Vulnerabilities and CVSS Severity</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Main findings</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09</a:t>
            </a:r>
            <a:endParaRPr lang="en-US" sz="850" dirty="0"/>
          </a:p>
        </p:txBody>
      </p:sp>
      <p:sp>
        <p:nvSpPr>
          <p:cNvPr id="9" name="Text 7"/>
          <p:cNvSpPr/>
          <p:nvPr/>
        </p:nvSpPr>
        <p:spPr>
          <a:xfrm>
            <a:off x="713232" y="987552"/>
            <a:ext cx="5303520" cy="274320"/>
          </a:xfrm>
          <a:prstGeom prst="rect">
            <a:avLst/>
          </a:prstGeom>
          <a:noFill/>
          <a:ln/>
        </p:spPr>
        <p:txBody>
          <a:bodyPr wrap="square" lIns="0" tIns="0" rIns="0" bIns="0" rtlCol="0" anchor="ctr"/>
          <a:lstStyle/>
          <a:p>
            <a:pPr indent="0" marL="0">
              <a:buNone/>
            </a:pPr>
            <a:r>
              <a:rPr lang="en-US" sz="1600" b="1" dirty="0">
                <a:solidFill>
                  <a:srgbClr val="082C46"/>
                </a:solidFill>
              </a:rPr>
              <a:t>Manually verified severity before mitigation</a:t>
            </a:r>
            <a:endParaRPr lang="en-US" sz="1600" dirty="0"/>
          </a:p>
        </p:txBody>
      </p:sp>
      <p:sp>
        <p:nvSpPr>
          <p:cNvPr id="10" name="Text 8"/>
          <p:cNvSpPr/>
          <p:nvPr/>
        </p:nvSpPr>
        <p:spPr>
          <a:xfrm>
            <a:off x="685800" y="1764792"/>
            <a:ext cx="1417320" cy="228600"/>
          </a:xfrm>
          <a:prstGeom prst="rect">
            <a:avLst/>
          </a:prstGeom>
          <a:noFill/>
          <a:ln/>
        </p:spPr>
        <p:txBody>
          <a:bodyPr wrap="square" lIns="0" tIns="0" rIns="0" bIns="0" rtlCol="0" anchor="ctr"/>
          <a:lstStyle/>
          <a:p>
            <a:pPr algn="r" indent="0" marL="0">
              <a:buNone/>
            </a:pPr>
            <a:r>
              <a:rPr lang="en-US" sz="1020" b="1" dirty="0">
                <a:solidFill>
                  <a:srgbClr val="14202B"/>
                </a:solidFill>
              </a:rPr>
              <a:t>SQL Injection</a:t>
            </a:r>
            <a:endParaRPr lang="en-US" sz="1020" dirty="0"/>
          </a:p>
        </p:txBody>
      </p:sp>
      <p:sp>
        <p:nvSpPr>
          <p:cNvPr id="11" name="Shape 9"/>
          <p:cNvSpPr/>
          <p:nvPr/>
        </p:nvSpPr>
        <p:spPr>
          <a:xfrm>
            <a:off x="2286000" y="1828800"/>
            <a:ext cx="3154680" cy="256032"/>
          </a:xfrm>
          <a:prstGeom prst="rect">
            <a:avLst/>
          </a:prstGeom>
          <a:solidFill>
            <a:srgbClr val="E3EEF3"/>
          </a:solidFill>
          <a:ln w="12700">
            <a:solidFill>
              <a:srgbClr val="333333">
                <a:alpha val="0"/>
              </a:srgbClr>
            </a:solidFill>
            <a:prstDash val="solid"/>
          </a:ln>
        </p:spPr>
        <p:txBody>
          <a:bodyPr/>
          <a:p/>
        </p:txBody>
      </p:sp>
      <p:sp>
        <p:nvSpPr>
          <p:cNvPr id="12" name="Shape 10"/>
          <p:cNvSpPr/>
          <p:nvPr/>
        </p:nvSpPr>
        <p:spPr>
          <a:xfrm>
            <a:off x="2286000" y="1828800"/>
            <a:ext cx="3091586" cy="256032"/>
          </a:xfrm>
          <a:prstGeom prst="rect">
            <a:avLst/>
          </a:prstGeom>
          <a:solidFill>
            <a:srgbClr val="C0392B"/>
          </a:solidFill>
          <a:ln w="12700">
            <a:solidFill>
              <a:srgbClr val="333333">
                <a:alpha val="0"/>
              </a:srgbClr>
            </a:solidFill>
            <a:prstDash val="solid"/>
          </a:ln>
        </p:spPr>
        <p:txBody>
          <a:bodyPr/>
          <a:p/>
        </p:txBody>
      </p:sp>
      <p:sp>
        <p:nvSpPr>
          <p:cNvPr id="13" name="Text 11"/>
          <p:cNvSpPr/>
          <p:nvPr/>
        </p:nvSpPr>
        <p:spPr>
          <a:xfrm>
            <a:off x="5532120" y="1783080"/>
            <a:ext cx="411480" cy="228600"/>
          </a:xfrm>
          <a:prstGeom prst="rect">
            <a:avLst/>
          </a:prstGeom>
          <a:noFill/>
          <a:ln/>
        </p:spPr>
        <p:txBody>
          <a:bodyPr wrap="square" lIns="0" tIns="0" rIns="0" bIns="0" rtlCol="0" anchor="ctr"/>
          <a:lstStyle/>
          <a:p>
            <a:pPr indent="0" marL="0">
              <a:buNone/>
            </a:pPr>
            <a:r>
              <a:rPr lang="en-US" sz="1000" b="1" dirty="0">
                <a:solidFill>
                  <a:srgbClr val="082C46"/>
                </a:solidFill>
              </a:rPr>
              <a:t>9.8</a:t>
            </a:r>
            <a:endParaRPr lang="en-US" sz="1000" dirty="0"/>
          </a:p>
        </p:txBody>
      </p:sp>
      <p:sp>
        <p:nvSpPr>
          <p:cNvPr id="14" name="Text 12"/>
          <p:cNvSpPr/>
          <p:nvPr/>
        </p:nvSpPr>
        <p:spPr>
          <a:xfrm>
            <a:off x="685800" y="2459736"/>
            <a:ext cx="1417320" cy="228600"/>
          </a:xfrm>
          <a:prstGeom prst="rect">
            <a:avLst/>
          </a:prstGeom>
          <a:noFill/>
          <a:ln/>
        </p:spPr>
        <p:txBody>
          <a:bodyPr wrap="square" lIns="0" tIns="0" rIns="0" bIns="0" rtlCol="0" anchor="ctr"/>
          <a:lstStyle/>
          <a:p>
            <a:pPr algn="r" indent="0" marL="0">
              <a:buNone/>
            </a:pPr>
            <a:r>
              <a:rPr lang="en-US" sz="1020" b="1" dirty="0">
                <a:solidFill>
                  <a:srgbClr val="14202B"/>
                </a:solidFill>
              </a:rPr>
              <a:t>Broken Auth</a:t>
            </a:r>
            <a:endParaRPr lang="en-US" sz="1020" dirty="0"/>
          </a:p>
        </p:txBody>
      </p:sp>
      <p:sp>
        <p:nvSpPr>
          <p:cNvPr id="15" name="Shape 13"/>
          <p:cNvSpPr/>
          <p:nvPr/>
        </p:nvSpPr>
        <p:spPr>
          <a:xfrm>
            <a:off x="2286000" y="2523744"/>
            <a:ext cx="3154680" cy="256032"/>
          </a:xfrm>
          <a:prstGeom prst="rect">
            <a:avLst/>
          </a:prstGeom>
          <a:solidFill>
            <a:srgbClr val="E3EEF3"/>
          </a:solidFill>
          <a:ln w="12700">
            <a:solidFill>
              <a:srgbClr val="333333">
                <a:alpha val="0"/>
              </a:srgbClr>
            </a:solidFill>
            <a:prstDash val="solid"/>
          </a:ln>
        </p:spPr>
        <p:txBody>
          <a:bodyPr/>
          <a:p/>
        </p:txBody>
      </p:sp>
      <p:sp>
        <p:nvSpPr>
          <p:cNvPr id="16" name="Shape 14"/>
          <p:cNvSpPr/>
          <p:nvPr/>
        </p:nvSpPr>
        <p:spPr>
          <a:xfrm>
            <a:off x="2286000" y="2523744"/>
            <a:ext cx="2776118" cy="256032"/>
          </a:xfrm>
          <a:prstGeom prst="rect">
            <a:avLst/>
          </a:prstGeom>
          <a:solidFill>
            <a:srgbClr val="F5A623"/>
          </a:solidFill>
          <a:ln w="12700">
            <a:solidFill>
              <a:srgbClr val="333333">
                <a:alpha val="0"/>
              </a:srgbClr>
            </a:solidFill>
            <a:prstDash val="solid"/>
          </a:ln>
        </p:spPr>
        <p:txBody>
          <a:bodyPr/>
          <a:p/>
        </p:txBody>
      </p:sp>
      <p:sp>
        <p:nvSpPr>
          <p:cNvPr id="17" name="Text 15"/>
          <p:cNvSpPr/>
          <p:nvPr/>
        </p:nvSpPr>
        <p:spPr>
          <a:xfrm>
            <a:off x="5532120" y="2478024"/>
            <a:ext cx="411480" cy="228600"/>
          </a:xfrm>
          <a:prstGeom prst="rect">
            <a:avLst/>
          </a:prstGeom>
          <a:noFill/>
          <a:ln/>
        </p:spPr>
        <p:txBody>
          <a:bodyPr wrap="square" lIns="0" tIns="0" rIns="0" bIns="0" rtlCol="0" anchor="ctr"/>
          <a:lstStyle/>
          <a:p>
            <a:pPr indent="0" marL="0">
              <a:buNone/>
            </a:pPr>
            <a:r>
              <a:rPr lang="en-US" sz="1000" b="1" dirty="0">
                <a:solidFill>
                  <a:srgbClr val="082C46"/>
                </a:solidFill>
              </a:rPr>
              <a:t>8.8</a:t>
            </a:r>
            <a:endParaRPr lang="en-US" sz="1000" dirty="0"/>
          </a:p>
        </p:txBody>
      </p:sp>
      <p:sp>
        <p:nvSpPr>
          <p:cNvPr id="18" name="Text 16"/>
          <p:cNvSpPr/>
          <p:nvPr/>
        </p:nvSpPr>
        <p:spPr>
          <a:xfrm>
            <a:off x="685800" y="3154680"/>
            <a:ext cx="1417320" cy="228600"/>
          </a:xfrm>
          <a:prstGeom prst="rect">
            <a:avLst/>
          </a:prstGeom>
          <a:noFill/>
          <a:ln/>
        </p:spPr>
        <p:txBody>
          <a:bodyPr wrap="square" lIns="0" tIns="0" rIns="0" bIns="0" rtlCol="0" anchor="ctr"/>
          <a:lstStyle/>
          <a:p>
            <a:pPr algn="r" indent="0" marL="0">
              <a:buNone/>
            </a:pPr>
            <a:r>
              <a:rPr lang="en-US" sz="1020" b="1" dirty="0">
                <a:solidFill>
                  <a:srgbClr val="14202B"/>
                </a:solidFill>
              </a:rPr>
              <a:t>IDOR</a:t>
            </a:r>
            <a:endParaRPr lang="en-US" sz="1020" dirty="0"/>
          </a:p>
        </p:txBody>
      </p:sp>
      <p:sp>
        <p:nvSpPr>
          <p:cNvPr id="19" name="Shape 17"/>
          <p:cNvSpPr/>
          <p:nvPr/>
        </p:nvSpPr>
        <p:spPr>
          <a:xfrm>
            <a:off x="2286000" y="3218688"/>
            <a:ext cx="3154680" cy="256032"/>
          </a:xfrm>
          <a:prstGeom prst="rect">
            <a:avLst/>
          </a:prstGeom>
          <a:solidFill>
            <a:srgbClr val="E3EEF3"/>
          </a:solidFill>
          <a:ln w="12700">
            <a:solidFill>
              <a:srgbClr val="333333">
                <a:alpha val="0"/>
              </a:srgbClr>
            </a:solidFill>
            <a:prstDash val="solid"/>
          </a:ln>
        </p:spPr>
        <p:txBody>
          <a:bodyPr/>
          <a:p/>
        </p:txBody>
      </p:sp>
      <p:sp>
        <p:nvSpPr>
          <p:cNvPr id="20" name="Shape 18"/>
          <p:cNvSpPr/>
          <p:nvPr/>
        </p:nvSpPr>
        <p:spPr>
          <a:xfrm>
            <a:off x="2286000" y="3218688"/>
            <a:ext cx="2555291" cy="256032"/>
          </a:xfrm>
          <a:prstGeom prst="rect">
            <a:avLst/>
          </a:prstGeom>
          <a:solidFill>
            <a:srgbClr val="F5A623"/>
          </a:solidFill>
          <a:ln w="12700">
            <a:solidFill>
              <a:srgbClr val="333333">
                <a:alpha val="0"/>
              </a:srgbClr>
            </a:solidFill>
            <a:prstDash val="solid"/>
          </a:ln>
        </p:spPr>
        <p:txBody>
          <a:bodyPr/>
          <a:p/>
        </p:txBody>
      </p:sp>
      <p:sp>
        <p:nvSpPr>
          <p:cNvPr id="21" name="Text 19"/>
          <p:cNvSpPr/>
          <p:nvPr/>
        </p:nvSpPr>
        <p:spPr>
          <a:xfrm>
            <a:off x="5532120" y="3172968"/>
            <a:ext cx="411480" cy="228600"/>
          </a:xfrm>
          <a:prstGeom prst="rect">
            <a:avLst/>
          </a:prstGeom>
          <a:noFill/>
          <a:ln/>
        </p:spPr>
        <p:txBody>
          <a:bodyPr wrap="square" lIns="0" tIns="0" rIns="0" bIns="0" rtlCol="0" anchor="ctr"/>
          <a:lstStyle/>
          <a:p>
            <a:pPr indent="0" marL="0">
              <a:buNone/>
            </a:pPr>
            <a:r>
              <a:rPr lang="en-US" sz="1000" b="1" dirty="0">
                <a:solidFill>
                  <a:srgbClr val="082C46"/>
                </a:solidFill>
              </a:rPr>
              <a:t>8.1</a:t>
            </a:r>
            <a:endParaRPr lang="en-US" sz="1000" dirty="0"/>
          </a:p>
        </p:txBody>
      </p:sp>
      <p:sp>
        <p:nvSpPr>
          <p:cNvPr id="22" name="Text 20"/>
          <p:cNvSpPr/>
          <p:nvPr/>
        </p:nvSpPr>
        <p:spPr>
          <a:xfrm>
            <a:off x="685800" y="3849624"/>
            <a:ext cx="1417320" cy="228600"/>
          </a:xfrm>
          <a:prstGeom prst="rect">
            <a:avLst/>
          </a:prstGeom>
          <a:noFill/>
          <a:ln/>
        </p:spPr>
        <p:txBody>
          <a:bodyPr wrap="square" lIns="0" tIns="0" rIns="0" bIns="0" rtlCol="0" anchor="ctr"/>
          <a:lstStyle/>
          <a:p>
            <a:pPr algn="r" indent="0" marL="0">
              <a:buNone/>
            </a:pPr>
            <a:r>
              <a:rPr lang="en-US" sz="1020" b="1" dirty="0">
                <a:solidFill>
                  <a:srgbClr val="14202B"/>
                </a:solidFill>
              </a:rPr>
              <a:t>XSS</a:t>
            </a:r>
            <a:endParaRPr lang="en-US" sz="1020" dirty="0"/>
          </a:p>
        </p:txBody>
      </p:sp>
      <p:sp>
        <p:nvSpPr>
          <p:cNvPr id="23" name="Shape 21"/>
          <p:cNvSpPr/>
          <p:nvPr/>
        </p:nvSpPr>
        <p:spPr>
          <a:xfrm>
            <a:off x="2286000" y="3913632"/>
            <a:ext cx="3154680" cy="256032"/>
          </a:xfrm>
          <a:prstGeom prst="rect">
            <a:avLst/>
          </a:prstGeom>
          <a:solidFill>
            <a:srgbClr val="E3EEF3"/>
          </a:solidFill>
          <a:ln w="12700">
            <a:solidFill>
              <a:srgbClr val="333333">
                <a:alpha val="0"/>
              </a:srgbClr>
            </a:solidFill>
            <a:prstDash val="solid"/>
          </a:ln>
        </p:spPr>
        <p:txBody>
          <a:bodyPr/>
          <a:p/>
        </p:txBody>
      </p:sp>
      <p:sp>
        <p:nvSpPr>
          <p:cNvPr id="24" name="Shape 22"/>
          <p:cNvSpPr/>
          <p:nvPr/>
        </p:nvSpPr>
        <p:spPr>
          <a:xfrm>
            <a:off x="2286000" y="3913632"/>
            <a:ext cx="1924355" cy="256032"/>
          </a:xfrm>
          <a:prstGeom prst="rect">
            <a:avLst/>
          </a:prstGeom>
          <a:solidFill>
            <a:srgbClr val="1D6FA5"/>
          </a:solidFill>
          <a:ln w="12700">
            <a:solidFill>
              <a:srgbClr val="333333">
                <a:alpha val="0"/>
              </a:srgbClr>
            </a:solidFill>
            <a:prstDash val="solid"/>
          </a:ln>
        </p:spPr>
        <p:txBody>
          <a:bodyPr/>
          <a:p/>
        </p:txBody>
      </p:sp>
      <p:sp>
        <p:nvSpPr>
          <p:cNvPr id="25" name="Text 23"/>
          <p:cNvSpPr/>
          <p:nvPr/>
        </p:nvSpPr>
        <p:spPr>
          <a:xfrm>
            <a:off x="5532120" y="3867912"/>
            <a:ext cx="411480" cy="228600"/>
          </a:xfrm>
          <a:prstGeom prst="rect">
            <a:avLst/>
          </a:prstGeom>
          <a:noFill/>
          <a:ln/>
        </p:spPr>
        <p:txBody>
          <a:bodyPr wrap="square" lIns="0" tIns="0" rIns="0" bIns="0" rtlCol="0" anchor="ctr"/>
          <a:lstStyle/>
          <a:p>
            <a:pPr indent="0" marL="0">
              <a:buNone/>
            </a:pPr>
            <a:r>
              <a:rPr lang="en-US" sz="1000" b="1" dirty="0">
                <a:solidFill>
                  <a:srgbClr val="082C46"/>
                </a:solidFill>
              </a:rPr>
              <a:t>6.1</a:t>
            </a:r>
            <a:endParaRPr lang="en-US" sz="1000" dirty="0"/>
          </a:p>
        </p:txBody>
      </p:sp>
      <p:sp>
        <p:nvSpPr>
          <p:cNvPr id="26" name="Text 24"/>
          <p:cNvSpPr/>
          <p:nvPr/>
        </p:nvSpPr>
        <p:spPr>
          <a:xfrm>
            <a:off x="685800" y="4544568"/>
            <a:ext cx="1417320" cy="228600"/>
          </a:xfrm>
          <a:prstGeom prst="rect">
            <a:avLst/>
          </a:prstGeom>
          <a:noFill/>
          <a:ln/>
        </p:spPr>
        <p:txBody>
          <a:bodyPr wrap="square" lIns="0" tIns="0" rIns="0" bIns="0" rtlCol="0" anchor="ctr"/>
          <a:lstStyle/>
          <a:p>
            <a:pPr algn="r" indent="0" marL="0">
              <a:buNone/>
            </a:pPr>
            <a:r>
              <a:rPr lang="en-US" sz="1020" b="1" dirty="0">
                <a:solidFill>
                  <a:srgbClr val="14202B"/>
                </a:solidFill>
              </a:rPr>
              <a:t>Misconfig</a:t>
            </a:r>
            <a:endParaRPr lang="en-US" sz="1020" dirty="0"/>
          </a:p>
        </p:txBody>
      </p:sp>
      <p:sp>
        <p:nvSpPr>
          <p:cNvPr id="27" name="Shape 25"/>
          <p:cNvSpPr/>
          <p:nvPr/>
        </p:nvSpPr>
        <p:spPr>
          <a:xfrm>
            <a:off x="2286000" y="4608576"/>
            <a:ext cx="3154680" cy="256032"/>
          </a:xfrm>
          <a:prstGeom prst="rect">
            <a:avLst/>
          </a:prstGeom>
          <a:solidFill>
            <a:srgbClr val="E3EEF3"/>
          </a:solidFill>
          <a:ln w="12700">
            <a:solidFill>
              <a:srgbClr val="333333">
                <a:alpha val="0"/>
              </a:srgbClr>
            </a:solidFill>
            <a:prstDash val="solid"/>
          </a:ln>
        </p:spPr>
        <p:txBody>
          <a:bodyPr/>
          <a:p/>
        </p:txBody>
      </p:sp>
      <p:sp>
        <p:nvSpPr>
          <p:cNvPr id="28" name="Shape 26"/>
          <p:cNvSpPr/>
          <p:nvPr/>
        </p:nvSpPr>
        <p:spPr>
          <a:xfrm>
            <a:off x="2286000" y="4608576"/>
            <a:ext cx="1671980" cy="256032"/>
          </a:xfrm>
          <a:prstGeom prst="rect">
            <a:avLst/>
          </a:prstGeom>
          <a:solidFill>
            <a:srgbClr val="16A3A6"/>
          </a:solidFill>
          <a:ln w="12700">
            <a:solidFill>
              <a:srgbClr val="333333">
                <a:alpha val="0"/>
              </a:srgbClr>
            </a:solidFill>
            <a:prstDash val="solid"/>
          </a:ln>
        </p:spPr>
        <p:txBody>
          <a:bodyPr/>
          <a:p/>
        </p:txBody>
      </p:sp>
      <p:sp>
        <p:nvSpPr>
          <p:cNvPr id="29" name="Text 27"/>
          <p:cNvSpPr/>
          <p:nvPr/>
        </p:nvSpPr>
        <p:spPr>
          <a:xfrm>
            <a:off x="5532120" y="4562856"/>
            <a:ext cx="411480" cy="228600"/>
          </a:xfrm>
          <a:prstGeom prst="rect">
            <a:avLst/>
          </a:prstGeom>
          <a:noFill/>
          <a:ln/>
        </p:spPr>
        <p:txBody>
          <a:bodyPr wrap="square" lIns="0" tIns="0" rIns="0" bIns="0" rtlCol="0" anchor="ctr"/>
          <a:lstStyle/>
          <a:p>
            <a:pPr indent="0" marL="0">
              <a:buNone/>
            </a:pPr>
            <a:r>
              <a:rPr lang="en-US" sz="1000" b="1" dirty="0">
                <a:solidFill>
                  <a:srgbClr val="082C46"/>
                </a:solidFill>
              </a:rPr>
              <a:t>5.3</a:t>
            </a:r>
            <a:endParaRPr lang="en-US" sz="1000" dirty="0"/>
          </a:p>
        </p:txBody>
      </p:sp>
      <p:sp>
        <p:nvSpPr>
          <p:cNvPr id="30" name="Shape 28"/>
          <p:cNvSpPr/>
          <p:nvPr/>
        </p:nvSpPr>
        <p:spPr>
          <a:xfrm>
            <a:off x="6784848" y="978408"/>
            <a:ext cx="4123944" cy="923544"/>
          </a:xfrm>
          <a:prstGeom prst="roundRect">
            <a:avLst>
              <a:gd name="adj" fmla="val 11881"/>
            </a:avLst>
          </a:prstGeom>
          <a:solidFill>
            <a:srgbClr val="FFFFFF"/>
          </a:solidFill>
          <a:ln w="12700">
            <a:solidFill>
              <a:srgbClr val="D2E3EA"/>
            </a:solidFill>
            <a:prstDash val="solid"/>
          </a:ln>
        </p:spPr>
        <p:txBody>
          <a:bodyPr/>
          <a:p/>
        </p:txBody>
      </p:sp>
      <p:pic>
        <p:nvPicPr>
          <p:cNvPr id="31" name="Image 0" descr="/mnt/data/docx_media/image14.png">    </p:cNvPr>
          <p:cNvPicPr>
            <a:picLocks noChangeAspect="1"/>
          </p:cNvPicPr>
          <p:nvPr/>
        </p:nvPicPr>
        <p:blipFill>
          <a:blip r:embed="rId1"/>
          <a:stretch>
            <a:fillRect/>
          </a:stretch>
        </p:blipFill>
        <p:spPr>
          <a:xfrm>
            <a:off x="6812280" y="1089787"/>
            <a:ext cx="4069080" cy="700786"/>
          </a:xfrm>
          <a:prstGeom prst="rect">
            <a:avLst/>
          </a:prstGeom>
        </p:spPr>
      </p:pic>
      <p:sp>
        <p:nvSpPr>
          <p:cNvPr id="32" name="Text 29"/>
          <p:cNvSpPr/>
          <p:nvPr/>
        </p:nvSpPr>
        <p:spPr>
          <a:xfrm>
            <a:off x="6812280" y="1947672"/>
            <a:ext cx="4069080" cy="210312"/>
          </a:xfrm>
          <a:prstGeom prst="rect">
            <a:avLst/>
          </a:prstGeom>
          <a:noFill/>
          <a:ln/>
        </p:spPr>
        <p:txBody>
          <a:bodyPr wrap="square" lIns="0" tIns="0" rIns="0" bIns="0" rtlCol="0" anchor="ctr"/>
          <a:lstStyle/>
          <a:p>
            <a:pPr algn="ctr" indent="0" marL="0">
              <a:buNone/>
            </a:pPr>
            <a:r>
              <a:rPr lang="en-US" sz="750" i="1" dirty="0">
                <a:solidFill>
                  <a:srgbClr val="5A6B78"/>
                </a:solidFill>
              </a:rPr>
              <a:t>CVSS v3.1 severity scale used for prioritisation</a:t>
            </a:r>
            <a:endParaRPr lang="en-US" sz="750" dirty="0"/>
          </a:p>
        </p:txBody>
      </p:sp>
      <p:sp>
        <p:nvSpPr>
          <p:cNvPr id="33" name="Text 30"/>
          <p:cNvSpPr/>
          <p:nvPr/>
        </p:nvSpPr>
        <p:spPr>
          <a:xfrm>
            <a:off x="6812280" y="2359152"/>
            <a:ext cx="4023360" cy="274320"/>
          </a:xfrm>
          <a:prstGeom prst="rect">
            <a:avLst/>
          </a:prstGeom>
          <a:noFill/>
          <a:ln/>
        </p:spPr>
        <p:txBody>
          <a:bodyPr wrap="square" lIns="0" tIns="0" rIns="0" bIns="0" rtlCol="0" anchor="ctr"/>
          <a:lstStyle/>
          <a:p>
            <a:pPr indent="0" marL="0">
              <a:buNone/>
            </a:pPr>
            <a:r>
              <a:rPr lang="en-US" sz="1650" b="1" dirty="0">
                <a:solidFill>
                  <a:srgbClr val="082C46"/>
                </a:solidFill>
              </a:rPr>
              <a:t>What this means</a:t>
            </a:r>
            <a:endParaRPr lang="en-US" sz="1650" dirty="0"/>
          </a:p>
        </p:txBody>
      </p:sp>
      <p:sp>
        <p:nvSpPr>
          <p:cNvPr id="34" name="Text 31"/>
          <p:cNvSpPr/>
          <p:nvPr/>
        </p:nvSpPr>
        <p:spPr>
          <a:xfrm>
            <a:off x="6812280" y="2852928"/>
            <a:ext cx="1005840" cy="228600"/>
          </a:xfrm>
          <a:prstGeom prst="rect">
            <a:avLst/>
          </a:prstGeom>
          <a:noFill/>
          <a:ln/>
        </p:spPr>
        <p:txBody>
          <a:bodyPr wrap="square" lIns="0" tIns="0" rIns="0" bIns="0" rtlCol="0" anchor="ctr"/>
          <a:lstStyle/>
          <a:p>
            <a:pPr indent="0" marL="0">
              <a:buNone/>
            </a:pPr>
            <a:r>
              <a:rPr lang="en-US" sz="1120" b="1" dirty="0">
                <a:solidFill>
                  <a:srgbClr val="C0392B"/>
                </a:solidFill>
              </a:rPr>
              <a:t>Critical</a:t>
            </a:r>
            <a:endParaRPr lang="en-US" sz="1120" dirty="0"/>
          </a:p>
        </p:txBody>
      </p:sp>
      <p:sp>
        <p:nvSpPr>
          <p:cNvPr id="35" name="Text 32"/>
          <p:cNvSpPr/>
          <p:nvPr/>
        </p:nvSpPr>
        <p:spPr>
          <a:xfrm>
            <a:off x="7955280" y="2825496"/>
            <a:ext cx="3520440" cy="411480"/>
          </a:xfrm>
          <a:prstGeom prst="rect">
            <a:avLst/>
          </a:prstGeom>
          <a:noFill/>
          <a:ln/>
        </p:spPr>
        <p:txBody>
          <a:bodyPr wrap="square" lIns="254" tIns="254" rIns="254" bIns="254" rtlCol="0" anchor="t">
            <a:normAutofit/>
          </a:bodyPr>
          <a:lstStyle/>
          <a:p>
            <a:pPr indent="0" marL="0">
              <a:buNone/>
            </a:pPr>
            <a:r>
              <a:rPr lang="en-US" sz="1010" dirty="0">
                <a:solidFill>
                  <a:srgbClr val="14202B"/>
                </a:solidFill>
              </a:rPr>
              <a:t>SQL Injection created the highest risk because it can affect data confidentiality, integrity and availability.</a:t>
            </a:r>
            <a:endParaRPr lang="en-US" sz="1010" dirty="0"/>
          </a:p>
        </p:txBody>
      </p:sp>
      <p:sp>
        <p:nvSpPr>
          <p:cNvPr id="36" name="Text 33"/>
          <p:cNvSpPr/>
          <p:nvPr/>
        </p:nvSpPr>
        <p:spPr>
          <a:xfrm>
            <a:off x="6812280" y="3602736"/>
            <a:ext cx="1005840" cy="228600"/>
          </a:xfrm>
          <a:prstGeom prst="rect">
            <a:avLst/>
          </a:prstGeom>
          <a:noFill/>
          <a:ln/>
        </p:spPr>
        <p:txBody>
          <a:bodyPr wrap="square" lIns="0" tIns="0" rIns="0" bIns="0" rtlCol="0" anchor="ctr"/>
          <a:lstStyle/>
          <a:p>
            <a:pPr indent="0" marL="0">
              <a:buNone/>
            </a:pPr>
            <a:r>
              <a:rPr lang="en-US" sz="1120" b="1" dirty="0">
                <a:solidFill>
                  <a:srgbClr val="F5A623"/>
                </a:solidFill>
              </a:rPr>
              <a:t>High</a:t>
            </a:r>
            <a:endParaRPr lang="en-US" sz="1120" dirty="0"/>
          </a:p>
        </p:txBody>
      </p:sp>
      <p:sp>
        <p:nvSpPr>
          <p:cNvPr id="37" name="Text 34"/>
          <p:cNvSpPr/>
          <p:nvPr/>
        </p:nvSpPr>
        <p:spPr>
          <a:xfrm>
            <a:off x="7955280" y="3575304"/>
            <a:ext cx="3520440" cy="411480"/>
          </a:xfrm>
          <a:prstGeom prst="rect">
            <a:avLst/>
          </a:prstGeom>
          <a:noFill/>
          <a:ln/>
        </p:spPr>
        <p:txBody>
          <a:bodyPr wrap="square" lIns="254" tIns="254" rIns="254" bIns="254" rtlCol="0" anchor="t">
            <a:normAutofit/>
          </a:bodyPr>
          <a:lstStyle/>
          <a:p>
            <a:pPr indent="0" marL="0">
              <a:buNone/>
            </a:pPr>
            <a:r>
              <a:rPr lang="en-US" sz="1010" dirty="0">
                <a:solidFill>
                  <a:srgbClr val="14202B"/>
                </a:solidFill>
              </a:rPr>
              <a:t>Authentication and IDOR findings showed the importance of manual access-control validation.</a:t>
            </a:r>
            <a:endParaRPr lang="en-US" sz="1010" dirty="0"/>
          </a:p>
        </p:txBody>
      </p:sp>
      <p:sp>
        <p:nvSpPr>
          <p:cNvPr id="38" name="Text 35"/>
          <p:cNvSpPr/>
          <p:nvPr/>
        </p:nvSpPr>
        <p:spPr>
          <a:xfrm>
            <a:off x="6812280" y="4352544"/>
            <a:ext cx="1005840" cy="228600"/>
          </a:xfrm>
          <a:prstGeom prst="rect">
            <a:avLst/>
          </a:prstGeom>
          <a:noFill/>
          <a:ln/>
        </p:spPr>
        <p:txBody>
          <a:bodyPr wrap="square" lIns="0" tIns="0" rIns="0" bIns="0" rtlCol="0" anchor="ctr"/>
          <a:lstStyle/>
          <a:p>
            <a:pPr indent="0" marL="0">
              <a:buNone/>
            </a:pPr>
            <a:r>
              <a:rPr lang="en-US" sz="1120" b="1" dirty="0">
                <a:solidFill>
                  <a:srgbClr val="1D6FA5"/>
                </a:solidFill>
              </a:rPr>
              <a:t>Medium</a:t>
            </a:r>
            <a:endParaRPr lang="en-US" sz="1120" dirty="0"/>
          </a:p>
        </p:txBody>
      </p:sp>
      <p:sp>
        <p:nvSpPr>
          <p:cNvPr id="39" name="Text 36"/>
          <p:cNvSpPr/>
          <p:nvPr/>
        </p:nvSpPr>
        <p:spPr>
          <a:xfrm>
            <a:off x="7955280" y="4325112"/>
            <a:ext cx="3520440" cy="411480"/>
          </a:xfrm>
          <a:prstGeom prst="rect">
            <a:avLst/>
          </a:prstGeom>
          <a:noFill/>
          <a:ln/>
        </p:spPr>
        <p:txBody>
          <a:bodyPr wrap="square" lIns="254" tIns="254" rIns="254" bIns="254" rtlCol="0" anchor="t">
            <a:normAutofit/>
          </a:bodyPr>
          <a:lstStyle/>
          <a:p>
            <a:pPr indent="0" marL="0">
              <a:buNone/>
            </a:pPr>
            <a:r>
              <a:rPr lang="en-US" sz="1010" dirty="0">
                <a:solidFill>
                  <a:srgbClr val="14202B"/>
                </a:solidFill>
              </a:rPr>
              <a:t>XSS and misconfiguration were still important because e-commerce trust depends on secure user interaction.</a:t>
            </a:r>
            <a:endParaRPr lang="en-US" sz="101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Mitigation and Retesting Validation</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Risk reduction</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10</a:t>
            </a:r>
            <a:endParaRPr lang="en-US" sz="850" dirty="0"/>
          </a:p>
        </p:txBody>
      </p:sp>
      <p:sp>
        <p:nvSpPr>
          <p:cNvPr id="9" name="Text 7"/>
          <p:cNvSpPr/>
          <p:nvPr/>
        </p:nvSpPr>
        <p:spPr>
          <a:xfrm>
            <a:off x="658368" y="960120"/>
            <a:ext cx="9875520" cy="384048"/>
          </a:xfrm>
          <a:prstGeom prst="rect">
            <a:avLst/>
          </a:prstGeom>
          <a:noFill/>
          <a:ln/>
        </p:spPr>
        <p:txBody>
          <a:bodyPr wrap="square" lIns="0" tIns="0" rIns="0" bIns="0" rtlCol="0" anchor="ctr"/>
          <a:lstStyle/>
          <a:p>
            <a:pPr indent="0" marL="0">
              <a:buNone/>
            </a:pPr>
            <a:r>
              <a:rPr lang="en-US" sz="1600" b="1" dirty="0">
                <a:solidFill>
                  <a:srgbClr val="082C46"/>
                </a:solidFill>
              </a:rPr>
              <a:t>Controls were not assumed effective; they were retested using the same assessment logic.</a:t>
            </a:r>
            <a:endParaRPr lang="en-US" sz="1600" dirty="0"/>
          </a:p>
        </p:txBody>
      </p:sp>
      <p:sp>
        <p:nvSpPr>
          <p:cNvPr id="10" name="Shape 8"/>
          <p:cNvSpPr/>
          <p:nvPr/>
        </p:nvSpPr>
        <p:spPr>
          <a:xfrm>
            <a:off x="3246120" y="1773936"/>
            <a:ext cx="804672" cy="0"/>
          </a:xfrm>
          <a:prstGeom prst="line">
            <a:avLst/>
          </a:prstGeom>
          <a:noFill/>
          <a:ln w="22860">
            <a:solidFill>
              <a:srgbClr val="8BB9C6"/>
            </a:solidFill>
            <a:prstDash val="solid"/>
            <a:tailEnd type="triangle"/>
          </a:ln>
        </p:spPr>
        <p:txBody>
          <a:bodyPr/>
          <a:p/>
        </p:txBody>
      </p:sp>
      <p:sp>
        <p:nvSpPr>
          <p:cNvPr id="11" name="Shape 9"/>
          <p:cNvSpPr/>
          <p:nvPr/>
        </p:nvSpPr>
        <p:spPr>
          <a:xfrm>
            <a:off x="3246120" y="2542032"/>
            <a:ext cx="804672" cy="0"/>
          </a:xfrm>
          <a:prstGeom prst="line">
            <a:avLst/>
          </a:prstGeom>
          <a:noFill/>
          <a:ln w="22860">
            <a:solidFill>
              <a:srgbClr val="8BB9C6"/>
            </a:solidFill>
            <a:prstDash val="solid"/>
            <a:tailEnd type="triangle"/>
          </a:ln>
        </p:spPr>
        <p:txBody>
          <a:bodyPr/>
          <a:p/>
        </p:txBody>
      </p:sp>
      <p:sp>
        <p:nvSpPr>
          <p:cNvPr id="12" name="Shape 10"/>
          <p:cNvSpPr/>
          <p:nvPr/>
        </p:nvSpPr>
        <p:spPr>
          <a:xfrm>
            <a:off x="3246120" y="3310128"/>
            <a:ext cx="804672" cy="0"/>
          </a:xfrm>
          <a:prstGeom prst="line">
            <a:avLst/>
          </a:prstGeom>
          <a:noFill/>
          <a:ln w="22860">
            <a:solidFill>
              <a:srgbClr val="8BB9C6"/>
            </a:solidFill>
            <a:prstDash val="solid"/>
            <a:tailEnd type="triangle"/>
          </a:ln>
        </p:spPr>
        <p:txBody>
          <a:bodyPr/>
          <a:p/>
        </p:txBody>
      </p:sp>
      <p:sp>
        <p:nvSpPr>
          <p:cNvPr id="13" name="Shape 11"/>
          <p:cNvSpPr/>
          <p:nvPr/>
        </p:nvSpPr>
        <p:spPr>
          <a:xfrm>
            <a:off x="3246120" y="4078224"/>
            <a:ext cx="804672" cy="0"/>
          </a:xfrm>
          <a:prstGeom prst="line">
            <a:avLst/>
          </a:prstGeom>
          <a:noFill/>
          <a:ln w="22860">
            <a:solidFill>
              <a:srgbClr val="8BB9C6"/>
            </a:solidFill>
            <a:prstDash val="solid"/>
            <a:tailEnd type="triangle"/>
          </a:ln>
        </p:spPr>
        <p:txBody>
          <a:bodyPr/>
          <a:p/>
        </p:txBody>
      </p:sp>
      <p:sp>
        <p:nvSpPr>
          <p:cNvPr id="14" name="Shape 12"/>
          <p:cNvSpPr/>
          <p:nvPr/>
        </p:nvSpPr>
        <p:spPr>
          <a:xfrm>
            <a:off x="3246120" y="4846320"/>
            <a:ext cx="804672" cy="0"/>
          </a:xfrm>
          <a:prstGeom prst="line">
            <a:avLst/>
          </a:prstGeom>
          <a:noFill/>
          <a:ln w="22860">
            <a:solidFill>
              <a:srgbClr val="8BB9C6"/>
            </a:solidFill>
            <a:prstDash val="solid"/>
            <a:tailEnd type="triangle"/>
          </a:ln>
        </p:spPr>
        <p:txBody>
          <a:bodyPr/>
          <a:p/>
        </p:txBody>
      </p:sp>
      <p:sp>
        <p:nvSpPr>
          <p:cNvPr id="15" name="Shape 13"/>
          <p:cNvSpPr/>
          <p:nvPr/>
        </p:nvSpPr>
        <p:spPr>
          <a:xfrm>
            <a:off x="7498080" y="1773936"/>
            <a:ext cx="658368" cy="0"/>
          </a:xfrm>
          <a:prstGeom prst="line">
            <a:avLst/>
          </a:prstGeom>
          <a:noFill/>
          <a:ln w="22860">
            <a:solidFill>
              <a:srgbClr val="8BB9C6"/>
            </a:solidFill>
            <a:prstDash val="solid"/>
            <a:tailEnd type="triangle"/>
          </a:ln>
        </p:spPr>
        <p:txBody>
          <a:bodyPr/>
          <a:p/>
        </p:txBody>
      </p:sp>
      <p:sp>
        <p:nvSpPr>
          <p:cNvPr id="16" name="Shape 14"/>
          <p:cNvSpPr/>
          <p:nvPr/>
        </p:nvSpPr>
        <p:spPr>
          <a:xfrm>
            <a:off x="7498080" y="2542032"/>
            <a:ext cx="658368" cy="0"/>
          </a:xfrm>
          <a:prstGeom prst="line">
            <a:avLst/>
          </a:prstGeom>
          <a:noFill/>
          <a:ln w="22860">
            <a:solidFill>
              <a:srgbClr val="8BB9C6"/>
            </a:solidFill>
            <a:prstDash val="solid"/>
            <a:tailEnd type="triangle"/>
          </a:ln>
        </p:spPr>
        <p:txBody>
          <a:bodyPr/>
          <a:p/>
        </p:txBody>
      </p:sp>
      <p:sp>
        <p:nvSpPr>
          <p:cNvPr id="17" name="Shape 15"/>
          <p:cNvSpPr/>
          <p:nvPr/>
        </p:nvSpPr>
        <p:spPr>
          <a:xfrm>
            <a:off x="7498080" y="3310128"/>
            <a:ext cx="658368" cy="0"/>
          </a:xfrm>
          <a:prstGeom prst="line">
            <a:avLst/>
          </a:prstGeom>
          <a:noFill/>
          <a:ln w="22860">
            <a:solidFill>
              <a:srgbClr val="8BB9C6"/>
            </a:solidFill>
            <a:prstDash val="solid"/>
            <a:tailEnd type="triangle"/>
          </a:ln>
        </p:spPr>
        <p:txBody>
          <a:bodyPr/>
          <a:p/>
        </p:txBody>
      </p:sp>
      <p:sp>
        <p:nvSpPr>
          <p:cNvPr id="18" name="Shape 16"/>
          <p:cNvSpPr/>
          <p:nvPr/>
        </p:nvSpPr>
        <p:spPr>
          <a:xfrm>
            <a:off x="7498080" y="4078224"/>
            <a:ext cx="658368" cy="0"/>
          </a:xfrm>
          <a:prstGeom prst="line">
            <a:avLst/>
          </a:prstGeom>
          <a:noFill/>
          <a:ln w="22860">
            <a:solidFill>
              <a:srgbClr val="8BB9C6"/>
            </a:solidFill>
            <a:prstDash val="solid"/>
            <a:tailEnd type="triangle"/>
          </a:ln>
        </p:spPr>
        <p:txBody>
          <a:bodyPr/>
          <a:p/>
        </p:txBody>
      </p:sp>
      <p:sp>
        <p:nvSpPr>
          <p:cNvPr id="19" name="Shape 17"/>
          <p:cNvSpPr/>
          <p:nvPr/>
        </p:nvSpPr>
        <p:spPr>
          <a:xfrm>
            <a:off x="7498080" y="4846320"/>
            <a:ext cx="658368" cy="0"/>
          </a:xfrm>
          <a:prstGeom prst="line">
            <a:avLst/>
          </a:prstGeom>
          <a:noFill/>
          <a:ln w="22860">
            <a:solidFill>
              <a:srgbClr val="8BB9C6"/>
            </a:solidFill>
            <a:prstDash val="solid"/>
            <a:tailEnd type="triangle"/>
          </a:ln>
        </p:spPr>
        <p:txBody>
          <a:bodyPr/>
          <a:p/>
        </p:txBody>
      </p:sp>
      <p:sp>
        <p:nvSpPr>
          <p:cNvPr id="20" name="Text 18"/>
          <p:cNvSpPr/>
          <p:nvPr/>
        </p:nvSpPr>
        <p:spPr>
          <a:xfrm>
            <a:off x="731520" y="1572768"/>
            <a:ext cx="2331720" cy="347472"/>
          </a:xfrm>
          <a:prstGeom prst="rect">
            <a:avLst/>
          </a:prstGeom>
          <a:solidFill>
            <a:srgbClr val="C0392B"/>
          </a:solidFill>
          <a:ln/>
        </p:spPr>
        <p:txBody>
          <a:bodyPr wrap="square" lIns="0" tIns="0" rIns="0" bIns="0" rtlCol="0" anchor="ctr"/>
          <a:lstStyle/>
          <a:p>
            <a:pPr algn="ctr" indent="0" marL="0">
              <a:buNone/>
            </a:pPr>
            <a:r>
              <a:rPr lang="en-US" sz="1150" b="1" dirty="0">
                <a:solidFill>
                  <a:srgbClr val="FFFFFF"/>
                </a:solidFill>
              </a:rPr>
              <a:t>SQL Injection</a:t>
            </a:r>
            <a:endParaRPr lang="en-US" sz="1150" dirty="0"/>
          </a:p>
        </p:txBody>
      </p:sp>
      <p:sp>
        <p:nvSpPr>
          <p:cNvPr id="21" name="Text 19"/>
          <p:cNvSpPr/>
          <p:nvPr/>
        </p:nvSpPr>
        <p:spPr>
          <a:xfrm>
            <a:off x="4160520" y="1572768"/>
            <a:ext cx="3246120" cy="347472"/>
          </a:xfrm>
          <a:prstGeom prst="rect">
            <a:avLst/>
          </a:prstGeom>
          <a:solidFill>
            <a:srgbClr val="FFFFFF"/>
          </a:solidFill>
          <a:ln>
            <a:solidFill>
              <a:srgbClr val="D2E3EA"/>
            </a:solidFill>
          </a:ln>
        </p:spPr>
        <p:txBody>
          <a:bodyPr wrap="square" lIns="254" tIns="254" rIns="254" bIns="254" rtlCol="0" anchor="ctr">
            <a:normAutofit/>
          </a:bodyPr>
          <a:lstStyle/>
          <a:p>
            <a:pPr algn="ctr" indent="0" marL="0">
              <a:buNone/>
            </a:pPr>
            <a:r>
              <a:rPr lang="en-US" sz="1050" dirty="0">
                <a:solidFill>
                  <a:srgbClr val="14202B"/>
                </a:solidFill>
              </a:rPr>
              <a:t>Parameterized queries and input validation</a:t>
            </a:r>
            <a:endParaRPr lang="en-US" sz="1050" dirty="0"/>
          </a:p>
        </p:txBody>
      </p:sp>
      <p:sp>
        <p:nvSpPr>
          <p:cNvPr id="22" name="Text 20"/>
          <p:cNvSpPr/>
          <p:nvPr/>
        </p:nvSpPr>
        <p:spPr>
          <a:xfrm>
            <a:off x="8339328" y="1572768"/>
            <a:ext cx="2194560" cy="347472"/>
          </a:xfrm>
          <a:prstGeom prst="rect">
            <a:avLst/>
          </a:prstGeom>
          <a:solidFill>
            <a:srgbClr val="EDF7EF"/>
          </a:solidFill>
          <a:ln>
            <a:solidFill>
              <a:srgbClr val="B9D9BF"/>
            </a:solidFill>
          </a:ln>
        </p:spPr>
        <p:txBody>
          <a:bodyPr wrap="square" lIns="0" tIns="0" rIns="0" bIns="0" rtlCol="0" anchor="ctr"/>
          <a:lstStyle/>
          <a:p>
            <a:pPr algn="ctr" indent="0" marL="0">
              <a:buNone/>
            </a:pPr>
            <a:r>
              <a:rPr lang="en-US" sz="1080" b="1" dirty="0">
                <a:solidFill>
                  <a:srgbClr val="2E7D32"/>
                </a:solidFill>
              </a:rPr>
              <a:t>Critical → Low/controlled</a:t>
            </a:r>
            <a:endParaRPr lang="en-US" sz="1080" dirty="0"/>
          </a:p>
        </p:txBody>
      </p:sp>
      <p:sp>
        <p:nvSpPr>
          <p:cNvPr id="23" name="Text 21"/>
          <p:cNvSpPr/>
          <p:nvPr/>
        </p:nvSpPr>
        <p:spPr>
          <a:xfrm>
            <a:off x="731520" y="2340864"/>
            <a:ext cx="2331720" cy="347472"/>
          </a:xfrm>
          <a:prstGeom prst="rect">
            <a:avLst/>
          </a:prstGeom>
          <a:solidFill>
            <a:srgbClr val="F5A623"/>
          </a:solidFill>
          <a:ln/>
        </p:spPr>
        <p:txBody>
          <a:bodyPr wrap="square" lIns="0" tIns="0" rIns="0" bIns="0" rtlCol="0" anchor="ctr"/>
          <a:lstStyle/>
          <a:p>
            <a:pPr algn="ctr" indent="0" marL="0">
              <a:buNone/>
            </a:pPr>
            <a:r>
              <a:rPr lang="en-US" sz="1150" b="1" dirty="0">
                <a:solidFill>
                  <a:srgbClr val="FFFFFF"/>
                </a:solidFill>
              </a:rPr>
              <a:t>XSS</a:t>
            </a:r>
            <a:endParaRPr lang="en-US" sz="1150" dirty="0"/>
          </a:p>
        </p:txBody>
      </p:sp>
      <p:sp>
        <p:nvSpPr>
          <p:cNvPr id="24" name="Text 22"/>
          <p:cNvSpPr/>
          <p:nvPr/>
        </p:nvSpPr>
        <p:spPr>
          <a:xfrm>
            <a:off x="4160520" y="2340864"/>
            <a:ext cx="3246120" cy="347472"/>
          </a:xfrm>
          <a:prstGeom prst="rect">
            <a:avLst/>
          </a:prstGeom>
          <a:solidFill>
            <a:srgbClr val="FFFFFF"/>
          </a:solidFill>
          <a:ln>
            <a:solidFill>
              <a:srgbClr val="D2E3EA"/>
            </a:solidFill>
          </a:ln>
        </p:spPr>
        <p:txBody>
          <a:bodyPr wrap="square" lIns="254" tIns="254" rIns="254" bIns="254" rtlCol="0" anchor="ctr">
            <a:normAutofit/>
          </a:bodyPr>
          <a:lstStyle/>
          <a:p>
            <a:pPr algn="ctr" indent="0" marL="0">
              <a:buNone/>
            </a:pPr>
            <a:r>
              <a:rPr lang="en-US" sz="1050" dirty="0">
                <a:solidFill>
                  <a:srgbClr val="14202B"/>
                </a:solidFill>
              </a:rPr>
              <a:t>Output encoding and safer content handling</a:t>
            </a:r>
            <a:endParaRPr lang="en-US" sz="1050" dirty="0"/>
          </a:p>
        </p:txBody>
      </p:sp>
      <p:sp>
        <p:nvSpPr>
          <p:cNvPr id="25" name="Text 23"/>
          <p:cNvSpPr/>
          <p:nvPr/>
        </p:nvSpPr>
        <p:spPr>
          <a:xfrm>
            <a:off x="8339328" y="2340864"/>
            <a:ext cx="2194560" cy="347472"/>
          </a:xfrm>
          <a:prstGeom prst="rect">
            <a:avLst/>
          </a:prstGeom>
          <a:solidFill>
            <a:srgbClr val="EDF7EF"/>
          </a:solidFill>
          <a:ln>
            <a:solidFill>
              <a:srgbClr val="B9D9BF"/>
            </a:solidFill>
          </a:ln>
        </p:spPr>
        <p:txBody>
          <a:bodyPr wrap="square" lIns="0" tIns="0" rIns="0" bIns="0" rtlCol="0" anchor="ctr"/>
          <a:lstStyle/>
          <a:p>
            <a:pPr algn="ctr" indent="0" marL="0">
              <a:buNone/>
            </a:pPr>
            <a:r>
              <a:rPr lang="en-US" sz="1080" b="1" dirty="0">
                <a:solidFill>
                  <a:srgbClr val="2E7D32"/>
                </a:solidFill>
              </a:rPr>
              <a:t>Medium → Low</a:t>
            </a:r>
            <a:endParaRPr lang="en-US" sz="1080" dirty="0"/>
          </a:p>
        </p:txBody>
      </p:sp>
      <p:sp>
        <p:nvSpPr>
          <p:cNvPr id="26" name="Text 24"/>
          <p:cNvSpPr/>
          <p:nvPr/>
        </p:nvSpPr>
        <p:spPr>
          <a:xfrm>
            <a:off x="731520" y="3108960"/>
            <a:ext cx="2331720" cy="347472"/>
          </a:xfrm>
          <a:prstGeom prst="rect">
            <a:avLst/>
          </a:prstGeom>
          <a:solidFill>
            <a:srgbClr val="F5A623"/>
          </a:solidFill>
          <a:ln/>
        </p:spPr>
        <p:txBody>
          <a:bodyPr wrap="square" lIns="0" tIns="0" rIns="0" bIns="0" rtlCol="0" anchor="ctr"/>
          <a:lstStyle/>
          <a:p>
            <a:pPr algn="ctr" indent="0" marL="0">
              <a:buNone/>
            </a:pPr>
            <a:r>
              <a:rPr lang="en-US" sz="1150" b="1" dirty="0">
                <a:solidFill>
                  <a:srgbClr val="FFFFFF"/>
                </a:solidFill>
              </a:rPr>
              <a:t>Broken Authentication</a:t>
            </a:r>
            <a:endParaRPr lang="en-US" sz="1150" dirty="0"/>
          </a:p>
        </p:txBody>
      </p:sp>
      <p:sp>
        <p:nvSpPr>
          <p:cNvPr id="27" name="Text 25"/>
          <p:cNvSpPr/>
          <p:nvPr/>
        </p:nvSpPr>
        <p:spPr>
          <a:xfrm>
            <a:off x="4160520" y="3108960"/>
            <a:ext cx="3246120" cy="347472"/>
          </a:xfrm>
          <a:prstGeom prst="rect">
            <a:avLst/>
          </a:prstGeom>
          <a:solidFill>
            <a:srgbClr val="FFFFFF"/>
          </a:solidFill>
          <a:ln>
            <a:solidFill>
              <a:srgbClr val="D2E3EA"/>
            </a:solidFill>
          </a:ln>
        </p:spPr>
        <p:txBody>
          <a:bodyPr wrap="square" lIns="254" tIns="254" rIns="254" bIns="254" rtlCol="0" anchor="ctr">
            <a:normAutofit/>
          </a:bodyPr>
          <a:lstStyle/>
          <a:p>
            <a:pPr algn="ctr" indent="0" marL="0">
              <a:buNone/>
            </a:pPr>
            <a:r>
              <a:rPr lang="en-US" sz="1050" dirty="0">
                <a:solidFill>
                  <a:srgbClr val="14202B"/>
                </a:solidFill>
              </a:rPr>
              <a:t>Stronger session handling and login controls</a:t>
            </a:r>
            <a:endParaRPr lang="en-US" sz="1050" dirty="0"/>
          </a:p>
        </p:txBody>
      </p:sp>
      <p:sp>
        <p:nvSpPr>
          <p:cNvPr id="28" name="Text 26"/>
          <p:cNvSpPr/>
          <p:nvPr/>
        </p:nvSpPr>
        <p:spPr>
          <a:xfrm>
            <a:off x="8339328" y="3108960"/>
            <a:ext cx="2194560" cy="347472"/>
          </a:xfrm>
          <a:prstGeom prst="rect">
            <a:avLst/>
          </a:prstGeom>
          <a:solidFill>
            <a:srgbClr val="EDF7EF"/>
          </a:solidFill>
          <a:ln>
            <a:solidFill>
              <a:srgbClr val="B9D9BF"/>
            </a:solidFill>
          </a:ln>
        </p:spPr>
        <p:txBody>
          <a:bodyPr wrap="square" lIns="0" tIns="0" rIns="0" bIns="0" rtlCol="0" anchor="ctr"/>
          <a:lstStyle/>
          <a:p>
            <a:pPr algn="ctr" indent="0" marL="0">
              <a:buNone/>
            </a:pPr>
            <a:r>
              <a:rPr lang="en-US" sz="1080" b="1" dirty="0">
                <a:solidFill>
                  <a:srgbClr val="2E7D32"/>
                </a:solidFill>
              </a:rPr>
              <a:t>High → Medium/Low</a:t>
            </a:r>
            <a:endParaRPr lang="en-US" sz="1080" dirty="0"/>
          </a:p>
        </p:txBody>
      </p:sp>
      <p:sp>
        <p:nvSpPr>
          <p:cNvPr id="29" name="Text 27"/>
          <p:cNvSpPr/>
          <p:nvPr/>
        </p:nvSpPr>
        <p:spPr>
          <a:xfrm>
            <a:off x="731520" y="3877056"/>
            <a:ext cx="2331720" cy="347472"/>
          </a:xfrm>
          <a:prstGeom prst="rect">
            <a:avLst/>
          </a:prstGeom>
          <a:solidFill>
            <a:srgbClr val="1D6FA5"/>
          </a:solidFill>
          <a:ln/>
        </p:spPr>
        <p:txBody>
          <a:bodyPr wrap="square" lIns="0" tIns="0" rIns="0" bIns="0" rtlCol="0" anchor="ctr"/>
          <a:lstStyle/>
          <a:p>
            <a:pPr algn="ctr" indent="0" marL="0">
              <a:buNone/>
            </a:pPr>
            <a:r>
              <a:rPr lang="en-US" sz="1150" b="1" dirty="0">
                <a:solidFill>
                  <a:srgbClr val="FFFFFF"/>
                </a:solidFill>
              </a:rPr>
              <a:t>IDOR</a:t>
            </a:r>
            <a:endParaRPr lang="en-US" sz="1150" dirty="0"/>
          </a:p>
        </p:txBody>
      </p:sp>
      <p:sp>
        <p:nvSpPr>
          <p:cNvPr id="30" name="Text 28"/>
          <p:cNvSpPr/>
          <p:nvPr/>
        </p:nvSpPr>
        <p:spPr>
          <a:xfrm>
            <a:off x="4160520" y="3877056"/>
            <a:ext cx="3246120" cy="347472"/>
          </a:xfrm>
          <a:prstGeom prst="rect">
            <a:avLst/>
          </a:prstGeom>
          <a:solidFill>
            <a:srgbClr val="FFFFFF"/>
          </a:solidFill>
          <a:ln>
            <a:solidFill>
              <a:srgbClr val="D2E3EA"/>
            </a:solidFill>
          </a:ln>
        </p:spPr>
        <p:txBody>
          <a:bodyPr wrap="square" lIns="254" tIns="254" rIns="254" bIns="254" rtlCol="0" anchor="ctr">
            <a:normAutofit/>
          </a:bodyPr>
          <a:lstStyle/>
          <a:p>
            <a:pPr algn="ctr" indent="0" marL="0">
              <a:buNone/>
            </a:pPr>
            <a:r>
              <a:rPr lang="en-US" sz="1050" dirty="0">
                <a:solidFill>
                  <a:srgbClr val="14202B"/>
                </a:solidFill>
              </a:rPr>
              <a:t>Server-side authorisation checks</a:t>
            </a:r>
            <a:endParaRPr lang="en-US" sz="1050" dirty="0"/>
          </a:p>
        </p:txBody>
      </p:sp>
      <p:sp>
        <p:nvSpPr>
          <p:cNvPr id="31" name="Text 29"/>
          <p:cNvSpPr/>
          <p:nvPr/>
        </p:nvSpPr>
        <p:spPr>
          <a:xfrm>
            <a:off x="8339328" y="3877056"/>
            <a:ext cx="2194560" cy="347472"/>
          </a:xfrm>
          <a:prstGeom prst="rect">
            <a:avLst/>
          </a:prstGeom>
          <a:solidFill>
            <a:srgbClr val="EDF7EF"/>
          </a:solidFill>
          <a:ln>
            <a:solidFill>
              <a:srgbClr val="B9D9BF"/>
            </a:solidFill>
          </a:ln>
        </p:spPr>
        <p:txBody>
          <a:bodyPr wrap="square" lIns="0" tIns="0" rIns="0" bIns="0" rtlCol="0" anchor="ctr"/>
          <a:lstStyle/>
          <a:p>
            <a:pPr algn="ctr" indent="0" marL="0">
              <a:buNone/>
            </a:pPr>
            <a:r>
              <a:rPr lang="en-US" sz="1080" b="1" dirty="0">
                <a:solidFill>
                  <a:srgbClr val="2E7D32"/>
                </a:solidFill>
              </a:rPr>
              <a:t>High → Low</a:t>
            </a:r>
            <a:endParaRPr lang="en-US" sz="1080" dirty="0"/>
          </a:p>
        </p:txBody>
      </p:sp>
      <p:sp>
        <p:nvSpPr>
          <p:cNvPr id="32" name="Text 30"/>
          <p:cNvSpPr/>
          <p:nvPr/>
        </p:nvSpPr>
        <p:spPr>
          <a:xfrm>
            <a:off x="731520" y="4645152"/>
            <a:ext cx="2331720" cy="347472"/>
          </a:xfrm>
          <a:prstGeom prst="rect">
            <a:avLst/>
          </a:prstGeom>
          <a:solidFill>
            <a:srgbClr val="1D6FA5"/>
          </a:solidFill>
          <a:ln/>
        </p:spPr>
        <p:txBody>
          <a:bodyPr wrap="square" lIns="0" tIns="0" rIns="0" bIns="0" rtlCol="0" anchor="ctr"/>
          <a:lstStyle/>
          <a:p>
            <a:pPr algn="ctr" indent="0" marL="0">
              <a:buNone/>
            </a:pPr>
            <a:r>
              <a:rPr lang="en-US" sz="1150" b="1" dirty="0">
                <a:solidFill>
                  <a:srgbClr val="FFFFFF"/>
                </a:solidFill>
              </a:rPr>
              <a:t>Misconfiguration</a:t>
            </a:r>
            <a:endParaRPr lang="en-US" sz="1150" dirty="0"/>
          </a:p>
        </p:txBody>
      </p:sp>
      <p:sp>
        <p:nvSpPr>
          <p:cNvPr id="33" name="Text 31"/>
          <p:cNvSpPr/>
          <p:nvPr/>
        </p:nvSpPr>
        <p:spPr>
          <a:xfrm>
            <a:off x="4160520" y="4645152"/>
            <a:ext cx="3246120" cy="347472"/>
          </a:xfrm>
          <a:prstGeom prst="rect">
            <a:avLst/>
          </a:prstGeom>
          <a:solidFill>
            <a:srgbClr val="FFFFFF"/>
          </a:solidFill>
          <a:ln>
            <a:solidFill>
              <a:srgbClr val="D2E3EA"/>
            </a:solidFill>
          </a:ln>
        </p:spPr>
        <p:txBody>
          <a:bodyPr wrap="square" lIns="254" tIns="254" rIns="254" bIns="254" rtlCol="0" anchor="ctr">
            <a:normAutofit/>
          </a:bodyPr>
          <a:lstStyle/>
          <a:p>
            <a:pPr algn="ctr" indent="0" marL="0">
              <a:buNone/>
            </a:pPr>
            <a:r>
              <a:rPr lang="en-US" sz="1050" dirty="0">
                <a:solidFill>
                  <a:srgbClr val="14202B"/>
                </a:solidFill>
              </a:rPr>
              <a:t>Configuration hardening and reduced exposure</a:t>
            </a:r>
            <a:endParaRPr lang="en-US" sz="1050" dirty="0"/>
          </a:p>
        </p:txBody>
      </p:sp>
      <p:sp>
        <p:nvSpPr>
          <p:cNvPr id="34" name="Text 32"/>
          <p:cNvSpPr/>
          <p:nvPr/>
        </p:nvSpPr>
        <p:spPr>
          <a:xfrm>
            <a:off x="8339328" y="4645152"/>
            <a:ext cx="2194560" cy="347472"/>
          </a:xfrm>
          <a:prstGeom prst="rect">
            <a:avLst/>
          </a:prstGeom>
          <a:solidFill>
            <a:srgbClr val="EDF7EF"/>
          </a:solidFill>
          <a:ln>
            <a:solidFill>
              <a:srgbClr val="B9D9BF"/>
            </a:solidFill>
          </a:ln>
        </p:spPr>
        <p:txBody>
          <a:bodyPr wrap="square" lIns="0" tIns="0" rIns="0" bIns="0" rtlCol="0" anchor="ctr"/>
          <a:lstStyle/>
          <a:p>
            <a:pPr algn="ctr" indent="0" marL="0">
              <a:buNone/>
            </a:pPr>
            <a:r>
              <a:rPr lang="en-US" sz="1080" b="1" dirty="0">
                <a:solidFill>
                  <a:srgbClr val="2E7D32"/>
                </a:solidFill>
              </a:rPr>
              <a:t>Medium → Low</a:t>
            </a:r>
            <a:endParaRPr lang="en-US" sz="1080" dirty="0"/>
          </a:p>
        </p:txBody>
      </p:sp>
      <p:sp>
        <p:nvSpPr>
          <p:cNvPr id="35" name="Shape 33"/>
          <p:cNvSpPr/>
          <p:nvPr/>
        </p:nvSpPr>
        <p:spPr>
          <a:xfrm>
            <a:off x="1024128" y="5330952"/>
            <a:ext cx="3895344" cy="621792"/>
          </a:xfrm>
          <a:prstGeom prst="roundRect">
            <a:avLst>
              <a:gd name="adj" fmla="val 17647"/>
            </a:avLst>
          </a:prstGeom>
          <a:solidFill>
            <a:srgbClr val="FFFFFF"/>
          </a:solidFill>
          <a:ln w="12700">
            <a:solidFill>
              <a:srgbClr val="D2E3EA"/>
            </a:solidFill>
            <a:prstDash val="solid"/>
          </a:ln>
        </p:spPr>
        <p:txBody>
          <a:bodyPr/>
          <a:p/>
        </p:txBody>
      </p:sp>
      <p:pic>
        <p:nvPicPr>
          <p:cNvPr id="36" name="Image 0" descr="/mnt/data/docx_media/image16.png">    </p:cNvPr>
          <p:cNvPicPr>
            <a:picLocks noChangeAspect="1"/>
          </p:cNvPicPr>
          <p:nvPr/>
        </p:nvPicPr>
        <p:blipFill>
          <a:blip r:embed="rId1"/>
          <a:stretch>
            <a:fillRect/>
          </a:stretch>
        </p:blipFill>
        <p:spPr>
          <a:xfrm>
            <a:off x="2092222" y="5358384"/>
            <a:ext cx="1759156" cy="566928"/>
          </a:xfrm>
          <a:prstGeom prst="rect">
            <a:avLst/>
          </a:prstGeom>
        </p:spPr>
      </p:pic>
      <p:sp>
        <p:nvSpPr>
          <p:cNvPr id="37" name="Shape 34"/>
          <p:cNvSpPr/>
          <p:nvPr/>
        </p:nvSpPr>
        <p:spPr>
          <a:xfrm>
            <a:off x="6281928" y="5294376"/>
            <a:ext cx="3895344" cy="658368"/>
          </a:xfrm>
          <a:prstGeom prst="roundRect">
            <a:avLst>
              <a:gd name="adj" fmla="val 16667"/>
            </a:avLst>
          </a:prstGeom>
          <a:solidFill>
            <a:srgbClr val="FFFFFF"/>
          </a:solidFill>
          <a:ln w="12700">
            <a:solidFill>
              <a:srgbClr val="D2E3EA"/>
            </a:solidFill>
            <a:prstDash val="solid"/>
          </a:ln>
        </p:spPr>
        <p:txBody>
          <a:bodyPr/>
          <a:p/>
        </p:txBody>
      </p:sp>
      <p:pic>
        <p:nvPicPr>
          <p:cNvPr id="38" name="Image 1" descr="/mnt/data/docx_media/image15.png">    </p:cNvPr>
          <p:cNvPicPr>
            <a:picLocks noChangeAspect="1"/>
          </p:cNvPicPr>
          <p:nvPr/>
        </p:nvPicPr>
        <p:blipFill>
          <a:blip r:embed="rId2"/>
          <a:stretch>
            <a:fillRect/>
          </a:stretch>
        </p:blipFill>
        <p:spPr>
          <a:xfrm>
            <a:off x="7053943" y="5321808"/>
            <a:ext cx="2351314" cy="60350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Automated Scanning vs Manual Penetration Testing</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Comparison</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11</a:t>
            </a:r>
            <a:endParaRPr lang="en-US" sz="850" dirty="0"/>
          </a:p>
        </p:txBody>
      </p:sp>
      <p:sp>
        <p:nvSpPr>
          <p:cNvPr id="9" name="Text 7"/>
          <p:cNvSpPr/>
          <p:nvPr/>
        </p:nvSpPr>
        <p:spPr>
          <a:xfrm>
            <a:off x="685800" y="987552"/>
            <a:ext cx="9829800" cy="384048"/>
          </a:xfrm>
          <a:prstGeom prst="rect">
            <a:avLst/>
          </a:prstGeom>
          <a:noFill/>
          <a:ln/>
        </p:spPr>
        <p:txBody>
          <a:bodyPr wrap="square" lIns="0" tIns="0" rIns="0" bIns="0" rtlCol="0" anchor="ctr"/>
          <a:lstStyle/>
          <a:p>
            <a:pPr indent="0" marL="0">
              <a:buNone/>
            </a:pPr>
            <a:r>
              <a:rPr lang="en-US" sz="1650" b="1" dirty="0">
                <a:solidFill>
                  <a:srgbClr val="082C46"/>
                </a:solidFill>
              </a:rPr>
              <a:t>The study showed that automated and manual testing are complementary rather than interchangeable.</a:t>
            </a:r>
            <a:endParaRPr lang="en-US" sz="1650" dirty="0"/>
          </a:p>
        </p:txBody>
      </p:sp>
      <p:sp>
        <p:nvSpPr>
          <p:cNvPr id="10" name="Shape 8"/>
          <p:cNvSpPr/>
          <p:nvPr/>
        </p:nvSpPr>
        <p:spPr>
          <a:xfrm>
            <a:off x="658368" y="1645920"/>
            <a:ext cx="5038344" cy="1380744"/>
          </a:xfrm>
          <a:prstGeom prst="roundRect">
            <a:avLst>
              <a:gd name="adj" fmla="val 7947"/>
            </a:avLst>
          </a:prstGeom>
          <a:solidFill>
            <a:srgbClr val="FFFFFF"/>
          </a:solidFill>
          <a:ln w="12700">
            <a:solidFill>
              <a:srgbClr val="D2E3EA"/>
            </a:solidFill>
            <a:prstDash val="solid"/>
          </a:ln>
        </p:spPr>
        <p:txBody>
          <a:bodyPr/>
          <a:p/>
        </p:txBody>
      </p:sp>
      <p:pic>
        <p:nvPicPr>
          <p:cNvPr id="11" name="Image 0" descr="/mnt/data/docx_media/image17.png">    </p:cNvPr>
          <p:cNvPicPr>
            <a:picLocks noChangeAspect="1"/>
          </p:cNvPicPr>
          <p:nvPr/>
        </p:nvPicPr>
        <p:blipFill>
          <a:blip r:embed="rId1"/>
          <a:stretch>
            <a:fillRect/>
          </a:stretch>
        </p:blipFill>
        <p:spPr>
          <a:xfrm>
            <a:off x="1013641" y="1673352"/>
            <a:ext cx="4327798" cy="1325880"/>
          </a:xfrm>
          <a:prstGeom prst="rect">
            <a:avLst/>
          </a:prstGeom>
        </p:spPr>
      </p:pic>
      <p:sp>
        <p:nvSpPr>
          <p:cNvPr id="12" name="Text 9"/>
          <p:cNvSpPr/>
          <p:nvPr/>
        </p:nvSpPr>
        <p:spPr>
          <a:xfrm>
            <a:off x="685800" y="3072384"/>
            <a:ext cx="4983480" cy="210312"/>
          </a:xfrm>
          <a:prstGeom prst="rect">
            <a:avLst/>
          </a:prstGeom>
          <a:noFill/>
          <a:ln/>
        </p:spPr>
        <p:txBody>
          <a:bodyPr wrap="square" lIns="0" tIns="0" rIns="0" bIns="0" rtlCol="0" anchor="ctr"/>
          <a:lstStyle/>
          <a:p>
            <a:pPr algn="ctr" indent="0" marL="0">
              <a:buNone/>
            </a:pPr>
            <a:r>
              <a:rPr lang="en-US" sz="750" i="1" dirty="0">
                <a:solidFill>
                  <a:srgbClr val="5A6B78"/>
                </a:solidFill>
              </a:rPr>
              <a:t>Coverage comparison from results chapter</a:t>
            </a:r>
            <a:endParaRPr lang="en-US" sz="750" dirty="0"/>
          </a:p>
        </p:txBody>
      </p:sp>
      <p:sp>
        <p:nvSpPr>
          <p:cNvPr id="13" name="Text 10"/>
          <p:cNvSpPr/>
          <p:nvPr/>
        </p:nvSpPr>
        <p:spPr>
          <a:xfrm>
            <a:off x="868680" y="3566160"/>
            <a:ext cx="2377440" cy="320040"/>
          </a:xfrm>
          <a:prstGeom prst="rect">
            <a:avLst/>
          </a:prstGeom>
          <a:noFill/>
          <a:ln/>
        </p:spPr>
        <p:txBody>
          <a:bodyPr wrap="square" lIns="0" tIns="0" rIns="0" bIns="0" rtlCol="0" anchor="ctr"/>
          <a:lstStyle/>
          <a:p>
            <a:pPr indent="0" marL="0">
              <a:buNone/>
            </a:pPr>
            <a:r>
              <a:rPr lang="en-US" sz="1600" b="1" dirty="0">
                <a:solidFill>
                  <a:srgbClr val="1D6FA5"/>
                </a:solidFill>
              </a:rPr>
              <a:t>Automated tools</a:t>
            </a:r>
            <a:endParaRPr lang="en-US" sz="1600" dirty="0"/>
          </a:p>
        </p:txBody>
      </p:sp>
      <p:sp>
        <p:nvSpPr>
          <p:cNvPr id="14" name="Text 11"/>
          <p:cNvSpPr/>
          <p:nvPr/>
        </p:nvSpPr>
        <p:spPr>
          <a:xfrm>
            <a:off x="868680" y="3977640"/>
            <a:ext cx="4160520" cy="685800"/>
          </a:xfrm>
          <a:prstGeom prst="rect">
            <a:avLst/>
          </a:prstGeom>
          <a:noFill/>
          <a:ln/>
        </p:spPr>
        <p:txBody>
          <a:bodyPr wrap="square" lIns="254" tIns="254" rIns="254" bIns="254" rtlCol="0" anchor="t">
            <a:normAutofit/>
          </a:bodyPr>
          <a:lstStyle/>
          <a:p>
            <a:pPr indent="0" marL="0">
              <a:buNone/>
            </a:pPr>
            <a:r>
              <a:rPr lang="en-US" sz="1300" dirty="0">
                <a:solidFill>
                  <a:srgbClr val="14202B"/>
                </a:solidFill>
              </a:rPr>
              <a:t>Useful for speed, repeatability, surface discovery, known vulnerability patterns and broad scanning coverage.</a:t>
            </a:r>
            <a:endParaRPr lang="en-US" sz="1300" dirty="0"/>
          </a:p>
        </p:txBody>
      </p:sp>
      <p:sp>
        <p:nvSpPr>
          <p:cNvPr id="15" name="Text 12"/>
          <p:cNvSpPr/>
          <p:nvPr/>
        </p:nvSpPr>
        <p:spPr>
          <a:xfrm>
            <a:off x="6537960" y="3566160"/>
            <a:ext cx="2377440" cy="320040"/>
          </a:xfrm>
          <a:prstGeom prst="rect">
            <a:avLst/>
          </a:prstGeom>
          <a:noFill/>
          <a:ln/>
        </p:spPr>
        <p:txBody>
          <a:bodyPr wrap="square" lIns="0" tIns="0" rIns="0" bIns="0" rtlCol="0" anchor="ctr"/>
          <a:lstStyle/>
          <a:p>
            <a:pPr indent="0" marL="0">
              <a:buNone/>
            </a:pPr>
            <a:r>
              <a:rPr lang="en-US" sz="1600" b="1" dirty="0">
                <a:solidFill>
                  <a:srgbClr val="16A3A6"/>
                </a:solidFill>
              </a:rPr>
              <a:t>Manual testing</a:t>
            </a:r>
            <a:endParaRPr lang="en-US" sz="1600" dirty="0"/>
          </a:p>
        </p:txBody>
      </p:sp>
      <p:sp>
        <p:nvSpPr>
          <p:cNvPr id="16" name="Text 13"/>
          <p:cNvSpPr/>
          <p:nvPr/>
        </p:nvSpPr>
        <p:spPr>
          <a:xfrm>
            <a:off x="6537960" y="3977640"/>
            <a:ext cx="4160520" cy="685800"/>
          </a:xfrm>
          <a:prstGeom prst="rect">
            <a:avLst/>
          </a:prstGeom>
          <a:noFill/>
          <a:ln/>
        </p:spPr>
        <p:txBody>
          <a:bodyPr wrap="square" lIns="254" tIns="254" rIns="254" bIns="254" rtlCol="0" anchor="t">
            <a:normAutofit/>
          </a:bodyPr>
          <a:lstStyle/>
          <a:p>
            <a:pPr indent="0" marL="0">
              <a:buNone/>
            </a:pPr>
            <a:r>
              <a:rPr lang="en-US" sz="1300" dirty="0">
                <a:solidFill>
                  <a:srgbClr val="14202B"/>
                </a:solidFill>
              </a:rPr>
              <a:t>Essential for request manipulation, authentication logic, IDOR, exploit confirmation and contextual impact analysis.</a:t>
            </a:r>
            <a:endParaRPr lang="en-US" sz="1300" dirty="0"/>
          </a:p>
        </p:txBody>
      </p:sp>
      <p:sp>
        <p:nvSpPr>
          <p:cNvPr id="17" name="Shape 14"/>
          <p:cNvSpPr/>
          <p:nvPr/>
        </p:nvSpPr>
        <p:spPr>
          <a:xfrm>
            <a:off x="5989320" y="1645920"/>
            <a:ext cx="0" cy="4434840"/>
          </a:xfrm>
          <a:prstGeom prst="line">
            <a:avLst/>
          </a:prstGeom>
          <a:noFill/>
          <a:ln w="15240">
            <a:solidFill>
              <a:srgbClr val="BBD7E3"/>
            </a:solidFill>
            <a:prstDash val="solid"/>
          </a:ln>
        </p:spPr>
        <p:txBody>
          <a:bodyPr/>
          <a:p/>
        </p:txBody>
      </p:sp>
      <p:sp>
        <p:nvSpPr>
          <p:cNvPr id="18" name="Text 15"/>
          <p:cNvSpPr/>
          <p:nvPr/>
        </p:nvSpPr>
        <p:spPr>
          <a:xfrm>
            <a:off x="3383280" y="5669280"/>
            <a:ext cx="5394960" cy="384048"/>
          </a:xfrm>
          <a:prstGeom prst="rect">
            <a:avLst/>
          </a:prstGeom>
          <a:solidFill>
            <a:srgbClr val="082C46"/>
          </a:solidFill>
          <a:ln>
            <a:solidFill>
              <a:srgbClr val="082C46">
                <a:alpha val="0"/>
              </a:srgbClr>
            </a:solidFill>
          </a:ln>
        </p:spPr>
        <p:txBody>
          <a:bodyPr wrap="square" lIns="635" tIns="635" rIns="635" bIns="635" rtlCol="0" anchor="ctr"/>
          <a:lstStyle/>
          <a:p>
            <a:pPr algn="ctr" indent="0" marL="0">
              <a:buNone/>
            </a:pPr>
            <a:r>
              <a:rPr lang="en-US" sz="1300" b="1" dirty="0">
                <a:solidFill>
                  <a:srgbClr val="FFFFFF"/>
                </a:solidFill>
              </a:rPr>
              <a:t>Best conclusion: hybrid testing gives stronger assurance</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Key Evaluation Outcomes</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Evidence-based summary</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12</a:t>
            </a:r>
            <a:endParaRPr lang="en-US" sz="850" dirty="0"/>
          </a:p>
        </p:txBody>
      </p:sp>
      <p:sp>
        <p:nvSpPr>
          <p:cNvPr id="9" name="Text 7"/>
          <p:cNvSpPr/>
          <p:nvPr/>
        </p:nvSpPr>
        <p:spPr>
          <a:xfrm>
            <a:off x="685800" y="960120"/>
            <a:ext cx="10424160" cy="502920"/>
          </a:xfrm>
          <a:prstGeom prst="rect">
            <a:avLst/>
          </a:prstGeom>
          <a:noFill/>
          <a:ln/>
        </p:spPr>
        <p:txBody>
          <a:bodyPr wrap="square" lIns="0" tIns="0" rIns="0" bIns="0" rtlCol="0" anchor="ctr">
            <a:normAutofit/>
          </a:bodyPr>
          <a:lstStyle/>
          <a:p>
            <a:pPr indent="0" marL="0">
              <a:buNone/>
            </a:pPr>
            <a:r>
              <a:rPr lang="en-US" sz="1700" b="1" dirty="0">
                <a:solidFill>
                  <a:srgbClr val="082C46"/>
                </a:solidFill>
              </a:rPr>
              <a:t>The project was evaluated against the aim and objectives using practical evidence from scanning, manual testing, CVSS scoring, mitigation and retesting.</a:t>
            </a:r>
            <a:endParaRPr lang="en-US" sz="1700" dirty="0"/>
          </a:p>
        </p:txBody>
      </p:sp>
      <p:sp>
        <p:nvSpPr>
          <p:cNvPr id="10" name="Text 8"/>
          <p:cNvSpPr/>
          <p:nvPr/>
        </p:nvSpPr>
        <p:spPr>
          <a:xfrm>
            <a:off x="822960" y="1828800"/>
            <a:ext cx="594360" cy="594360"/>
          </a:xfrm>
          <a:prstGeom prst="rect">
            <a:avLst/>
          </a:prstGeom>
          <a:solidFill>
            <a:srgbClr val="1D6FA5"/>
          </a:solidFill>
          <a:ln/>
        </p:spPr>
        <p:txBody>
          <a:bodyPr wrap="square" lIns="0" tIns="0" rIns="0" bIns="0" rtlCol="0" anchor="ctr"/>
          <a:lstStyle/>
          <a:p>
            <a:pPr algn="ctr" indent="0" marL="0">
              <a:buNone/>
            </a:pPr>
            <a:r>
              <a:rPr lang="en-US" sz="2200" b="1" dirty="0">
                <a:solidFill>
                  <a:srgbClr val="FFFFFF"/>
                </a:solidFill>
              </a:rPr>
              <a:t>1</a:t>
            </a:r>
            <a:endParaRPr lang="en-US" sz="2200" dirty="0"/>
          </a:p>
        </p:txBody>
      </p:sp>
      <p:sp>
        <p:nvSpPr>
          <p:cNvPr id="11" name="Text 9"/>
          <p:cNvSpPr/>
          <p:nvPr/>
        </p:nvSpPr>
        <p:spPr>
          <a:xfrm>
            <a:off x="1645920" y="1810512"/>
            <a:ext cx="4206240" cy="292608"/>
          </a:xfrm>
          <a:prstGeom prst="rect">
            <a:avLst/>
          </a:prstGeom>
          <a:noFill/>
          <a:ln/>
        </p:spPr>
        <p:txBody>
          <a:bodyPr wrap="square" lIns="0" tIns="0" rIns="0" bIns="0" rtlCol="0" anchor="ctr"/>
          <a:lstStyle/>
          <a:p>
            <a:pPr indent="0" marL="0">
              <a:buNone/>
            </a:pPr>
            <a:r>
              <a:rPr lang="en-US" sz="1600" b="1" dirty="0">
                <a:solidFill>
                  <a:srgbClr val="082C46"/>
                </a:solidFill>
              </a:rPr>
              <a:t>Framework value</a:t>
            </a:r>
            <a:endParaRPr lang="en-US" sz="1600" dirty="0"/>
          </a:p>
        </p:txBody>
      </p:sp>
      <p:sp>
        <p:nvSpPr>
          <p:cNvPr id="12" name="Text 10"/>
          <p:cNvSpPr/>
          <p:nvPr/>
        </p:nvSpPr>
        <p:spPr>
          <a:xfrm>
            <a:off x="1645920" y="2267712"/>
            <a:ext cx="4343400" cy="804672"/>
          </a:xfrm>
          <a:prstGeom prst="rect">
            <a:avLst/>
          </a:prstGeom>
          <a:noFill/>
          <a:ln/>
        </p:spPr>
        <p:txBody>
          <a:bodyPr wrap="square" lIns="254" tIns="254" rIns="254" bIns="254" rtlCol="0" anchor="t">
            <a:normAutofit/>
          </a:bodyPr>
          <a:lstStyle/>
          <a:p>
            <a:pPr indent="0" marL="0">
              <a:buNone/>
            </a:pPr>
            <a:r>
              <a:rPr lang="en-US" sz="1220" dirty="0">
                <a:solidFill>
                  <a:srgbClr val="14202B"/>
                </a:solidFill>
              </a:rPr>
              <a:t>OWASP Top 10 gave a clear structure for classifying web-application weaknesses and linking findings to controls.</a:t>
            </a:r>
            <a:endParaRPr lang="en-US" sz="1220" dirty="0"/>
          </a:p>
        </p:txBody>
      </p:sp>
      <p:sp>
        <p:nvSpPr>
          <p:cNvPr id="13" name="Text 11"/>
          <p:cNvSpPr/>
          <p:nvPr/>
        </p:nvSpPr>
        <p:spPr>
          <a:xfrm>
            <a:off x="6172200" y="1828800"/>
            <a:ext cx="594360" cy="594360"/>
          </a:xfrm>
          <a:prstGeom prst="rect">
            <a:avLst/>
          </a:prstGeom>
          <a:solidFill>
            <a:srgbClr val="16A3A6"/>
          </a:solidFill>
          <a:ln/>
        </p:spPr>
        <p:txBody>
          <a:bodyPr wrap="square" lIns="0" tIns="0" rIns="0" bIns="0" rtlCol="0" anchor="ctr"/>
          <a:lstStyle/>
          <a:p>
            <a:pPr algn="ctr" indent="0" marL="0">
              <a:buNone/>
            </a:pPr>
            <a:r>
              <a:rPr lang="en-US" sz="2200" b="1" dirty="0">
                <a:solidFill>
                  <a:srgbClr val="FFFFFF"/>
                </a:solidFill>
              </a:rPr>
              <a:t>2</a:t>
            </a:r>
            <a:endParaRPr lang="en-US" sz="2200" dirty="0"/>
          </a:p>
        </p:txBody>
      </p:sp>
      <p:sp>
        <p:nvSpPr>
          <p:cNvPr id="14" name="Text 12"/>
          <p:cNvSpPr/>
          <p:nvPr/>
        </p:nvSpPr>
        <p:spPr>
          <a:xfrm>
            <a:off x="6995160" y="1810512"/>
            <a:ext cx="4206240" cy="292608"/>
          </a:xfrm>
          <a:prstGeom prst="rect">
            <a:avLst/>
          </a:prstGeom>
          <a:noFill/>
          <a:ln/>
        </p:spPr>
        <p:txBody>
          <a:bodyPr wrap="square" lIns="0" tIns="0" rIns="0" bIns="0" rtlCol="0" anchor="ctr"/>
          <a:lstStyle/>
          <a:p>
            <a:pPr indent="0" marL="0">
              <a:buNone/>
            </a:pPr>
            <a:r>
              <a:rPr lang="en-US" sz="1600" b="1" dirty="0">
                <a:solidFill>
                  <a:srgbClr val="082C46"/>
                </a:solidFill>
              </a:rPr>
              <a:t>Testing coverage</a:t>
            </a:r>
            <a:endParaRPr lang="en-US" sz="1600" dirty="0"/>
          </a:p>
        </p:txBody>
      </p:sp>
      <p:sp>
        <p:nvSpPr>
          <p:cNvPr id="15" name="Text 13"/>
          <p:cNvSpPr/>
          <p:nvPr/>
        </p:nvSpPr>
        <p:spPr>
          <a:xfrm>
            <a:off x="6995160" y="2267712"/>
            <a:ext cx="4343400" cy="804672"/>
          </a:xfrm>
          <a:prstGeom prst="rect">
            <a:avLst/>
          </a:prstGeom>
          <a:noFill/>
          <a:ln/>
        </p:spPr>
        <p:txBody>
          <a:bodyPr wrap="square" lIns="254" tIns="254" rIns="254" bIns="254" rtlCol="0" anchor="t">
            <a:normAutofit/>
          </a:bodyPr>
          <a:lstStyle/>
          <a:p>
            <a:pPr indent="0" marL="0">
              <a:buNone/>
            </a:pPr>
            <a:r>
              <a:rPr lang="en-US" sz="1220" dirty="0">
                <a:solidFill>
                  <a:srgbClr val="14202B"/>
                </a:solidFill>
              </a:rPr>
              <a:t>Automated scanning found common issues quickly; manual testing gave stronger validation for authentication, access control and application logic.</a:t>
            </a:r>
            <a:endParaRPr lang="en-US" sz="1220" dirty="0"/>
          </a:p>
        </p:txBody>
      </p:sp>
      <p:sp>
        <p:nvSpPr>
          <p:cNvPr id="16" name="Text 14"/>
          <p:cNvSpPr/>
          <p:nvPr/>
        </p:nvSpPr>
        <p:spPr>
          <a:xfrm>
            <a:off x="822960" y="4069080"/>
            <a:ext cx="594360" cy="594360"/>
          </a:xfrm>
          <a:prstGeom prst="rect">
            <a:avLst/>
          </a:prstGeom>
          <a:solidFill>
            <a:srgbClr val="6A4C93"/>
          </a:solidFill>
          <a:ln/>
        </p:spPr>
        <p:txBody>
          <a:bodyPr wrap="square" lIns="0" tIns="0" rIns="0" bIns="0" rtlCol="0" anchor="ctr"/>
          <a:lstStyle/>
          <a:p>
            <a:pPr algn="ctr" indent="0" marL="0">
              <a:buNone/>
            </a:pPr>
            <a:r>
              <a:rPr lang="en-US" sz="2200" b="1" dirty="0">
                <a:solidFill>
                  <a:srgbClr val="FFFFFF"/>
                </a:solidFill>
              </a:rPr>
              <a:t>3</a:t>
            </a:r>
            <a:endParaRPr lang="en-US" sz="2200" dirty="0"/>
          </a:p>
        </p:txBody>
      </p:sp>
      <p:sp>
        <p:nvSpPr>
          <p:cNvPr id="17" name="Text 15"/>
          <p:cNvSpPr/>
          <p:nvPr/>
        </p:nvSpPr>
        <p:spPr>
          <a:xfrm>
            <a:off x="1645920" y="4050792"/>
            <a:ext cx="4206240" cy="292608"/>
          </a:xfrm>
          <a:prstGeom prst="rect">
            <a:avLst/>
          </a:prstGeom>
          <a:noFill/>
          <a:ln/>
        </p:spPr>
        <p:txBody>
          <a:bodyPr wrap="square" lIns="0" tIns="0" rIns="0" bIns="0" rtlCol="0" anchor="ctr"/>
          <a:lstStyle/>
          <a:p>
            <a:pPr indent="0" marL="0">
              <a:buNone/>
            </a:pPr>
            <a:r>
              <a:rPr lang="en-US" sz="1600" b="1" dirty="0">
                <a:solidFill>
                  <a:srgbClr val="082C46"/>
                </a:solidFill>
              </a:rPr>
              <a:t>Risk prioritisation</a:t>
            </a:r>
            <a:endParaRPr lang="en-US" sz="1600" dirty="0"/>
          </a:p>
        </p:txBody>
      </p:sp>
      <p:sp>
        <p:nvSpPr>
          <p:cNvPr id="18" name="Text 16"/>
          <p:cNvSpPr/>
          <p:nvPr/>
        </p:nvSpPr>
        <p:spPr>
          <a:xfrm>
            <a:off x="1645920" y="4507992"/>
            <a:ext cx="4343400" cy="804672"/>
          </a:xfrm>
          <a:prstGeom prst="rect">
            <a:avLst/>
          </a:prstGeom>
          <a:noFill/>
          <a:ln/>
        </p:spPr>
        <p:txBody>
          <a:bodyPr wrap="square" lIns="254" tIns="254" rIns="254" bIns="254" rtlCol="0" anchor="t">
            <a:normAutofit/>
          </a:bodyPr>
          <a:lstStyle/>
          <a:p>
            <a:pPr indent="0" marL="0">
              <a:buNone/>
            </a:pPr>
            <a:r>
              <a:rPr lang="en-US" sz="1220" dirty="0">
                <a:solidFill>
                  <a:srgbClr val="14202B"/>
                </a:solidFill>
              </a:rPr>
              <a:t>CVSS v3.1 helped rank findings into Low, Medium, High and Critical so mitigation effort could be prioritised.</a:t>
            </a:r>
            <a:endParaRPr lang="en-US" sz="1220" dirty="0"/>
          </a:p>
        </p:txBody>
      </p:sp>
      <p:sp>
        <p:nvSpPr>
          <p:cNvPr id="19" name="Text 17"/>
          <p:cNvSpPr/>
          <p:nvPr/>
        </p:nvSpPr>
        <p:spPr>
          <a:xfrm>
            <a:off x="6172200" y="4069080"/>
            <a:ext cx="594360" cy="594360"/>
          </a:xfrm>
          <a:prstGeom prst="rect">
            <a:avLst/>
          </a:prstGeom>
          <a:solidFill>
            <a:srgbClr val="F5A623"/>
          </a:solidFill>
          <a:ln/>
        </p:spPr>
        <p:txBody>
          <a:bodyPr wrap="square" lIns="0" tIns="0" rIns="0" bIns="0" rtlCol="0" anchor="ctr"/>
          <a:lstStyle/>
          <a:p>
            <a:pPr algn="ctr" indent="0" marL="0">
              <a:buNone/>
            </a:pPr>
            <a:r>
              <a:rPr lang="en-US" sz="2200" b="1" dirty="0">
                <a:solidFill>
                  <a:srgbClr val="FFFFFF"/>
                </a:solidFill>
              </a:rPr>
              <a:t>4</a:t>
            </a:r>
            <a:endParaRPr lang="en-US" sz="2200" dirty="0"/>
          </a:p>
        </p:txBody>
      </p:sp>
      <p:sp>
        <p:nvSpPr>
          <p:cNvPr id="20" name="Text 18"/>
          <p:cNvSpPr/>
          <p:nvPr/>
        </p:nvSpPr>
        <p:spPr>
          <a:xfrm>
            <a:off x="6995160" y="4050792"/>
            <a:ext cx="4206240" cy="292608"/>
          </a:xfrm>
          <a:prstGeom prst="rect">
            <a:avLst/>
          </a:prstGeom>
          <a:noFill/>
          <a:ln/>
        </p:spPr>
        <p:txBody>
          <a:bodyPr wrap="square" lIns="0" tIns="0" rIns="0" bIns="0" rtlCol="0" anchor="ctr"/>
          <a:lstStyle/>
          <a:p>
            <a:pPr indent="0" marL="0">
              <a:buNone/>
            </a:pPr>
            <a:r>
              <a:rPr lang="en-US" sz="1600" b="1" dirty="0">
                <a:solidFill>
                  <a:srgbClr val="082C46"/>
                </a:solidFill>
              </a:rPr>
              <a:t>Mitigation proof</a:t>
            </a:r>
            <a:endParaRPr lang="en-US" sz="1600" dirty="0"/>
          </a:p>
        </p:txBody>
      </p:sp>
      <p:sp>
        <p:nvSpPr>
          <p:cNvPr id="21" name="Text 19"/>
          <p:cNvSpPr/>
          <p:nvPr/>
        </p:nvSpPr>
        <p:spPr>
          <a:xfrm>
            <a:off x="6995160" y="4507992"/>
            <a:ext cx="4343400" cy="804672"/>
          </a:xfrm>
          <a:prstGeom prst="rect">
            <a:avLst/>
          </a:prstGeom>
          <a:noFill/>
          <a:ln/>
        </p:spPr>
        <p:txBody>
          <a:bodyPr wrap="square" lIns="254" tIns="254" rIns="254" bIns="254" rtlCol="0" anchor="t">
            <a:normAutofit/>
          </a:bodyPr>
          <a:lstStyle/>
          <a:p>
            <a:pPr indent="0" marL="0">
              <a:buNone/>
            </a:pPr>
            <a:r>
              <a:rPr lang="en-US" sz="1220" dirty="0">
                <a:solidFill>
                  <a:srgbClr val="14202B"/>
                </a:solidFill>
              </a:rPr>
              <a:t>Retesting showed whether implemented controls reduced exploitability and residual risk instead of assuming the fixes worked.</a:t>
            </a:r>
            <a:endParaRPr lang="en-US" sz="122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Recommendations and Future Work</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Practical value</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13</a:t>
            </a:r>
            <a:endParaRPr lang="en-US" sz="850" dirty="0"/>
          </a:p>
        </p:txBody>
      </p:sp>
      <p:sp>
        <p:nvSpPr>
          <p:cNvPr id="9" name="Shape 7"/>
          <p:cNvSpPr/>
          <p:nvPr/>
        </p:nvSpPr>
        <p:spPr>
          <a:xfrm>
            <a:off x="658368" y="978408"/>
            <a:ext cx="4946904" cy="2478024"/>
          </a:xfrm>
          <a:prstGeom prst="roundRect">
            <a:avLst>
              <a:gd name="adj" fmla="val 4428"/>
            </a:avLst>
          </a:prstGeom>
          <a:solidFill>
            <a:srgbClr val="FFFFFF"/>
          </a:solidFill>
          <a:ln w="12700">
            <a:solidFill>
              <a:srgbClr val="D2E3EA"/>
            </a:solidFill>
            <a:prstDash val="solid"/>
          </a:ln>
        </p:spPr>
        <p:txBody>
          <a:bodyPr/>
          <a:p/>
        </p:txBody>
      </p:sp>
      <p:pic>
        <p:nvPicPr>
          <p:cNvPr id="10" name="Image 0" descr="/mnt/data/docx_media/image18.png">    </p:cNvPr>
          <p:cNvPicPr>
            <a:picLocks noChangeAspect="1"/>
          </p:cNvPicPr>
          <p:nvPr/>
        </p:nvPicPr>
        <p:blipFill>
          <a:blip r:embed="rId1"/>
          <a:stretch>
            <a:fillRect/>
          </a:stretch>
        </p:blipFill>
        <p:spPr>
          <a:xfrm>
            <a:off x="985320" y="1005840"/>
            <a:ext cx="4293000" cy="2423160"/>
          </a:xfrm>
          <a:prstGeom prst="rect">
            <a:avLst/>
          </a:prstGeom>
        </p:spPr>
      </p:pic>
      <p:sp>
        <p:nvSpPr>
          <p:cNvPr id="11" name="Text 8"/>
          <p:cNvSpPr/>
          <p:nvPr/>
        </p:nvSpPr>
        <p:spPr>
          <a:xfrm>
            <a:off x="685800" y="3502152"/>
            <a:ext cx="4892040" cy="210312"/>
          </a:xfrm>
          <a:prstGeom prst="rect">
            <a:avLst/>
          </a:prstGeom>
          <a:noFill/>
          <a:ln/>
        </p:spPr>
        <p:txBody>
          <a:bodyPr wrap="square" lIns="0" tIns="0" rIns="0" bIns="0" rtlCol="0" anchor="ctr"/>
          <a:lstStyle/>
          <a:p>
            <a:pPr algn="ctr" indent="0" marL="0">
              <a:buNone/>
            </a:pPr>
            <a:r>
              <a:rPr lang="en-US" sz="750" i="1" dirty="0">
                <a:solidFill>
                  <a:srgbClr val="5A6B78"/>
                </a:solidFill>
              </a:rPr>
              <a:t>Recommended security controls for e-commerce applications</a:t>
            </a:r>
            <a:endParaRPr lang="en-US" sz="750" dirty="0"/>
          </a:p>
        </p:txBody>
      </p:sp>
      <p:sp>
        <p:nvSpPr>
          <p:cNvPr id="12" name="Text 9"/>
          <p:cNvSpPr/>
          <p:nvPr/>
        </p:nvSpPr>
        <p:spPr>
          <a:xfrm>
            <a:off x="6172200" y="1051560"/>
            <a:ext cx="4389120" cy="292608"/>
          </a:xfrm>
          <a:prstGeom prst="rect">
            <a:avLst/>
          </a:prstGeom>
          <a:noFill/>
          <a:ln/>
        </p:spPr>
        <p:txBody>
          <a:bodyPr wrap="square" lIns="0" tIns="0" rIns="0" bIns="0" rtlCol="0" anchor="ctr"/>
          <a:lstStyle/>
          <a:p>
            <a:pPr indent="0" marL="0">
              <a:buNone/>
            </a:pPr>
            <a:r>
              <a:rPr lang="en-US" sz="1700" b="1" dirty="0">
                <a:solidFill>
                  <a:srgbClr val="082C46"/>
                </a:solidFill>
              </a:rPr>
              <a:t>Main recommendations</a:t>
            </a:r>
            <a:endParaRPr lang="en-US" sz="1700" dirty="0"/>
          </a:p>
        </p:txBody>
      </p:sp>
      <p:sp>
        <p:nvSpPr>
          <p:cNvPr id="13" name="Text 10"/>
          <p:cNvSpPr/>
          <p:nvPr/>
        </p:nvSpPr>
        <p:spPr>
          <a:xfrm>
            <a:off x="6263640" y="1581912"/>
            <a:ext cx="347472" cy="347472"/>
          </a:xfrm>
          <a:prstGeom prst="rect">
            <a:avLst/>
          </a:prstGeom>
          <a:solidFill>
            <a:srgbClr val="16A3A6"/>
          </a:solidFill>
          <a:ln/>
        </p:spPr>
        <p:txBody>
          <a:bodyPr wrap="square" lIns="0" tIns="0" rIns="0" bIns="0" rtlCol="0" anchor="ctr"/>
          <a:lstStyle/>
          <a:p>
            <a:pPr algn="ctr" indent="0" marL="0">
              <a:buNone/>
            </a:pPr>
            <a:r>
              <a:rPr lang="en-US" sz="1200" b="1" dirty="0">
                <a:solidFill>
                  <a:srgbClr val="FFFFFF"/>
                </a:solidFill>
              </a:rPr>
              <a:t>1</a:t>
            </a:r>
            <a:endParaRPr lang="en-US" sz="1200" dirty="0"/>
          </a:p>
        </p:txBody>
      </p:sp>
      <p:sp>
        <p:nvSpPr>
          <p:cNvPr id="14" name="Text 11"/>
          <p:cNvSpPr/>
          <p:nvPr/>
        </p:nvSpPr>
        <p:spPr>
          <a:xfrm>
            <a:off x="6748272" y="1600200"/>
            <a:ext cx="4251960" cy="384048"/>
          </a:xfrm>
          <a:prstGeom prst="rect">
            <a:avLst/>
          </a:prstGeom>
          <a:noFill/>
          <a:ln/>
        </p:spPr>
        <p:txBody>
          <a:bodyPr wrap="square" lIns="254" tIns="254" rIns="254" bIns="254" rtlCol="0" anchor="t">
            <a:normAutofit/>
          </a:bodyPr>
          <a:lstStyle/>
          <a:p>
            <a:pPr indent="0" marL="0">
              <a:buNone/>
            </a:pPr>
            <a:r>
              <a:rPr lang="en-US" sz="1080" dirty="0">
                <a:solidFill>
                  <a:srgbClr val="14202B"/>
                </a:solidFill>
              </a:rPr>
              <a:t>Combine automated scanning with manual penetration testing in regular security cycles.</a:t>
            </a:r>
            <a:endParaRPr lang="en-US" sz="1080" dirty="0"/>
          </a:p>
        </p:txBody>
      </p:sp>
      <p:sp>
        <p:nvSpPr>
          <p:cNvPr id="15" name="Text 12"/>
          <p:cNvSpPr/>
          <p:nvPr/>
        </p:nvSpPr>
        <p:spPr>
          <a:xfrm>
            <a:off x="6263640" y="2240280"/>
            <a:ext cx="347472" cy="347472"/>
          </a:xfrm>
          <a:prstGeom prst="rect">
            <a:avLst/>
          </a:prstGeom>
          <a:solidFill>
            <a:srgbClr val="16A3A6"/>
          </a:solidFill>
          <a:ln/>
        </p:spPr>
        <p:txBody>
          <a:bodyPr wrap="square" lIns="0" tIns="0" rIns="0" bIns="0" rtlCol="0" anchor="ctr"/>
          <a:lstStyle/>
          <a:p>
            <a:pPr algn="ctr" indent="0" marL="0">
              <a:buNone/>
            </a:pPr>
            <a:r>
              <a:rPr lang="en-US" sz="1200" b="1" dirty="0">
                <a:solidFill>
                  <a:srgbClr val="FFFFFF"/>
                </a:solidFill>
              </a:rPr>
              <a:t>2</a:t>
            </a:r>
            <a:endParaRPr lang="en-US" sz="1200" dirty="0"/>
          </a:p>
        </p:txBody>
      </p:sp>
      <p:sp>
        <p:nvSpPr>
          <p:cNvPr id="16" name="Text 13"/>
          <p:cNvSpPr/>
          <p:nvPr/>
        </p:nvSpPr>
        <p:spPr>
          <a:xfrm>
            <a:off x="6748272" y="2258568"/>
            <a:ext cx="4251960" cy="384048"/>
          </a:xfrm>
          <a:prstGeom prst="rect">
            <a:avLst/>
          </a:prstGeom>
          <a:noFill/>
          <a:ln/>
        </p:spPr>
        <p:txBody>
          <a:bodyPr wrap="square" lIns="254" tIns="254" rIns="254" bIns="254" rtlCol="0" anchor="t">
            <a:normAutofit/>
          </a:bodyPr>
          <a:lstStyle/>
          <a:p>
            <a:pPr indent="0" marL="0">
              <a:buNone/>
            </a:pPr>
            <a:r>
              <a:rPr lang="en-US" sz="1080" dirty="0">
                <a:solidFill>
                  <a:srgbClr val="14202B"/>
                </a:solidFill>
              </a:rPr>
              <a:t>Use OWASP Top 10 for structure, but validate each finding with real evidence.</a:t>
            </a:r>
            <a:endParaRPr lang="en-US" sz="1080" dirty="0"/>
          </a:p>
        </p:txBody>
      </p:sp>
      <p:sp>
        <p:nvSpPr>
          <p:cNvPr id="17" name="Text 14"/>
          <p:cNvSpPr/>
          <p:nvPr/>
        </p:nvSpPr>
        <p:spPr>
          <a:xfrm>
            <a:off x="6263640" y="2898648"/>
            <a:ext cx="347472" cy="347472"/>
          </a:xfrm>
          <a:prstGeom prst="rect">
            <a:avLst/>
          </a:prstGeom>
          <a:solidFill>
            <a:srgbClr val="16A3A6"/>
          </a:solidFill>
          <a:ln/>
        </p:spPr>
        <p:txBody>
          <a:bodyPr wrap="square" lIns="0" tIns="0" rIns="0" bIns="0" rtlCol="0" anchor="ctr"/>
          <a:lstStyle/>
          <a:p>
            <a:pPr algn="ctr" indent="0" marL="0">
              <a:buNone/>
            </a:pPr>
            <a:r>
              <a:rPr lang="en-US" sz="1200" b="1" dirty="0">
                <a:solidFill>
                  <a:srgbClr val="FFFFFF"/>
                </a:solidFill>
              </a:rPr>
              <a:t>3</a:t>
            </a:r>
            <a:endParaRPr lang="en-US" sz="1200" dirty="0"/>
          </a:p>
        </p:txBody>
      </p:sp>
      <p:sp>
        <p:nvSpPr>
          <p:cNvPr id="18" name="Text 15"/>
          <p:cNvSpPr/>
          <p:nvPr/>
        </p:nvSpPr>
        <p:spPr>
          <a:xfrm>
            <a:off x="6748272" y="2916936"/>
            <a:ext cx="4251960" cy="384048"/>
          </a:xfrm>
          <a:prstGeom prst="rect">
            <a:avLst/>
          </a:prstGeom>
          <a:noFill/>
          <a:ln/>
        </p:spPr>
        <p:txBody>
          <a:bodyPr wrap="square" lIns="254" tIns="254" rIns="254" bIns="254" rtlCol="0" anchor="t">
            <a:normAutofit/>
          </a:bodyPr>
          <a:lstStyle/>
          <a:p>
            <a:pPr indent="0" marL="0">
              <a:buNone/>
            </a:pPr>
            <a:r>
              <a:rPr lang="en-US" sz="1080" dirty="0">
                <a:solidFill>
                  <a:srgbClr val="14202B"/>
                </a:solidFill>
              </a:rPr>
              <a:t>Prioritise remediation with CVSS and business impact, not CVSS alone.</a:t>
            </a:r>
            <a:endParaRPr lang="en-US" sz="1080" dirty="0"/>
          </a:p>
        </p:txBody>
      </p:sp>
      <p:sp>
        <p:nvSpPr>
          <p:cNvPr id="19" name="Text 16"/>
          <p:cNvSpPr/>
          <p:nvPr/>
        </p:nvSpPr>
        <p:spPr>
          <a:xfrm>
            <a:off x="6263640" y="3557016"/>
            <a:ext cx="347472" cy="347472"/>
          </a:xfrm>
          <a:prstGeom prst="rect">
            <a:avLst/>
          </a:prstGeom>
          <a:solidFill>
            <a:srgbClr val="16A3A6"/>
          </a:solidFill>
          <a:ln/>
        </p:spPr>
        <p:txBody>
          <a:bodyPr wrap="square" lIns="0" tIns="0" rIns="0" bIns="0" rtlCol="0" anchor="ctr"/>
          <a:lstStyle/>
          <a:p>
            <a:pPr algn="ctr" indent="0" marL="0">
              <a:buNone/>
            </a:pPr>
            <a:r>
              <a:rPr lang="en-US" sz="1200" b="1" dirty="0">
                <a:solidFill>
                  <a:srgbClr val="FFFFFF"/>
                </a:solidFill>
              </a:rPr>
              <a:t>4</a:t>
            </a:r>
            <a:endParaRPr lang="en-US" sz="1200" dirty="0"/>
          </a:p>
        </p:txBody>
      </p:sp>
      <p:sp>
        <p:nvSpPr>
          <p:cNvPr id="20" name="Text 17"/>
          <p:cNvSpPr/>
          <p:nvPr/>
        </p:nvSpPr>
        <p:spPr>
          <a:xfrm>
            <a:off x="6748272" y="3575304"/>
            <a:ext cx="4251960" cy="384048"/>
          </a:xfrm>
          <a:prstGeom prst="rect">
            <a:avLst/>
          </a:prstGeom>
          <a:noFill/>
          <a:ln/>
        </p:spPr>
        <p:txBody>
          <a:bodyPr wrap="square" lIns="254" tIns="254" rIns="254" bIns="254" rtlCol="0" anchor="t">
            <a:normAutofit/>
          </a:bodyPr>
          <a:lstStyle/>
          <a:p>
            <a:pPr indent="0" marL="0">
              <a:buNone/>
            </a:pPr>
            <a:r>
              <a:rPr lang="en-US" sz="1080" dirty="0">
                <a:solidFill>
                  <a:srgbClr val="14202B"/>
                </a:solidFill>
              </a:rPr>
              <a:t>Retest after every mitigation and turn successful tests into regression checks.</a:t>
            </a:r>
            <a:endParaRPr lang="en-US" sz="1080" dirty="0"/>
          </a:p>
        </p:txBody>
      </p:sp>
      <p:sp>
        <p:nvSpPr>
          <p:cNvPr id="21" name="Text 18"/>
          <p:cNvSpPr/>
          <p:nvPr/>
        </p:nvSpPr>
        <p:spPr>
          <a:xfrm>
            <a:off x="6263640" y="4215384"/>
            <a:ext cx="347472" cy="347472"/>
          </a:xfrm>
          <a:prstGeom prst="rect">
            <a:avLst/>
          </a:prstGeom>
          <a:solidFill>
            <a:srgbClr val="16A3A6"/>
          </a:solidFill>
          <a:ln/>
        </p:spPr>
        <p:txBody>
          <a:bodyPr wrap="square" lIns="0" tIns="0" rIns="0" bIns="0" rtlCol="0" anchor="ctr"/>
          <a:lstStyle/>
          <a:p>
            <a:pPr algn="ctr" indent="0" marL="0">
              <a:buNone/>
            </a:pPr>
            <a:r>
              <a:rPr lang="en-US" sz="1200" b="1" dirty="0">
                <a:solidFill>
                  <a:srgbClr val="FFFFFF"/>
                </a:solidFill>
              </a:rPr>
              <a:t>5</a:t>
            </a:r>
            <a:endParaRPr lang="en-US" sz="1200" dirty="0"/>
          </a:p>
        </p:txBody>
      </p:sp>
      <p:sp>
        <p:nvSpPr>
          <p:cNvPr id="22" name="Text 19"/>
          <p:cNvSpPr/>
          <p:nvPr/>
        </p:nvSpPr>
        <p:spPr>
          <a:xfrm>
            <a:off x="6748272" y="4233672"/>
            <a:ext cx="4251960" cy="384048"/>
          </a:xfrm>
          <a:prstGeom prst="rect">
            <a:avLst/>
          </a:prstGeom>
          <a:noFill/>
          <a:ln/>
        </p:spPr>
        <p:txBody>
          <a:bodyPr wrap="square" lIns="254" tIns="254" rIns="254" bIns="254" rtlCol="0" anchor="t">
            <a:normAutofit/>
          </a:bodyPr>
          <a:lstStyle/>
          <a:p>
            <a:pPr indent="0" marL="0">
              <a:buNone/>
            </a:pPr>
            <a:r>
              <a:rPr lang="en-US" sz="1080" dirty="0">
                <a:solidFill>
                  <a:srgbClr val="14202B"/>
                </a:solidFill>
              </a:rPr>
              <a:t>Strengthen secure coding: parameterised queries, output encoding and access controls.</a:t>
            </a:r>
            <a:endParaRPr lang="en-US" sz="1080" dirty="0"/>
          </a:p>
        </p:txBody>
      </p:sp>
      <p:sp>
        <p:nvSpPr>
          <p:cNvPr id="23" name="Shape 20"/>
          <p:cNvSpPr/>
          <p:nvPr/>
        </p:nvSpPr>
        <p:spPr>
          <a:xfrm>
            <a:off x="713232" y="3886200"/>
            <a:ext cx="10469880" cy="0"/>
          </a:xfrm>
          <a:prstGeom prst="line">
            <a:avLst/>
          </a:prstGeom>
          <a:noFill/>
          <a:ln w="12700">
            <a:solidFill>
              <a:srgbClr val="BBD7E3"/>
            </a:solidFill>
            <a:prstDash val="solid"/>
          </a:ln>
        </p:spPr>
        <p:txBody>
          <a:bodyPr/>
          <a:p/>
        </p:txBody>
      </p:sp>
      <p:sp>
        <p:nvSpPr>
          <p:cNvPr id="24" name="Text 21"/>
          <p:cNvSpPr/>
          <p:nvPr/>
        </p:nvSpPr>
        <p:spPr>
          <a:xfrm>
            <a:off x="731520" y="4709160"/>
            <a:ext cx="1508760" cy="274320"/>
          </a:xfrm>
          <a:prstGeom prst="rect">
            <a:avLst/>
          </a:prstGeom>
          <a:noFill/>
          <a:ln/>
        </p:spPr>
        <p:txBody>
          <a:bodyPr wrap="square" lIns="0" tIns="0" rIns="0" bIns="0" rtlCol="0" anchor="ctr"/>
          <a:lstStyle/>
          <a:p>
            <a:pPr indent="0" marL="0">
              <a:buNone/>
            </a:pPr>
            <a:r>
              <a:rPr lang="en-US" sz="1650" b="1" dirty="0">
                <a:solidFill>
                  <a:srgbClr val="082C46"/>
                </a:solidFill>
              </a:rPr>
              <a:t>Future work</a:t>
            </a:r>
            <a:endParaRPr lang="en-US" sz="1650" dirty="0"/>
          </a:p>
        </p:txBody>
      </p:sp>
      <p:sp>
        <p:nvSpPr>
          <p:cNvPr id="25" name="Text 22"/>
          <p:cNvSpPr/>
          <p:nvPr/>
        </p:nvSpPr>
        <p:spPr>
          <a:xfrm>
            <a:off x="2487168" y="4700016"/>
            <a:ext cx="7909560" cy="502920"/>
          </a:xfrm>
          <a:prstGeom prst="rect">
            <a:avLst/>
          </a:prstGeom>
          <a:noFill/>
          <a:ln/>
        </p:spPr>
        <p:txBody>
          <a:bodyPr wrap="square" lIns="254" tIns="254" rIns="254" bIns="254" rtlCol="0" anchor="t">
            <a:normAutofit/>
          </a:bodyPr>
          <a:lstStyle/>
          <a:p>
            <a:pPr indent="0" marL="0">
              <a:buNone/>
            </a:pPr>
            <a:r>
              <a:rPr lang="en-US" sz="1350" b="1" dirty="0">
                <a:solidFill>
                  <a:srgbClr val="082C46"/>
                </a:solidFill>
              </a:rPr>
              <a:t>Extend the experiment to cloud-hosted e-commerce, APIs, CI/CD security testing, WAF validation, intrusion detection and real-time monitoring.</a:t>
            </a:r>
            <a:endParaRPr lang="en-US" sz="13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AFC"/>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6FAFC"/>
          </a:solidFill>
          <a:ln w="12700">
            <a:solidFill>
              <a:srgbClr val="333333">
                <a:alpha val="0"/>
              </a:srgbClr>
            </a:solidFill>
            <a:prstDash val="solid"/>
          </a:ln>
        </p:spPr>
        <p:txBody>
          <a:bodyPr/>
          <a:p/>
        </p:txBody>
      </p:sp>
      <p:sp>
        <p:nvSpPr>
          <p:cNvPr id="3" name="Shape 1"/>
          <p:cNvSpPr/>
          <p:nvPr/>
        </p:nvSpPr>
        <p:spPr>
          <a:xfrm>
            <a:off x="0" y="0"/>
            <a:ext cx="164592" cy="6858000"/>
          </a:xfrm>
          <a:prstGeom prst="rect">
            <a:avLst/>
          </a:prstGeom>
          <a:solidFill>
            <a:srgbClr val="16A3A6"/>
          </a:solidFill>
          <a:ln w="12700">
            <a:solidFill>
              <a:srgbClr val="333333">
                <a:alpha val="0"/>
              </a:srgbClr>
            </a:solidFill>
            <a:prstDash val="solid"/>
          </a:ln>
        </p:spPr>
        <p:txBody>
          <a:bodyPr/>
          <a:p/>
        </p:txBody>
      </p:sp>
      <p:sp>
        <p:nvSpPr>
          <p:cNvPr id="4" name="Text 2"/>
          <p:cNvSpPr/>
          <p:nvPr/>
        </p:nvSpPr>
        <p:spPr>
          <a:xfrm>
            <a:off x="502920" y="256032"/>
            <a:ext cx="8778240" cy="420624"/>
          </a:xfrm>
          <a:prstGeom prst="rect">
            <a:avLst/>
          </a:prstGeom>
          <a:noFill/>
          <a:ln/>
        </p:spPr>
        <p:txBody>
          <a:bodyPr wrap="square" lIns="0" tIns="0" rIns="0" bIns="0" rtlCol="0" anchor="ctr"/>
          <a:lstStyle/>
          <a:p>
            <a:pPr indent="0" marL="0">
              <a:buNone/>
            </a:pPr>
            <a:r>
              <a:rPr lang="en-US" sz="2500" b="1" dirty="0">
                <a:solidFill>
                  <a:srgbClr val="082C46"/>
                </a:solidFill>
                <a:latin typeface="Aptos Display" pitchFamily="34" charset="0"/>
                <a:ea typeface="Aptos Display" pitchFamily="34" charset="-122"/>
                <a:cs typeface="Aptos Display" pitchFamily="34" charset="-120"/>
              </a:rPr>
              <a:t>Reflection, Limitations and Professional Learning</a:t>
            </a:r>
            <a:endParaRPr lang="en-US" sz="2500" dirty="0"/>
          </a:p>
        </p:txBody>
      </p:sp>
      <p:sp>
        <p:nvSpPr>
          <p:cNvPr id="5" name="Text 3"/>
          <p:cNvSpPr/>
          <p:nvPr/>
        </p:nvSpPr>
        <p:spPr>
          <a:xfrm>
            <a:off x="9418320" y="292608"/>
            <a:ext cx="2286000" cy="228600"/>
          </a:xfrm>
          <a:prstGeom prst="rect">
            <a:avLst/>
          </a:prstGeom>
          <a:noFill/>
          <a:ln/>
        </p:spPr>
        <p:txBody>
          <a:bodyPr wrap="square" lIns="0" tIns="0" rIns="0" bIns="0" rtlCol="0" anchor="ctr"/>
          <a:lstStyle/>
          <a:p>
            <a:pPr algn="r" indent="0" marL="0">
              <a:buNone/>
            </a:pPr>
            <a:r>
              <a:rPr lang="en-US" sz="850" b="1" dirty="0">
                <a:solidFill>
                  <a:srgbClr val="5A6B78"/>
                </a:solidFill>
              </a:rPr>
              <a:t>What I learned</a:t>
            </a:r>
            <a:endParaRPr lang="en-US" sz="850" dirty="0"/>
          </a:p>
        </p:txBody>
      </p:sp>
      <p:sp>
        <p:nvSpPr>
          <p:cNvPr id="6" name="Shape 4"/>
          <p:cNvSpPr/>
          <p:nvPr/>
        </p:nvSpPr>
        <p:spPr>
          <a:xfrm>
            <a:off x="502920" y="804672"/>
            <a:ext cx="11155680" cy="0"/>
          </a:xfrm>
          <a:prstGeom prst="line">
            <a:avLst/>
          </a:prstGeom>
          <a:noFill/>
          <a:ln w="12700">
            <a:solidFill>
              <a:srgbClr val="BBD7E3"/>
            </a:solidFill>
            <a:prstDash val="solid"/>
          </a:ln>
        </p:spPr>
        <p:txBody>
          <a:bodyPr/>
          <a:p/>
        </p:txBody>
      </p:sp>
      <p:sp>
        <p:nvSpPr>
          <p:cNvPr id="7" name="Text 5"/>
          <p:cNvSpPr/>
          <p:nvPr/>
        </p:nvSpPr>
        <p:spPr>
          <a:xfrm>
            <a:off x="502920" y="6510528"/>
            <a:ext cx="9692640" cy="201168"/>
          </a:xfrm>
          <a:prstGeom prst="rect">
            <a:avLst/>
          </a:prstGeom>
          <a:noFill/>
          <a:ln/>
        </p:spPr>
        <p:txBody>
          <a:bodyPr wrap="square" lIns="0" tIns="0" rIns="0" bIns="0" rtlCol="0" anchor="ctr"/>
          <a:lstStyle/>
          <a:p>
            <a:pPr indent="0" marL="0">
              <a:buNone/>
            </a:pPr>
            <a:r>
              <a:rPr lang="en-US" sz="760" dirty="0">
                <a:solidFill>
                  <a:srgbClr val="6B7D88"/>
                </a:solidFill>
              </a:rPr>
              <a:t>MSc Cyber Security and Digital Forensics | OWASP Juice Shop Security Assessment</a:t>
            </a:r>
            <a:endParaRPr lang="en-US" sz="760" dirty="0"/>
          </a:p>
        </p:txBody>
      </p:sp>
      <p:sp>
        <p:nvSpPr>
          <p:cNvPr id="8" name="Text 6"/>
          <p:cNvSpPr/>
          <p:nvPr/>
        </p:nvSpPr>
        <p:spPr>
          <a:xfrm>
            <a:off x="11247120" y="6473952"/>
            <a:ext cx="502920" cy="228600"/>
          </a:xfrm>
          <a:prstGeom prst="rect">
            <a:avLst/>
          </a:prstGeom>
          <a:noFill/>
          <a:ln/>
        </p:spPr>
        <p:txBody>
          <a:bodyPr wrap="square" lIns="0" tIns="0" rIns="0" bIns="0" rtlCol="0" anchor="ctr"/>
          <a:lstStyle/>
          <a:p>
            <a:pPr algn="r" indent="0" marL="0">
              <a:buNone/>
            </a:pPr>
            <a:r>
              <a:rPr lang="en-US" sz="850" b="1" dirty="0">
                <a:solidFill>
                  <a:srgbClr val="16A3A6"/>
                </a:solidFill>
              </a:rPr>
              <a:t>14</a:t>
            </a:r>
            <a:endParaRPr lang="en-US" sz="850" dirty="0"/>
          </a:p>
        </p:txBody>
      </p:sp>
      <p:sp>
        <p:nvSpPr>
          <p:cNvPr id="9" name="Text 7"/>
          <p:cNvSpPr/>
          <p:nvPr/>
        </p:nvSpPr>
        <p:spPr>
          <a:xfrm>
            <a:off x="685800" y="1024128"/>
            <a:ext cx="1463040" cy="274320"/>
          </a:xfrm>
          <a:prstGeom prst="rect">
            <a:avLst/>
          </a:prstGeom>
          <a:noFill/>
          <a:ln/>
        </p:spPr>
        <p:txBody>
          <a:bodyPr wrap="square" lIns="0" tIns="0" rIns="0" bIns="0" rtlCol="0" anchor="ctr"/>
          <a:lstStyle/>
          <a:p>
            <a:pPr indent="0" marL="0">
              <a:buNone/>
            </a:pPr>
            <a:r>
              <a:rPr lang="en-US" sz="1700" b="1" dirty="0">
                <a:solidFill>
                  <a:srgbClr val="082C46"/>
                </a:solidFill>
              </a:rPr>
              <a:t>Limitations</a:t>
            </a:r>
            <a:endParaRPr lang="en-US" sz="1700" dirty="0"/>
          </a:p>
        </p:txBody>
      </p:sp>
      <p:sp>
        <p:nvSpPr>
          <p:cNvPr id="10" name="Text 8"/>
          <p:cNvSpPr/>
          <p:nvPr/>
        </p:nvSpPr>
        <p:spPr>
          <a:xfrm>
            <a:off x="777240" y="1572768"/>
            <a:ext cx="475488" cy="438912"/>
          </a:xfrm>
          <a:prstGeom prst="rect">
            <a:avLst/>
          </a:prstGeom>
          <a:solidFill>
            <a:srgbClr val="1D6FA5"/>
          </a:solidFill>
          <a:ln>
            <a:solidFill>
              <a:srgbClr val="1D6FA5">
                <a:alpha val="0"/>
              </a:srgbClr>
            </a:solidFill>
          </a:ln>
        </p:spPr>
        <p:txBody>
          <a:bodyPr wrap="square" lIns="0" tIns="0" rIns="0" bIns="0" rtlCol="0" anchor="ctr"/>
          <a:lstStyle/>
          <a:p>
            <a:pPr algn="ctr" indent="0" marL="0">
              <a:buNone/>
            </a:pPr>
            <a:r>
              <a:rPr lang="en-US" sz="1800" b="1" dirty="0">
                <a:solidFill>
                  <a:srgbClr val="FFFFFF"/>
                </a:solidFill>
              </a:rPr>
              <a:t>1</a:t>
            </a:r>
            <a:endParaRPr lang="en-US" sz="1800" dirty="0"/>
          </a:p>
        </p:txBody>
      </p:sp>
      <p:sp>
        <p:nvSpPr>
          <p:cNvPr id="11" name="Text 9"/>
          <p:cNvSpPr/>
          <p:nvPr/>
        </p:nvSpPr>
        <p:spPr>
          <a:xfrm>
            <a:off x="1399032" y="1554480"/>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Simulated target</a:t>
            </a:r>
            <a:endParaRPr lang="en-US" sz="1480" dirty="0"/>
          </a:p>
        </p:txBody>
      </p:sp>
      <p:sp>
        <p:nvSpPr>
          <p:cNvPr id="12" name="Text 10"/>
          <p:cNvSpPr/>
          <p:nvPr/>
        </p:nvSpPr>
        <p:spPr>
          <a:xfrm>
            <a:off x="1399032" y="1883664"/>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No real-world users, production traffic or live payment data.</a:t>
            </a:r>
            <a:endParaRPr lang="en-US" sz="1080" dirty="0"/>
          </a:p>
        </p:txBody>
      </p:sp>
      <p:sp>
        <p:nvSpPr>
          <p:cNvPr id="13" name="Text 11"/>
          <p:cNvSpPr/>
          <p:nvPr/>
        </p:nvSpPr>
        <p:spPr>
          <a:xfrm>
            <a:off x="777240" y="2523744"/>
            <a:ext cx="475488" cy="438912"/>
          </a:xfrm>
          <a:prstGeom prst="rect">
            <a:avLst/>
          </a:prstGeom>
          <a:solidFill>
            <a:srgbClr val="16A3A6"/>
          </a:solidFill>
          <a:ln>
            <a:solidFill>
              <a:srgbClr val="16A3A6">
                <a:alpha val="0"/>
              </a:srgbClr>
            </a:solidFill>
          </a:ln>
        </p:spPr>
        <p:txBody>
          <a:bodyPr wrap="square" lIns="0" tIns="0" rIns="0" bIns="0" rtlCol="0" anchor="ctr"/>
          <a:lstStyle/>
          <a:p>
            <a:pPr algn="ctr" indent="0" marL="0">
              <a:buNone/>
            </a:pPr>
            <a:r>
              <a:rPr lang="en-US" sz="1800" b="1" dirty="0">
                <a:solidFill>
                  <a:srgbClr val="FFFFFF"/>
                </a:solidFill>
              </a:rPr>
              <a:t>2</a:t>
            </a:r>
            <a:endParaRPr lang="en-US" sz="1800" dirty="0"/>
          </a:p>
        </p:txBody>
      </p:sp>
      <p:sp>
        <p:nvSpPr>
          <p:cNvPr id="14" name="Text 12"/>
          <p:cNvSpPr/>
          <p:nvPr/>
        </p:nvSpPr>
        <p:spPr>
          <a:xfrm>
            <a:off x="1399032" y="2505456"/>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Selected OWASP scope</a:t>
            </a:r>
            <a:endParaRPr lang="en-US" sz="1480" dirty="0"/>
          </a:p>
        </p:txBody>
      </p:sp>
      <p:sp>
        <p:nvSpPr>
          <p:cNvPr id="15" name="Text 13"/>
          <p:cNvSpPr/>
          <p:nvPr/>
        </p:nvSpPr>
        <p:spPr>
          <a:xfrm>
            <a:off x="1399032" y="2834640"/>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Focused on selected high-relevance vulnerabilities rather than every possible risk.</a:t>
            </a:r>
            <a:endParaRPr lang="en-US" sz="1080" dirty="0"/>
          </a:p>
        </p:txBody>
      </p:sp>
      <p:sp>
        <p:nvSpPr>
          <p:cNvPr id="16" name="Text 14"/>
          <p:cNvSpPr/>
          <p:nvPr/>
        </p:nvSpPr>
        <p:spPr>
          <a:xfrm>
            <a:off x="777240" y="3474720"/>
            <a:ext cx="475488" cy="438912"/>
          </a:xfrm>
          <a:prstGeom prst="rect">
            <a:avLst/>
          </a:prstGeom>
          <a:solidFill>
            <a:srgbClr val="6A4C93"/>
          </a:solidFill>
          <a:ln>
            <a:solidFill>
              <a:srgbClr val="6A4C93">
                <a:alpha val="0"/>
              </a:srgbClr>
            </a:solidFill>
          </a:ln>
        </p:spPr>
        <p:txBody>
          <a:bodyPr wrap="square" lIns="0" tIns="0" rIns="0" bIns="0" rtlCol="0" anchor="ctr"/>
          <a:lstStyle/>
          <a:p>
            <a:pPr algn="ctr" indent="0" marL="0">
              <a:buNone/>
            </a:pPr>
            <a:r>
              <a:rPr lang="en-US" sz="1800" b="1" dirty="0">
                <a:solidFill>
                  <a:srgbClr val="FFFFFF"/>
                </a:solidFill>
              </a:rPr>
              <a:t>3</a:t>
            </a:r>
            <a:endParaRPr lang="en-US" sz="1800" dirty="0"/>
          </a:p>
        </p:txBody>
      </p:sp>
      <p:sp>
        <p:nvSpPr>
          <p:cNvPr id="17" name="Text 15"/>
          <p:cNvSpPr/>
          <p:nvPr/>
        </p:nvSpPr>
        <p:spPr>
          <a:xfrm>
            <a:off x="1399032" y="3456432"/>
            <a:ext cx="3566160" cy="274320"/>
          </a:xfrm>
          <a:prstGeom prst="rect">
            <a:avLst/>
          </a:prstGeom>
          <a:noFill/>
          <a:ln/>
        </p:spPr>
        <p:txBody>
          <a:bodyPr wrap="square" lIns="0" tIns="0" rIns="0" bIns="0" rtlCol="0" anchor="ctr"/>
          <a:lstStyle/>
          <a:p>
            <a:pPr indent="0" marL="0">
              <a:buNone/>
            </a:pPr>
            <a:r>
              <a:rPr lang="en-US" sz="1480" b="1" dirty="0">
                <a:solidFill>
                  <a:srgbClr val="082C46"/>
                </a:solidFill>
              </a:rPr>
              <a:t>Tool dependency</a:t>
            </a:r>
            <a:endParaRPr lang="en-US" sz="1480" dirty="0"/>
          </a:p>
        </p:txBody>
      </p:sp>
      <p:sp>
        <p:nvSpPr>
          <p:cNvPr id="18" name="Text 16"/>
          <p:cNvSpPr/>
          <p:nvPr/>
        </p:nvSpPr>
        <p:spPr>
          <a:xfrm>
            <a:off x="1399032" y="3785616"/>
            <a:ext cx="3749040" cy="512064"/>
          </a:xfrm>
          <a:prstGeom prst="rect">
            <a:avLst/>
          </a:prstGeom>
          <a:noFill/>
          <a:ln/>
        </p:spPr>
        <p:txBody>
          <a:bodyPr wrap="square" lIns="0" tIns="0" rIns="0" bIns="0" rtlCol="0" anchor="ctr">
            <a:normAutofit/>
          </a:bodyPr>
          <a:lstStyle/>
          <a:p>
            <a:pPr indent="0" marL="0">
              <a:buNone/>
            </a:pPr>
            <a:r>
              <a:rPr lang="en-US" sz="1080" dirty="0">
                <a:solidFill>
                  <a:srgbClr val="14202B"/>
                </a:solidFill>
              </a:rPr>
              <a:t>Scanner results depend on configuration, authenticated access and payload coverage.</a:t>
            </a:r>
            <a:endParaRPr lang="en-US" sz="1080" dirty="0"/>
          </a:p>
        </p:txBody>
      </p:sp>
      <p:sp>
        <p:nvSpPr>
          <p:cNvPr id="19" name="Shape 17"/>
          <p:cNvSpPr/>
          <p:nvPr/>
        </p:nvSpPr>
        <p:spPr>
          <a:xfrm>
            <a:off x="6144768" y="996696"/>
            <a:ext cx="4764024" cy="2478024"/>
          </a:xfrm>
          <a:prstGeom prst="roundRect">
            <a:avLst>
              <a:gd name="adj" fmla="val 4428"/>
            </a:avLst>
          </a:prstGeom>
          <a:solidFill>
            <a:srgbClr val="FFFFFF"/>
          </a:solidFill>
          <a:ln w="12700">
            <a:solidFill>
              <a:srgbClr val="D2E3EA"/>
            </a:solidFill>
            <a:prstDash val="solid"/>
          </a:ln>
        </p:spPr>
        <p:txBody>
          <a:bodyPr/>
          <a:p/>
        </p:txBody>
      </p:sp>
      <p:pic>
        <p:nvPicPr>
          <p:cNvPr id="20" name="Image 0" descr="/mnt/data/docx_media/image19.png">    </p:cNvPr>
          <p:cNvPicPr>
            <a:picLocks noChangeAspect="1"/>
          </p:cNvPicPr>
          <p:nvPr/>
        </p:nvPicPr>
        <p:blipFill>
          <a:blip r:embed="rId1"/>
          <a:stretch>
            <a:fillRect/>
          </a:stretch>
        </p:blipFill>
        <p:spPr>
          <a:xfrm>
            <a:off x="6380280" y="1024128"/>
            <a:ext cx="4293000" cy="2423160"/>
          </a:xfrm>
          <a:prstGeom prst="rect">
            <a:avLst/>
          </a:prstGeom>
        </p:spPr>
      </p:pic>
      <p:sp>
        <p:nvSpPr>
          <p:cNvPr id="21" name="Text 18"/>
          <p:cNvSpPr/>
          <p:nvPr/>
        </p:nvSpPr>
        <p:spPr>
          <a:xfrm>
            <a:off x="6172200" y="3520440"/>
            <a:ext cx="4709160" cy="210312"/>
          </a:xfrm>
          <a:prstGeom prst="rect">
            <a:avLst/>
          </a:prstGeom>
          <a:noFill/>
          <a:ln/>
        </p:spPr>
        <p:txBody>
          <a:bodyPr wrap="square" lIns="0" tIns="0" rIns="0" bIns="0" rtlCol="0" anchor="ctr"/>
          <a:lstStyle/>
          <a:p>
            <a:pPr algn="ctr" indent="0" marL="0">
              <a:buNone/>
            </a:pPr>
            <a:r>
              <a:rPr lang="en-US" sz="750" i="1" dirty="0">
                <a:solidFill>
                  <a:srgbClr val="5A6B78"/>
                </a:solidFill>
              </a:rPr>
              <a:t>Skills developed during the dissertation</a:t>
            </a:r>
            <a:endParaRPr lang="en-US" sz="750" dirty="0"/>
          </a:p>
        </p:txBody>
      </p:sp>
      <p:sp>
        <p:nvSpPr>
          <p:cNvPr id="22" name="Text 19"/>
          <p:cNvSpPr/>
          <p:nvPr/>
        </p:nvSpPr>
        <p:spPr>
          <a:xfrm>
            <a:off x="6172200" y="3886200"/>
            <a:ext cx="2926080" cy="274320"/>
          </a:xfrm>
          <a:prstGeom prst="rect">
            <a:avLst/>
          </a:prstGeom>
          <a:noFill/>
          <a:ln/>
        </p:spPr>
        <p:txBody>
          <a:bodyPr wrap="square" lIns="0" tIns="0" rIns="0" bIns="0" rtlCol="0" anchor="ctr"/>
          <a:lstStyle/>
          <a:p>
            <a:pPr indent="0" marL="0">
              <a:buNone/>
            </a:pPr>
            <a:r>
              <a:rPr lang="en-US" sz="1700" b="1" dirty="0">
                <a:solidFill>
                  <a:srgbClr val="082C46"/>
                </a:solidFill>
              </a:rPr>
              <a:t>Professional learning</a:t>
            </a:r>
            <a:endParaRPr lang="en-US" sz="1700" dirty="0"/>
          </a:p>
        </p:txBody>
      </p:sp>
      <p:sp>
        <p:nvSpPr>
          <p:cNvPr id="23" name="Text 20"/>
          <p:cNvSpPr/>
          <p:nvPr/>
        </p:nvSpPr>
        <p:spPr>
          <a:xfrm>
            <a:off x="6172200" y="4297680"/>
            <a:ext cx="4526280" cy="822960"/>
          </a:xfrm>
          <a:prstGeom prst="rect">
            <a:avLst/>
          </a:prstGeom>
          <a:noFill/>
          <a:ln/>
        </p:spPr>
        <p:txBody>
          <a:bodyPr wrap="square" lIns="254" tIns="254" rIns="254" bIns="254" rtlCol="0" anchor="t">
            <a:normAutofit/>
          </a:bodyPr>
          <a:lstStyle/>
          <a:p>
            <a:pPr indent="0" marL="0">
              <a:buNone/>
            </a:pPr>
            <a:r>
              <a:rPr lang="en-US" sz="1400" dirty="0">
                <a:solidFill>
                  <a:srgbClr val="14202B"/>
                </a:solidFill>
              </a:rPr>
              <a:t>The project improved my technical penetration testing, research capability, problem solving, evidence handling, academic writing and professional communication.</a:t>
            </a:r>
            <a:endParaRPr lang="en-US" sz="1400" dirty="0"/>
          </a:p>
        </p:txBody>
      </p:sp>
      <p:sp>
        <p:nvSpPr>
          <p:cNvPr id="24" name="Text 21"/>
          <p:cNvSpPr/>
          <p:nvPr/>
        </p:nvSpPr>
        <p:spPr>
          <a:xfrm>
            <a:off x="2331720" y="5742432"/>
            <a:ext cx="7269480" cy="384048"/>
          </a:xfrm>
          <a:prstGeom prst="rect">
            <a:avLst/>
          </a:prstGeom>
          <a:solidFill>
            <a:srgbClr val="082C46"/>
          </a:solidFill>
          <a:ln>
            <a:solidFill>
              <a:srgbClr val="082C46">
                <a:alpha val="0"/>
              </a:srgbClr>
            </a:solidFill>
          </a:ln>
        </p:spPr>
        <p:txBody>
          <a:bodyPr wrap="square" lIns="635" tIns="635" rIns="635" bIns="635" rtlCol="0" anchor="ctr"/>
          <a:lstStyle/>
          <a:p>
            <a:pPr algn="ctr" indent="0" marL="0">
              <a:buNone/>
            </a:pPr>
            <a:r>
              <a:rPr lang="en-US" sz="1300" b="1" dirty="0">
                <a:solidFill>
                  <a:srgbClr val="FFFFFF"/>
                </a:solidFill>
              </a:rPr>
              <a:t>Key takeaway: evidence-based security testing improves confidence</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82C46"/>
        </a:solidFill>
      </p:bgPr>
    </p:bg>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07304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Rectangle 2"/>
          <p:cNvSpPr/>
          <p:nvPr/>
        </p:nvSpPr>
        <p:spPr>
          <a:xfrm>
            <a:off x="0" y="0"/>
            <a:ext cx="164592" cy="6858000"/>
          </a:xfrm>
          <a:prstGeom prst="rect">
            <a:avLst/>
          </a:prstGeom>
          <a:solidFill>
            <a:srgbClr val="1CA4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658368" y="475488"/>
            <a:ext cx="1783080" cy="896112"/>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5" name="Picture 4" descr="image.png"/>
          <p:cNvPicPr>
            <a:picLocks noChangeAspect="1"/>
          </p:cNvPicPr>
          <p:nvPr/>
        </p:nvPicPr>
        <p:blipFill>
          <a:blip r:embed="rId6"/>
          <a:stretch>
            <a:fillRect/>
          </a:stretch>
        </p:blipFill>
        <p:spPr>
          <a:xfrm>
            <a:off x="870508" y="539496"/>
            <a:ext cx="1349654" cy="749808"/>
          </a:xfrm>
          <a:prstGeom prst="rect">
            <a:avLst/>
          </a:prstGeom>
        </p:spPr>
      </p:pic>
      <p:sp>
        <p:nvSpPr>
          <p:cNvPr id="6" name="TextBox 5"/>
          <p:cNvSpPr txBox="1"/>
          <p:nvPr/>
        </p:nvSpPr>
        <p:spPr>
          <a:xfrm>
            <a:off x="658368" y="1719072"/>
            <a:ext cx="4389120" cy="502920"/>
          </a:xfrm>
          <a:prstGeom prst="rect">
            <a:avLst/>
          </a:prstGeom>
          <a:noFill/>
        </p:spPr>
        <p:txBody>
          <a:bodyPr wrap="none" lIns="18288" rIns="18288" tIns="18288" bIns="18288">
            <a:spAutoFit/>
          </a:bodyPr>
          <a:lstStyle/>
          <a:p>
            <a:pPr algn="l"/>
            <a:r>
              <a:rPr sz="2900" b="1" i="0">
                <a:solidFill>
                  <a:srgbClr val="FFFFFF"/>
                </a:solidFill>
                <a:latin typeface="Aptos"/>
              </a:rPr>
              <a:t>Final Conclusion</a:t>
            </a:r>
          </a:p>
        </p:txBody>
      </p:sp>
      <p:sp>
        <p:nvSpPr>
          <p:cNvPr id="7" name="Rectangle 6"/>
          <p:cNvSpPr/>
          <p:nvPr/>
        </p:nvSpPr>
        <p:spPr>
          <a:xfrm>
            <a:off x="658368" y="2331720"/>
            <a:ext cx="1325880" cy="45720"/>
          </a:xfrm>
          <a:prstGeom prst="rect">
            <a:avLst/>
          </a:prstGeom>
          <a:solidFill>
            <a:srgbClr val="1CA4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658368" y="2542032"/>
            <a:ext cx="4389120" cy="960120"/>
          </a:xfrm>
          <a:prstGeom prst="rect">
            <a:avLst/>
          </a:prstGeom>
          <a:noFill/>
        </p:spPr>
        <p:txBody>
          <a:bodyPr wrap="square" lIns="36576" rIns="36576" tIns="27432" bIns="27432">
            <a:noAutofit/>
          </a:bodyPr>
          <a:lstStyle/>
          <a:p>
            <a:pPr algn="l">
              <a:lnSpc>
                <a:spcPct val="90000"/>
              </a:lnSpc>
            </a:pPr>
            <a:r>
              <a:rPr sz="2000" b="1">
                <a:solidFill>
                  <a:srgbClr val="E7FAFF"/>
                </a:solidFill>
                <a:latin typeface="Aptos"/>
              </a:rPr>
              <a:t>OWASP testing becomes stronger when scanning, manual validation, CVSS scoring and retesting are combined.</a:t>
            </a:r>
          </a:p>
        </p:txBody>
      </p:sp>
      <p:sp>
        <p:nvSpPr>
          <p:cNvPr id="9" name="Rounded Rectangle 8"/>
          <p:cNvSpPr/>
          <p:nvPr/>
        </p:nvSpPr>
        <p:spPr>
          <a:xfrm>
            <a:off x="658368" y="3767328"/>
            <a:ext cx="4617720" cy="822960"/>
          </a:xfrm>
          <a:prstGeom prst="roundRect">
            <a:avLst/>
          </a:prstGeom>
          <a:solidFill>
            <a:srgbClr val="0A415C"/>
          </a:solidFill>
          <a:ln w="12700">
            <a:solidFill>
              <a:srgbClr val="1CA4A0"/>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786384" y="3877056"/>
            <a:ext cx="4352544" cy="603504"/>
          </a:xfrm>
          <a:prstGeom prst="rect">
            <a:avLst/>
          </a:prstGeom>
          <a:noFill/>
        </p:spPr>
        <p:txBody>
          <a:bodyPr wrap="square" lIns="36576" rIns="36576" tIns="27432" bIns="27432">
            <a:noAutofit/>
          </a:bodyPr>
          <a:lstStyle/>
          <a:p>
            <a:pPr algn="l">
              <a:lnSpc>
                <a:spcPct val="90000"/>
              </a:lnSpc>
            </a:pPr>
            <a:r>
              <a:rPr sz="1300" b="0">
                <a:solidFill>
                  <a:srgbClr val="FFFFFF"/>
                </a:solidFill>
                <a:latin typeface="Aptos"/>
              </a:rPr>
              <a:t>Closing answer: The project shows a repeatable method for testing simulated e-commerce systems and proving risk reduction after mitigation.</a:t>
            </a:r>
          </a:p>
        </p:txBody>
      </p:sp>
      <p:sp>
        <p:nvSpPr>
          <p:cNvPr id="11" name="TextBox 10"/>
          <p:cNvSpPr txBox="1"/>
          <p:nvPr/>
        </p:nvSpPr>
        <p:spPr>
          <a:xfrm>
            <a:off x="658368" y="5376672"/>
            <a:ext cx="2194560" cy="457200"/>
          </a:xfrm>
          <a:prstGeom prst="rect">
            <a:avLst/>
          </a:prstGeom>
          <a:noFill/>
        </p:spPr>
        <p:txBody>
          <a:bodyPr wrap="square" lIns="36576" rIns="36576" tIns="27432" bIns="27432">
            <a:noAutofit/>
          </a:bodyPr>
          <a:lstStyle/>
          <a:p>
            <a:pPr algn="l">
              <a:lnSpc>
                <a:spcPct val="90000"/>
              </a:lnSpc>
            </a:pPr>
            <a:r>
              <a:rPr sz="2800" b="1">
                <a:solidFill>
                  <a:srgbClr val="FFFFFF"/>
                </a:solidFill>
                <a:latin typeface="Aptos"/>
              </a:rPr>
              <a:t>Thank you</a:t>
            </a:r>
          </a:p>
        </p:txBody>
      </p:sp>
      <p:sp>
        <p:nvSpPr>
          <p:cNvPr id="13" name="Rounded Rectangle 12"/>
          <p:cNvSpPr/>
          <p:nvPr/>
        </p:nvSpPr>
        <p:spPr>
          <a:xfrm>
            <a:off x="3108960" y="5486400"/>
            <a:ext cx="2606040" cy="384048"/>
          </a:xfrm>
          <a:prstGeom prst="roundRect">
            <a:avLst/>
          </a:prstGeom>
          <a:solidFill>
            <a:srgbClr val="1CA4A0"/>
          </a:solidFill>
          <a:ln>
            <a:noFill/>
          </a:ln>
        </p:spPr>
        <p:style>
          <a:lnRef idx="1">
            <a:schemeClr val="accent1"/>
          </a:lnRef>
          <a:fillRef idx="3">
            <a:schemeClr val="accent1"/>
          </a:fillRef>
          <a:effectRef idx="2">
            <a:schemeClr val="accent1"/>
          </a:effectRef>
          <a:fontRef idx="minor">
            <a:schemeClr val="lt1"/>
          </a:fontRef>
        </p:style>
        <p:txBody>
          <a:bodyPr rtlCol="0" anchor="ctr" lIns="36576" rIns="36576" tIns="27432" bIns="27432" wrap="square">
            <a:noAutofit/>
          </a:bodyPr>
          <a:lstStyle/>
          <a:p>
            <a:pPr algn="ctr">
              <a:lnSpc>
                <a:spcPct val="90000"/>
              </a:lnSpc>
            </a:pPr>
            <a:r>
              <a:rPr sz="1100" b="1">
                <a:solidFill>
                  <a:srgbClr val="FFFFFF"/>
                </a:solidFill>
                <a:latin typeface="Aptos"/>
              </a:rPr>
              <a:t>OWASP Top 10  •  CVSS v3.1  •
Mitigation  •  Retesting</a:t>
            </a:r>
          </a:p>
        </p:txBody>
      </p:sp>
      <p:sp>
        <p:nvSpPr>
          <p:cNvPr id="14" name="TextBox 13"/>
          <p:cNvSpPr txBox="1"/>
          <p:nvPr/>
        </p:nvSpPr>
        <p:spPr>
          <a:xfrm>
            <a:off x="5623560" y="475488"/>
            <a:ext cx="5394960" cy="320040"/>
          </a:xfrm>
          <a:prstGeom prst="rect">
            <a:avLst/>
          </a:prstGeom>
          <a:noFill/>
        </p:spPr>
        <p:txBody>
          <a:bodyPr wrap="square" lIns="36576" rIns="36576" tIns="27432" bIns="27432">
            <a:noAutofit/>
          </a:bodyPr>
          <a:lstStyle/>
          <a:p>
            <a:pPr algn="l">
              <a:lnSpc>
                <a:spcPct val="90000"/>
              </a:lnSpc>
            </a:pPr>
            <a:r>
              <a:rPr sz="1800" b="1">
                <a:solidFill>
                  <a:srgbClr val="FFFFFF"/>
                </a:solidFill>
                <a:latin typeface="Aptos"/>
              </a:rPr>
              <a:t>Project evidence shown in dissertation</a:t>
            </a:r>
          </a:p>
        </p:txBody>
      </p:sp>
      <p:sp>
        <p:nvSpPr>
          <p:cNvPr id="15" name="Rounded Rectangle 14"/>
          <p:cNvSpPr/>
          <p:nvPr/>
        </p:nvSpPr>
        <p:spPr>
          <a:xfrm>
            <a:off x="5623560" y="868680"/>
            <a:ext cx="5074920" cy="2057400"/>
          </a:xfrm>
          <a:prstGeom prst="roundRect">
            <a:avLst/>
          </a:prstGeom>
          <a:solidFill>
            <a:srgbClr val="FFFFFF"/>
          </a:solidFill>
          <a:ln w="15240">
            <a:solidFill>
              <a:srgbClr val="C6DD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Rounded Rectangle 15"/>
          <p:cNvSpPr/>
          <p:nvPr/>
        </p:nvSpPr>
        <p:spPr>
          <a:xfrm>
            <a:off x="5833872" y="1005840"/>
            <a:ext cx="2331720" cy="274320"/>
          </a:xfrm>
          <a:prstGeom prst="roundRect">
            <a:avLst/>
          </a:prstGeom>
          <a:solidFill>
            <a:srgbClr val="237CB8"/>
          </a:solidFill>
          <a:ln>
            <a:noFill/>
          </a:ln>
        </p:spPr>
        <p:style>
          <a:lnRef idx="1">
            <a:schemeClr val="accent1"/>
          </a:lnRef>
          <a:fillRef idx="3">
            <a:schemeClr val="accent1"/>
          </a:fillRef>
          <a:effectRef idx="2">
            <a:schemeClr val="accent1"/>
          </a:effectRef>
          <a:fontRef idx="minor">
            <a:schemeClr val="lt1"/>
          </a:fontRef>
        </p:style>
        <p:txBody>
          <a:bodyPr rtlCol="0" anchor="ctr" lIns="73152" rIns="73152" tIns="18288" bIns="18288"/>
          <a:lstStyle/>
          <a:p>
            <a:pPr algn="ctr"/>
            <a:r>
              <a:rPr sz="1000" b="1">
                <a:solidFill>
                  <a:srgbClr val="FFFFFF"/>
                </a:solidFill>
              </a:rPr>
              <a:t>Project timeline and delivery planning</a:t>
            </a:r>
          </a:p>
        </p:txBody>
      </p:sp>
      <p:pic>
        <p:nvPicPr>
          <p:cNvPr id="17" name="Picture 16" descr="image.png"/>
          <p:cNvPicPr>
            <a:picLocks noChangeAspect="1"/>
          </p:cNvPicPr>
          <p:nvPr/>
        </p:nvPicPr>
        <p:blipFill>
          <a:blip r:embed="rId2"/>
          <a:stretch>
            <a:fillRect/>
          </a:stretch>
        </p:blipFill>
        <p:spPr>
          <a:xfrm>
            <a:off x="6544464" y="1335024"/>
            <a:ext cx="3223967" cy="1389888"/>
          </a:xfrm>
          <a:prstGeom prst="rect">
            <a:avLst/>
          </a:prstGeom>
        </p:spPr>
      </p:pic>
      <p:sp>
        <p:nvSpPr>
          <p:cNvPr id="18" name="Rounded Rectangle 17"/>
          <p:cNvSpPr/>
          <p:nvPr/>
        </p:nvSpPr>
        <p:spPr>
          <a:xfrm>
            <a:off x="5623560" y="3246120"/>
            <a:ext cx="5074920" cy="2057400"/>
          </a:xfrm>
          <a:prstGeom prst="roundRect">
            <a:avLst/>
          </a:prstGeom>
          <a:solidFill>
            <a:srgbClr val="FFFFFF"/>
          </a:solidFill>
          <a:ln w="15240">
            <a:solidFill>
              <a:srgbClr val="C6DDE4"/>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Rounded Rectangle 18"/>
          <p:cNvSpPr/>
          <p:nvPr/>
        </p:nvSpPr>
        <p:spPr>
          <a:xfrm>
            <a:off x="5833872" y="3383280"/>
            <a:ext cx="2148840" cy="274320"/>
          </a:xfrm>
          <a:prstGeom prst="roundRect">
            <a:avLst/>
          </a:prstGeom>
          <a:solidFill>
            <a:srgbClr val="1CA4A0"/>
          </a:solidFill>
          <a:ln>
            <a:noFill/>
          </a:ln>
        </p:spPr>
        <p:style>
          <a:lnRef idx="1">
            <a:schemeClr val="accent1"/>
          </a:lnRef>
          <a:fillRef idx="3">
            <a:schemeClr val="accent1"/>
          </a:fillRef>
          <a:effectRef idx="2">
            <a:schemeClr val="accent1"/>
          </a:effectRef>
          <a:fontRef idx="minor">
            <a:schemeClr val="lt1"/>
          </a:fontRef>
        </p:style>
        <p:txBody>
          <a:bodyPr rtlCol="0" anchor="ctr" lIns="73152" rIns="73152" tIns="18288" bIns="18288"/>
          <a:lstStyle/>
          <a:p>
            <a:pPr algn="ctr"/>
            <a:r>
              <a:rPr sz="1000" b="1">
                <a:solidFill>
                  <a:srgbClr val="FFFFFF"/>
                </a:solidFill>
              </a:rPr>
              <a:t>Practical Juice Shop evidence</a:t>
            </a:r>
          </a:p>
        </p:txBody>
      </p:sp>
      <p:pic>
        <p:nvPicPr>
          <p:cNvPr id="20" name="Picture 19" descr="image.png"/>
          <p:cNvPicPr>
            <a:picLocks noChangeAspect="1"/>
          </p:cNvPicPr>
          <p:nvPr/>
        </p:nvPicPr>
        <p:blipFill>
          <a:blip r:embed="rId3"/>
          <a:stretch>
            <a:fillRect/>
          </a:stretch>
        </p:blipFill>
        <p:spPr>
          <a:xfrm>
            <a:off x="6942010" y="3703320"/>
            <a:ext cx="2428875" cy="1371600"/>
          </a:xfrm>
          <a:prstGeom prst="rect">
            <a:avLst/>
          </a:prstGeom>
        </p:spPr>
      </p:pic>
      <p:sp>
        <p:nvSpPr>
          <p:cNvPr id="21" name="TextBox 20"/>
          <p:cNvSpPr txBox="1"/>
          <p:nvPr/>
        </p:nvSpPr>
        <p:spPr>
          <a:xfrm>
            <a:off x="11686032" y="6537960"/>
            <a:ext cx="228600" cy="182880"/>
          </a:xfrm>
          <a:prstGeom prst="rect">
            <a:avLst/>
          </a:prstGeom>
          <a:noFill/>
        </p:spPr>
        <p:txBody>
          <a:bodyPr wrap="none" lIns="18288" rIns="18288" tIns="18288" bIns="18288">
            <a:spAutoFit/>
          </a:bodyPr>
          <a:lstStyle/>
          <a:p>
            <a:pPr algn="r"/>
            <a:r>
              <a:rPr sz="800" b="0" i="0">
                <a:solidFill>
                  <a:srgbClr val="C6DDE4"/>
                </a:solidFill>
                <a:latin typeface="Aptos"/>
              </a:rPr>
              <a:t>15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Practical Security Assessment of a Simulated E-Commerce Web Application Using the OWASP Top 10 Framework</dc:title>
  <dc:subject>MSc Dissertation Viva Presentation</dc:subject>
  <dc:creator>Harshsinh Mahendrasinh Padhiyar</dc:creator>
  <cp:lastModifiedBy>Harshsinh Mahendrasinh Padhiyar</cp:lastModifiedBy>
  <cp:revision>1</cp:revision>
  <dcterms:created xsi:type="dcterms:W3CDTF">2026-06-09T07:47:52Z</dcterms:created>
  <dcterms:modified xsi:type="dcterms:W3CDTF">2026-06-09T12:00:00Z</dcterms:modified>
</cp:coreProperties>
</file>