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6" d="100"/>
          <a:sy n="116" d="100"/>
        </p:scale>
        <p:origin x="336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1883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146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331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653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735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753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749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372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250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7845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84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6ADA5-E613-4A35-A480-BB9B5C40D8A9}" type="datetimeFigureOut">
              <a:rPr lang="en-GB" smtClean="0"/>
              <a:t>07/12/2016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F6DE7-DD85-43C8-999B-9A791F4D950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279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pyrightservice.co.uk/copyright/intellectual_propert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pyrightservice.co.uk/copyright/p08_berne_convention" TargetMode="External"/><Relationship Id="rId2" Type="http://schemas.openxmlformats.org/officeDocument/2006/relationships/hyperlink" Target="https://www.copyrightservice.co.uk/copyright/p01_uk_copyright_la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po.int/madrid/en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pyrightservice.co.uk/protect/p15_design_right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po.org/" TargetMode="External"/><Relationship Id="rId2" Type="http://schemas.openxmlformats.org/officeDocument/2006/relationships/hyperlink" Target="https://www.gov.uk/government/organisations/intellectual-property-offi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Intellectual Property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Professor John Rees,</a:t>
            </a:r>
          </a:p>
          <a:p>
            <a:r>
              <a:rPr lang="en-GB" dirty="0" smtClean="0"/>
              <a:t>7</a:t>
            </a:r>
            <a:r>
              <a:rPr lang="en-GB" baseline="30000" dirty="0" smtClean="0"/>
              <a:t>th</a:t>
            </a:r>
            <a:r>
              <a:rPr lang="en-GB" dirty="0" smtClean="0"/>
              <a:t> December,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3150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Intellectual Property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825625"/>
            <a:ext cx="10785389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IP is creative work which can be treated as an asset or physical property</a:t>
            </a:r>
          </a:p>
          <a:p>
            <a:r>
              <a:rPr lang="en-GB" dirty="0" smtClean="0"/>
              <a:t>IP protection takes a number of forms:</a:t>
            </a:r>
          </a:p>
          <a:p>
            <a:pPr lvl="1"/>
            <a:r>
              <a:rPr lang="en-GB" dirty="0" smtClean="0"/>
              <a:t>Copyright</a:t>
            </a:r>
          </a:p>
          <a:p>
            <a:pPr lvl="1"/>
            <a:r>
              <a:rPr lang="en-GB" dirty="0" smtClean="0"/>
              <a:t>Trade marks</a:t>
            </a:r>
          </a:p>
          <a:p>
            <a:pPr lvl="1"/>
            <a:r>
              <a:rPr lang="en-GB" dirty="0" smtClean="0"/>
              <a:t>Design rights</a:t>
            </a:r>
          </a:p>
          <a:p>
            <a:pPr lvl="1"/>
            <a:r>
              <a:rPr lang="en-GB" dirty="0" smtClean="0"/>
              <a:t>Patents</a:t>
            </a:r>
          </a:p>
          <a:p>
            <a:r>
              <a:rPr lang="en-GB" dirty="0" smtClean="0"/>
              <a:t>One thing to know from the start:  </a:t>
            </a:r>
            <a:r>
              <a:rPr lang="en-GB" b="1" dirty="0" smtClean="0">
                <a:solidFill>
                  <a:srgbClr val="FF0000"/>
                </a:solidFill>
              </a:rPr>
              <a:t>if you can’t afford to pay lawyers in court to exercise your protection, there is little point in paying out to protect your design</a:t>
            </a:r>
          </a:p>
          <a:p>
            <a:r>
              <a:rPr lang="en-GB" dirty="0" smtClean="0"/>
              <a:t>Fortunately, not a problem for </a:t>
            </a:r>
            <a:r>
              <a:rPr lang="en-GB" dirty="0" err="1" smtClean="0"/>
              <a:t>Qinetiq</a:t>
            </a:r>
            <a:r>
              <a:rPr lang="en-GB" dirty="0" smtClean="0"/>
              <a:t> corporate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485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IP:  A Guided Reading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Short form summary of what IP actually represents:</a:t>
            </a:r>
          </a:p>
          <a:p>
            <a:pPr lvl="1"/>
            <a:r>
              <a:rPr lang="en-GB" dirty="0" smtClean="0">
                <a:hlinkClick r:id="rId2"/>
              </a:rPr>
              <a:t>https://www.copyrightservice.co.uk/copyright/intellectual_property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45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Copyright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UK copyright law</a:t>
            </a:r>
          </a:p>
          <a:p>
            <a:pPr lvl="1"/>
            <a:r>
              <a:rPr lang="en-GB" dirty="0" smtClean="0">
                <a:hlinkClick r:id="rId2"/>
              </a:rPr>
              <a:t>https://www.copyrightservice.co.uk/copyright/p01_uk_copyright_law</a:t>
            </a:r>
            <a:endParaRPr lang="en-GB" dirty="0" smtClean="0"/>
          </a:p>
          <a:p>
            <a:r>
              <a:rPr lang="en-GB" dirty="0" smtClean="0"/>
              <a:t>EC copyright law and the Berne Convention</a:t>
            </a:r>
          </a:p>
          <a:p>
            <a:pPr lvl="1"/>
            <a:r>
              <a:rPr lang="en-GB" dirty="0" smtClean="0">
                <a:hlinkClick r:id="rId3"/>
              </a:rPr>
              <a:t>https://www.copyrightservice.co.uk/copyright/p08_berne_convention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0770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Trademark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Trademark: </a:t>
            </a:r>
            <a:r>
              <a:rPr lang="en-GB" dirty="0"/>
              <a:t>a sign capable of distinguishing the goods or services of one enterprise from those of </a:t>
            </a:r>
            <a:r>
              <a:rPr lang="en-GB" dirty="0" smtClean="0"/>
              <a:t>others</a:t>
            </a:r>
          </a:p>
          <a:p>
            <a:r>
              <a:rPr lang="en-GB" dirty="0" smtClean="0"/>
              <a:t>Intellectual </a:t>
            </a:r>
            <a:r>
              <a:rPr lang="en-GB" dirty="0"/>
              <a:t>property </a:t>
            </a:r>
            <a:r>
              <a:rPr lang="en-GB" dirty="0" smtClean="0"/>
              <a:t>rights </a:t>
            </a:r>
            <a:r>
              <a:rPr lang="en-GB" dirty="0" smtClean="0"/>
              <a:t>protection covers trademarks </a:t>
            </a:r>
            <a:endParaRPr lang="en-GB" dirty="0" smtClean="0"/>
          </a:p>
          <a:p>
            <a:pPr lvl="1"/>
            <a:r>
              <a:rPr lang="en-GB" dirty="0" smtClean="0"/>
              <a:t>The Madrid system</a:t>
            </a:r>
          </a:p>
          <a:p>
            <a:pPr lvl="2"/>
            <a:r>
              <a:rPr lang="en-GB" dirty="0" smtClean="0">
                <a:hlinkClick r:id="rId2"/>
              </a:rPr>
              <a:t>http://www.wipo.int/madrid/en/</a:t>
            </a:r>
            <a:endParaRPr lang="en-GB" dirty="0" smtClean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459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ppearance </a:t>
            </a:r>
            <a:r>
              <a:rPr lang="en-GB" dirty="0"/>
              <a:t>of a </a:t>
            </a:r>
            <a:r>
              <a:rPr lang="en-GB" dirty="0" smtClean="0"/>
              <a:t>product - shape</a:t>
            </a:r>
            <a:r>
              <a:rPr lang="en-GB" dirty="0"/>
              <a:t>, </a:t>
            </a:r>
            <a:r>
              <a:rPr lang="en-GB" dirty="0" smtClean="0"/>
              <a:t>colour, </a:t>
            </a:r>
            <a:r>
              <a:rPr lang="en-GB" dirty="0" smtClean="0"/>
              <a:t>texture</a:t>
            </a:r>
            <a:r>
              <a:rPr lang="en-GB" dirty="0"/>
              <a:t>, </a:t>
            </a:r>
            <a:r>
              <a:rPr lang="en-GB" dirty="0" smtClean="0"/>
              <a:t>materials </a:t>
            </a:r>
            <a:r>
              <a:rPr lang="en-GB" dirty="0"/>
              <a:t>used, </a:t>
            </a:r>
            <a:r>
              <a:rPr lang="en-GB" dirty="0" smtClean="0"/>
              <a:t>contours, decoration</a:t>
            </a:r>
          </a:p>
          <a:p>
            <a:r>
              <a:rPr lang="en-GB" dirty="0" smtClean="0"/>
              <a:t>To </a:t>
            </a:r>
            <a:r>
              <a:rPr lang="en-GB" dirty="0"/>
              <a:t>qualify as a new design, the overall impression should be different from any existing </a:t>
            </a:r>
            <a:r>
              <a:rPr lang="en-GB" dirty="0" smtClean="0"/>
              <a:t>design</a:t>
            </a:r>
          </a:p>
          <a:p>
            <a:pPr lvl="1"/>
            <a:r>
              <a:rPr lang="en-GB" dirty="0" smtClean="0">
                <a:hlinkClick r:id="rId2"/>
              </a:rPr>
              <a:t>https://www.copyrightservice.co.uk/protect/p15_design_rights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454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Patents </a:t>
            </a:r>
            <a:r>
              <a:rPr lang="en-GB" dirty="0" smtClean="0"/>
              <a:t>can be obtained on industrial </a:t>
            </a:r>
            <a:r>
              <a:rPr lang="en-GB" dirty="0"/>
              <a:t>processes and </a:t>
            </a:r>
            <a:r>
              <a:rPr lang="en-GB" dirty="0" smtClean="0"/>
              <a:t>inventions to protect </a:t>
            </a:r>
            <a:r>
              <a:rPr lang="en-GB" dirty="0"/>
              <a:t>against </a:t>
            </a:r>
            <a:r>
              <a:rPr lang="en-GB" dirty="0" smtClean="0"/>
              <a:t>unauthorised </a:t>
            </a:r>
            <a:r>
              <a:rPr lang="en-GB" dirty="0"/>
              <a:t>implementation of </a:t>
            </a:r>
            <a:r>
              <a:rPr lang="en-GB" dirty="0" smtClean="0"/>
              <a:t>an invention</a:t>
            </a:r>
          </a:p>
          <a:p>
            <a:pPr lvl="1"/>
            <a:r>
              <a:rPr lang="en-GB" dirty="0" smtClean="0"/>
              <a:t>The Intellectual Property Office (formerly the Patent Office)</a:t>
            </a:r>
          </a:p>
          <a:p>
            <a:pPr lvl="2"/>
            <a:r>
              <a:rPr lang="en-GB" dirty="0" smtClean="0">
                <a:hlinkClick r:id="rId2"/>
              </a:rPr>
              <a:t>https://www.gov.uk/government/organisations/intellectual-property-office</a:t>
            </a:r>
            <a:endParaRPr lang="en-GB" dirty="0" smtClean="0"/>
          </a:p>
          <a:p>
            <a:pPr lvl="1"/>
            <a:r>
              <a:rPr lang="en-GB" dirty="0" smtClean="0"/>
              <a:t>The European Patent Office</a:t>
            </a:r>
          </a:p>
          <a:p>
            <a:pPr lvl="2"/>
            <a:r>
              <a:rPr lang="en-GB" dirty="0" smtClean="0">
                <a:hlinkClick r:id="rId3"/>
              </a:rPr>
              <a:t>http://www.epo.org/</a:t>
            </a:r>
            <a:endParaRPr lang="en-GB" dirty="0" smtClean="0"/>
          </a:p>
          <a:p>
            <a:pPr marL="914400" lvl="2" indent="0">
              <a:buNone/>
            </a:pP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2984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226</Words>
  <Application>Microsoft Office PowerPoint</Application>
  <PresentationFormat>Widescreen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Intellectual Property</vt:lpstr>
      <vt:lpstr>Intellectual Property</vt:lpstr>
      <vt:lpstr>IP:  A Guided Reading Session</vt:lpstr>
      <vt:lpstr>Copyright</vt:lpstr>
      <vt:lpstr>Trademark</vt:lpstr>
      <vt:lpstr>Design Rights</vt:lpstr>
      <vt:lpstr>Patents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Intellectual Property</dc:title>
  <dc:creator>John Rees</dc:creator>
  <cp:lastModifiedBy>John Rees</cp:lastModifiedBy>
  <cp:revision>2</cp:revision>
  <dcterms:created xsi:type="dcterms:W3CDTF">2016-12-07T10:56:38Z</dcterms:created>
  <dcterms:modified xsi:type="dcterms:W3CDTF">2016-12-07T12:01:40Z</dcterms:modified>
</cp:coreProperties>
</file>