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9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17" autoAdjust="0"/>
  </p:normalViewPr>
  <p:slideViewPr>
    <p:cSldViewPr>
      <p:cViewPr varScale="1">
        <p:scale>
          <a:sx n="97" d="100"/>
          <a:sy n="97" d="100"/>
        </p:scale>
        <p:origin x="-19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F686DF-BBE4-4241-ACBC-78CF3537F13A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823DA8-3B25-4B34-AC8E-AC11BAD1B7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684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5154542-8EE1-4A0F-9193-55ECBC25C895}" type="slidenum">
              <a:rPr lang="en-GB" altLang="en-US" sz="1200" smtClean="0"/>
              <a:pPr eaLnBrk="1" hangingPunct="1"/>
              <a:t>13</a:t>
            </a:fld>
            <a:endParaRPr lang="en-GB" altLang="en-US" sz="1200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Finish to start – activity A must be completed before activity B starts</a:t>
            </a:r>
          </a:p>
          <a:p>
            <a:r>
              <a:rPr lang="en-GB" altLang="en-US" smtClean="0"/>
              <a:t>Start to Start – Activity B may start as soon as activity A has begun</a:t>
            </a:r>
          </a:p>
          <a:p>
            <a:r>
              <a:rPr lang="en-GB" altLang="en-US" smtClean="0"/>
              <a:t>Start to Finish – activity B cannot finish before activity A has started</a:t>
            </a:r>
          </a:p>
          <a:p>
            <a:r>
              <a:rPr lang="en-GB" altLang="en-US" smtClean="0"/>
              <a:t>Finish to Finish – Activity B cannot finish before activity A</a:t>
            </a:r>
          </a:p>
          <a:p>
            <a:endParaRPr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208EE4A-FABE-487E-95BF-C4AA88487D06}" type="slidenum">
              <a:rPr lang="en-GB" altLang="en-US" sz="1200" smtClean="0"/>
              <a:pPr eaLnBrk="1" hangingPunct="1"/>
              <a:t>14</a:t>
            </a:fld>
            <a:endParaRPr lang="en-GB" altLang="en-US" sz="1200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Technical – one activity requires the output of another as input.</a:t>
            </a:r>
          </a:p>
          <a:p>
            <a:r>
              <a:rPr lang="en-GB" altLang="en-US" smtClean="0"/>
              <a:t>management – management decisions on what needs to be done not dependent upon technical needs</a:t>
            </a:r>
          </a:p>
          <a:p>
            <a:r>
              <a:rPr lang="en-GB" altLang="en-US" smtClean="0"/>
              <a:t>Interproject – deliverables from one project are needed by another.  (e.g. when a very large project is broken down into smaller projects)</a:t>
            </a:r>
          </a:p>
          <a:p>
            <a:r>
              <a:rPr lang="en-GB" altLang="en-US" smtClean="0"/>
              <a:t>Date – dates by which activities must be completed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E4B1A-B33D-4649-8B68-54A663F9A317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672CE-3AA7-41D0-9DEB-DC3EF4F950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221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3B59B-460A-4CE0-BFE7-F37D99D0B9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862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857CB-ADD9-4A06-8177-CCEEE9483AC0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5F330-C11A-4798-BDC3-EB3165AF59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414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25A31-5566-4F0E-942A-76C644938500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A92CEC-8438-41EA-939A-E1B420D146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1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90C56-B410-4A37-81CB-6347971A4113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F0647A-9FCC-4AFA-AB9D-E66F789C19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313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E3F3E-5D28-4D5F-A926-0A2616AEA204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D855C-00CC-4218-B000-513950AE4A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205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2E78C-4F22-4BA2-A19C-584329D639B3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6BD9FA-EFF5-41A5-9F9B-874B875A84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530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2CDD3-8938-4A75-A439-28EFB1D60EFD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862837F-A841-4C75-B304-224F72BD67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22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51E10-5B0B-49B6-AEA5-1E89FB685BBE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11AD6-A718-44F2-ABD6-D69A79B1E8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27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514D-6074-4BB0-99D6-B1E19CAB8221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A75A3-665B-4C8C-819A-A8466B3434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49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3E6FC-48F8-4EFA-93EC-FF818A395FDD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BB8356-167A-4B26-9BCB-336F83ABAA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826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CF5F56-1CE6-4477-A342-4A35B18FF2CB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BEDE5E-EE09-4889-9398-BE0AD60B7D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altLang="en-US" sz="2800" dirty="0"/>
              <a:t>Planning &amp; Scheduling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1325"/>
            <a:ext cx="85344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SOFTWARE PROJECT PLANNING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400" smtClean="0"/>
              <a:t>What Software Project Planning Involves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Risk Analysis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Risk Management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Risk Monitoring - Project Tracking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Software Project Scheduling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Typical Task Network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 smtClean="0"/>
              <a:t>Approaches to Project Tracking</a:t>
            </a:r>
          </a:p>
          <a:p>
            <a:pPr eaLnBrk="1" hangingPunct="1"/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16581028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1325"/>
            <a:ext cx="86868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SOFTWARE PROJECT PLANNING 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Software Acquisition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Software Acquisition Decision Tree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Software Re-Engineering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Organizational Planning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Enhancements to a Good Organization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 smtClean="0"/>
              <a:t>The Software Project Plan (SPP)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2408631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Risk Management (intro)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 dirty="0" smtClean="0"/>
              <a:t>Create risk management and monitoring plan</a:t>
            </a:r>
          </a:p>
          <a:p>
            <a:pPr>
              <a:defRPr/>
            </a:pPr>
            <a:r>
              <a:rPr lang="en-GB" sz="2400" dirty="0" smtClean="0"/>
              <a:t>For each risk triplet, define the risk management steps</a:t>
            </a:r>
          </a:p>
          <a:p>
            <a:pPr lvl="1">
              <a:defRPr/>
            </a:pPr>
            <a:r>
              <a:rPr lang="en-GB" sz="2000" dirty="0" smtClean="0">
                <a:ea typeface="+mn-ea"/>
                <a:cs typeface="+mn-cs"/>
              </a:rPr>
              <a:t>What can go wrong?</a:t>
            </a:r>
          </a:p>
          <a:p>
            <a:pPr lvl="1">
              <a:defRPr/>
            </a:pPr>
            <a:r>
              <a:rPr lang="en-GB" sz="2000" dirty="0" smtClean="0">
                <a:ea typeface="+mn-ea"/>
                <a:cs typeface="+mn-cs"/>
              </a:rPr>
              <a:t>What are the chances of this particular event happening?</a:t>
            </a:r>
          </a:p>
          <a:p>
            <a:pPr lvl="1">
              <a:defRPr/>
            </a:pPr>
            <a:r>
              <a:rPr lang="en-GB" sz="2000" dirty="0" smtClean="0">
                <a:ea typeface="+mn-ea"/>
                <a:cs typeface="+mn-cs"/>
              </a:rPr>
              <a:t>What are the consequences?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 smtClean="0"/>
              <a:t>Risk </a:t>
            </a:r>
            <a:r>
              <a:rPr lang="en-GB" sz="2400" dirty="0" smtClean="0"/>
              <a:t>management incurs additional project cost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 dirty="0" smtClean="0"/>
              <a:t>For larger projects, there may be 30-40 risks identified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9186804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Simple Example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124744"/>
            <a:ext cx="8110538" cy="4419600"/>
          </a:xfrm>
        </p:spPr>
        <p:txBody>
          <a:bodyPr/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800" b="1" dirty="0" smtClean="0">
                <a:latin typeface="Arial" charset="0"/>
              </a:rPr>
              <a:t>Assume: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Risk = High staff turnover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Likelihood of occurrence = 70%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Impact = Increase project time by 15%, project cost by 12%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800" b="1" dirty="0" smtClean="0">
                <a:latin typeface="Arial" charset="0"/>
              </a:rPr>
              <a:t>Risk Management steps may be: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1. Identify high turnover causes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2. Reduce causes before project starts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 smtClean="0">
                <a:latin typeface="Arial" charset="0"/>
              </a:rPr>
              <a:t>3. Develop techniques to assure work continuity in light of turnover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091342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04664"/>
            <a:ext cx="8162925" cy="76200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Software Project Scheduling</a:t>
            </a:r>
            <a:endParaRPr lang="en-GB" altLang="en-US" dirty="0" smtClean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340768"/>
            <a:ext cx="7521575" cy="3579812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The allocation of effort to specific sub-tasks</a:t>
            </a:r>
          </a:p>
          <a:p>
            <a:pPr eaLnBrk="1" hangingPunct="1"/>
            <a:r>
              <a:rPr lang="en-US" altLang="en-US" sz="2800" dirty="0" smtClean="0"/>
              <a:t>The arrangement of the sub-tasks in time</a:t>
            </a:r>
          </a:p>
          <a:p>
            <a:pPr lvl="1" eaLnBrk="1" hangingPunct="1"/>
            <a:r>
              <a:rPr lang="en-US" altLang="en-US" sz="2400" dirty="0" smtClean="0"/>
              <a:t>hopefully, no task will have to wait very long for completion of any dependent task</a:t>
            </a:r>
          </a:p>
          <a:p>
            <a:pPr lvl="1" eaLnBrk="1" hangingPunct="1"/>
            <a:r>
              <a:rPr lang="en-US" altLang="en-US" sz="2400" dirty="0" smtClean="0"/>
              <a:t>at least, no resources should be wasted in this waiting</a:t>
            </a:r>
          </a:p>
          <a:p>
            <a:pPr eaLnBrk="1" hangingPunct="1"/>
            <a:r>
              <a:rPr lang="en-US" altLang="en-US" sz="2800" dirty="0" smtClean="0"/>
              <a:t>Conversion of effort to people and time</a:t>
            </a: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08125061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1325"/>
            <a:ext cx="8534400" cy="701675"/>
          </a:xfrm>
        </p:spPr>
        <p:txBody>
          <a:bodyPr/>
          <a:lstStyle/>
          <a:p>
            <a:pPr eaLnBrk="1" hangingPunct="1"/>
            <a:r>
              <a:rPr lang="en-US" altLang="en-US" sz="3600" dirty="0" smtClean="0"/>
              <a:t>Principles of Project Scheduling</a:t>
            </a:r>
            <a:endParaRPr lang="en-GB" altLang="en-US" sz="3600" dirty="0" smtClean="0"/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1412776"/>
            <a:ext cx="7521575" cy="3024336"/>
          </a:xfrm>
        </p:spPr>
        <p:txBody>
          <a:bodyPr/>
          <a:lstStyle/>
          <a:p>
            <a:pPr eaLnBrk="1" hangingPunct="1"/>
            <a:r>
              <a:rPr lang="en-US" altLang="en-US" dirty="0" err="1" smtClean="0"/>
              <a:t>Compartmentalisation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Interdependencies between tasks</a:t>
            </a:r>
          </a:p>
          <a:p>
            <a:pPr eaLnBrk="1" hangingPunct="1"/>
            <a:r>
              <a:rPr lang="en-US" altLang="en-US" dirty="0" smtClean="0"/>
              <a:t>Allocation of time to tasks</a:t>
            </a:r>
          </a:p>
          <a:p>
            <a:pPr eaLnBrk="1" hangingPunct="1"/>
            <a:r>
              <a:rPr lang="en-US" altLang="en-US" dirty="0" smtClean="0"/>
              <a:t>Effort validation</a:t>
            </a:r>
          </a:p>
          <a:p>
            <a:pPr eaLnBrk="1" hangingPunct="1"/>
            <a:r>
              <a:rPr lang="en-US" altLang="en-US" dirty="0" smtClean="0"/>
              <a:t>Defined responsibilities</a:t>
            </a:r>
          </a:p>
          <a:p>
            <a:pPr eaLnBrk="1" hangingPunct="1"/>
            <a:r>
              <a:rPr lang="en-US" altLang="en-US" dirty="0" smtClean="0"/>
              <a:t>Defined outcomes</a:t>
            </a:r>
          </a:p>
          <a:p>
            <a:pPr eaLnBrk="1" hangingPunct="1"/>
            <a:r>
              <a:rPr lang="en-US" altLang="en-US" dirty="0" smtClean="0"/>
              <a:t>Defined milestones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085857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Typical Task Network</a:t>
            </a:r>
          </a:p>
        </p:txBody>
      </p:sp>
      <p:graphicFrame>
        <p:nvGraphicFramePr>
          <p:cNvPr id="1026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57200" y="2057400"/>
          <a:ext cx="8047038" cy="3856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Microsoft Drawing" r:id="rId3" imgW="6043320" imgH="2768400" progId="MSDraw">
                  <p:embed/>
                </p:oleObj>
              </mc:Choice>
              <mc:Fallback>
                <p:oleObj name="Microsoft Drawing" r:id="rId3" imgW="6043320" imgH="2768400" progId="MSDraw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2057400"/>
                        <a:ext cx="8047038" cy="3856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4"/>
          <p:cNvSpPr>
            <a:spLocks noChangeArrowheads="1"/>
          </p:cNvSpPr>
          <p:nvPr/>
        </p:nvSpPr>
        <p:spPr bwMode="auto">
          <a:xfrm>
            <a:off x="3962400" y="17526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30" name="Rectangle 5"/>
          <p:cNvSpPr>
            <a:spLocks noChangeArrowheads="1"/>
          </p:cNvSpPr>
          <p:nvPr/>
        </p:nvSpPr>
        <p:spPr bwMode="auto">
          <a:xfrm>
            <a:off x="23622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3962400" y="2743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2286000" y="37338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</a:t>
            </a:r>
          </a:p>
        </p:txBody>
      </p:sp>
      <p:sp>
        <p:nvSpPr>
          <p:cNvPr id="1033" name="Rectangle 8"/>
          <p:cNvSpPr>
            <a:spLocks noChangeArrowheads="1"/>
          </p:cNvSpPr>
          <p:nvPr/>
        </p:nvSpPr>
        <p:spPr bwMode="auto">
          <a:xfrm>
            <a:off x="9906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24/4/00</a:t>
            </a:r>
          </a:p>
        </p:txBody>
      </p:sp>
      <p:sp>
        <p:nvSpPr>
          <p:cNvPr id="1034" name="Rectangle 9"/>
          <p:cNvSpPr>
            <a:spLocks noChangeArrowheads="1"/>
          </p:cNvSpPr>
          <p:nvPr/>
        </p:nvSpPr>
        <p:spPr bwMode="auto">
          <a:xfrm>
            <a:off x="38862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30/4/00</a:t>
            </a:r>
          </a:p>
        </p:txBody>
      </p:sp>
      <p:sp>
        <p:nvSpPr>
          <p:cNvPr id="1035" name="Rectangle 10"/>
          <p:cNvSpPr>
            <a:spLocks noChangeArrowheads="1"/>
          </p:cNvSpPr>
          <p:nvPr/>
        </p:nvSpPr>
        <p:spPr bwMode="auto">
          <a:xfrm>
            <a:off x="24384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6" name="Rectangle 11"/>
          <p:cNvSpPr>
            <a:spLocks noChangeArrowheads="1"/>
          </p:cNvSpPr>
          <p:nvPr/>
        </p:nvSpPr>
        <p:spPr bwMode="auto">
          <a:xfrm>
            <a:off x="5867400" y="48768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 dirty="0">
                <a:latin typeface="Arial" charset="0"/>
              </a:rPr>
              <a:t>1/5/00</a:t>
            </a:r>
          </a:p>
        </p:txBody>
      </p:sp>
      <p:sp>
        <p:nvSpPr>
          <p:cNvPr id="1037" name="Rectangle 12"/>
          <p:cNvSpPr>
            <a:spLocks noChangeArrowheads="1"/>
          </p:cNvSpPr>
          <p:nvPr/>
        </p:nvSpPr>
        <p:spPr bwMode="auto">
          <a:xfrm>
            <a:off x="5638800" y="5943600"/>
            <a:ext cx="349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10</a:t>
            </a:r>
          </a:p>
        </p:txBody>
      </p:sp>
      <p:sp>
        <p:nvSpPr>
          <p:cNvPr id="1038" name="Rectangle 13"/>
          <p:cNvSpPr>
            <a:spLocks noChangeArrowheads="1"/>
          </p:cNvSpPr>
          <p:nvPr/>
        </p:nvSpPr>
        <p:spPr bwMode="auto">
          <a:xfrm>
            <a:off x="38100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</a:t>
            </a:r>
          </a:p>
        </p:txBody>
      </p:sp>
      <p:sp>
        <p:nvSpPr>
          <p:cNvPr id="1039" name="Rectangle 14"/>
          <p:cNvSpPr>
            <a:spLocks noChangeArrowheads="1"/>
          </p:cNvSpPr>
          <p:nvPr/>
        </p:nvSpPr>
        <p:spPr bwMode="auto">
          <a:xfrm>
            <a:off x="21336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0" name="Rectangle 15"/>
          <p:cNvSpPr>
            <a:spLocks noChangeArrowheads="1"/>
          </p:cNvSpPr>
          <p:nvPr/>
        </p:nvSpPr>
        <p:spPr bwMode="auto">
          <a:xfrm>
            <a:off x="3733800" y="4419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4</a:t>
            </a:r>
          </a:p>
        </p:txBody>
      </p:sp>
      <p:sp>
        <p:nvSpPr>
          <p:cNvPr id="1041" name="Rectangle 16"/>
          <p:cNvSpPr>
            <a:spLocks noChangeArrowheads="1"/>
          </p:cNvSpPr>
          <p:nvPr/>
        </p:nvSpPr>
        <p:spPr bwMode="auto">
          <a:xfrm>
            <a:off x="5715000" y="3886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</a:t>
            </a:r>
          </a:p>
        </p:txBody>
      </p:sp>
      <p:sp>
        <p:nvSpPr>
          <p:cNvPr id="1042" name="Rectangle 17"/>
          <p:cNvSpPr>
            <a:spLocks noChangeArrowheads="1"/>
          </p:cNvSpPr>
          <p:nvPr/>
        </p:nvSpPr>
        <p:spPr bwMode="auto">
          <a:xfrm>
            <a:off x="7086600" y="38100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3" name="Rectangle 18"/>
          <p:cNvSpPr>
            <a:spLocks noChangeArrowheads="1"/>
          </p:cNvSpPr>
          <p:nvPr/>
        </p:nvSpPr>
        <p:spPr bwMode="auto">
          <a:xfrm>
            <a:off x="7239000" y="28194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5/15/90</a:t>
            </a:r>
          </a:p>
        </p:txBody>
      </p:sp>
      <p:sp>
        <p:nvSpPr>
          <p:cNvPr id="1044" name="Rectangle 19"/>
          <p:cNvSpPr>
            <a:spLocks noChangeArrowheads="1"/>
          </p:cNvSpPr>
          <p:nvPr/>
        </p:nvSpPr>
        <p:spPr bwMode="auto">
          <a:xfrm>
            <a:off x="5867400" y="28194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8/5/00</a:t>
            </a:r>
          </a:p>
        </p:txBody>
      </p:sp>
      <p:sp>
        <p:nvSpPr>
          <p:cNvPr id="1045" name="Rectangle 20"/>
          <p:cNvSpPr>
            <a:spLocks noChangeArrowheads="1"/>
          </p:cNvSpPr>
          <p:nvPr/>
        </p:nvSpPr>
        <p:spPr bwMode="auto">
          <a:xfrm>
            <a:off x="3886200" y="35052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46" name="Rectangle 21"/>
          <p:cNvSpPr>
            <a:spLocks noChangeArrowheads="1"/>
          </p:cNvSpPr>
          <p:nvPr/>
        </p:nvSpPr>
        <p:spPr bwMode="auto">
          <a:xfrm>
            <a:off x="4114800" y="2057400"/>
            <a:ext cx="6651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Begin </a:t>
            </a:r>
          </a:p>
          <a:p>
            <a:r>
              <a:rPr lang="en-GB" altLang="en-US" sz="1400" b="1">
                <a:latin typeface="Arial" charset="0"/>
              </a:rPr>
              <a:t>arch.</a:t>
            </a:r>
          </a:p>
          <a:p>
            <a:r>
              <a:rPr lang="en-GB" altLang="en-US" sz="1400" b="1">
                <a:latin typeface="Arial" charset="0"/>
              </a:rPr>
              <a:t>design</a:t>
            </a:r>
          </a:p>
        </p:txBody>
      </p:sp>
      <p:sp>
        <p:nvSpPr>
          <p:cNvPr id="1047" name="Rectangle 22"/>
          <p:cNvSpPr>
            <a:spLocks noChangeArrowheads="1"/>
          </p:cNvSpPr>
          <p:nvPr/>
        </p:nvSpPr>
        <p:spPr bwMode="auto">
          <a:xfrm>
            <a:off x="5867400" y="3124200"/>
            <a:ext cx="842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Integrate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arch.</a:t>
            </a:r>
          </a:p>
        </p:txBody>
      </p:sp>
      <p:sp>
        <p:nvSpPr>
          <p:cNvPr id="1048" name="Rectangle 23"/>
          <p:cNvSpPr>
            <a:spLocks noChangeArrowheads="1"/>
          </p:cNvSpPr>
          <p:nvPr/>
        </p:nvSpPr>
        <p:spPr bwMode="auto">
          <a:xfrm>
            <a:off x="7239000" y="3124200"/>
            <a:ext cx="86360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structure</a:t>
            </a:r>
          </a:p>
        </p:txBody>
      </p:sp>
      <p:sp>
        <p:nvSpPr>
          <p:cNvPr id="1049" name="Rectangle 24"/>
          <p:cNvSpPr>
            <a:spLocks noChangeArrowheads="1"/>
          </p:cNvSpPr>
          <p:nvPr/>
        </p:nvSpPr>
        <p:spPr bwMode="auto">
          <a:xfrm>
            <a:off x="5943600" y="5257800"/>
            <a:ext cx="10604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procedures</a:t>
            </a:r>
          </a:p>
        </p:txBody>
      </p:sp>
      <p:sp>
        <p:nvSpPr>
          <p:cNvPr id="1050" name="Rectangle 25"/>
          <p:cNvSpPr>
            <a:spLocks noChangeArrowheads="1"/>
          </p:cNvSpPr>
          <p:nvPr/>
        </p:nvSpPr>
        <p:spPr bwMode="auto">
          <a:xfrm>
            <a:off x="4038600" y="5257800"/>
            <a:ext cx="7556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 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plan</a:t>
            </a:r>
          </a:p>
        </p:txBody>
      </p:sp>
      <p:sp>
        <p:nvSpPr>
          <p:cNvPr id="1051" name="Rectangle 26"/>
          <p:cNvSpPr>
            <a:spLocks noChangeArrowheads="1"/>
          </p:cNvSpPr>
          <p:nvPr/>
        </p:nvSpPr>
        <p:spPr bwMode="auto">
          <a:xfrm>
            <a:off x="2514600" y="5257800"/>
            <a:ext cx="969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Develop</a:t>
            </a:r>
          </a:p>
          <a:p>
            <a:r>
              <a:rPr lang="en-GB" altLang="en-US" sz="1400" b="1">
                <a:latin typeface="Arial" charset="0"/>
              </a:rPr>
              <a:t>test plan</a:t>
            </a:r>
          </a:p>
          <a:p>
            <a:r>
              <a:rPr lang="en-GB" altLang="en-US" sz="1400" b="1">
                <a:latin typeface="Arial" charset="0"/>
              </a:rPr>
              <a:t>and sched</a:t>
            </a:r>
          </a:p>
        </p:txBody>
      </p:sp>
      <p:sp>
        <p:nvSpPr>
          <p:cNvPr id="1052" name="Rectangle 27"/>
          <p:cNvSpPr>
            <a:spLocks noChangeArrowheads="1"/>
          </p:cNvSpPr>
          <p:nvPr/>
        </p:nvSpPr>
        <p:spPr bwMode="auto">
          <a:xfrm>
            <a:off x="4038600" y="3886200"/>
            <a:ext cx="833438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interface</a:t>
            </a:r>
          </a:p>
        </p:txBody>
      </p:sp>
      <p:sp>
        <p:nvSpPr>
          <p:cNvPr id="1053" name="Rectangle 28"/>
          <p:cNvSpPr>
            <a:spLocks noChangeArrowheads="1"/>
          </p:cNvSpPr>
          <p:nvPr/>
        </p:nvSpPr>
        <p:spPr bwMode="auto">
          <a:xfrm>
            <a:off x="2514600" y="2971800"/>
            <a:ext cx="77787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Perform</a:t>
            </a:r>
          </a:p>
          <a:p>
            <a:r>
              <a:rPr lang="en-GB" altLang="en-US" sz="1400" b="1">
                <a:latin typeface="Arial" charset="0"/>
              </a:rPr>
              <a:t>Data</a:t>
            </a:r>
          </a:p>
          <a:p>
            <a:r>
              <a:rPr lang="en-GB" altLang="en-US" sz="1400" b="1">
                <a:latin typeface="Arial" charset="0"/>
              </a:rPr>
              <a:t>Design</a:t>
            </a:r>
          </a:p>
        </p:txBody>
      </p:sp>
      <p:sp>
        <p:nvSpPr>
          <p:cNvPr id="1054" name="Rectangle 29"/>
          <p:cNvSpPr>
            <a:spLocks noChangeArrowheads="1"/>
          </p:cNvSpPr>
          <p:nvPr/>
        </p:nvSpPr>
        <p:spPr bwMode="auto">
          <a:xfrm>
            <a:off x="1066800" y="3048000"/>
            <a:ext cx="87312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Analysis</a:t>
            </a:r>
          </a:p>
          <a:p>
            <a:r>
              <a:rPr lang="en-GB" altLang="en-US" sz="1400" b="1">
                <a:latin typeface="Arial" charset="0"/>
              </a:rPr>
              <a:t>activities</a:t>
            </a:r>
          </a:p>
          <a:p>
            <a:r>
              <a:rPr lang="en-GB" altLang="en-US" sz="1400" b="1">
                <a:latin typeface="Arial" charset="0"/>
              </a:rPr>
              <a:t>complete</a:t>
            </a:r>
          </a:p>
        </p:txBody>
      </p:sp>
    </p:spTree>
    <p:extLst>
      <p:ext uri="{BB962C8B-B14F-4D97-AF65-F5344CB8AC3E}">
        <p14:creationId xmlns:p14="http://schemas.microsoft.com/office/powerpoint/2010/main" val="1196151994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01650"/>
            <a:ext cx="8162925" cy="641350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>
                <a:solidFill>
                  <a:schemeClr val="tx1"/>
                </a:solidFill>
                <a:latin typeface="Arial" charset="0"/>
              </a:rPr>
              <a:t>People-Work Relationships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268760"/>
            <a:ext cx="7521575" cy="3579812"/>
          </a:xfrm>
        </p:spPr>
        <p:txBody>
          <a:bodyPr/>
          <a:lstStyle/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 smtClean="0">
                <a:latin typeface="Arial" charset="0"/>
              </a:rPr>
              <a:t>Adding people to a project when behind schedule is counterproductive (</a:t>
            </a:r>
            <a:r>
              <a:rPr lang="en-GB" altLang="en-US" sz="2000" b="1" i="1" dirty="0" smtClean="0">
                <a:latin typeface="Arial" charset="0"/>
              </a:rPr>
              <a:t>adding people to a late project makes it later</a:t>
            </a:r>
            <a:r>
              <a:rPr lang="en-GB" altLang="en-US" sz="2000" b="1" dirty="0" smtClean="0">
                <a:latin typeface="Arial" charset="0"/>
              </a:rPr>
              <a:t>)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 smtClean="0">
                <a:latin typeface="Arial" charset="0"/>
              </a:rPr>
              <a:t>Using fewer people over a longer period of time is more beneficial than lots of people for a shorter period of time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 smtClean="0">
                <a:latin typeface="Arial" charset="0"/>
              </a:rPr>
              <a:t>Use of small, tightly-knit teams is productive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 smtClean="0">
                <a:latin typeface="Arial" charset="0"/>
              </a:rPr>
              <a:t>Inspire creativity and self-motivation within the structure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24379448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01650"/>
            <a:ext cx="8162925" cy="641350"/>
          </a:xfrm>
        </p:spPr>
        <p:txBody>
          <a:bodyPr/>
          <a:lstStyle/>
          <a:p>
            <a:pPr eaLnBrk="1" hangingPunct="1"/>
            <a:r>
              <a:rPr lang="en-GB" altLang="en-US" sz="3600" b="1" i="1" smtClean="0">
                <a:solidFill>
                  <a:schemeClr val="tx1"/>
                </a:solidFill>
                <a:latin typeface="Arial" charset="0"/>
              </a:rPr>
              <a:t>Scheduling Methods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340768"/>
            <a:ext cx="7521575" cy="3579812"/>
          </a:xfrm>
        </p:spPr>
        <p:txBody>
          <a:bodyPr/>
          <a:lstStyle/>
          <a:p>
            <a:pPr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400" b="1" dirty="0" smtClean="0">
                <a:latin typeface="Arial" charset="0"/>
              </a:rPr>
              <a:t>PERT and CPM are:</a:t>
            </a:r>
          </a:p>
          <a:p>
            <a:pPr lvl="1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2400" b="1" dirty="0" smtClean="0">
                <a:latin typeface="Arial" charset="0"/>
              </a:rPr>
              <a:t>Usually presented pictorially</a:t>
            </a:r>
          </a:p>
          <a:p>
            <a:pPr lvl="1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2400" b="1" dirty="0" smtClean="0">
                <a:latin typeface="Arial" charset="0"/>
              </a:rPr>
              <a:t>Quantitative tools for the planner to determine: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 smtClean="0">
                <a:latin typeface="Arial" charset="0"/>
              </a:rPr>
              <a:t>Critical path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 smtClean="0">
                <a:latin typeface="Arial" charset="0"/>
              </a:rPr>
              <a:t>Most likely time estimates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 smtClean="0">
                <a:latin typeface="Arial" charset="0"/>
              </a:rPr>
              <a:t>Boundary times (earliest task start time, latest task start time, earliest task finish time, latest task finish time, total float time)</a:t>
            </a:r>
          </a:p>
          <a:p>
            <a:pPr eaLnBrk="1" hangingPunct="1"/>
            <a:endParaRPr lang="en-GB" altLang="en-US" sz="2400" b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03789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Critical Path Network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268760"/>
            <a:ext cx="7521575" cy="35798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The longest path or sequence of activities through the network diagram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Drives completion date for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Delays on these activities may delay whole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Other activities may have some flexibility</a:t>
            </a:r>
          </a:p>
        </p:txBody>
      </p:sp>
    </p:spTree>
    <p:extLst>
      <p:ext uri="{BB962C8B-B14F-4D97-AF65-F5344CB8AC3E}">
        <p14:creationId xmlns:p14="http://schemas.microsoft.com/office/powerpoint/2010/main" val="415429206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Identifies ‘slack’ time (float).</a:t>
            </a:r>
          </a:p>
          <a:p>
            <a:pPr lvl="1" eaLnBrk="1" hangingPunct="1"/>
            <a:r>
              <a:rPr lang="en-GB" altLang="en-US" sz="2800" dirty="0" smtClean="0"/>
              <a:t>The amount of delay that could be tolerated in the starting time or completion time of an activity.</a:t>
            </a:r>
          </a:p>
          <a:p>
            <a:pPr lvl="1" eaLnBrk="1" hangingPunct="1"/>
            <a:r>
              <a:rPr lang="en-GB" altLang="en-US" sz="2800" dirty="0" smtClean="0"/>
              <a:t>Difference between the late finish time and the early finish time.</a:t>
            </a:r>
          </a:p>
        </p:txBody>
      </p:sp>
    </p:spTree>
    <p:extLst>
      <p:ext uri="{BB962C8B-B14F-4D97-AF65-F5344CB8AC3E}">
        <p14:creationId xmlns:p14="http://schemas.microsoft.com/office/powerpoint/2010/main" val="3988374543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Dependencies need to be identified</a:t>
            </a:r>
          </a:p>
          <a:p>
            <a:pPr eaLnBrk="1" hangingPunct="1"/>
            <a:r>
              <a:rPr lang="en-GB" altLang="en-US" sz="2400" dirty="0" smtClean="0"/>
              <a:t>Relationships between pairs of activities</a:t>
            </a:r>
          </a:p>
          <a:p>
            <a:pPr lvl="1" eaLnBrk="1" hangingPunct="1"/>
            <a:r>
              <a:rPr lang="en-GB" altLang="en-US" sz="2400" dirty="0" smtClean="0"/>
              <a:t>Finish to start</a:t>
            </a:r>
          </a:p>
          <a:p>
            <a:pPr lvl="1" eaLnBrk="1" hangingPunct="1"/>
            <a:r>
              <a:rPr lang="en-GB" altLang="en-US" sz="2400" dirty="0" smtClean="0"/>
              <a:t>Start to start</a:t>
            </a:r>
          </a:p>
          <a:p>
            <a:pPr lvl="1" eaLnBrk="1" hangingPunct="1"/>
            <a:r>
              <a:rPr lang="en-GB" altLang="en-US" sz="2400" dirty="0" smtClean="0"/>
              <a:t>Start to finish</a:t>
            </a:r>
          </a:p>
          <a:p>
            <a:pPr lvl="1" eaLnBrk="1" hangingPunct="1"/>
            <a:r>
              <a:rPr lang="en-GB" altLang="en-US" sz="2400" dirty="0" smtClean="0"/>
              <a:t>Finish to finish</a:t>
            </a:r>
          </a:p>
        </p:txBody>
      </p:sp>
    </p:spTree>
    <p:extLst>
      <p:ext uri="{BB962C8B-B14F-4D97-AF65-F5344CB8AC3E}">
        <p14:creationId xmlns:p14="http://schemas.microsoft.com/office/powerpoint/2010/main" val="424985848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Constraints affect the relationship between activities:</a:t>
            </a:r>
          </a:p>
          <a:p>
            <a:pPr lvl="1" eaLnBrk="1" hangingPunct="1"/>
            <a:r>
              <a:rPr lang="en-GB" altLang="en-US" sz="2400" dirty="0" smtClean="0"/>
              <a:t>Technical</a:t>
            </a:r>
          </a:p>
          <a:p>
            <a:pPr lvl="1" eaLnBrk="1" hangingPunct="1"/>
            <a:r>
              <a:rPr lang="en-GB" altLang="en-US" sz="2400" dirty="0" smtClean="0"/>
              <a:t>Management</a:t>
            </a:r>
          </a:p>
          <a:p>
            <a:pPr lvl="1" eaLnBrk="1" hangingPunct="1"/>
            <a:r>
              <a:rPr lang="en-GB" altLang="en-US" sz="2400" dirty="0" err="1" smtClean="0"/>
              <a:t>Interproject</a:t>
            </a:r>
            <a:endParaRPr lang="en-GB" altLang="en-US" sz="2400" dirty="0" smtClean="0"/>
          </a:p>
          <a:p>
            <a:pPr lvl="1" eaLnBrk="1" hangingPunct="1"/>
            <a:r>
              <a:rPr lang="en-GB" altLang="en-US" sz="2400" dirty="0" smtClean="0"/>
              <a:t>Date</a:t>
            </a:r>
          </a:p>
          <a:p>
            <a:pPr lvl="1" eaLnBrk="1" hangingPunct="1"/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13835250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611560" y="908720"/>
            <a:ext cx="7200900" cy="415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Technical – one activity requires the output of another as input.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management – management decisions on what needs to be done not dependent upon technical needs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 err="1"/>
              <a:t>Interproject</a:t>
            </a:r>
            <a:r>
              <a:rPr lang="en-GB" altLang="en-US" dirty="0"/>
              <a:t> – deliverables from one project are needed by another.  (e.g. when a very large project is broken down into smaller projects)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Date – dates by which activities must be completed</a:t>
            </a:r>
          </a:p>
        </p:txBody>
      </p:sp>
    </p:spTree>
    <p:extLst>
      <p:ext uri="{BB962C8B-B14F-4D97-AF65-F5344CB8AC3E}">
        <p14:creationId xmlns:p14="http://schemas.microsoft.com/office/powerpoint/2010/main" val="1594914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Gantt charts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Bar chart</a:t>
            </a:r>
          </a:p>
          <a:p>
            <a:pPr eaLnBrk="1" hangingPunct="1"/>
            <a:r>
              <a:rPr lang="en-GB" altLang="en-US" sz="2400" dirty="0" smtClean="0"/>
              <a:t>Indicates calendar chart of activities </a:t>
            </a:r>
          </a:p>
          <a:p>
            <a:pPr eaLnBrk="1" hangingPunct="1"/>
            <a:r>
              <a:rPr lang="en-GB" altLang="en-US" sz="2400" dirty="0" smtClean="0"/>
              <a:t>Can reflect resource requirements</a:t>
            </a:r>
          </a:p>
          <a:p>
            <a:pPr marL="0" indent="0" eaLnBrk="1" hangingPunct="1"/>
            <a:r>
              <a:rPr lang="en-GB" altLang="en-US" sz="2400" dirty="0" smtClean="0"/>
              <a:t>Computerised versions provide more details than original charts</a:t>
            </a:r>
          </a:p>
        </p:txBody>
      </p:sp>
    </p:spTree>
    <p:extLst>
      <p:ext uri="{BB962C8B-B14F-4D97-AF65-F5344CB8AC3E}">
        <p14:creationId xmlns:p14="http://schemas.microsoft.com/office/powerpoint/2010/main" val="3732037767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smtClean="0"/>
              <a:t>PPM</a:t>
            </a: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Project Tracking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 smtClean="0">
                <a:latin typeface="Arial" charset="0"/>
              </a:rPr>
              <a:t>Conducting periodic project status meetings in which each team member reports progress and problems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 smtClean="0">
                <a:latin typeface="Arial" charset="0"/>
              </a:rPr>
              <a:t>Evaluating the results of all reviews conducted throughout the engineering process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 smtClean="0">
                <a:latin typeface="Arial" charset="0"/>
              </a:rPr>
              <a:t>Determining whether formal project milestones have been accomplished by the scheduled date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 smtClean="0">
                <a:latin typeface="Arial" charset="0"/>
              </a:rPr>
              <a:t>Comparing the actual start date to the planned start date for each task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 smtClean="0">
                <a:latin typeface="Arial" charset="0"/>
              </a:rPr>
              <a:t>Meeting informally with software engineers to obtain their subjective assessments of the progress to date and problems on the horizon</a:t>
            </a:r>
          </a:p>
        </p:txBody>
      </p:sp>
    </p:spTree>
    <p:extLst>
      <p:ext uri="{BB962C8B-B14F-4D97-AF65-F5344CB8AC3E}">
        <p14:creationId xmlns:p14="http://schemas.microsoft.com/office/powerpoint/2010/main" val="29425093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 autoUpdateAnimBg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4</TotalTime>
  <Words>800</Words>
  <Application>Microsoft Office PowerPoint</Application>
  <PresentationFormat>On-screen Show (4:3)</PresentationFormat>
  <Paragraphs>163</Paragraphs>
  <Slides>17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</vt:lpstr>
      <vt:lpstr>Microsoft Drawing</vt:lpstr>
      <vt:lpstr>Information engineering</vt:lpstr>
      <vt:lpstr>SOFTWARE PROJECT PLANNING</vt:lpstr>
      <vt:lpstr>SOFTWARE PROJECT PLANNING </vt:lpstr>
      <vt:lpstr>Risk Management (intro)</vt:lpstr>
      <vt:lpstr>Simple Example</vt:lpstr>
      <vt:lpstr>Software Project Scheduling</vt:lpstr>
      <vt:lpstr>Principles of Project Scheduling</vt:lpstr>
      <vt:lpstr>Typical Task Network</vt:lpstr>
      <vt:lpstr>People-Work Relationships</vt:lpstr>
      <vt:lpstr>Scheduling Methods</vt:lpstr>
      <vt:lpstr>Critical Path Network</vt:lpstr>
      <vt:lpstr>PowerPoint Presentation</vt:lpstr>
      <vt:lpstr>PowerPoint Presentation</vt:lpstr>
      <vt:lpstr>PowerPoint Presentation</vt:lpstr>
      <vt:lpstr>PowerPoint Presentation</vt:lpstr>
      <vt:lpstr>Gantt charts</vt:lpstr>
      <vt:lpstr>Project Tracking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1</cp:revision>
  <dcterms:created xsi:type="dcterms:W3CDTF">2014-11-06T11:29:22Z</dcterms:created>
  <dcterms:modified xsi:type="dcterms:W3CDTF">2014-11-06T11:33:39Z</dcterms:modified>
</cp:coreProperties>
</file>