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66" r:id="rId4"/>
    <p:sldId id="267" r:id="rId5"/>
    <p:sldId id="268" r:id="rId6"/>
    <p:sldId id="269" r:id="rId7"/>
    <p:sldId id="279" r:id="rId8"/>
    <p:sldId id="280" r:id="rId9"/>
    <p:sldId id="281" r:id="rId10"/>
    <p:sldId id="282" r:id="rId11"/>
    <p:sldId id="283" r:id="rId12"/>
    <p:sldId id="270" r:id="rId13"/>
    <p:sldId id="271" r:id="rId14"/>
    <p:sldId id="273" r:id="rId15"/>
    <p:sldId id="274" r:id="rId16"/>
    <p:sldId id="275" r:id="rId17"/>
    <p:sldId id="276" r:id="rId18"/>
    <p:sldId id="278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358" autoAdjust="0"/>
    <p:restoredTop sz="94660"/>
  </p:normalViewPr>
  <p:slideViewPr>
    <p:cSldViewPr snapToGrid="0" snapToObjects="1">
      <p:cViewPr>
        <p:scale>
          <a:sx n="76" d="100"/>
          <a:sy n="76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3/6/2018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3/6/2018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3/6/2018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3/6/2018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3/6/2018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3/6/2018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3/6/2018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3/6/2018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3/6/2018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9" name="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3/6/2018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3/6/2018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3/6/2018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2399908"/>
            <a:ext cx="7406640" cy="1472184"/>
          </a:xfrm>
        </p:spPr>
        <p:txBody>
          <a:bodyPr/>
          <a:lstStyle/>
          <a:p>
            <a:pPr algn="ctr"/>
            <a:r>
              <a:rPr lang="en-US" dirty="0" smtClean="0"/>
              <a:t>Computer Architecture</a:t>
            </a:r>
            <a:br>
              <a:rPr lang="en-US" dirty="0" smtClean="0"/>
            </a:br>
            <a:r>
              <a:rPr lang="en-US" dirty="0" smtClean="0"/>
              <a:t>M4COMP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72421" y="6488668"/>
            <a:ext cx="149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Term 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35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Instruction Set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3000" dirty="0"/>
              <a:t>C</a:t>
            </a:r>
            <a:r>
              <a:rPr lang="en-US" sz="3000" dirty="0" smtClean="0"/>
              <a:t>ollection/set of instructions understood by the CPU </a:t>
            </a:r>
          </a:p>
          <a:p>
            <a:pPr algn="just"/>
            <a:r>
              <a:rPr lang="en-US" sz="3000" dirty="0"/>
              <a:t>U</a:t>
            </a:r>
            <a:r>
              <a:rPr lang="en-US" sz="3000" dirty="0" smtClean="0"/>
              <a:t>sually represented by assembly code</a:t>
            </a:r>
          </a:p>
          <a:p>
            <a:pPr lvl="1" algn="just"/>
            <a:r>
              <a:rPr lang="en-US" sz="2400" dirty="0" smtClean="0"/>
              <a:t>mnemonics such as </a:t>
            </a:r>
          </a:p>
          <a:p>
            <a:pPr lvl="2" algn="just"/>
            <a:r>
              <a:rPr lang="en-US" sz="1800" dirty="0" smtClean="0"/>
              <a:t>ADD</a:t>
            </a:r>
            <a:endParaRPr lang="en-US" sz="1800" dirty="0"/>
          </a:p>
          <a:p>
            <a:pPr lvl="2" algn="just"/>
            <a:r>
              <a:rPr lang="en-US" sz="1800" dirty="0" smtClean="0"/>
              <a:t> SUB</a:t>
            </a:r>
          </a:p>
          <a:p>
            <a:pPr lvl="2" algn="just"/>
            <a:r>
              <a:rPr lang="en-US" sz="1800" dirty="0" smtClean="0"/>
              <a:t>LOAD</a:t>
            </a:r>
          </a:p>
          <a:p>
            <a:pPr lvl="2" algn="just"/>
            <a:r>
              <a:rPr lang="en-US" sz="1800" dirty="0" smtClean="0"/>
              <a:t>STORE etc.,</a:t>
            </a:r>
          </a:p>
          <a:p>
            <a:pPr marL="402336" lvl="1" indent="0" algn="just">
              <a:buNone/>
            </a:pPr>
            <a:endParaRPr lang="en-US" sz="2200" dirty="0" smtClean="0"/>
          </a:p>
          <a:p>
            <a:pPr algn="just"/>
            <a:endParaRPr lang="en-US" sz="2600" dirty="0" smtClean="0"/>
          </a:p>
          <a:p>
            <a:pPr marL="658368" lvl="2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355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Elements of an instruction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800" dirty="0"/>
              <a:t>Elements of an instruction:</a:t>
            </a:r>
          </a:p>
          <a:p>
            <a:pPr lvl="1"/>
            <a:r>
              <a:rPr lang="en-US" sz="2600" dirty="0"/>
              <a:t>Operation code(</a:t>
            </a:r>
            <a:r>
              <a:rPr lang="en-US" sz="2600" dirty="0" smtClean="0"/>
              <a:t>op code</a:t>
            </a:r>
            <a:r>
              <a:rPr lang="en-US" sz="2600" dirty="0"/>
              <a:t>)- type of operation to be performed</a:t>
            </a:r>
          </a:p>
          <a:p>
            <a:pPr lvl="2"/>
            <a:r>
              <a:rPr lang="en-US" dirty="0"/>
              <a:t>Add, multiplication, read, write etc.,</a:t>
            </a:r>
          </a:p>
          <a:p>
            <a:pPr lvl="1"/>
            <a:r>
              <a:rPr lang="en-US" sz="2600" dirty="0"/>
              <a:t>Source operand(data) – where the required data for processing is available.</a:t>
            </a:r>
          </a:p>
          <a:p>
            <a:pPr lvl="2"/>
            <a:r>
              <a:rPr lang="en-US" dirty="0"/>
              <a:t>usually a memory </a:t>
            </a:r>
            <a:r>
              <a:rPr lang="en-US" dirty="0" smtClean="0"/>
              <a:t>location</a:t>
            </a:r>
            <a:r>
              <a:rPr lang="en-US" dirty="0"/>
              <a:t> </a:t>
            </a:r>
            <a:r>
              <a:rPr lang="en-US" dirty="0" smtClean="0"/>
              <a:t>or register </a:t>
            </a:r>
            <a:r>
              <a:rPr lang="en-US" dirty="0"/>
              <a:t>name</a:t>
            </a:r>
          </a:p>
          <a:p>
            <a:pPr lvl="2"/>
            <a:r>
              <a:rPr lang="en-US" dirty="0"/>
              <a:t>in some cases value will be </a:t>
            </a:r>
            <a:r>
              <a:rPr lang="en-US" dirty="0" smtClean="0"/>
              <a:t>explicit</a:t>
            </a:r>
            <a:endParaRPr lang="en-US" dirty="0"/>
          </a:p>
          <a:p>
            <a:pPr lvl="1"/>
            <a:r>
              <a:rPr lang="en-US" sz="2600" dirty="0" smtClean="0"/>
              <a:t>Result operand – where the result is to be moved</a:t>
            </a:r>
          </a:p>
          <a:p>
            <a:pPr lvl="2"/>
            <a:r>
              <a:rPr lang="en-US" dirty="0"/>
              <a:t>usually a memory location or register </a:t>
            </a:r>
            <a:r>
              <a:rPr lang="en-US" dirty="0" smtClean="0"/>
              <a:t>name</a:t>
            </a:r>
          </a:p>
          <a:p>
            <a:pPr lvl="1"/>
            <a:r>
              <a:rPr lang="en-US" sz="2600" dirty="0" smtClean="0"/>
              <a:t>Next instruction reference</a:t>
            </a:r>
          </a:p>
          <a:p>
            <a:pPr lvl="2"/>
            <a:r>
              <a:rPr lang="en-US" dirty="0" smtClean="0"/>
              <a:t>address to the next instruction to be executed</a:t>
            </a:r>
          </a:p>
          <a:p>
            <a:pPr lvl="2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070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Simple instruction format</a:t>
            </a:r>
            <a:endParaRPr lang="en-US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94" t="27504" r="13094" b="50000"/>
          <a:stretch>
            <a:fillRect/>
          </a:stretch>
        </p:blipFill>
        <p:spPr bwMode="auto">
          <a:xfrm>
            <a:off x="1072444" y="2419350"/>
            <a:ext cx="8071556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541883" y="4854223"/>
            <a:ext cx="502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FF0000"/>
                </a:solidFill>
              </a:rPr>
              <a:t>two address instruction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 flipV="1">
            <a:off x="5305772" y="3753556"/>
            <a:ext cx="691440" cy="9877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6011323" y="3753556"/>
            <a:ext cx="832561" cy="9877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val 15"/>
          <p:cNvSpPr/>
          <p:nvPr/>
        </p:nvSpPr>
        <p:spPr>
          <a:xfrm>
            <a:off x="4995334" y="1417639"/>
            <a:ext cx="3938354" cy="1001712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rgbClr val="FF0000"/>
                </a:solidFill>
              </a:rPr>
              <a:t>operand </a:t>
            </a:r>
            <a:r>
              <a:rPr lang="en-US" sz="2000" b="1" dirty="0" smtClean="0"/>
              <a:t> means </a:t>
            </a:r>
            <a:r>
              <a:rPr lang="en-US" sz="2000" b="1" dirty="0" smtClean="0">
                <a:solidFill>
                  <a:srgbClr val="FF0000"/>
                </a:solidFill>
              </a:rPr>
              <a:t>data</a:t>
            </a:r>
            <a:endParaRPr lang="en-US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424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Instruction Types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US" dirty="0" smtClean="0"/>
              <a:t>Data Processing</a:t>
            </a:r>
          </a:p>
          <a:p>
            <a:pPr lvl="1" algn="just"/>
            <a:r>
              <a:rPr lang="en-US" dirty="0" smtClean="0"/>
              <a:t>mathematical &amp; logical operations</a:t>
            </a:r>
          </a:p>
          <a:p>
            <a:pPr lvl="1" algn="just"/>
            <a:r>
              <a:rPr lang="en-US" dirty="0" smtClean="0"/>
              <a:t>ADD, OR</a:t>
            </a:r>
          </a:p>
          <a:p>
            <a:pPr algn="just"/>
            <a:r>
              <a:rPr lang="en-US" dirty="0" smtClean="0"/>
              <a:t>Data Storage(main memory)</a:t>
            </a:r>
          </a:p>
          <a:p>
            <a:pPr lvl="1" algn="just"/>
            <a:r>
              <a:rPr lang="en-US" dirty="0" smtClean="0"/>
              <a:t>moving data to and from memory</a:t>
            </a:r>
          </a:p>
          <a:p>
            <a:pPr lvl="1" algn="just"/>
            <a:r>
              <a:rPr lang="en-US" dirty="0" smtClean="0"/>
              <a:t>LOAD, STORE</a:t>
            </a:r>
          </a:p>
          <a:p>
            <a:pPr algn="just"/>
            <a:r>
              <a:rPr lang="en-US" dirty="0" smtClean="0"/>
              <a:t>Data movement(I/O)</a:t>
            </a:r>
          </a:p>
          <a:p>
            <a:pPr lvl="1" algn="just"/>
            <a:r>
              <a:rPr lang="en-US" dirty="0" smtClean="0"/>
              <a:t>moving data to output device and from input device</a:t>
            </a:r>
          </a:p>
          <a:p>
            <a:pPr lvl="1" algn="just"/>
            <a:r>
              <a:rPr lang="en-US" dirty="0" smtClean="0"/>
              <a:t>MOVE</a:t>
            </a:r>
          </a:p>
          <a:p>
            <a:pPr algn="just"/>
            <a:r>
              <a:rPr lang="en-US" dirty="0" smtClean="0"/>
              <a:t>Program flow control</a:t>
            </a:r>
          </a:p>
          <a:p>
            <a:pPr lvl="1" algn="just"/>
            <a:r>
              <a:rPr lang="en-US" dirty="0" smtClean="0"/>
              <a:t>branches &amp; loops</a:t>
            </a:r>
          </a:p>
          <a:p>
            <a:pPr lvl="1" algn="just"/>
            <a:r>
              <a:rPr lang="en-US" dirty="0" smtClean="0"/>
              <a:t>BRANCHIF</a:t>
            </a:r>
          </a:p>
          <a:p>
            <a:pPr lvl="1" algn="just"/>
            <a:r>
              <a:rPr lang="en-US" dirty="0" smtClean="0"/>
              <a:t>LOOP UNTIL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408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Number of address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US" dirty="0" smtClean="0"/>
              <a:t>Three address instruction</a:t>
            </a:r>
          </a:p>
          <a:p>
            <a:pPr lvl="1" algn="just"/>
            <a:r>
              <a:rPr lang="en-US" dirty="0" smtClean="0"/>
              <a:t>Result, operand1, operand 2</a:t>
            </a:r>
          </a:p>
          <a:p>
            <a:pPr lvl="1" algn="just"/>
            <a:r>
              <a:rPr lang="en-US" dirty="0" smtClean="0"/>
              <a:t>A= B+ C     ADD A,B,C</a:t>
            </a:r>
          </a:p>
          <a:p>
            <a:pPr algn="just"/>
            <a:r>
              <a:rPr lang="en-US" dirty="0" smtClean="0"/>
              <a:t>Two address</a:t>
            </a:r>
          </a:p>
          <a:p>
            <a:pPr lvl="1" algn="just"/>
            <a:r>
              <a:rPr lang="en-US" dirty="0" smtClean="0"/>
              <a:t>Operand1 &amp; result, Operand2</a:t>
            </a:r>
          </a:p>
          <a:p>
            <a:pPr lvl="1" algn="just"/>
            <a:r>
              <a:rPr lang="en-US" dirty="0" smtClean="0"/>
              <a:t>A=A+B   ADD A,B</a:t>
            </a:r>
          </a:p>
          <a:p>
            <a:pPr algn="just"/>
            <a:r>
              <a:rPr lang="en-US" dirty="0" smtClean="0"/>
              <a:t>One address</a:t>
            </a:r>
          </a:p>
          <a:p>
            <a:pPr lvl="1" algn="just"/>
            <a:r>
              <a:rPr lang="en-US" dirty="0" smtClean="0"/>
              <a:t>implicit second operand, usually a register</a:t>
            </a:r>
          </a:p>
          <a:p>
            <a:pPr lvl="1" algn="just"/>
            <a:r>
              <a:rPr lang="en-US" dirty="0" smtClean="0"/>
              <a:t>LOAD A </a:t>
            </a:r>
            <a:r>
              <a:rPr lang="en-US" dirty="0" smtClean="0">
                <a:solidFill>
                  <a:srgbClr val="FF0000"/>
                </a:solidFill>
              </a:rPr>
              <a:t>Accumulator is implicit register in which value at will be loaded.</a:t>
            </a:r>
          </a:p>
          <a:p>
            <a:pPr algn="just"/>
            <a:r>
              <a:rPr lang="en-US" dirty="0" smtClean="0"/>
              <a:t>Zero address</a:t>
            </a:r>
          </a:p>
          <a:p>
            <a:pPr lvl="1" algn="just"/>
            <a:r>
              <a:rPr lang="en-US" dirty="0" smtClean="0"/>
              <a:t>all address implicit, uses stack</a:t>
            </a:r>
          </a:p>
          <a:p>
            <a:pPr lvl="1" algn="just"/>
            <a:r>
              <a:rPr lang="en-US" dirty="0" smtClean="0"/>
              <a:t>PUSH A</a:t>
            </a:r>
          </a:p>
          <a:p>
            <a:pPr lvl="1" algn="just"/>
            <a:r>
              <a:rPr lang="en-US" dirty="0" smtClean="0"/>
              <a:t>POP 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765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illustrate the influence of the number of addresses on computer programs, we will evaluate the arithmetic statement X = (A + B) ∗ (C + D). </a:t>
            </a:r>
          </a:p>
        </p:txBody>
      </p:sp>
    </p:spTree>
    <p:extLst>
      <p:ext uri="{BB962C8B-B14F-4D97-AF65-F5344CB8AC3E}">
        <p14:creationId xmlns:p14="http://schemas.microsoft.com/office/powerpoint/2010/main" val="870530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THREE-ADDRESS INSTRUCTIONS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rogram </a:t>
            </a:r>
            <a:r>
              <a:rPr lang="en-GB" dirty="0"/>
              <a:t>in assembly language that evaluates X = (A + B) ∗ (C + D)  </a:t>
            </a:r>
          </a:p>
        </p:txBody>
      </p:sp>
    </p:spTree>
    <p:extLst>
      <p:ext uri="{BB962C8B-B14F-4D97-AF65-F5344CB8AC3E}">
        <p14:creationId xmlns:p14="http://schemas.microsoft.com/office/powerpoint/2010/main" val="1531280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TWO-ADDRESS INSTRUCTIONS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rogram </a:t>
            </a:r>
            <a:r>
              <a:rPr lang="en-GB" dirty="0"/>
              <a:t>in assembly language that evaluates X = (A + B) ∗ (C + D)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2178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ONE-ADDRESS INSTRUCTIONS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rogram </a:t>
            </a:r>
            <a:r>
              <a:rPr lang="en-GB" dirty="0"/>
              <a:t>in assembly language that evaluates X = (A + B) ∗ (C + D)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73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ZERO-ADDRESS INSTRUCTIONS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Program </a:t>
            </a:r>
            <a:r>
              <a:rPr lang="en-GB" dirty="0"/>
              <a:t>in assembly language that evaluates X = (A + B) ∗ (C + D)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300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Addressing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Bit – 0 , 1</a:t>
            </a:r>
          </a:p>
          <a:p>
            <a:pPr algn="just"/>
            <a:r>
              <a:rPr lang="en-US" dirty="0" smtClean="0"/>
              <a:t>Byte – 8-bits</a:t>
            </a:r>
          </a:p>
          <a:p>
            <a:pPr algn="just"/>
            <a:r>
              <a:rPr lang="en-US" dirty="0" smtClean="0"/>
              <a:t>Word – collection of byte( say 4 or 8)</a:t>
            </a:r>
          </a:p>
          <a:p>
            <a:pPr algn="just"/>
            <a:r>
              <a:rPr lang="en-US" dirty="0" smtClean="0"/>
              <a:t>To access byte or word from memory needs a address/identification number</a:t>
            </a:r>
          </a:p>
          <a:p>
            <a:pPr algn="just"/>
            <a:r>
              <a:rPr lang="en-US" dirty="0" smtClean="0"/>
              <a:t>successive bytes contain successive address</a:t>
            </a:r>
          </a:p>
          <a:p>
            <a:pPr algn="just"/>
            <a:endParaRPr lang="en-US" dirty="0" smtClean="0"/>
          </a:p>
          <a:p>
            <a:pPr algn="just"/>
            <a:endParaRPr lang="en-US" dirty="0" smtClean="0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31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Addressing a word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consider a word of length 4 bytes,</a:t>
            </a:r>
          </a:p>
          <a:p>
            <a:r>
              <a:rPr lang="en-US" dirty="0" smtClean="0"/>
              <a:t>Each byte will have an address, to refer to the word, there are two ways to address</a:t>
            </a:r>
          </a:p>
          <a:p>
            <a:pPr lvl="1"/>
            <a:r>
              <a:rPr lang="en-US" dirty="0" smtClean="0"/>
              <a:t>little endian </a:t>
            </a:r>
          </a:p>
          <a:p>
            <a:pPr lvl="1"/>
            <a:r>
              <a:rPr lang="en-US" dirty="0" smtClean="0"/>
              <a:t>big endian</a:t>
            </a:r>
          </a:p>
          <a:p>
            <a:pPr marL="402336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351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3746495" y="68114"/>
            <a:ext cx="2761540" cy="1204331"/>
            <a:chOff x="1030111" y="322112"/>
            <a:chExt cx="2761540" cy="1204331"/>
          </a:xfrm>
        </p:grpSpPr>
        <p:sp>
          <p:nvSpPr>
            <p:cNvPr id="7" name="TextBox 6"/>
            <p:cNvSpPr txBox="1"/>
            <p:nvPr/>
          </p:nvSpPr>
          <p:spPr>
            <a:xfrm>
              <a:off x="1030111" y="322112"/>
              <a:ext cx="26246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/>
                <a:t>consider a word AUTO</a:t>
              </a:r>
              <a:endParaRPr lang="en-US" dirty="0"/>
            </a:p>
          </p:txBody>
        </p:sp>
        <p:cxnSp>
          <p:nvCxnSpPr>
            <p:cNvPr id="9" name="Straight Arrow Connector 8"/>
            <p:cNvCxnSpPr/>
            <p:nvPr/>
          </p:nvCxnSpPr>
          <p:spPr>
            <a:xfrm rot="10800000">
              <a:off x="2737556" y="691444"/>
              <a:ext cx="0" cy="465667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/>
            <p:nvPr/>
          </p:nvCxnSpPr>
          <p:spPr>
            <a:xfrm rot="10800000">
              <a:off x="3200398" y="688623"/>
              <a:ext cx="0" cy="465667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2343857" y="1157111"/>
              <a:ext cx="7873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solidFill>
                    <a:srgbClr val="FF0000"/>
                  </a:solidFill>
                </a:rPr>
                <a:t>MSB</a:t>
              </a:r>
              <a:endParaRPr lang="en-US" dirty="0">
                <a:solidFill>
                  <a:srgbClr val="FF0000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004253" y="1154290"/>
              <a:ext cx="7873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rgbClr val="FF0000"/>
                  </a:solidFill>
                </a:rPr>
                <a:t>L</a:t>
              </a:r>
              <a:r>
                <a:rPr lang="en-US" dirty="0" smtClean="0">
                  <a:solidFill>
                    <a:srgbClr val="FF0000"/>
                  </a:solidFill>
                </a:rPr>
                <a:t>SB</a:t>
              </a:r>
              <a:endParaRPr lang="en-US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2040468" y="1380069"/>
            <a:ext cx="6454422" cy="4482154"/>
            <a:chOff x="2040468" y="1380069"/>
            <a:chExt cx="6454422" cy="4482154"/>
          </a:xfrm>
        </p:grpSpPr>
        <p:grpSp>
          <p:nvGrpSpPr>
            <p:cNvPr id="6" name="Group 5"/>
            <p:cNvGrpSpPr/>
            <p:nvPr/>
          </p:nvGrpSpPr>
          <p:grpSpPr>
            <a:xfrm>
              <a:off x="2040468" y="1380069"/>
              <a:ext cx="6454422" cy="4482154"/>
              <a:chOff x="1871136" y="1676400"/>
              <a:chExt cx="6454422" cy="4482154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871136" y="1676400"/>
                <a:ext cx="6454422" cy="3492500"/>
              </a:xfrm>
              <a:prstGeom prst="rect">
                <a:avLst/>
              </a:prstGeom>
            </p:spPr>
          </p:pic>
          <p:sp>
            <p:nvSpPr>
              <p:cNvPr id="3" name="TextBox 2"/>
              <p:cNvSpPr txBox="1"/>
              <p:nvPr/>
            </p:nvSpPr>
            <p:spPr>
              <a:xfrm>
                <a:off x="2603498" y="5235224"/>
                <a:ext cx="246944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en-US" dirty="0" smtClean="0">
                    <a:solidFill>
                      <a:srgbClr val="FF0000"/>
                    </a:solidFill>
                  </a:rPr>
                  <a:t>lower order bytes are used for most significant bytes(MSB)</a:t>
                </a:r>
                <a:endParaRPr lang="en-US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5690986" y="5232403"/>
                <a:ext cx="246944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en-US" dirty="0" smtClean="0">
                    <a:solidFill>
                      <a:srgbClr val="FF0000"/>
                    </a:solidFill>
                  </a:rPr>
                  <a:t>lower order bytes are used for least significant bytes(LSB)</a:t>
                </a:r>
                <a:endParaRPr lang="en-US" dirty="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23" name="Group 22"/>
            <p:cNvGrpSpPr/>
            <p:nvPr/>
          </p:nvGrpSpPr>
          <p:grpSpPr>
            <a:xfrm>
              <a:off x="3117144" y="1969922"/>
              <a:ext cx="1954380" cy="380622"/>
              <a:chOff x="3117144" y="2181587"/>
              <a:chExt cx="1954380" cy="380622"/>
            </a:xfrm>
          </p:grpSpPr>
          <p:sp>
            <p:nvSpPr>
              <p:cNvPr id="13" name="TextBox 12"/>
              <p:cNvSpPr txBox="1"/>
              <p:nvPr/>
            </p:nvSpPr>
            <p:spPr>
              <a:xfrm>
                <a:off x="3117144" y="2187229"/>
                <a:ext cx="3400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>
                    <a:solidFill>
                      <a:srgbClr val="FF0000"/>
                    </a:solidFill>
                  </a:rPr>
                  <a:t>A</a:t>
                </a:r>
                <a:endParaRPr lang="en-US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4" name="TextBox 13"/>
              <p:cNvSpPr txBox="1"/>
              <p:nvPr/>
            </p:nvSpPr>
            <p:spPr>
              <a:xfrm>
                <a:off x="3664652" y="2184408"/>
                <a:ext cx="3400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solidFill>
                      <a:srgbClr val="FF0000"/>
                    </a:solidFill>
                  </a:rPr>
                  <a:t>U</a:t>
                </a: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4212160" y="2181587"/>
                <a:ext cx="3400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solidFill>
                      <a:srgbClr val="FF0000"/>
                    </a:solidFill>
                  </a:rPr>
                  <a:t>T</a:t>
                </a:r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>
                <a:off x="4731446" y="2192877"/>
                <a:ext cx="3400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solidFill>
                      <a:srgbClr val="FF0000"/>
                    </a:solidFill>
                  </a:rPr>
                  <a:t>O</a:t>
                </a:r>
              </a:p>
            </p:txBody>
          </p:sp>
        </p:grpSp>
        <p:grpSp>
          <p:nvGrpSpPr>
            <p:cNvPr id="24" name="Group 23"/>
            <p:cNvGrpSpPr/>
            <p:nvPr/>
          </p:nvGrpSpPr>
          <p:grpSpPr>
            <a:xfrm>
              <a:off x="6167957" y="1972749"/>
              <a:ext cx="1982602" cy="389085"/>
              <a:chOff x="6167957" y="2184414"/>
              <a:chExt cx="1982602" cy="389085"/>
            </a:xfrm>
          </p:grpSpPr>
          <p:sp>
            <p:nvSpPr>
              <p:cNvPr id="17" name="TextBox 16"/>
              <p:cNvSpPr txBox="1"/>
              <p:nvPr/>
            </p:nvSpPr>
            <p:spPr>
              <a:xfrm>
                <a:off x="6167957" y="2192877"/>
                <a:ext cx="3400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>
                    <a:solidFill>
                      <a:srgbClr val="FF0000"/>
                    </a:solidFill>
                  </a:rPr>
                  <a:t>A</a:t>
                </a:r>
                <a:endParaRPr lang="en-US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8" name="TextBox 17"/>
              <p:cNvSpPr txBox="1"/>
              <p:nvPr/>
            </p:nvSpPr>
            <p:spPr>
              <a:xfrm>
                <a:off x="6701354" y="2204167"/>
                <a:ext cx="3400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>
                    <a:solidFill>
                      <a:srgbClr val="FF0000"/>
                    </a:solidFill>
                  </a:rPr>
                  <a:t>U</a:t>
                </a:r>
                <a:endParaRPr lang="en-US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9" name="TextBox 18"/>
              <p:cNvSpPr txBox="1"/>
              <p:nvPr/>
            </p:nvSpPr>
            <p:spPr>
              <a:xfrm>
                <a:off x="7262973" y="2187235"/>
                <a:ext cx="3400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>
                    <a:solidFill>
                      <a:srgbClr val="FF0000"/>
                    </a:solidFill>
                  </a:rPr>
                  <a:t>T</a:t>
                </a:r>
                <a:endParaRPr lang="en-US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0" name="TextBox 19"/>
              <p:cNvSpPr txBox="1"/>
              <p:nvPr/>
            </p:nvSpPr>
            <p:spPr>
              <a:xfrm>
                <a:off x="7810481" y="2184414"/>
                <a:ext cx="3400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>
                    <a:solidFill>
                      <a:srgbClr val="FF0000"/>
                    </a:solidFill>
                  </a:rPr>
                  <a:t>O</a:t>
                </a:r>
              </a:p>
            </p:txBody>
          </p:sp>
        </p:grpSp>
      </p:grpSp>
      <p:sp>
        <p:nvSpPr>
          <p:cNvPr id="22" name="TextBox 21"/>
          <p:cNvSpPr txBox="1"/>
          <p:nvPr/>
        </p:nvSpPr>
        <p:spPr>
          <a:xfrm>
            <a:off x="2462383" y="5983111"/>
            <a:ext cx="62653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I</a:t>
            </a:r>
            <a:r>
              <a:rPr lang="en-US" sz="2000" dirty="0" smtClean="0"/>
              <a:t>n both cases, bytes 0, 4, 8, …… are used to address the successive words in memory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2608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Addressing Modes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dirty="0" smtClean="0"/>
              <a:t>Programs are usually written in high level languages enabling to use constants, variables, pointers &amp; array.</a:t>
            </a:r>
          </a:p>
          <a:p>
            <a:pPr algn="just"/>
            <a:r>
              <a:rPr lang="en-US" dirty="0" smtClean="0"/>
              <a:t>While translating high-level to assembly code, compiler implements above mentioned constructs using the facilities provided in the instruction set of computer.</a:t>
            </a:r>
          </a:p>
          <a:p>
            <a:pPr algn="just"/>
            <a:r>
              <a:rPr lang="en-US" dirty="0" smtClean="0"/>
              <a:t>Different ways in which the location of an operand is specified in an instruction are referred to as </a:t>
            </a:r>
            <a:r>
              <a:rPr lang="en-US" b="1" dirty="0" smtClean="0">
                <a:solidFill>
                  <a:srgbClr val="FF0000"/>
                </a:solidFill>
              </a:rPr>
              <a:t>addressing modes.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10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Addressing modes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Immediate</a:t>
            </a:r>
          </a:p>
          <a:p>
            <a:pPr lvl="1"/>
            <a:r>
              <a:rPr lang="en-US" dirty="0" smtClean="0"/>
              <a:t>ADD A, 5, 6 </a:t>
            </a:r>
          </a:p>
          <a:p>
            <a:endParaRPr lang="en-US" dirty="0" smtClean="0"/>
          </a:p>
          <a:p>
            <a:r>
              <a:rPr lang="en-US" dirty="0" smtClean="0"/>
              <a:t>Direct</a:t>
            </a:r>
          </a:p>
          <a:p>
            <a:pPr lvl="1"/>
            <a:r>
              <a:rPr lang="en-US" dirty="0" smtClean="0"/>
              <a:t>ADD A, B, C</a:t>
            </a:r>
          </a:p>
          <a:p>
            <a:endParaRPr lang="en-US" dirty="0" smtClean="0"/>
          </a:p>
          <a:p>
            <a:r>
              <a:rPr lang="en-US" dirty="0" smtClean="0"/>
              <a:t>Indirect</a:t>
            </a:r>
          </a:p>
          <a:p>
            <a:pPr lvl="1"/>
            <a:r>
              <a:rPr lang="en-US" dirty="0" smtClean="0"/>
              <a:t>ADD A, (B),(E)</a:t>
            </a:r>
          </a:p>
          <a:p>
            <a:endParaRPr lang="en-US" dirty="0" smtClean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3922889" y="2300111"/>
            <a:ext cx="59266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4515557" y="1927577"/>
            <a:ext cx="4418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 smtClean="0">
                <a:solidFill>
                  <a:srgbClr val="FF0000"/>
                </a:solidFill>
              </a:rPr>
              <a:t>5,6 are operands(direct values) which are added and result is stored in location A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075289" y="3905944"/>
            <a:ext cx="59266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667956" y="3533410"/>
            <a:ext cx="4265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 smtClean="0">
                <a:solidFill>
                  <a:srgbClr val="FF0000"/>
                </a:solidFill>
              </a:rPr>
              <a:t>B,C are operands(direct address) which are added and result is stored in location A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4312355" y="5525888"/>
            <a:ext cx="49317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905023" y="5153354"/>
            <a:ext cx="40286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 smtClean="0">
                <a:solidFill>
                  <a:srgbClr val="FF0000"/>
                </a:solidFill>
              </a:rPr>
              <a:t>B,E are address locations which contains the address of operands, the contents of those address locations are added and result is stored in location A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4357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Addressing modes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endParaRPr lang="en-US" dirty="0" smtClean="0"/>
          </a:p>
          <a:p>
            <a:r>
              <a:rPr lang="en-US" dirty="0" smtClean="0"/>
              <a:t>Register</a:t>
            </a:r>
          </a:p>
          <a:p>
            <a:pPr lvl="1"/>
            <a:r>
              <a:rPr lang="en-US" dirty="0" smtClean="0"/>
              <a:t>ADD A, R1, R2</a:t>
            </a:r>
          </a:p>
          <a:p>
            <a:endParaRPr lang="en-US" dirty="0" smtClean="0"/>
          </a:p>
          <a:p>
            <a:r>
              <a:rPr lang="en-US" dirty="0" smtClean="0"/>
              <a:t>Register indirect</a:t>
            </a:r>
          </a:p>
          <a:p>
            <a:pPr lvl="1"/>
            <a:r>
              <a:rPr lang="en-US" dirty="0" smtClean="0"/>
              <a:t>ADD A, (R1), (R2)</a:t>
            </a:r>
          </a:p>
          <a:p>
            <a:endParaRPr lang="en-US" dirty="0"/>
          </a:p>
          <a:p>
            <a:endParaRPr lang="en-US" dirty="0"/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4388552" y="2836329"/>
            <a:ext cx="59266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4981219" y="2463795"/>
            <a:ext cx="35842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 smtClean="0">
                <a:solidFill>
                  <a:srgbClr val="FF0000"/>
                </a:solidFill>
              </a:rPr>
              <a:t>R1,R2 are registers which contains the operands which are added and result is stored in location A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4794950" y="4484495"/>
            <a:ext cx="59266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5387617" y="4111961"/>
            <a:ext cx="35842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 smtClean="0">
                <a:solidFill>
                  <a:srgbClr val="FF0000"/>
                </a:solidFill>
              </a:rPr>
              <a:t>R1,R2 are registers which contains the address where the operands are available and the values at that location are added and result is stored in location A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69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RISC vs. CISC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algn="just"/>
            <a:r>
              <a:rPr lang="en-US" dirty="0" smtClean="0"/>
              <a:t>Reduced Instruction Set Computer</a:t>
            </a:r>
          </a:p>
          <a:p>
            <a:pPr lvl="1" algn="just"/>
            <a:r>
              <a:rPr lang="en-US" dirty="0" smtClean="0"/>
              <a:t>simple instructions</a:t>
            </a:r>
          </a:p>
          <a:p>
            <a:pPr lvl="2" algn="just"/>
            <a:r>
              <a:rPr lang="en-US" dirty="0" smtClean="0"/>
              <a:t>Load A, 5</a:t>
            </a:r>
          </a:p>
          <a:p>
            <a:pPr lvl="2" algn="just"/>
            <a:r>
              <a:rPr lang="en-US" dirty="0" smtClean="0"/>
              <a:t>Load B, 6</a:t>
            </a:r>
          </a:p>
          <a:p>
            <a:pPr lvl="2" algn="just"/>
            <a:r>
              <a:rPr lang="en-US" dirty="0" smtClean="0"/>
              <a:t>Prod A,B</a:t>
            </a:r>
          </a:p>
          <a:p>
            <a:pPr lvl="2" algn="just"/>
            <a:r>
              <a:rPr lang="en-US" dirty="0" smtClean="0"/>
              <a:t>Store C, A</a:t>
            </a:r>
          </a:p>
          <a:p>
            <a:pPr lvl="1" algn="just"/>
            <a:r>
              <a:rPr lang="en-US" dirty="0" smtClean="0"/>
              <a:t>fixed length</a:t>
            </a:r>
          </a:p>
          <a:p>
            <a:pPr lvl="1" algn="just"/>
            <a:r>
              <a:rPr lang="en-US" dirty="0" smtClean="0"/>
              <a:t>less time to execute</a:t>
            </a:r>
          </a:p>
          <a:p>
            <a:pPr lvl="1" algn="just"/>
            <a:r>
              <a:rPr lang="en-US" dirty="0" smtClean="0"/>
              <a:t>more number of instructions in a program</a:t>
            </a:r>
          </a:p>
          <a:p>
            <a:pPr lvl="1" algn="just"/>
            <a:r>
              <a:rPr lang="en-US" dirty="0" smtClean="0"/>
              <a:t>single clock cycle to complete one instruction</a:t>
            </a:r>
          </a:p>
          <a:p>
            <a:pPr lvl="1" algn="just"/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algn="just"/>
            <a:r>
              <a:rPr lang="en-US" dirty="0" smtClean="0"/>
              <a:t>Complex Instruction Set Computer</a:t>
            </a:r>
          </a:p>
          <a:p>
            <a:pPr lvl="1" algn="just"/>
            <a:r>
              <a:rPr lang="en-US" dirty="0" smtClean="0"/>
              <a:t>complex instructions</a:t>
            </a:r>
          </a:p>
          <a:p>
            <a:pPr lvl="2" algn="just"/>
            <a:r>
              <a:rPr lang="en-US" dirty="0" smtClean="0"/>
              <a:t>MULT C, A:2, B:3</a:t>
            </a:r>
          </a:p>
          <a:p>
            <a:pPr lvl="1" algn="just"/>
            <a:r>
              <a:rPr lang="en-US" dirty="0" smtClean="0"/>
              <a:t>variable length</a:t>
            </a:r>
          </a:p>
          <a:p>
            <a:pPr lvl="1" algn="just"/>
            <a:r>
              <a:rPr lang="en-US" dirty="0" smtClean="0"/>
              <a:t>more time to execute</a:t>
            </a:r>
          </a:p>
          <a:p>
            <a:pPr lvl="1" algn="just"/>
            <a:r>
              <a:rPr lang="en-US" dirty="0" smtClean="0"/>
              <a:t>fewer number of instructions in a program</a:t>
            </a:r>
          </a:p>
          <a:p>
            <a:pPr lvl="1" algn="just"/>
            <a:r>
              <a:rPr lang="en-US" dirty="0" smtClean="0"/>
              <a:t>multiple clock cycle to complete one instruction</a:t>
            </a:r>
            <a:endParaRPr lang="en-US" dirty="0"/>
          </a:p>
        </p:txBody>
      </p:sp>
      <p:sp>
        <p:nvSpPr>
          <p:cNvPr id="5" name="Right Brace 4"/>
          <p:cNvSpPr/>
          <p:nvPr/>
        </p:nvSpPr>
        <p:spPr>
          <a:xfrm>
            <a:off x="3471333" y="2652889"/>
            <a:ext cx="296334" cy="987778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3767667" y="2554111"/>
            <a:ext cx="9445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To multiply two values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10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Solstice.thmx</Template>
  <TotalTime>331</TotalTime>
  <Words>761</Words>
  <Application>Microsoft Office PowerPoint</Application>
  <PresentationFormat>On-screen Show (4:3)</PresentationFormat>
  <Paragraphs>132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Solstice</vt:lpstr>
      <vt:lpstr>Computer Architecture M4COMP</vt:lpstr>
      <vt:lpstr>Instruction Set</vt:lpstr>
      <vt:lpstr>Elements of an instruction</vt:lpstr>
      <vt:lpstr>Simple instruction format</vt:lpstr>
      <vt:lpstr>Instruction Types</vt:lpstr>
      <vt:lpstr>Number of address</vt:lpstr>
      <vt:lpstr>PowerPoint Presentation</vt:lpstr>
      <vt:lpstr>THREE-ADDRESS INSTRUCTIONS </vt:lpstr>
      <vt:lpstr>TWO-ADDRESS INSTRUCTIONS </vt:lpstr>
      <vt:lpstr>ONE-ADDRESS INSTRUCTIONS </vt:lpstr>
      <vt:lpstr>ZERO-ADDRESS INSTRUCTIONS</vt:lpstr>
      <vt:lpstr>Addressing</vt:lpstr>
      <vt:lpstr>Addressing a word</vt:lpstr>
      <vt:lpstr>PowerPoint Presentation</vt:lpstr>
      <vt:lpstr>Addressing Modes</vt:lpstr>
      <vt:lpstr>Addressing modes</vt:lpstr>
      <vt:lpstr>Addressing modes</vt:lpstr>
      <vt:lpstr>RISC vs. CISC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MY LAPTOP</dc:creator>
  <cp:lastModifiedBy>b_kwl@hotmail.co.uk</cp:lastModifiedBy>
  <cp:revision>37</cp:revision>
  <dcterms:created xsi:type="dcterms:W3CDTF">2015-04-08T12:55:30Z</dcterms:created>
  <dcterms:modified xsi:type="dcterms:W3CDTF">2018-03-06T23:09:13Z</dcterms:modified>
</cp:coreProperties>
</file>