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media/image7.jpg" ContentType="image/pn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10"/>
  </p:notesMasterIdLst>
  <p:sldIdLst>
    <p:sldId id="266" r:id="rId5"/>
    <p:sldId id="267" r:id="rId6"/>
    <p:sldId id="269" r:id="rId7"/>
    <p:sldId id="270" r:id="rId8"/>
    <p:sldId id="26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6" d="100"/>
          <a:sy n="96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81C89-AC0D-4BFF-9223-D3157C1DDC5B}" type="datetimeFigureOut">
              <a:rPr lang="en-US" smtClean="0"/>
              <a:t>1/31/2023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3D7A2-C585-48BF-BF8C-C21FDC051F7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62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3A52079-6997-47B8-B262-4ED5D2EA2D74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41ED8-AC2E-4560-8CC9-E6292DDF25B6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5238998-10EA-455D-8FDC-3EBC7E198582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4E9B6-2EC2-45E6-A437-DCC674AAC4AF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D4FF3-940D-4DDE-86D8-82D5A8663636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55261-7117-41BB-BB79-8C1909625493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204D7-DE7F-414C-8571-0012DE9EFCDB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378FF3-85EA-48E5-8D8C-1DB156807E49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F94F13-1676-4B68-A383-661B657F6E63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0CA-06EA-4D97-A1EC-F2A229B592C4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60CC4-6CA2-4A99-B83B-711E420D000E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5CB83234-995D-4149-8E1E-BC120E9070D5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inancesonline.com/amazon-statistics" TargetMode="External"/><Relationship Id="rId2" Type="http://schemas.openxmlformats.org/officeDocument/2006/relationships/hyperlink" Target="https://ir.aboutamazon.com/news-release/news-release-details/2022/Amazon.com-Announces-Third-Quarter-Results/default.aspx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aboutamazon.com/news/company-news/update-from-ceo-andy-jassy-on-role-eliminations" TargetMode="External"/><Relationship Id="rId4" Type="http://schemas.openxmlformats.org/officeDocument/2006/relationships/hyperlink" Target="https://metro.co.uk/2023/01/05/amazon-is-firing-more-than-18000-employees-worldwide-18043151/#:~:text=Amazon%20employs%20around%201.5%20mill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56C94072-1B34-48FB-9A9C-5A9A0FFC8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 descr="extreme close up of line chart graphic">
            <a:extLst>
              <a:ext uri="{FF2B5EF4-FFF2-40B4-BE49-F238E27FC236}">
                <a16:creationId xmlns:a16="http://schemas.microsoft.com/office/drawing/2014/main" id="{B38A25AE-7B44-4EC1-BC0C-CF0FFF0367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5019358-4900-4555-99FF-EF6AE90B8E3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5670146" y="3710250"/>
            <a:ext cx="2131466" cy="1830903"/>
          </a:xfrm>
          <a:custGeom>
            <a:avLst/>
            <a:gdLst>
              <a:gd name="connsiteX0" fmla="*/ 2308583 w 2308583"/>
              <a:gd name="connsiteY0" fmla="*/ 1983044 h 1983044"/>
              <a:gd name="connsiteX1" fmla="*/ 462 w 2308583"/>
              <a:gd name="connsiteY1" fmla="*/ 1983044 h 1983044"/>
              <a:gd name="connsiteX2" fmla="*/ 0 w 2308583"/>
              <a:gd name="connsiteY2" fmla="*/ 1711185 h 1983044"/>
              <a:gd name="connsiteX3" fmla="*/ 2022607 w 2308583"/>
              <a:gd name="connsiteY3" fmla="*/ 1712117 h 1983044"/>
              <a:gd name="connsiteX4" fmla="*/ 2022607 w 2308583"/>
              <a:gd name="connsiteY4" fmla="*/ 0 h 1983044"/>
              <a:gd name="connsiteX5" fmla="*/ 2308583 w 2308583"/>
              <a:gd name="connsiteY5" fmla="*/ 0 h 198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1983044">
                <a:moveTo>
                  <a:pt x="2308583" y="1983044"/>
                </a:moveTo>
                <a:lnTo>
                  <a:pt x="462" y="1983044"/>
                </a:lnTo>
                <a:cubicBezTo>
                  <a:pt x="-462" y="1889214"/>
                  <a:pt x="923" y="1805015"/>
                  <a:pt x="0" y="1711185"/>
                </a:cubicBezTo>
                <a:lnTo>
                  <a:pt x="2022607" y="1712117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rgbClr val="FFFFFF">
              <a:alpha val="70000"/>
            </a:srgb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D5941F3-0256-4E90-BBBC-5A6EDEB8E0A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004" y="4166755"/>
            <a:ext cx="5607908" cy="2040066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47C47-EF1D-4B02-906B-219155AD8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8010" y="4333010"/>
            <a:ext cx="5268177" cy="96216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dirty="0" smtClean="0">
                <a:solidFill>
                  <a:srgbClr val="FFFFFF"/>
                </a:solidFill>
              </a:rPr>
              <a:t>Dealing with the change at amazon</a:t>
            </a: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A0527F-C5FD-4E9B-9F21-5D1FBA3131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8010" y="5216055"/>
            <a:ext cx="5268177" cy="990765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en-US" sz="1800" dirty="0" smtClean="0">
                <a:solidFill>
                  <a:srgbClr val="FFFFFF"/>
                </a:solidFill>
              </a:rPr>
              <a:t>Anita Domenco 1806311</a:t>
            </a:r>
          </a:p>
          <a:p>
            <a:pPr>
              <a:spcAft>
                <a:spcPts val="600"/>
              </a:spcAft>
            </a:pPr>
            <a:r>
              <a:rPr lang="en-US" sz="1800" dirty="0" smtClean="0">
                <a:solidFill>
                  <a:srgbClr val="FFFFFF"/>
                </a:solidFill>
              </a:rPr>
              <a:t>BMSW6103 </a:t>
            </a:r>
            <a:r>
              <a:rPr lang="en-GB" sz="1800" dirty="0" smtClean="0">
                <a:solidFill>
                  <a:srgbClr val="FFFFFF"/>
                </a:solidFill>
              </a:rPr>
              <a:t>Leading and Implementing Workplace Change</a:t>
            </a:r>
            <a:endParaRPr lang="en-US" sz="1800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</a:pPr>
            <a:r>
              <a:rPr lang="en-US" sz="1800" dirty="0">
                <a:solidFill>
                  <a:srgbClr val="FFFFFF"/>
                </a:solidFill>
              </a:rPr>
              <a:t>UWTSD Swansea </a:t>
            </a:r>
            <a:r>
              <a:rPr lang="en-US" sz="1800" dirty="0" smtClean="0">
                <a:solidFill>
                  <a:srgbClr val="FFFFFF"/>
                </a:solidFill>
              </a:rPr>
              <a:t>2023</a:t>
            </a:r>
            <a:endParaRPr lang="en-US" sz="1800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</a:pPr>
            <a:endParaRPr 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576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874" y="445273"/>
            <a:ext cx="10405590" cy="5899868"/>
          </a:xfrm>
          <a:solidFill>
            <a:srgbClr val="FF0000"/>
          </a:solidFill>
        </p:spPr>
      </p:pic>
      <p:sp>
        <p:nvSpPr>
          <p:cNvPr id="5" name="Right Arrow 4"/>
          <p:cNvSpPr/>
          <p:nvPr/>
        </p:nvSpPr>
        <p:spPr>
          <a:xfrm>
            <a:off x="9334830" y="3343898"/>
            <a:ext cx="286248" cy="38563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Left Arrow 5"/>
          <p:cNvSpPr/>
          <p:nvPr/>
        </p:nvSpPr>
        <p:spPr>
          <a:xfrm>
            <a:off x="3228231" y="2380052"/>
            <a:ext cx="365762" cy="389613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011" y="2342908"/>
            <a:ext cx="402371" cy="42675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1217" y="3976028"/>
            <a:ext cx="323116" cy="51210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6642" y="2960498"/>
            <a:ext cx="402371" cy="42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099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210016" y="5923722"/>
            <a:ext cx="4443984" cy="413468"/>
          </a:xfrm>
        </p:spPr>
        <p:txBody>
          <a:bodyPr/>
          <a:lstStyle/>
          <a:p>
            <a:r>
              <a:rPr lang="en-GB" dirty="0" smtClean="0"/>
              <a:t>(Amazon, 2022)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93" y="834887"/>
            <a:ext cx="4587107" cy="46117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561019" y="581957"/>
            <a:ext cx="4849289" cy="618690"/>
          </a:xfrm>
        </p:spPr>
        <p:txBody>
          <a:bodyPr/>
          <a:lstStyle/>
          <a:p>
            <a:r>
              <a:rPr lang="en-GB" dirty="0"/>
              <a:t>(Financesonline.com, 2019)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8781" y="1645920"/>
            <a:ext cx="5502278" cy="48184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376585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012" y="421576"/>
            <a:ext cx="4926179" cy="35699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4624" y="2465490"/>
            <a:ext cx="5410283" cy="391940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6524624" y="787179"/>
            <a:ext cx="48821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After months of worker shortages, the corporation is suddenly overstaffed. (Palmer, 2022)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141012" y="4540195"/>
            <a:ext cx="47031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Major driver is economical Macro-external issues affecting the company’s Human Resources.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940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176793" y="492981"/>
            <a:ext cx="10766066" cy="7971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Reference</a:t>
            </a:r>
          </a:p>
          <a:p>
            <a:pPr algn="ctr"/>
            <a:endParaRPr lang="en-GB" sz="4000" dirty="0" smtClean="0"/>
          </a:p>
          <a:p>
            <a:pPr marL="342900" indent="-342900">
              <a:buAutoNum type="arabicPeriod"/>
            </a:pPr>
            <a:r>
              <a:rPr lang="en-GB" dirty="0" smtClean="0"/>
              <a:t>Amazon </a:t>
            </a:r>
            <a:r>
              <a:rPr lang="en-GB" dirty="0"/>
              <a:t>(2022). </a:t>
            </a:r>
            <a:r>
              <a:rPr lang="en-GB" i="1" dirty="0"/>
              <a:t>Amazon.com Announces Third Quarter Results</a:t>
            </a:r>
            <a:r>
              <a:rPr lang="en-GB" dirty="0"/>
              <a:t>. [online] ir.aboutamazon.com.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ir.aboutamazon.com/news-release/news-release-details/2022/Amazon.com-Announces-Third-Quarter-Results/default.aspx</a:t>
            </a:r>
            <a:r>
              <a:rPr lang="en-GB" dirty="0" smtClean="0"/>
              <a:t> [Accessed 25.01.2023]</a:t>
            </a:r>
          </a:p>
          <a:p>
            <a:endParaRPr lang="en-GB" dirty="0" smtClean="0"/>
          </a:p>
          <a:p>
            <a:r>
              <a:rPr lang="en-GB" dirty="0" smtClean="0"/>
              <a:t>2. Financesonline.com</a:t>
            </a:r>
            <a:r>
              <a:rPr lang="en-GB" dirty="0"/>
              <a:t>. (2019). </a:t>
            </a:r>
            <a:r>
              <a:rPr lang="en-GB" i="1" dirty="0"/>
              <a:t>74 Amazon Statistics You Must Know: 2021/2022 Market Share Analysis &amp; Data</a:t>
            </a:r>
            <a:r>
              <a:rPr lang="en-GB" dirty="0"/>
              <a:t>. [online]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financesonline.com/amazon-statistics</a:t>
            </a:r>
            <a:r>
              <a:rPr lang="en-GB" dirty="0" smtClean="0"/>
              <a:t> </a:t>
            </a:r>
            <a:r>
              <a:rPr lang="en-GB" dirty="0"/>
              <a:t>[Accessed 25.01.2023]</a:t>
            </a:r>
          </a:p>
          <a:p>
            <a:endParaRPr lang="en-GB" dirty="0" smtClean="0"/>
          </a:p>
          <a:p>
            <a:r>
              <a:rPr lang="en-GB" dirty="0" smtClean="0"/>
              <a:t>3. Parsons</a:t>
            </a:r>
            <a:r>
              <a:rPr lang="en-GB" dirty="0"/>
              <a:t>, J. (2023). </a:t>
            </a:r>
            <a:r>
              <a:rPr lang="en-GB" i="1" dirty="0"/>
              <a:t>Amazon is firing more than 18,000 employees worldwide</a:t>
            </a:r>
            <a:r>
              <a:rPr lang="en-GB" dirty="0"/>
              <a:t>. [online] Metro. Available at: </a:t>
            </a:r>
            <a:r>
              <a:rPr lang="en-GB" dirty="0">
                <a:hlinkClick r:id="rId4"/>
              </a:rPr>
              <a:t>https://metro.co.uk/2023/01/05/amazon-is-firing-more-than-18000-employees-worldwide-18043151/#:~:text=Amazon%20employs%20around%201.5%20million</a:t>
            </a:r>
            <a:r>
              <a:rPr lang="en-GB" dirty="0"/>
              <a:t> [Accessed 25.01.2023]</a:t>
            </a:r>
          </a:p>
          <a:p>
            <a:endParaRPr lang="en-GB" dirty="0" smtClean="0"/>
          </a:p>
          <a:p>
            <a:r>
              <a:rPr lang="en-GB" dirty="0" smtClean="0"/>
              <a:t>4. Jassy </a:t>
            </a:r>
            <a:r>
              <a:rPr lang="en-GB" dirty="0"/>
              <a:t>A. (2023). Update from CEO Andy Jassy on role eliminations. [online] Available at: </a:t>
            </a:r>
            <a:r>
              <a:rPr lang="en-GB" u="sng" dirty="0">
                <a:hlinkClick r:id="rId5"/>
              </a:rPr>
              <a:t>https://www.aboutamazon.com/news/company-news/update-from-ceo-andy-jassy-on-role-eliminations</a:t>
            </a:r>
            <a:r>
              <a:rPr lang="en-GB" dirty="0"/>
              <a:t> </a:t>
            </a:r>
            <a:r>
              <a:rPr lang="en-GB" dirty="0"/>
              <a:t>[Accessed 25.01.2023]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‌</a:t>
            </a:r>
          </a:p>
          <a:p>
            <a:endParaRPr lang="en-GB" dirty="0"/>
          </a:p>
          <a:p>
            <a:r>
              <a:rPr lang="en-GB" dirty="0"/>
              <a:t>‌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‌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13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FD9A38F-9A2C-42E5-9013-4C4B1FFCB4F6}">
  <ds:schemaRefs>
    <ds:schemaRef ds:uri="http://www.w3.org/XML/1998/namespace"/>
    <ds:schemaRef ds:uri="http://schemas.microsoft.com/office/2006/metadata/properties"/>
    <ds:schemaRef ds:uri="http://purl.org/dc/dcmitype/"/>
    <ds:schemaRef ds:uri="http://purl.org/dc/terms/"/>
    <ds:schemaRef ds:uri="http://schemas.microsoft.com/office/2006/documentManagement/types"/>
    <ds:schemaRef ds:uri="71af3243-3dd4-4a8d-8c0d-dd76da1f02a5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8C45FB24-BEC6-4D44-888B-84AEBBA2DC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ECF6D8-9EA4-45A1-AFEB-B7C326AF08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62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Calibri</vt:lpstr>
      <vt:lpstr>Franklin Gothic Book</vt:lpstr>
      <vt:lpstr>Crop</vt:lpstr>
      <vt:lpstr>Dealing with the change at amazon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2023-01-31T16:58:13Z</dcterms:created>
  <dcterms:modified xsi:type="dcterms:W3CDTF">2023-01-31T21:40:12Z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