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D29FF-2CA5-40BC-8D1A-C431E4D9E702}" type="datetimeFigureOut">
              <a:rPr lang="en-GB" smtClean="0"/>
              <a:t>08/02/2012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5C93-13C5-4421-A8DE-4E917C13E1F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D29FF-2CA5-40BC-8D1A-C431E4D9E702}" type="datetimeFigureOut">
              <a:rPr lang="en-GB" smtClean="0"/>
              <a:t>08/02/2012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5C93-13C5-4421-A8DE-4E917C13E1F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D29FF-2CA5-40BC-8D1A-C431E4D9E702}" type="datetimeFigureOut">
              <a:rPr lang="en-GB" smtClean="0"/>
              <a:t>08/02/2012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5C93-13C5-4421-A8DE-4E917C13E1F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D29FF-2CA5-40BC-8D1A-C431E4D9E702}" type="datetimeFigureOut">
              <a:rPr lang="en-GB" smtClean="0"/>
              <a:t>08/02/2012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5C93-13C5-4421-A8DE-4E917C13E1F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D29FF-2CA5-40BC-8D1A-C431E4D9E702}" type="datetimeFigureOut">
              <a:rPr lang="en-GB" smtClean="0"/>
              <a:t>08/02/2012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5C93-13C5-4421-A8DE-4E917C13E1F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D29FF-2CA5-40BC-8D1A-C431E4D9E702}" type="datetimeFigureOut">
              <a:rPr lang="en-GB" smtClean="0"/>
              <a:t>08/02/2012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5C93-13C5-4421-A8DE-4E917C13E1F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D29FF-2CA5-40BC-8D1A-C431E4D9E702}" type="datetimeFigureOut">
              <a:rPr lang="en-GB" smtClean="0"/>
              <a:t>08/02/2012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5C93-13C5-4421-A8DE-4E917C13E1F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D29FF-2CA5-40BC-8D1A-C431E4D9E702}" type="datetimeFigureOut">
              <a:rPr lang="en-GB" smtClean="0"/>
              <a:t>08/02/2012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5C93-13C5-4421-A8DE-4E917C13E1F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D29FF-2CA5-40BC-8D1A-C431E4D9E702}" type="datetimeFigureOut">
              <a:rPr lang="en-GB" smtClean="0"/>
              <a:t>08/02/2012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5C93-13C5-4421-A8DE-4E917C13E1F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D29FF-2CA5-40BC-8D1A-C431E4D9E702}" type="datetimeFigureOut">
              <a:rPr lang="en-GB" smtClean="0"/>
              <a:t>08/02/2012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5C93-13C5-4421-A8DE-4E917C13E1F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D29FF-2CA5-40BC-8D1A-C431E4D9E702}" type="datetimeFigureOut">
              <a:rPr lang="en-GB" smtClean="0"/>
              <a:t>08/02/2012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45C93-13C5-4421-A8DE-4E917C13E1F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5D29FF-2CA5-40BC-8D1A-C431E4D9E702}" type="datetimeFigureOut">
              <a:rPr lang="en-GB" smtClean="0"/>
              <a:t>08/02/2012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C45C93-13C5-4421-A8DE-4E917C13E1F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BASICS OF NUMBERS IN INSCRIPTIONS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Numbers in inscriptions are not the same as the numbers found in literary texts</a:t>
            </a:r>
          </a:p>
          <a:p>
            <a:r>
              <a:rPr lang="en-GB" dirty="0" smtClean="0"/>
              <a:t>The numbers in literary texts are a creation of the Hellenistic period (a = one, etc)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2600" t="11760" r="42517" b="52961"/>
          <a:stretch>
            <a:fillRect/>
          </a:stretch>
        </p:blipFill>
        <p:spPr bwMode="auto">
          <a:xfrm>
            <a:off x="1331640" y="2060848"/>
            <a:ext cx="6156176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NUMBER VS. MONEY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DRACHMAS ARE INDICATED BY A HORIZONTAL HASTA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37800" t="11760" r="42517" b="52961"/>
          <a:stretch>
            <a:fillRect/>
          </a:stretch>
        </p:blipFill>
        <p:spPr bwMode="auto">
          <a:xfrm>
            <a:off x="4644008" y="3356992"/>
            <a:ext cx="2699792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Straight Arrow Connector 5"/>
          <p:cNvCxnSpPr/>
          <p:nvPr/>
        </p:nvCxnSpPr>
        <p:spPr>
          <a:xfrm flipH="1">
            <a:off x="6372200" y="4005064"/>
            <a:ext cx="648072" cy="864096"/>
          </a:xfrm>
          <a:prstGeom prst="straightConnector1">
            <a:avLst/>
          </a:prstGeom>
          <a:ln w="444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2,3,4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6559" t="5880" r="74541" b="53801"/>
          <a:stretch>
            <a:fillRect/>
          </a:stretch>
        </p:blipFill>
        <p:spPr bwMode="auto">
          <a:xfrm>
            <a:off x="3059832" y="1844824"/>
            <a:ext cx="2592288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25983" t="32280" r="49342" b="32440"/>
          <a:stretch>
            <a:fillRect/>
          </a:stretch>
        </p:blipFill>
        <p:spPr bwMode="auto">
          <a:xfrm>
            <a:off x="251520" y="2348880"/>
            <a:ext cx="3384376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 l="10100" t="13801" r="76250" b="60160"/>
          <a:stretch>
            <a:fillRect/>
          </a:stretch>
        </p:blipFill>
        <p:spPr bwMode="auto">
          <a:xfrm>
            <a:off x="5364088" y="2564904"/>
            <a:ext cx="1872208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Elbow Connector 5"/>
          <p:cNvCxnSpPr/>
          <p:nvPr/>
        </p:nvCxnSpPr>
        <p:spPr>
          <a:xfrm>
            <a:off x="749226" y="2643262"/>
            <a:ext cx="4686870" cy="353690"/>
          </a:xfrm>
          <a:prstGeom prst="bentConnector3">
            <a:avLst>
              <a:gd name="adj1" fmla="val 68740"/>
            </a:avLst>
          </a:prstGeom>
          <a:ln w="508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6,7,8,9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l="6559" t="6400" r="64567" b="49601"/>
          <a:stretch>
            <a:fillRect/>
          </a:stretch>
        </p:blipFill>
        <p:spPr bwMode="auto">
          <a:xfrm>
            <a:off x="2339752" y="2348880"/>
            <a:ext cx="3960440" cy="377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10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 l="24933" t="29400" r="51442" b="31121"/>
          <a:stretch>
            <a:fillRect/>
          </a:stretch>
        </p:blipFill>
        <p:spPr bwMode="auto">
          <a:xfrm>
            <a:off x="395536" y="1916832"/>
            <a:ext cx="3240360" cy="3384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 l="6825" t="11760" r="79925" b="63041"/>
          <a:stretch>
            <a:fillRect/>
          </a:stretch>
        </p:blipFill>
        <p:spPr bwMode="auto">
          <a:xfrm>
            <a:off x="5508104" y="2708920"/>
            <a:ext cx="181744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20, 30, 40 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 l="5250" t="9559" r="77950" b="63881"/>
          <a:stretch>
            <a:fillRect/>
          </a:stretch>
        </p:blipFill>
        <p:spPr bwMode="auto">
          <a:xfrm>
            <a:off x="4283968" y="2636912"/>
            <a:ext cx="2304256" cy="22768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50 </a:t>
            </a:r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 l="10233" t="9240" r="75592" b="58841"/>
          <a:stretch>
            <a:fillRect/>
          </a:stretch>
        </p:blipFill>
        <p:spPr bwMode="auto">
          <a:xfrm>
            <a:off x="3347864" y="2492896"/>
            <a:ext cx="1944216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3707904" y="1700808"/>
            <a:ext cx="740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5 x 10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>
          <a:xfrm flipH="1">
            <a:off x="3707904" y="1916832"/>
            <a:ext cx="144016" cy="864096"/>
          </a:xfrm>
          <a:prstGeom prst="straightConnector1">
            <a:avLst/>
          </a:prstGeom>
          <a:ln w="3492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283968" y="1916832"/>
            <a:ext cx="144016" cy="144016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100, 500, 1000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 l="6034" t="7560" r="81366" b="44561"/>
          <a:stretch>
            <a:fillRect/>
          </a:stretch>
        </p:blipFill>
        <p:spPr bwMode="auto">
          <a:xfrm>
            <a:off x="1403648" y="1772816"/>
            <a:ext cx="1728192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2627784" y="2420888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100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2771800" y="3645024"/>
            <a:ext cx="5357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500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2987824" y="5085184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1000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Money again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6 </a:t>
            </a:r>
            <a:r>
              <a:rPr lang="en-GB" dirty="0" err="1" smtClean="0"/>
              <a:t>obols</a:t>
            </a:r>
            <a:r>
              <a:rPr lang="en-GB" dirty="0" smtClean="0"/>
              <a:t> = 1 drachma</a:t>
            </a:r>
          </a:p>
          <a:p>
            <a:r>
              <a:rPr lang="en-GB" dirty="0" smtClean="0"/>
              <a:t>100 drachmas = 1 mina</a:t>
            </a:r>
          </a:p>
          <a:p>
            <a:r>
              <a:rPr lang="en-GB" dirty="0" smtClean="0"/>
              <a:t>6000 drachmas = 1 talent</a:t>
            </a:r>
          </a:p>
          <a:p>
            <a:endParaRPr lang="en-GB" dirty="0"/>
          </a:p>
          <a:p>
            <a:r>
              <a:rPr lang="en-GB" dirty="0" smtClean="0"/>
              <a:t>In the late fifth century the daily wages of a skilled worker was 1-1 ½ drachmas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 + talents</a:t>
            </a:r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 l="6559" t="10080" r="85041" b="36161"/>
          <a:stretch>
            <a:fillRect/>
          </a:stretch>
        </p:blipFill>
        <p:spPr bwMode="auto">
          <a:xfrm>
            <a:off x="1115616" y="1340768"/>
            <a:ext cx="1152128" cy="4608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2555776" y="1916832"/>
            <a:ext cx="904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 talent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27784" y="2996952"/>
            <a:ext cx="994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5 talents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555776" y="4221088"/>
            <a:ext cx="1111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10 talents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627784" y="5373216"/>
            <a:ext cx="1228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100 talents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117</Words>
  <Application>Microsoft Office PowerPoint</Application>
  <PresentationFormat>On-screen Show (4:3)</PresentationFormat>
  <Paragraphs>29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THE BASICS OF NUMBERS IN INSCRIPTIONS</vt:lpstr>
      <vt:lpstr>Numbers</vt:lpstr>
      <vt:lpstr>1</vt:lpstr>
      <vt:lpstr>NUMBER VS. MONEY</vt:lpstr>
      <vt:lpstr>2,3,4</vt:lpstr>
      <vt:lpstr>5</vt:lpstr>
      <vt:lpstr>6,7,8,9</vt:lpstr>
      <vt:lpstr>10</vt:lpstr>
      <vt:lpstr>20, 30, 40 </vt:lpstr>
      <vt:lpstr>50 </vt:lpstr>
      <vt:lpstr>100, 500, 1000</vt:lpstr>
      <vt:lpstr>Money again</vt:lpstr>
      <vt:lpstr>1 + talents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BASICS OF NUMBERS IN INSCRIPTIONS</dc:title>
  <dc:creator>Errietta Bissa</dc:creator>
  <cp:lastModifiedBy>Errietta Bissa</cp:lastModifiedBy>
  <cp:revision>10</cp:revision>
  <dcterms:created xsi:type="dcterms:W3CDTF">2012-02-08T08:17:39Z</dcterms:created>
  <dcterms:modified xsi:type="dcterms:W3CDTF">2012-02-08T08:47:30Z</dcterms:modified>
</cp:coreProperties>
</file>