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0"/>
  </p:notesMasterIdLst>
  <p:handoutMasterIdLst>
    <p:handoutMasterId r:id="rId31"/>
  </p:handoutMasterIdLst>
  <p:sldIdLst>
    <p:sldId id="302" r:id="rId5"/>
    <p:sldId id="257" r:id="rId6"/>
    <p:sldId id="258" r:id="rId7"/>
    <p:sldId id="304" r:id="rId8"/>
    <p:sldId id="259" r:id="rId9"/>
    <p:sldId id="305" r:id="rId10"/>
    <p:sldId id="277" r:id="rId11"/>
    <p:sldId id="278" r:id="rId12"/>
    <p:sldId id="266" r:id="rId13"/>
    <p:sldId id="306" r:id="rId14"/>
    <p:sldId id="267" r:id="rId15"/>
    <p:sldId id="288" r:id="rId16"/>
    <p:sldId id="289" r:id="rId17"/>
    <p:sldId id="290" r:id="rId18"/>
    <p:sldId id="307" r:id="rId19"/>
    <p:sldId id="292" r:id="rId20"/>
    <p:sldId id="293" r:id="rId21"/>
    <p:sldId id="294" r:id="rId22"/>
    <p:sldId id="295" r:id="rId23"/>
    <p:sldId id="296" r:id="rId24"/>
    <p:sldId id="297" r:id="rId25"/>
    <p:sldId id="308" r:id="rId26"/>
    <p:sldId id="309" r:id="rId27"/>
    <p:sldId id="303" r:id="rId28"/>
    <p:sldId id="276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466"/>
    <p:restoredTop sz="94725"/>
  </p:normalViewPr>
  <p:slideViewPr>
    <p:cSldViewPr>
      <p:cViewPr varScale="1">
        <p:scale>
          <a:sx n="102" d="100"/>
          <a:sy n="102" d="100"/>
        </p:scale>
        <p:origin x="1376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14/07/2025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7/14/25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14/07/2025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14/07/2025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14/07/2025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14/07/2025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14/07/2025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14/07/2025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14/07/2025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tif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whT-KI16jo?start=85&amp;feature=oembed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052736"/>
            <a:ext cx="7992888" cy="1470025"/>
          </a:xfrm>
        </p:spPr>
        <p:txBody>
          <a:bodyPr>
            <a:normAutofit/>
          </a:bodyPr>
          <a:lstStyle/>
          <a:p>
            <a:pPr marL="0" indent="0"/>
            <a:r>
              <a:rPr lang="en-GB" altLang="en-US" b="1" dirty="0"/>
              <a:t>Computer Architecture &amp; OS  ACCA4022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B0833C8D-ECBB-4741-B05A-AA0FDC0F8597}"/>
              </a:ext>
            </a:extLst>
          </p:cNvPr>
          <p:cNvSpPr txBox="1">
            <a:spLocks/>
          </p:cNvSpPr>
          <p:nvPr/>
        </p:nvSpPr>
        <p:spPr>
          <a:xfrm>
            <a:off x="4355976" y="3501008"/>
            <a:ext cx="4680520" cy="10379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/>
              <a:t>Week 6: Session 2: </a:t>
            </a:r>
          </a:p>
          <a:p>
            <a:r>
              <a:rPr lang="en-GB" sz="2400" b="1" dirty="0"/>
              <a:t>Network Attached Network (NAS)</a:t>
            </a:r>
          </a:p>
        </p:txBody>
      </p:sp>
    </p:spTree>
    <p:extLst>
      <p:ext uri="{BB962C8B-B14F-4D97-AF65-F5344CB8AC3E}">
        <p14:creationId xmlns:p14="http://schemas.microsoft.com/office/powerpoint/2010/main" val="18970914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248472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ct val="0"/>
              </a:spcBef>
              <a:buNone/>
            </a:pPr>
            <a:r>
              <a:rPr lang="en-US" altLang="en-US" sz="2400" dirty="0"/>
              <a:t>By the end of this session, students should be aware of: </a:t>
            </a:r>
          </a:p>
          <a:p>
            <a:pPr marL="0" indent="0">
              <a:spcBef>
                <a:spcPct val="0"/>
              </a:spcBef>
              <a:buNone/>
            </a:pPr>
            <a:endParaRPr lang="en-US" altLang="en-US" sz="2400" dirty="0"/>
          </a:p>
          <a:p>
            <a:pPr>
              <a:spcBef>
                <a:spcPct val="0"/>
              </a:spcBef>
            </a:pPr>
            <a:r>
              <a:rPr lang="en-US" altLang="en-US" sz="2200" dirty="0"/>
              <a:t>NAS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Why NAS? 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Architecture of NAS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Components of NAS</a:t>
            </a:r>
          </a:p>
          <a:p>
            <a:pPr>
              <a:spcBef>
                <a:spcPct val="0"/>
              </a:spcBef>
            </a:pPr>
            <a:r>
              <a:rPr lang="en-US" altLang="en-US" sz="2200" dirty="0"/>
              <a:t>NAS Framework </a:t>
            </a:r>
            <a:endParaRPr lang="en-US" altLang="en-US" sz="2000" dirty="0"/>
          </a:p>
          <a:p>
            <a:pPr>
              <a:spcBef>
                <a:spcPct val="0"/>
              </a:spcBef>
            </a:pPr>
            <a:r>
              <a:rPr lang="en-US" altLang="en-US" sz="2200" dirty="0"/>
              <a:t>Managing NAS</a:t>
            </a:r>
            <a:endParaRPr lang="en-US" altLang="en-US" sz="2000" dirty="0"/>
          </a:p>
          <a:p>
            <a:pPr>
              <a:spcBef>
                <a:spcPct val="0"/>
              </a:spcBef>
            </a:pPr>
            <a:r>
              <a:rPr lang="en-US" altLang="en-US" sz="2400" dirty="0"/>
              <a:t>NAS Maintenance 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Security of NAS 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Merits and Demerits of NAS 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NAS Implementation and Connectivity </a:t>
            </a:r>
          </a:p>
          <a:p>
            <a:pPr>
              <a:spcBef>
                <a:spcPct val="0"/>
              </a:spcBef>
            </a:pPr>
            <a:r>
              <a:rPr lang="en-US" altLang="en-US" sz="2400" dirty="0"/>
              <a:t>Hosting and Accessing Files on NAS</a:t>
            </a:r>
            <a:endParaRPr lang="en-US" altLang="en-US" sz="2200" dirty="0"/>
          </a:p>
          <a:p>
            <a:pPr>
              <a:spcBef>
                <a:spcPct val="0"/>
              </a:spcBef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207621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What is NAS?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139" y="980728"/>
            <a:ext cx="8229600" cy="4752528"/>
          </a:xfrm>
        </p:spPr>
        <p:txBody>
          <a:bodyPr>
            <a:normAutofit lnSpcReduction="10000"/>
          </a:bodyPr>
          <a:lstStyle/>
          <a:p>
            <a:pPr algn="just">
              <a:spcBef>
                <a:spcPct val="0"/>
              </a:spcBef>
            </a:pPr>
            <a:r>
              <a:rPr lang="en-US" altLang="en-US" sz="2200" dirty="0"/>
              <a:t>NAS is a storage device which attached directly to a network, called </a:t>
            </a:r>
            <a:r>
              <a:rPr lang="en-US" altLang="en-US" sz="2200" b="1" dirty="0"/>
              <a:t>Network Attached Storage (NAS)</a:t>
            </a:r>
            <a:endParaRPr lang="en-US" altLang="en-US" sz="2200" dirty="0"/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NAS provides file access services to computer system and act like a storage element – </a:t>
            </a:r>
            <a:r>
              <a:rPr lang="en-US" altLang="en-US" sz="2200" b="1" dirty="0"/>
              <a:t>SNIA (Storage Network Industry Association) </a:t>
            </a:r>
          </a:p>
          <a:p>
            <a:pPr algn="just">
              <a:spcBef>
                <a:spcPct val="0"/>
              </a:spcBef>
            </a:pPr>
            <a:endParaRPr lang="en-US" altLang="en-US" sz="2200" b="1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NAS is a file level computer data storage server, which is connected to a computer network and providing data access to a heterogeneous group of clients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NAS is a storage device which directly attached to the network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NAS is used to access and store different type of data over a network. It contains one or more hard disks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12755134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en-GB" sz="3200" b="1" dirty="0"/>
              <a:t>What is NAS?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9FDF1B9-1DDC-C949-B4ED-E8588793B6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1268760"/>
            <a:ext cx="3168352" cy="403244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42E31B4-1D31-2144-A393-F36EA290CC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1959" y="1164084"/>
            <a:ext cx="4104457" cy="4241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1629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Why NAS?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41148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dirty="0"/>
              <a:t>Think if we are </a:t>
            </a:r>
            <a:r>
              <a:rPr lang="en-US" altLang="en-US" sz="2200" b="1" i="1" dirty="0"/>
              <a:t>NOT</a:t>
            </a:r>
            <a:r>
              <a:rPr lang="en-US" altLang="en-US" sz="2200" dirty="0"/>
              <a:t> using NAS: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Everyone has different attached storage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If update, then must be updated everyone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For example: if 1GB of storage, then total 4GB require, in which everyone has the same copy of 1GB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23B28B1-E072-6540-B52D-10D42D58E2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5500" y="1246973"/>
            <a:ext cx="4051300" cy="4342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9171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Why NAS?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D5741-708E-427C-85C5-889841AA3A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40768"/>
            <a:ext cx="4114800" cy="4248472"/>
          </a:xfrm>
        </p:spPr>
        <p:txBody>
          <a:bodyPr>
            <a:normAutofit/>
          </a:bodyPr>
          <a:lstStyle/>
          <a:p>
            <a:pPr marL="0" indent="0" algn="just">
              <a:spcBef>
                <a:spcPct val="0"/>
              </a:spcBef>
              <a:buNone/>
            </a:pPr>
            <a:r>
              <a:rPr lang="en-US" altLang="en-US" sz="2200" dirty="0"/>
              <a:t>Think if we are </a:t>
            </a:r>
            <a:r>
              <a:rPr lang="en-US" altLang="en-US" sz="2200" b="1" i="1" dirty="0"/>
              <a:t>USING</a:t>
            </a:r>
            <a:r>
              <a:rPr lang="en-US" altLang="en-US" sz="2200" dirty="0"/>
              <a:t> NAS: </a:t>
            </a:r>
          </a:p>
          <a:p>
            <a:pPr marL="0" indent="0" algn="just">
              <a:spcBef>
                <a:spcPct val="0"/>
              </a:spcBef>
              <a:buNone/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Everyone now has the same workspace of 1 GB through Network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If updated by one, will reflect to others </a:t>
            </a:r>
          </a:p>
          <a:p>
            <a:pPr algn="just">
              <a:spcBef>
                <a:spcPct val="0"/>
              </a:spcBef>
            </a:pPr>
            <a:endParaRPr lang="en-US" altLang="en-US" sz="2200" dirty="0"/>
          </a:p>
          <a:p>
            <a:pPr algn="just">
              <a:spcBef>
                <a:spcPct val="0"/>
              </a:spcBef>
            </a:pPr>
            <a:r>
              <a:rPr lang="en-US" altLang="en-US" sz="2200" dirty="0"/>
              <a:t>For example: use of 1 GB in place of 4 GB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7EE3EA7-1DF2-0047-9B20-1E6E03ADD2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6016" y="1340768"/>
            <a:ext cx="3970784" cy="4248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62339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Example of NAS (Real Scenario)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685800" y="1371600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When we are doing our computer </a:t>
            </a:r>
            <a:r>
              <a:rPr lang="en-US" altLang="en-US" sz="2200" dirty="0" err="1"/>
              <a:t>practicals</a:t>
            </a:r>
            <a:r>
              <a:rPr lang="en-US" altLang="en-US" sz="2200" dirty="0"/>
              <a:t> in the lab, we can connect or Map Network Drive to save our </a:t>
            </a:r>
            <a:r>
              <a:rPr lang="en-US" altLang="en-US" sz="2200" dirty="0" err="1"/>
              <a:t>practicals</a:t>
            </a:r>
            <a:r>
              <a:rPr lang="en-US" altLang="en-US" sz="2200" dirty="0"/>
              <a:t> in it, which can be later evaluated by the faculty by accessing your folder into the drive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Also, when some software needs to be installed or some common file needs to be share, it is very easy for server to share it with everyone using the network drive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This Mapped Network Drive will look like as local drive of your computer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31817168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Architecture of NAS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386B65-55A5-604F-B905-BE9557A531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9300" y="1182762"/>
            <a:ext cx="7645400" cy="426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0082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Components of NAS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2865A4-E87F-7441-A273-95DE558858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200" y="1006293"/>
            <a:ext cx="7213600" cy="43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8485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Components of NAS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80ADA58F-9BF8-A242-BA99-815C317B1E40}"/>
              </a:ext>
            </a:extLst>
          </p:cNvPr>
          <p:cNvSpPr txBox="1">
            <a:spLocks noChangeArrowheads="1"/>
          </p:cNvSpPr>
          <p:nvPr/>
        </p:nvSpPr>
        <p:spPr>
          <a:xfrm>
            <a:off x="457200" y="980728"/>
            <a:ext cx="82296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A NAS device is made up of the following components: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b="1" dirty="0"/>
              <a:t>NAS head (CPU and Memory)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One or more </a:t>
            </a:r>
            <a:r>
              <a:rPr lang="en-US" altLang="en-US" sz="2200" b="1" dirty="0"/>
              <a:t>network interface cards (NICs): </a:t>
            </a:r>
            <a:r>
              <a:rPr lang="en-US" altLang="en-US" sz="2200" dirty="0"/>
              <a:t>which provide connectivity to the network. Examples of NICs include Gigabit Ethernet, Fast Ethernet, ATM, and Fiber Distributed Data Interface (FDDI)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An </a:t>
            </a:r>
            <a:r>
              <a:rPr lang="en-US" altLang="en-US" sz="2200" b="1" dirty="0"/>
              <a:t>Optimized operating system: </a:t>
            </a:r>
            <a:r>
              <a:rPr lang="en-US" altLang="en-US" sz="2200" dirty="0"/>
              <a:t>for managing NAS functionalities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b="1" dirty="0"/>
              <a:t>NFS and CIFS protocols: </a:t>
            </a:r>
            <a:r>
              <a:rPr lang="en-US" altLang="en-US" sz="2200" dirty="0"/>
              <a:t>for stack file sharing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b="1" dirty="0"/>
              <a:t>Storage protocols: </a:t>
            </a:r>
            <a:r>
              <a:rPr lang="en-US" altLang="en-US" sz="2200" dirty="0"/>
              <a:t>to connect and manage physical disk resources such as ATA, SCSI, or FC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NAS environment include clients accessing a device over an IP network using standard protocols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38243071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84810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NAS Framework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683568" y="1371600"/>
            <a:ext cx="8003232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NAS device has a printed circuit board that removes TCP/IP functions from a microprocessor.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This high end version is able to serving the files in web browsing (e mail) and huge file transfers between clients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RAID Arrays: One of more redundantly aligned independent hard disks. It will defend you from losing when an entity hard disk fails in the NAS device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Operating System: It is configured to present a computing background for network attached storage device </a:t>
            </a:r>
          </a:p>
        </p:txBody>
      </p:sp>
    </p:spTree>
    <p:extLst>
      <p:ext uri="{BB962C8B-B14F-4D97-AF65-F5344CB8AC3E}">
        <p14:creationId xmlns:p14="http://schemas.microsoft.com/office/powerpoint/2010/main" val="40492645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Managing NAS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46449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NAS Installation: firstly, we need to prepare our network then install the proper operating system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Configuration: We can use different type of interfaces for NAS configuration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Interfaces: Console, Remote cell, Command Line Interfaces (CLI), HTTP and secure shell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Applications: NAS server need some applications for accessing data. These applications gives easy way to access their files from everywhere in the network environment.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Example: home directories, email, database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18009309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NAS Maintenance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371600"/>
            <a:ext cx="73152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For the reliable file sharing and access speed, NAS system need day to day maintenance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example: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analyzing and monitoring the performance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Hardware and software failures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Performance tuning </a:t>
            </a:r>
          </a:p>
          <a:p>
            <a:pPr algn="just">
              <a:lnSpc>
                <a:spcPct val="90000"/>
              </a:lnSpc>
              <a:buFontTx/>
              <a:buChar char="-"/>
            </a:pPr>
            <a:r>
              <a:rPr lang="en-US" altLang="en-US" sz="2200" dirty="0"/>
              <a:t>Storage management and user support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However, once we configured the NAS system then it is very easy to maintain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</p:spTree>
    <p:extLst>
      <p:ext uri="{BB962C8B-B14F-4D97-AF65-F5344CB8AC3E}">
        <p14:creationId xmlns:p14="http://schemas.microsoft.com/office/powerpoint/2010/main" val="13732660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Security of NAS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Every organization and industries mostly depend upon security features and NAS device also face some security challenges as other network components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NAS system uses strong cryptography for data hiding from unauthorized users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NAS have some main protection process in the following areas: </a:t>
            </a:r>
            <a:r>
              <a:rPr lang="en-US" altLang="en-US" sz="2200" b="1" dirty="0"/>
              <a:t>physical security, general network security and access control lists </a:t>
            </a:r>
          </a:p>
        </p:txBody>
      </p:sp>
    </p:spTree>
    <p:extLst>
      <p:ext uri="{BB962C8B-B14F-4D97-AF65-F5344CB8AC3E}">
        <p14:creationId xmlns:p14="http://schemas.microsoft.com/office/powerpoint/2010/main" val="42703648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Security of NAS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b="1" dirty="0"/>
              <a:t>Physical security: </a:t>
            </a:r>
            <a:r>
              <a:rPr lang="en-US" altLang="en-US" sz="2200" dirty="0"/>
              <a:t>NAS device should be placed in separate room, where only authorized access allowed 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b="1" dirty="0"/>
              <a:t>General network security: </a:t>
            </a:r>
            <a:r>
              <a:rPr lang="en-US" altLang="en-US" sz="2200" dirty="0"/>
              <a:t>This is the traditional networking security method where the system administrator make sure that these devices are access by only companies IP address </a:t>
            </a:r>
          </a:p>
          <a:p>
            <a:pPr algn="just">
              <a:lnSpc>
                <a:spcPct val="90000"/>
              </a:lnSpc>
            </a:pPr>
            <a:endParaRPr lang="en-US" altLang="en-US" sz="2200" b="1" dirty="0"/>
          </a:p>
          <a:p>
            <a:pPr algn="just">
              <a:lnSpc>
                <a:spcPct val="90000"/>
              </a:lnSpc>
            </a:pPr>
            <a:r>
              <a:rPr lang="en-US" altLang="en-US" sz="2200" b="1" dirty="0"/>
              <a:t>Access control list: </a:t>
            </a:r>
            <a:r>
              <a:rPr lang="en-US" altLang="en-US" sz="2200" dirty="0"/>
              <a:t>Administrator should create a complex password to secure the access to the NAS device </a:t>
            </a:r>
            <a:endParaRPr lang="en-US" altLang="en-US" sz="2200" b="1" dirty="0"/>
          </a:p>
        </p:txBody>
      </p:sp>
    </p:spTree>
    <p:extLst>
      <p:ext uri="{BB962C8B-B14F-4D97-AF65-F5344CB8AC3E}">
        <p14:creationId xmlns:p14="http://schemas.microsoft.com/office/powerpoint/2010/main" val="39607279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Advantages of NAS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323528" y="1010199"/>
            <a:ext cx="8820472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Improves efficiency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Improved flexibility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Centralized storage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Simplifies management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Scalability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High availability – through native clustering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Provides security integration to environment (such as user authentication and authorization)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Simple to share files anywhere on your network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Reliable and efficient network saves your </a:t>
            </a:r>
            <a:r>
              <a:rPr lang="en-US" altLang="en-US" sz="2200" dirty="0" err="1"/>
              <a:t>organisaiton</a:t>
            </a:r>
            <a:r>
              <a:rPr lang="en-US" altLang="en-US" sz="2200" dirty="0"/>
              <a:t> time and money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Very low cost to add additional storage drives in to the NAS system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The NAS storage is shared by multiple clients and servers </a:t>
            </a:r>
          </a:p>
        </p:txBody>
      </p:sp>
    </p:spTree>
    <p:extLst>
      <p:ext uri="{BB962C8B-B14F-4D97-AF65-F5344CB8AC3E}">
        <p14:creationId xmlns:p14="http://schemas.microsoft.com/office/powerpoint/2010/main" val="29677735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Disadvantages of NAS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12" name="Rectangle 3">
            <a:extLst>
              <a:ext uri="{FF2B5EF4-FFF2-40B4-BE49-F238E27FC236}">
                <a16:creationId xmlns:a16="http://schemas.microsoft.com/office/drawing/2014/main" id="{EC280E4C-2102-8F47-ADB5-8E91D630DE7C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0000"/>
              </a:lnSpc>
            </a:pPr>
            <a:r>
              <a:rPr lang="en-US" altLang="en-US" sz="2200" dirty="0"/>
              <a:t>The file transfer speed is not as fast as DAS (Direct Attached Storage)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For using NAS device, people should know some basic knowledge about computer networking </a:t>
            </a:r>
          </a:p>
          <a:p>
            <a:pPr algn="just">
              <a:lnSpc>
                <a:spcPct val="90000"/>
              </a:lnSpc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System available features depend upon the NAS chip and firmware </a:t>
            </a:r>
          </a:p>
        </p:txBody>
      </p:sp>
    </p:spTree>
    <p:extLst>
      <p:ext uri="{BB962C8B-B14F-4D97-AF65-F5344CB8AC3E}">
        <p14:creationId xmlns:p14="http://schemas.microsoft.com/office/powerpoint/2010/main" val="110301259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NAS Implementation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B3872D1-6AFC-6B43-9D75-3F6E3ED0C7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24744"/>
            <a:ext cx="8229600" cy="44644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086902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Integrated NAS Connectivity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43A52F3-B773-AF4A-89FE-7D7C7C81C0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150" y="1010199"/>
            <a:ext cx="7251700" cy="4507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2132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Gateway NAS Connectivity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6C7A9D1-C95F-244C-921F-9BF51F00E0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23950"/>
            <a:ext cx="8075240" cy="44652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098804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How to Host and Access Files on NAS? 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8406A60A-1875-394B-822E-88BDB6B886F9}"/>
              </a:ext>
            </a:extLst>
          </p:cNvPr>
          <p:cNvSpPr txBox="1">
            <a:spLocks noChangeArrowheads="1"/>
          </p:cNvSpPr>
          <p:nvPr/>
        </p:nvSpPr>
        <p:spPr>
          <a:xfrm>
            <a:off x="685800" y="1196752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r>
              <a:rPr lang="en-US" altLang="en-US" sz="2200" dirty="0"/>
              <a:t>Steps to host a file system: 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Create an array volume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Assign volume to NAS device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Create a file system on the volume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Mount the file system </a:t>
            </a:r>
          </a:p>
          <a:p>
            <a:pPr algn="just">
              <a:lnSpc>
                <a:spcPct val="90000"/>
              </a:lnSpc>
            </a:pPr>
            <a:r>
              <a:rPr lang="en-US" altLang="en-US" sz="2200" dirty="0"/>
              <a:t>Access the file system </a:t>
            </a:r>
          </a:p>
          <a:p>
            <a:pPr lvl="1" algn="just">
              <a:lnSpc>
                <a:spcPct val="90000"/>
              </a:lnSpc>
              <a:buFontTx/>
              <a:buChar char="-"/>
            </a:pPr>
            <a:r>
              <a:rPr lang="en-US" altLang="en-US" sz="1800" dirty="0"/>
              <a:t>Use NFS in UNIX environment</a:t>
            </a:r>
          </a:p>
          <a:p>
            <a:pPr lvl="1" algn="just">
              <a:lnSpc>
                <a:spcPct val="90000"/>
              </a:lnSpc>
            </a:pPr>
            <a:r>
              <a:rPr lang="en-US" altLang="en-US" sz="1800" dirty="0"/>
              <a:t>Execute mount/</a:t>
            </a:r>
            <a:r>
              <a:rPr lang="en-US" altLang="en-US" sz="1800" dirty="0" err="1"/>
              <a:t>NFSmount</a:t>
            </a:r>
            <a:r>
              <a:rPr lang="en-US" altLang="en-US" sz="1800" dirty="0"/>
              <a:t> command </a:t>
            </a:r>
          </a:p>
          <a:p>
            <a:pPr lvl="1" algn="just">
              <a:lnSpc>
                <a:spcPct val="90000"/>
              </a:lnSpc>
              <a:buFontTx/>
              <a:buChar char="-"/>
            </a:pPr>
            <a:r>
              <a:rPr lang="en-US" altLang="en-US" sz="1800" dirty="0"/>
              <a:t>Use CIFS in windows environment </a:t>
            </a:r>
          </a:p>
          <a:p>
            <a:pPr lvl="1" algn="just">
              <a:lnSpc>
                <a:spcPct val="90000"/>
              </a:lnSpc>
            </a:pPr>
            <a:r>
              <a:rPr lang="en-US" altLang="en-US" sz="1800" dirty="0"/>
              <a:t>Map the network drive as: \\Account1\</a:t>
            </a:r>
            <a:r>
              <a:rPr lang="en-US" altLang="en-US" sz="1800" dirty="0" err="1"/>
              <a:t>Act_Rep</a:t>
            </a:r>
            <a:endParaRPr lang="en-US" altLang="en-US" sz="1800" dirty="0"/>
          </a:p>
        </p:txBody>
      </p:sp>
    </p:spTree>
    <p:extLst>
      <p:ext uri="{BB962C8B-B14F-4D97-AF65-F5344CB8AC3E}">
        <p14:creationId xmlns:p14="http://schemas.microsoft.com/office/powerpoint/2010/main" val="26039904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en-GB" sz="3200" b="1" dirty="0"/>
              <a:t>How to Host and Access Files on NAS? </a:t>
            </a: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9A61D8EF-2D5F-0B42-9F40-CF715C8FF79A}"/>
              </a:ext>
            </a:extLst>
          </p:cNvPr>
          <p:cNvSpPr txBox="1">
            <a:spLocks noChangeArrowheads="1"/>
          </p:cNvSpPr>
          <p:nvPr/>
        </p:nvSpPr>
        <p:spPr>
          <a:xfrm>
            <a:off x="914400" y="1010199"/>
            <a:ext cx="7772400" cy="4114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90000"/>
              </a:lnSpc>
              <a:buNone/>
            </a:pPr>
            <a:endParaRPr lang="en-US" altLang="en-US" sz="2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3F98CC-9FA6-3040-A846-C669F69A6E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624" y="1010199"/>
            <a:ext cx="6480720" cy="4363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46248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113322-0AF6-B828-5212-449383032D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sz="2800" dirty="0"/>
              <a:t>Recap</a:t>
            </a:r>
          </a:p>
        </p:txBody>
      </p:sp>
      <p:pic>
        <p:nvPicPr>
          <p:cNvPr id="4" name="Online Media 3" descr="What is a NAS as Fast As Possible">
            <a:hlinkClick r:id="" action="ppaction://media"/>
            <a:extLst>
              <a:ext uri="{FF2B5EF4-FFF2-40B4-BE49-F238E27FC236}">
                <a16:creationId xmlns:a16="http://schemas.microsoft.com/office/drawing/2014/main" id="{34C81C35-FA58-34D1-08C8-4E94824CAF01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06487" y="1196752"/>
            <a:ext cx="6931025" cy="391636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18A76B4-9E7C-535A-A03C-DCFB34DD0D29}"/>
              </a:ext>
            </a:extLst>
          </p:cNvPr>
          <p:cNvSpPr txBox="1"/>
          <p:nvPr/>
        </p:nvSpPr>
        <p:spPr>
          <a:xfrm>
            <a:off x="2123728" y="5260184"/>
            <a:ext cx="56412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</a:t>
            </a:r>
            <a:r>
              <a:rPr lang="en-GB" dirty="0" err="1"/>
              <a:t>www.youtube.com</a:t>
            </a:r>
            <a:r>
              <a:rPr lang="en-GB" dirty="0"/>
              <a:t>/</a:t>
            </a:r>
            <a:r>
              <a:rPr lang="en-GB" dirty="0" err="1"/>
              <a:t>watch?v</a:t>
            </a:r>
            <a:r>
              <a:rPr lang="en-GB" dirty="0"/>
              <a:t>=ZwhT-KI16jo&amp;t=85s</a:t>
            </a:r>
          </a:p>
        </p:txBody>
      </p:sp>
    </p:spTree>
    <p:extLst>
      <p:ext uri="{BB962C8B-B14F-4D97-AF65-F5344CB8AC3E}">
        <p14:creationId xmlns:p14="http://schemas.microsoft.com/office/powerpoint/2010/main" val="3064149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692696"/>
            <a:ext cx="8229600" cy="922114"/>
          </a:xfrm>
        </p:spPr>
        <p:txBody>
          <a:bodyPr>
            <a:normAutofit/>
          </a:bodyPr>
          <a:lstStyle/>
          <a:p>
            <a:r>
              <a:rPr lang="en-GB" sz="3200" b="1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197F65-BEBB-7A49-81D3-CC4667BA7E49}"/>
              </a:ext>
            </a:extLst>
          </p:cNvPr>
          <p:cNvSpPr txBox="1"/>
          <p:nvPr/>
        </p:nvSpPr>
        <p:spPr>
          <a:xfrm>
            <a:off x="791580" y="1614810"/>
            <a:ext cx="756084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V. </a:t>
            </a:r>
            <a:r>
              <a:rPr lang="en-US" sz="2200" dirty="0" err="1"/>
              <a:t>Vijayendran</a:t>
            </a:r>
            <a:r>
              <a:rPr lang="en-US" sz="2200" dirty="0"/>
              <a:t>, Fundamentals of Microprocessor – 8085, Chennai: S. Viswanathan (Printers &amp; Publishers), PVT. LTD, 2004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W. Stallings, Computer </a:t>
            </a:r>
            <a:r>
              <a:rPr lang="en-US" sz="2200" dirty="0" err="1"/>
              <a:t>Organisation</a:t>
            </a:r>
            <a:r>
              <a:rPr lang="en-US" sz="2200" dirty="0"/>
              <a:t> and Architecture, London: Pearson, 2016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US" sz="2200" dirty="0"/>
              <a:t>I. Englander, The architecture of Computer Hardware, Systems Software &amp; Networking – An Information Technology Approach, London: John Wiley &amp; Sons, 2014</a:t>
            </a:r>
          </a:p>
        </p:txBody>
      </p:sp>
    </p:spTree>
    <p:extLst>
      <p:ext uri="{BB962C8B-B14F-4D97-AF65-F5344CB8AC3E}">
        <p14:creationId xmlns:p14="http://schemas.microsoft.com/office/powerpoint/2010/main" val="43328934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6E762-26D6-46FA-BA47-1A026B1A57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780928"/>
            <a:ext cx="8229600" cy="922114"/>
          </a:xfrm>
        </p:spPr>
        <p:txBody>
          <a:bodyPr>
            <a:normAutofit/>
          </a:bodyPr>
          <a:lstStyle/>
          <a:p>
            <a:r>
              <a:rPr lang="en-GB" sz="3200" b="1" dirty="0"/>
              <a:t>Any Questions? </a:t>
            </a:r>
          </a:p>
        </p:txBody>
      </p:sp>
    </p:spTree>
    <p:extLst>
      <p:ext uri="{BB962C8B-B14F-4D97-AF65-F5344CB8AC3E}">
        <p14:creationId xmlns:p14="http://schemas.microsoft.com/office/powerpoint/2010/main" val="3863274245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44201</TotalTime>
  <Words>1099</Words>
  <Application>Microsoft Macintosh PowerPoint</Application>
  <PresentationFormat>On-screen Show (4:3)</PresentationFormat>
  <Paragraphs>141</Paragraphs>
  <Slides>25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Myriad Pro</vt:lpstr>
      <vt:lpstr>20140311PresentationUWTSDTemplate</vt:lpstr>
      <vt:lpstr>Computer Architecture &amp; OS  ACCA4022</vt:lpstr>
      <vt:lpstr>Learning Outcome</vt:lpstr>
      <vt:lpstr>What is NAS?</vt:lpstr>
      <vt:lpstr>What is NAS?</vt:lpstr>
      <vt:lpstr>Why NAS? </vt:lpstr>
      <vt:lpstr>Why NAS? </vt:lpstr>
      <vt:lpstr>Example of NAS (Real Scenario)</vt:lpstr>
      <vt:lpstr>Architecture of NAS</vt:lpstr>
      <vt:lpstr>Components of NAS</vt:lpstr>
      <vt:lpstr>Components of NAS</vt:lpstr>
      <vt:lpstr>NAS Framework</vt:lpstr>
      <vt:lpstr>Managing NAS</vt:lpstr>
      <vt:lpstr>NAS Maintenance</vt:lpstr>
      <vt:lpstr>Security of NAS</vt:lpstr>
      <vt:lpstr>Security of NAS</vt:lpstr>
      <vt:lpstr>Advantages of NAS</vt:lpstr>
      <vt:lpstr>Disadvantages of NAS</vt:lpstr>
      <vt:lpstr>NAS Implementation</vt:lpstr>
      <vt:lpstr>Integrated NAS Connectivity</vt:lpstr>
      <vt:lpstr>Gateway NAS Connectivity</vt:lpstr>
      <vt:lpstr>How to Host and Access Files on NAS? </vt:lpstr>
      <vt:lpstr>How to Host and Access Files on NAS? </vt:lpstr>
      <vt:lpstr>Recap</vt:lpstr>
      <vt:lpstr>References</vt:lpstr>
      <vt:lpstr>Any Questions?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Redhwan Al-amri</cp:lastModifiedBy>
  <cp:revision>280</cp:revision>
  <dcterms:created xsi:type="dcterms:W3CDTF">2015-04-14T15:21:28Z</dcterms:created>
  <dcterms:modified xsi:type="dcterms:W3CDTF">2025-07-14T07:10:35Z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