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2" r:id="rId2"/>
    <p:sldId id="346" r:id="rId3"/>
    <p:sldId id="381" r:id="rId4"/>
    <p:sldId id="347" r:id="rId5"/>
    <p:sldId id="374" r:id="rId6"/>
    <p:sldId id="368" r:id="rId7"/>
    <p:sldId id="370" r:id="rId8"/>
    <p:sldId id="372" r:id="rId9"/>
    <p:sldId id="373" r:id="rId10"/>
    <p:sldId id="375" r:id="rId11"/>
    <p:sldId id="376" r:id="rId12"/>
    <p:sldId id="378" r:id="rId13"/>
    <p:sldId id="379" r:id="rId14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125"/>
    <p:restoredTop sz="76049" autoAdjust="0"/>
  </p:normalViewPr>
  <p:slideViewPr>
    <p:cSldViewPr snapToGrid="0" snapToObjects="1">
      <p:cViewPr varScale="1">
        <p:scale>
          <a:sx n="48" d="100"/>
          <a:sy n="48" d="100"/>
        </p:scale>
        <p:origin x="48" y="24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t>2/26/2019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2/26/2019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217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654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flash.lakeheadu.ca/~ed4050/Math_AQ/geovanheile.pdf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ashymaths.co.uk/game.asp?n=Rotational%20Symmetry&amp;l=rsymmetry" TargetMode="External"/><Relationship Id="rId2" Type="http://schemas.openxmlformats.org/officeDocument/2006/relationships/hyperlink" Target="http://www.topmarks.co.uk/symmetry/symmetry-sorting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uffieldfoundation.org/sites/default/files/P5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hyperlink" Target="https://www.stem.org.uk/elibrary/collection/3310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579120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5400" dirty="0" smtClean="0">
                <a:solidFill>
                  <a:schemeClr val="accent1">
                    <a:lumMod val="75000"/>
                  </a:schemeClr>
                </a:solidFill>
              </a:rPr>
              <a:t>ECAD5004/C</a:t>
            </a:r>
            <a:endParaRPr lang="en-US" sz="5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Mathemateg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en-US" sz="5400" dirty="0" err="1" smtClean="0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5400" dirty="0" smtClean="0">
                <a:solidFill>
                  <a:schemeClr val="accent1">
                    <a:lumMod val="75000"/>
                  </a:schemeClr>
                </a:solidFill>
              </a:rPr>
              <a:t>6</a:t>
            </a:r>
          </a:p>
          <a:p>
            <a:pPr algn="ctr"/>
            <a:r>
              <a:rPr lang="en-US" sz="3600" dirty="0" err="1" smtClean="0">
                <a:solidFill>
                  <a:schemeClr val="accent1">
                    <a:lumMod val="75000"/>
                  </a:schemeClr>
                </a:solidFill>
              </a:rPr>
              <a:t>Addysgeg</a:t>
            </a:r>
            <a:r>
              <a:rPr lang="en-US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 err="1" smtClean="0">
                <a:solidFill>
                  <a:schemeClr val="accent1">
                    <a:lumMod val="75000"/>
                  </a:schemeClr>
                </a:solidFill>
              </a:rPr>
              <a:t>Effeithiol</a:t>
            </a:r>
            <a:r>
              <a:rPr lang="en-US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 err="1" smtClean="0">
                <a:solidFill>
                  <a:schemeClr val="accent1">
                    <a:lumMod val="75000"/>
                  </a:schemeClr>
                </a:solidFill>
              </a:rPr>
              <a:t>Datblygu</a:t>
            </a:r>
            <a:r>
              <a:rPr lang="en-US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US" sz="3600" dirty="0" err="1" smtClean="0">
                <a:solidFill>
                  <a:schemeClr val="accent1">
                    <a:lumMod val="75000"/>
                  </a:schemeClr>
                </a:solidFill>
              </a:rPr>
              <a:t>Geometreg</a:t>
            </a:r>
            <a:endParaRPr lang="en-US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 bwMode="auto">
          <a:xfrm>
            <a:off x="3352800" y="2887444"/>
            <a:ext cx="24384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#</a:t>
            </a:r>
            <a:r>
              <a:rPr lang="en-GB" dirty="0" err="1" smtClean="0"/>
              <a:t>posbach</a:t>
            </a:r>
            <a:r>
              <a:rPr lang="en-GB" dirty="0" smtClean="0"/>
              <a:t>   /    #</a:t>
            </a:r>
            <a:r>
              <a:rPr lang="en-GB" dirty="0" err="1" smtClean="0"/>
              <a:t>minipuzzle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@</a:t>
            </a:r>
            <a:r>
              <a:rPr lang="en-GB" dirty="0" err="1" smtClean="0"/>
              <a:t>GarethFfowc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6" r="3348"/>
          <a:stretch/>
        </p:blipFill>
        <p:spPr>
          <a:xfrm>
            <a:off x="4263947" y="2521489"/>
            <a:ext cx="2118137" cy="407707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07" b="3683"/>
          <a:stretch/>
        </p:blipFill>
        <p:spPr>
          <a:xfrm>
            <a:off x="6722104" y="2204865"/>
            <a:ext cx="2246216" cy="366051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8272"/>
            <a:ext cx="3466727" cy="4393696"/>
          </a:xfrm>
        </p:spPr>
        <p:txBody>
          <a:bodyPr>
            <a:noAutofit/>
          </a:bodyPr>
          <a:lstStyle/>
          <a:p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parau</a:t>
            </a:r>
            <a:r>
              <a:rPr lang="en-GB" sz="2800" dirty="0" smtClean="0"/>
              <a:t> / </a:t>
            </a:r>
            <a:r>
              <a:rPr lang="en-GB" sz="2800" dirty="0" err="1" smtClean="0"/>
              <a:t>grwpiau</a:t>
            </a:r>
            <a:r>
              <a:rPr lang="en-GB" sz="2800" dirty="0" smtClean="0"/>
              <a:t> </a:t>
            </a:r>
            <a:r>
              <a:rPr lang="en-GB" sz="2800" dirty="0" err="1" smtClean="0"/>
              <a:t>bychain</a:t>
            </a:r>
            <a:r>
              <a:rPr lang="en-GB" sz="2800" dirty="0" smtClean="0"/>
              <a:t> </a:t>
            </a:r>
            <a:r>
              <a:rPr lang="en-GB" sz="2800" dirty="0" err="1" smtClean="0"/>
              <a:t>gweithiwch</a:t>
            </a:r>
            <a:r>
              <a:rPr lang="en-GB" sz="2800" dirty="0" smtClean="0"/>
              <a:t> </a:t>
            </a:r>
            <a:r>
              <a:rPr lang="en-GB" sz="2800" dirty="0" err="1" smtClean="0"/>
              <a:t>trwy’r</a:t>
            </a:r>
            <a:r>
              <a:rPr lang="en-GB" sz="2800" dirty="0" smtClean="0"/>
              <a:t> </a:t>
            </a:r>
            <a:r>
              <a:rPr lang="en-GB" sz="2800" dirty="0" err="1" smtClean="0"/>
              <a:t>pos</a:t>
            </a:r>
            <a:r>
              <a:rPr lang="en-GB" sz="2800" dirty="0" smtClean="0"/>
              <a:t> </a:t>
            </a:r>
          </a:p>
          <a:p>
            <a:r>
              <a:rPr lang="en-GB" sz="2800" dirty="0" err="1" smtClean="0"/>
              <a:t>Cofnodwch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rhesymu</a:t>
            </a:r>
            <a:r>
              <a:rPr lang="en-GB" sz="2800" dirty="0" smtClean="0"/>
              <a:t> </a:t>
            </a:r>
            <a:r>
              <a:rPr lang="en-GB" sz="2800" dirty="0" err="1" smtClean="0"/>
              <a:t>er</a:t>
            </a:r>
            <a:r>
              <a:rPr lang="en-GB" sz="2800" dirty="0" smtClean="0"/>
              <a:t> </a:t>
            </a:r>
            <a:r>
              <a:rPr lang="en-GB" sz="2800" dirty="0" err="1" smtClean="0"/>
              <a:t>mwyn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chi </a:t>
            </a:r>
            <a:r>
              <a:rPr lang="en-GB" sz="2800" dirty="0" err="1" smtClean="0"/>
              <a:t>fedru</a:t>
            </a:r>
            <a:r>
              <a:rPr lang="en-GB" sz="2800" dirty="0" smtClean="0"/>
              <a:t> </a:t>
            </a:r>
            <a:r>
              <a:rPr lang="en-GB" sz="2800" dirty="0" err="1" smtClean="0"/>
              <a:t>esbonio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rywun</a:t>
            </a:r>
            <a:r>
              <a:rPr lang="en-GB" sz="2800" dirty="0" smtClean="0"/>
              <a:t> </a:t>
            </a:r>
            <a:r>
              <a:rPr lang="en-GB" sz="2800" dirty="0" err="1" smtClean="0"/>
              <a:t>arall</a:t>
            </a:r>
            <a:r>
              <a:rPr lang="en-GB" sz="2800" dirty="0" smtClean="0"/>
              <a:t> </a:t>
            </a:r>
          </a:p>
          <a:p>
            <a:r>
              <a:rPr lang="en-GB" sz="2800" dirty="0" err="1" smtClean="0"/>
              <a:t>Sut</a:t>
            </a:r>
            <a:r>
              <a:rPr lang="en-GB" sz="2800" dirty="0" smtClean="0"/>
              <a:t> </a:t>
            </a:r>
            <a:r>
              <a:rPr lang="en-GB" sz="2800" dirty="0" err="1" smtClean="0"/>
              <a:t>allech</a:t>
            </a:r>
            <a:r>
              <a:rPr lang="en-GB" sz="2800" dirty="0" smtClean="0"/>
              <a:t> chi </a:t>
            </a:r>
            <a:r>
              <a:rPr lang="en-GB" sz="2800" dirty="0" err="1" smtClean="0"/>
              <a:t>asesu-cyfoed</a:t>
            </a:r>
            <a:r>
              <a:rPr lang="en-GB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090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57200" y="157201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y </a:t>
            </a:r>
            <a:r>
              <a:rPr lang="en-GB" sz="17600" dirty="0" err="1" smtClean="0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17600" dirty="0" smtClean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  <a: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462272" y="1455184"/>
            <a:ext cx="4681727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x-none" sz="2600" b="1" dirty="0"/>
              <a:t>To understand the curriculum requirements for teaching geometry </a:t>
            </a:r>
            <a:r>
              <a:rPr lang="en-GB" altLang="x-none" sz="2600" b="1" dirty="0" smtClean="0"/>
              <a:t>in </a:t>
            </a:r>
            <a:r>
              <a:rPr lang="en-GB" altLang="x-none" sz="2600" b="1" dirty="0"/>
              <a:t>the primary school</a:t>
            </a:r>
          </a:p>
          <a:p>
            <a:pPr>
              <a:lnSpc>
                <a:spcPct val="110000"/>
              </a:lnSpc>
            </a:pPr>
            <a:r>
              <a:rPr lang="en-GB" altLang="x-none" sz="2600" b="1" dirty="0"/>
              <a:t>To understand how children learn and apply geometry skills</a:t>
            </a:r>
          </a:p>
          <a:p>
            <a:r>
              <a:rPr lang="en-GB" altLang="x-none" sz="2600" b="1" dirty="0"/>
              <a:t>To </a:t>
            </a:r>
            <a:r>
              <a:rPr lang="en-GB" altLang="x-none" sz="2600" b="1" dirty="0" smtClean="0"/>
              <a:t>evaluate and plan activities </a:t>
            </a:r>
            <a:r>
              <a:rPr lang="en-GB" altLang="x-none" sz="2600" b="1" dirty="0"/>
              <a:t>for </a:t>
            </a:r>
            <a:r>
              <a:rPr lang="en-GB" altLang="x-none" sz="2600" b="1" dirty="0" smtClean="0"/>
              <a:t>teaching geometry </a:t>
            </a:r>
            <a:endParaRPr lang="en-GB" altLang="x-none" sz="2600" b="1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0" y="1455184"/>
            <a:ext cx="4590288" cy="4382197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x-none" sz="2800" b="1" dirty="0" err="1"/>
              <a:t>Deall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gofynion</a:t>
            </a:r>
            <a:r>
              <a:rPr lang="en-GB" altLang="x-none" sz="2800" b="1" dirty="0"/>
              <a:t> y </a:t>
            </a:r>
            <a:r>
              <a:rPr lang="en-GB" altLang="x-none" sz="2800" b="1" dirty="0" err="1"/>
              <a:t>cwricwlwm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ar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gyfer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addysgu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geometreg</a:t>
            </a:r>
            <a:r>
              <a:rPr lang="en-GB" altLang="x-none" sz="2800" b="1" dirty="0"/>
              <a:t> </a:t>
            </a:r>
            <a:r>
              <a:rPr lang="en-GB" altLang="x-none" sz="2800" b="1" dirty="0" err="1" smtClean="0"/>
              <a:t>yn</a:t>
            </a:r>
            <a:r>
              <a:rPr lang="en-GB" altLang="x-none" sz="2800" b="1" dirty="0" smtClean="0"/>
              <a:t> </a:t>
            </a:r>
            <a:r>
              <a:rPr lang="en-GB" altLang="x-none" sz="2800" b="1" dirty="0" err="1"/>
              <a:t>yr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ysgol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gynradd</a:t>
            </a:r>
            <a:endParaRPr lang="en-GB" altLang="x-none" sz="2800" b="1" dirty="0"/>
          </a:p>
          <a:p>
            <a:r>
              <a:rPr lang="en-GB" altLang="x-none" sz="2800" b="1" dirty="0" err="1"/>
              <a:t>Deall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sut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mae</a:t>
            </a:r>
            <a:r>
              <a:rPr lang="en-GB" altLang="x-none" sz="2800" b="1" dirty="0"/>
              <a:t> plant </a:t>
            </a:r>
            <a:r>
              <a:rPr lang="en-GB" altLang="x-none" sz="2800" b="1" dirty="0" err="1"/>
              <a:t>yn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dysgu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geometreg</a:t>
            </a:r>
            <a:r>
              <a:rPr lang="en-GB" altLang="x-none" sz="2800" b="1" dirty="0"/>
              <a:t> a </a:t>
            </a:r>
            <a:r>
              <a:rPr lang="en-GB" altLang="x-none" sz="2800" b="1" dirty="0" err="1"/>
              <a:t>chymhwyso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sgiliau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geometreg</a:t>
            </a:r>
            <a:endParaRPr lang="en-GB" altLang="x-none" sz="2800" b="1" dirty="0"/>
          </a:p>
          <a:p>
            <a:r>
              <a:rPr lang="en-GB" altLang="x-none" sz="2800" b="1" dirty="0" err="1"/>
              <a:t>Gwerthuso</a:t>
            </a:r>
            <a:r>
              <a:rPr lang="en-GB" altLang="x-none" sz="2800" b="1" dirty="0"/>
              <a:t> </a:t>
            </a:r>
            <a:r>
              <a:rPr lang="en-GB" altLang="x-none" sz="2800" b="1" dirty="0" smtClean="0"/>
              <a:t>a </a:t>
            </a:r>
            <a:r>
              <a:rPr lang="en-GB" altLang="x-none" sz="2800" b="1" dirty="0" err="1" smtClean="0"/>
              <a:t>chynllunio</a:t>
            </a:r>
            <a:r>
              <a:rPr lang="en-GB" altLang="x-none" sz="2800" b="1" dirty="0" smtClean="0"/>
              <a:t> </a:t>
            </a:r>
            <a:r>
              <a:rPr lang="en-GB" altLang="x-none" sz="2800" b="1" dirty="0" err="1" smtClean="0"/>
              <a:t>gweithgareddau</a:t>
            </a:r>
            <a:r>
              <a:rPr lang="en-GB" altLang="x-none" sz="2800" b="1" dirty="0" smtClean="0"/>
              <a:t> </a:t>
            </a:r>
            <a:r>
              <a:rPr lang="en-GB" altLang="x-none" sz="2800" b="1" dirty="0" err="1"/>
              <a:t>posib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ar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gyfer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addysgu</a:t>
            </a:r>
            <a:r>
              <a:rPr lang="en-GB" altLang="x-none" sz="2800" b="1" dirty="0"/>
              <a:t> </a:t>
            </a:r>
            <a:r>
              <a:rPr lang="en-GB" altLang="x-none" sz="2800" b="1" dirty="0" err="1"/>
              <a:t>geometreg</a:t>
            </a:r>
            <a:endParaRPr lang="en-GB" altLang="x-none" sz="2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71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47247" y="1151463"/>
            <a:ext cx="429732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400" b="1" dirty="0" err="1"/>
              <a:t>Lefel</a:t>
            </a:r>
            <a:r>
              <a:rPr lang="en-GB" altLang="x-none" sz="2400" b="1" dirty="0"/>
              <a:t> 0: </a:t>
            </a:r>
            <a:r>
              <a:rPr lang="en-GB" altLang="x-none" sz="2400" b="1" dirty="0" err="1" smtClean="0"/>
              <a:t>Dychmygu</a:t>
            </a:r>
            <a:endParaRPr lang="en-GB" altLang="x-none" sz="2400" b="1" dirty="0" smtClean="0"/>
          </a:p>
          <a:p>
            <a:pPr>
              <a:lnSpc>
                <a:spcPct val="80000"/>
              </a:lnSpc>
            </a:pPr>
            <a:r>
              <a:rPr lang="en-GB" altLang="x-none" sz="2400" b="1" dirty="0" err="1" smtClean="0"/>
              <a:t>Medru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enwi’r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siapiau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ond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ddim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yn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adnabod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nodweddion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er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mwyn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eu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didoli</a:t>
            </a:r>
            <a:r>
              <a:rPr lang="en-GB" altLang="x-none" sz="2400" b="1" dirty="0" smtClean="0"/>
              <a:t>. </a:t>
            </a:r>
          </a:p>
          <a:p>
            <a:pPr>
              <a:lnSpc>
                <a:spcPct val="80000"/>
              </a:lnSpc>
            </a:pPr>
            <a:endParaRPr lang="en-GB" altLang="x-none" sz="2400" b="1" dirty="0"/>
          </a:p>
          <a:p>
            <a:pPr>
              <a:lnSpc>
                <a:spcPct val="80000"/>
              </a:lnSpc>
            </a:pPr>
            <a:r>
              <a:rPr lang="en-GB" altLang="x-none" sz="2400" b="1" dirty="0" err="1" smtClean="0"/>
              <a:t>Lefel</a:t>
            </a:r>
            <a:r>
              <a:rPr lang="en-GB" altLang="x-none" sz="2400" b="1" dirty="0" smtClean="0"/>
              <a:t> </a:t>
            </a:r>
            <a:r>
              <a:rPr lang="en-GB" altLang="x-none" sz="2400" b="1" dirty="0"/>
              <a:t>1: </a:t>
            </a:r>
            <a:r>
              <a:rPr lang="en-GB" altLang="x-none" sz="2400" b="1" dirty="0" err="1"/>
              <a:t>Dadansoddi</a:t>
            </a:r>
            <a:endParaRPr lang="en-GB" altLang="x-none" sz="2400" b="1" dirty="0"/>
          </a:p>
          <a:p>
            <a:pPr>
              <a:lnSpc>
                <a:spcPct val="80000"/>
              </a:lnSpc>
            </a:pPr>
            <a:r>
              <a:rPr lang="en-GB" altLang="x-none" sz="2400" b="1" dirty="0" err="1" smtClean="0"/>
              <a:t>Adnabod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nodweddion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a’u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defnyddio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er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mwyn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dosbarthu</a:t>
            </a:r>
            <a:r>
              <a:rPr lang="en-GB" altLang="x-none" sz="2400" b="1" dirty="0" smtClean="0"/>
              <a:t>.</a:t>
            </a:r>
          </a:p>
          <a:p>
            <a:pPr>
              <a:lnSpc>
                <a:spcPct val="80000"/>
              </a:lnSpc>
            </a:pPr>
            <a:r>
              <a:rPr lang="en-GB" altLang="x-none" sz="2400" b="1" dirty="0" smtClean="0"/>
              <a:t> </a:t>
            </a:r>
          </a:p>
          <a:p>
            <a:pPr>
              <a:lnSpc>
                <a:spcPct val="80000"/>
              </a:lnSpc>
            </a:pPr>
            <a:r>
              <a:rPr lang="en-GB" altLang="x-none" sz="2400" b="1" dirty="0" err="1" smtClean="0"/>
              <a:t>Lefel</a:t>
            </a:r>
            <a:r>
              <a:rPr lang="en-GB" altLang="x-none" sz="2400" b="1" dirty="0" smtClean="0"/>
              <a:t> </a:t>
            </a:r>
            <a:r>
              <a:rPr lang="en-GB" altLang="x-none" sz="2400" b="1" dirty="0"/>
              <a:t>2: </a:t>
            </a:r>
            <a:r>
              <a:rPr lang="en-GB" altLang="x-none" sz="2400" b="1" dirty="0" err="1" smtClean="0"/>
              <a:t>Dod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i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gasgliad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/>
              <a:t>anffurfiol</a:t>
            </a:r>
            <a:endParaRPr lang="en-GB" altLang="x-none" sz="2400" b="1" dirty="0"/>
          </a:p>
          <a:p>
            <a:pPr>
              <a:lnSpc>
                <a:spcPct val="80000"/>
              </a:lnSpc>
            </a:pPr>
            <a:r>
              <a:rPr lang="en-GB" altLang="x-none" sz="2400" b="1" dirty="0" err="1" smtClean="0"/>
              <a:t>Defnyddio’r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nodweddion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sy’n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perthyn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i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grwpiau</a:t>
            </a:r>
            <a:r>
              <a:rPr lang="en-GB" altLang="x-none" sz="2400" b="1" dirty="0" smtClean="0"/>
              <a:t> o </a:t>
            </a:r>
            <a:r>
              <a:rPr lang="en-GB" altLang="x-none" sz="2400" b="1" dirty="0" err="1" smtClean="0"/>
              <a:t>siapiau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i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ddatrys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problemau</a:t>
            </a:r>
            <a:r>
              <a:rPr lang="en-GB" altLang="x-none" sz="2400" b="1" dirty="0" smtClean="0"/>
              <a:t> am </a:t>
            </a:r>
            <a:r>
              <a:rPr lang="en-GB" altLang="x-none" sz="2400" b="1" dirty="0" err="1" smtClean="0"/>
              <a:t>siapiau</a:t>
            </a:r>
            <a:r>
              <a:rPr lang="en-GB" altLang="x-none" sz="2400" b="1" dirty="0" smtClean="0"/>
              <a:t> </a:t>
            </a:r>
            <a:r>
              <a:rPr lang="en-GB" altLang="x-none" sz="2400" b="1" dirty="0" err="1" smtClean="0"/>
              <a:t>rheolaidd</a:t>
            </a:r>
            <a:r>
              <a:rPr lang="en-GB" altLang="x-none" sz="2400" b="1" dirty="0" smtClean="0"/>
              <a:t> ac </a:t>
            </a:r>
            <a:r>
              <a:rPr lang="en-GB" altLang="x-none" sz="2400" b="1" dirty="0" err="1" smtClean="0"/>
              <a:t>afreolaidd</a:t>
            </a:r>
            <a:r>
              <a:rPr lang="en-GB" altLang="x-none" sz="2400" b="1" dirty="0"/>
              <a:t>.</a:t>
            </a:r>
          </a:p>
          <a:p>
            <a:pPr>
              <a:lnSpc>
                <a:spcPct val="80000"/>
              </a:lnSpc>
            </a:pPr>
            <a:r>
              <a:rPr lang="en-GB" altLang="x-none" sz="2400" dirty="0"/>
              <a:t>    </a:t>
            </a:r>
          </a:p>
        </p:txBody>
      </p:sp>
      <p:sp>
        <p:nvSpPr>
          <p:cNvPr id="3" name="Rectangle 2"/>
          <p:cNvSpPr/>
          <p:nvPr/>
        </p:nvSpPr>
        <p:spPr>
          <a:xfrm>
            <a:off x="292608" y="245102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x-none" sz="400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Lefelau</a:t>
            </a:r>
            <a:r>
              <a:rPr lang="en-GB" altLang="x-none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o </a:t>
            </a:r>
            <a:r>
              <a:rPr lang="en-GB" altLang="x-none" sz="4000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ddeall</a:t>
            </a:r>
            <a:r>
              <a:rPr lang="en-GB" altLang="x-none" sz="4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siâp</a:t>
            </a:r>
            <a:r>
              <a:rPr lang="en-GB" altLang="x-none" sz="4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yn</a:t>
            </a:r>
            <a:r>
              <a:rPr lang="en-GB" altLang="x-none" sz="4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yr</a:t>
            </a:r>
            <a:r>
              <a:rPr lang="en-GB" altLang="x-none" sz="4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ysgol</a:t>
            </a:r>
            <a:r>
              <a:rPr lang="en-GB" altLang="x-none" sz="40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gynradd</a:t>
            </a:r>
            <a:endParaRPr lang="en-GB" altLang="x-none" sz="4000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89929" y="1095918"/>
            <a:ext cx="4206599" cy="4475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000" b="1" smtClean="0"/>
              <a:t>Level </a:t>
            </a:r>
            <a:r>
              <a:rPr lang="en-GB" altLang="x-none" sz="2000" b="1" dirty="0"/>
              <a:t>0: Visualisation – learners can name and recognise </a:t>
            </a:r>
            <a:r>
              <a:rPr lang="en-GB" altLang="x-none" sz="2000" b="1" dirty="0" smtClean="0"/>
              <a:t>shapes </a:t>
            </a:r>
            <a:r>
              <a:rPr lang="en-GB" altLang="x-none" sz="2000" b="1" dirty="0"/>
              <a:t>by their appearance but they cannot yet describe properties or use the properties to sort shapes.</a:t>
            </a:r>
          </a:p>
          <a:p>
            <a:pPr>
              <a:lnSpc>
                <a:spcPct val="80000"/>
              </a:lnSpc>
            </a:pPr>
            <a:r>
              <a:rPr lang="en-GB" altLang="x-none" sz="2000" b="1" dirty="0"/>
              <a:t>Level 1: Analysis – learners identify properties related to shapes and use these for classification</a:t>
            </a:r>
          </a:p>
          <a:p>
            <a:pPr>
              <a:lnSpc>
                <a:spcPct val="80000"/>
              </a:lnSpc>
            </a:pPr>
            <a:r>
              <a:rPr lang="en-GB" altLang="x-none" sz="2000" b="1" dirty="0"/>
              <a:t>Level 2: Informal deduction – learners can use the properties that belong to classes of shape to solve problems and can talk about regular and irregular </a:t>
            </a:r>
            <a:r>
              <a:rPr lang="en-GB" altLang="x-none" sz="2000" b="1" dirty="0" smtClean="0"/>
              <a:t>shapes</a:t>
            </a:r>
            <a:endParaRPr lang="en-GB" altLang="x-none" sz="2000" b="1" dirty="0"/>
          </a:p>
          <a:p>
            <a:pPr>
              <a:lnSpc>
                <a:spcPct val="80000"/>
              </a:lnSpc>
            </a:pPr>
            <a:r>
              <a:rPr lang="en-GB" altLang="x-none" sz="3200" dirty="0"/>
              <a:t> </a:t>
            </a:r>
            <a:r>
              <a:rPr lang="en-GB" altLang="x-none" sz="1600" dirty="0"/>
              <a:t>Van </a:t>
            </a:r>
            <a:r>
              <a:rPr lang="en-GB" altLang="x-none" sz="1600" dirty="0" err="1"/>
              <a:t>Hiele</a:t>
            </a:r>
            <a:r>
              <a:rPr lang="en-GB" altLang="x-none" sz="1600" dirty="0"/>
              <a:t>, M. (1999) </a:t>
            </a:r>
            <a:r>
              <a:rPr lang="en-GB" altLang="x-none" sz="1600" i="1" dirty="0"/>
              <a:t>Developing geometric thinking through activities that begin with play in </a:t>
            </a:r>
            <a:r>
              <a:rPr lang="en-GB" altLang="x-none" sz="1600" dirty="0"/>
              <a:t>Teaching Children Mathematics. </a:t>
            </a:r>
            <a:r>
              <a:rPr lang="en-GB" altLang="x-none" sz="1600" dirty="0" err="1"/>
              <a:t>Ar</a:t>
            </a:r>
            <a:r>
              <a:rPr lang="en-GB" altLang="x-none" sz="1600" dirty="0"/>
              <a:t> </a:t>
            </a:r>
            <a:r>
              <a:rPr lang="en-GB" altLang="x-none" sz="1600" dirty="0" err="1"/>
              <a:t>gael</a:t>
            </a:r>
            <a:r>
              <a:rPr lang="en-GB" altLang="x-none" sz="1600" dirty="0"/>
              <a:t> o: </a:t>
            </a:r>
            <a:r>
              <a:rPr lang="en-GB" altLang="x-none" sz="1600" dirty="0">
                <a:hlinkClick r:id="rId2"/>
              </a:rPr>
              <a:t>http://flash.lakeheadu.ca/~ed4050/Math_AQ/geovanheile.pdf</a:t>
            </a:r>
            <a:endParaRPr lang="en-GB" altLang="x-none" sz="1600" b="1" dirty="0"/>
          </a:p>
        </p:txBody>
      </p:sp>
    </p:spTree>
    <p:extLst>
      <p:ext uri="{BB962C8B-B14F-4D97-AF65-F5344CB8AC3E}">
        <p14:creationId xmlns:p14="http://schemas.microsoft.com/office/powerpoint/2010/main" val="209805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92608" y="245102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x-none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Dychmygu</a:t>
            </a:r>
            <a:r>
              <a:rPr lang="en-GB" altLang="x-none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/ Visualisation</a:t>
            </a:r>
          </a:p>
        </p:txBody>
      </p:sp>
      <p:sp>
        <p:nvSpPr>
          <p:cNvPr id="11" name="TextBox 4"/>
          <p:cNvSpPr txBox="1">
            <a:spLocks noChangeArrowheads="1"/>
          </p:cNvSpPr>
          <p:nvPr/>
        </p:nvSpPr>
        <p:spPr bwMode="auto">
          <a:xfrm>
            <a:off x="1529884" y="1101445"/>
            <a:ext cx="611981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000" b="1" dirty="0" err="1" smtClean="0">
                <a:latin typeface="Calibri" charset="0"/>
              </a:rPr>
              <a:t>Rhowch</a:t>
            </a:r>
            <a:r>
              <a:rPr lang="en-GB" altLang="en-US" sz="2000" b="1" dirty="0" smtClean="0">
                <a:latin typeface="Calibri" charset="0"/>
              </a:rPr>
              <a:t> </a:t>
            </a:r>
            <a:r>
              <a:rPr lang="en-GB" altLang="en-US" sz="2000" b="1" dirty="0" err="1" smtClean="0">
                <a:latin typeface="Calibri" charset="0"/>
              </a:rPr>
              <a:t>groes</a:t>
            </a:r>
            <a:r>
              <a:rPr lang="en-GB" altLang="en-US" sz="2000" b="1" dirty="0" smtClean="0">
                <a:latin typeface="Calibri" charset="0"/>
              </a:rPr>
              <a:t> </a:t>
            </a:r>
            <a:r>
              <a:rPr lang="en-GB" altLang="en-US" sz="2000" b="1" dirty="0" err="1" smtClean="0">
                <a:latin typeface="Calibri" charset="0"/>
              </a:rPr>
              <a:t>wrth</a:t>
            </a:r>
            <a:r>
              <a:rPr lang="en-GB" altLang="en-US" sz="2000" b="1" dirty="0" smtClean="0">
                <a:latin typeface="Calibri" charset="0"/>
              </a:rPr>
              <a:t> </a:t>
            </a:r>
            <a:r>
              <a:rPr lang="en-GB" altLang="en-US" sz="2000" b="1" dirty="0" err="1" smtClean="0">
                <a:latin typeface="Calibri" charset="0"/>
              </a:rPr>
              <a:t>ymyl</a:t>
            </a:r>
            <a:r>
              <a:rPr lang="en-GB" altLang="en-US" sz="2000" b="1" dirty="0" smtClean="0">
                <a:latin typeface="Calibri" charset="0"/>
              </a:rPr>
              <a:t> </a:t>
            </a:r>
            <a:r>
              <a:rPr lang="en-GB" altLang="en-US" sz="2000" b="1" dirty="0" err="1" smtClean="0">
                <a:latin typeface="Calibri" charset="0"/>
              </a:rPr>
              <a:t>pob</a:t>
            </a:r>
            <a:r>
              <a:rPr lang="en-GB" altLang="en-US" sz="2000" b="1" dirty="0" smtClean="0">
                <a:latin typeface="Calibri" charset="0"/>
              </a:rPr>
              <a:t> </a:t>
            </a:r>
            <a:r>
              <a:rPr lang="en-GB" altLang="en-US" sz="2000" b="1" dirty="0" err="1" smtClean="0">
                <a:latin typeface="Calibri" charset="0"/>
              </a:rPr>
              <a:t>triongl</a:t>
            </a:r>
            <a:r>
              <a:rPr lang="en-GB" altLang="en-US" sz="2000" b="1" dirty="0" smtClean="0">
                <a:latin typeface="Calibri" charset="0"/>
              </a:rPr>
              <a:t> </a:t>
            </a:r>
            <a:endParaRPr lang="en-GB" altLang="en-US" sz="2000" b="1" dirty="0">
              <a:latin typeface="Calibri" charset="0"/>
            </a:endParaRPr>
          </a:p>
          <a:p>
            <a:pPr eaLnBrk="1" hangingPunct="1"/>
            <a:endParaRPr lang="en-GB" altLang="en-US" sz="2000" b="1" dirty="0">
              <a:latin typeface="Calibri" charset="0"/>
            </a:endParaRPr>
          </a:p>
          <a:p>
            <a:pPr eaLnBrk="1" hangingPunct="1"/>
            <a:r>
              <a:rPr lang="en-GB" altLang="en-US" sz="2000" b="1" dirty="0">
                <a:latin typeface="Calibri" charset="0"/>
              </a:rPr>
              <a:t>                       </a:t>
            </a:r>
          </a:p>
          <a:p>
            <a:pPr eaLnBrk="1" hangingPunct="1"/>
            <a:r>
              <a:rPr lang="en-GB" altLang="en-US" sz="2000" b="1" dirty="0">
                <a:latin typeface="Calibri" charset="0"/>
              </a:rPr>
              <a:t>                                         x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734671" y="1680882"/>
            <a:ext cx="1008063" cy="5032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3" name="Isosceles Triangle 6"/>
          <p:cNvSpPr/>
          <p:nvPr/>
        </p:nvSpPr>
        <p:spPr>
          <a:xfrm>
            <a:off x="3868271" y="2061882"/>
            <a:ext cx="863600" cy="7207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2496671" y="2366682"/>
            <a:ext cx="720725" cy="7207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5" name="Right Triangle 14"/>
          <p:cNvSpPr/>
          <p:nvPr/>
        </p:nvSpPr>
        <p:spPr>
          <a:xfrm rot="6701291">
            <a:off x="6558290" y="2188089"/>
            <a:ext cx="1368425" cy="64928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5239871" y="1604682"/>
            <a:ext cx="1008063" cy="1081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42272" y="3228878"/>
            <a:ext cx="8503920" cy="387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400" dirty="0" smtClean="0"/>
              <a:t>Beth </a:t>
            </a:r>
            <a:r>
              <a:rPr lang="en-GB" altLang="x-none" sz="2400" dirty="0" err="1" smtClean="0"/>
              <a:t>mae’r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ateb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hwn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yn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ei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ddangos</a:t>
            </a:r>
            <a:r>
              <a:rPr lang="en-GB" altLang="x-none" sz="2400" dirty="0" smtClean="0"/>
              <a:t>  am </a:t>
            </a:r>
            <a:r>
              <a:rPr lang="en-GB" altLang="x-none" sz="2400" dirty="0" err="1" smtClean="0"/>
              <a:t>ddealltwriaeth</a:t>
            </a:r>
            <a:r>
              <a:rPr lang="en-GB" altLang="x-none" sz="2400" dirty="0" smtClean="0"/>
              <a:t> y </a:t>
            </a:r>
            <a:r>
              <a:rPr lang="en-GB" altLang="x-none" sz="2400" dirty="0" err="1" smtClean="0"/>
              <a:t>plentyn</a:t>
            </a:r>
            <a:r>
              <a:rPr lang="en-GB" altLang="x-none" sz="2400" dirty="0" smtClean="0"/>
              <a:t>?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42272" y="3674053"/>
            <a:ext cx="8454256" cy="209288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en-US" sz="2800" b="1" dirty="0" err="1" smtClean="0"/>
              <a:t>Prototeip</a:t>
            </a:r>
            <a:r>
              <a:rPr lang="en-GB" altLang="en-US" sz="2800" b="1" dirty="0" smtClean="0"/>
              <a:t> / Prototype</a:t>
            </a:r>
            <a:endParaRPr lang="en-GB" altLang="en-US" sz="2800" b="1" dirty="0"/>
          </a:p>
          <a:p>
            <a:r>
              <a:rPr lang="en-GB" altLang="en-US" sz="2800" dirty="0" smtClean="0"/>
              <a:t>Mae </a:t>
            </a:r>
            <a:r>
              <a:rPr lang="en-GB" altLang="en-US" sz="2800" dirty="0" err="1" smtClean="0"/>
              <a:t>gan</a:t>
            </a:r>
            <a:r>
              <a:rPr lang="en-GB" altLang="en-US" sz="2800" dirty="0" smtClean="0"/>
              <a:t> y </a:t>
            </a:r>
            <a:r>
              <a:rPr lang="en-GB" altLang="en-US" sz="2800" dirty="0" err="1" smtClean="0"/>
              <a:t>dysgwr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syniad</a:t>
            </a:r>
            <a:r>
              <a:rPr lang="en-GB" altLang="en-US" sz="2800" dirty="0" smtClean="0"/>
              <a:t> ‘</a:t>
            </a:r>
            <a:r>
              <a:rPr lang="en-GB" altLang="en-US" sz="2800" dirty="0" err="1" smtClean="0"/>
              <a:t>prototeip</a:t>
            </a:r>
            <a:r>
              <a:rPr lang="en-GB" altLang="en-US" sz="2800" dirty="0" smtClean="0"/>
              <a:t>’ (</a:t>
            </a:r>
            <a:r>
              <a:rPr lang="en-GB" altLang="en-US" sz="2800" dirty="0" err="1" smtClean="0"/>
              <a:t>nodweddiadol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ond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ddim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gyflawn</a:t>
            </a:r>
            <a:r>
              <a:rPr lang="en-GB" altLang="en-US" sz="2800" dirty="0" smtClean="0"/>
              <a:t>)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ei</a:t>
            </a:r>
            <a:r>
              <a:rPr lang="en-GB" altLang="en-US" sz="2800" dirty="0" smtClean="0"/>
              <a:t> ben ac </a:t>
            </a:r>
            <a:r>
              <a:rPr lang="en-GB" altLang="en-US" sz="2800" dirty="0" err="1" smtClean="0"/>
              <a:t>heb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gael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profiad</a:t>
            </a:r>
            <a:r>
              <a:rPr lang="en-GB" altLang="en-US" sz="2800" dirty="0" smtClean="0"/>
              <a:t> o </a:t>
            </a:r>
            <a:r>
              <a:rPr lang="en-GB" altLang="en-US" sz="2800" dirty="0" err="1" smtClean="0"/>
              <a:t>syniadau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eraill</a:t>
            </a:r>
            <a:r>
              <a:rPr lang="en-GB" altLang="en-US" sz="2800" dirty="0" smtClean="0"/>
              <a:t>. </a:t>
            </a:r>
          </a:p>
          <a:p>
            <a:r>
              <a:rPr lang="en-GB" altLang="en-US" dirty="0" err="1" smtClean="0">
                <a:ea typeface="ＭＳ Ｐゴシック" panose="020B0600070205080204" pitchFamily="34" charset="-128"/>
              </a:rPr>
              <a:t>Camsyniad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nodweddiadol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,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gweler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 Ryan a </a:t>
            </a:r>
            <a:r>
              <a:rPr lang="en-GB" altLang="en-US" dirty="0">
                <a:ea typeface="ＭＳ Ｐゴシック" panose="020B0600070205080204" pitchFamily="34" charset="-128"/>
              </a:rPr>
              <a:t>Williams, </a:t>
            </a:r>
            <a:r>
              <a:rPr lang="en-GB" altLang="en-US" dirty="0" smtClean="0">
                <a:ea typeface="ＭＳ Ｐゴシック" panose="020B0600070205080204" pitchFamily="34" charset="-128"/>
              </a:rPr>
              <a:t>tt.13 </a:t>
            </a:r>
            <a:r>
              <a:rPr lang="en-GB" altLang="en-US" dirty="0">
                <a:ea typeface="ＭＳ Ｐゴシック" panose="020B0600070205080204" pitchFamily="34" charset="-128"/>
              </a:rPr>
              <a:t>– 30, 2007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250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92608" y="245102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x-none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Geirfa</a:t>
            </a:r>
            <a:endParaRPr lang="en-GB" altLang="x-none" sz="4000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7969" y="1209211"/>
            <a:ext cx="4206599" cy="24560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x-none" sz="2400" dirty="0" err="1" smtClean="0"/>
              <a:t>Ystyriwch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eich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gwybodaeth</a:t>
            </a:r>
            <a:r>
              <a:rPr lang="en-GB" altLang="x-none" sz="2400" dirty="0"/>
              <a:t> </a:t>
            </a:r>
            <a:r>
              <a:rPr lang="en-GB" altLang="x-none" sz="2400" dirty="0" err="1" smtClean="0"/>
              <a:t>pwnc</a:t>
            </a:r>
            <a:r>
              <a:rPr lang="en-GB" altLang="x-none" sz="2400" dirty="0"/>
              <a:t> </a:t>
            </a:r>
            <a:r>
              <a:rPr lang="en-GB" altLang="x-none" sz="2400" dirty="0" err="1" smtClean="0"/>
              <a:t>personol</a:t>
            </a:r>
            <a:r>
              <a:rPr lang="en-GB" altLang="x-none" sz="2400" dirty="0" smtClean="0"/>
              <a:t>.</a:t>
            </a:r>
          </a:p>
          <a:p>
            <a:pPr>
              <a:lnSpc>
                <a:spcPct val="80000"/>
              </a:lnSpc>
            </a:pPr>
            <a:endParaRPr lang="en-GB" altLang="x-none" sz="2400" dirty="0"/>
          </a:p>
          <a:p>
            <a:pPr>
              <a:lnSpc>
                <a:spcPct val="80000"/>
              </a:lnSpc>
            </a:pPr>
            <a:r>
              <a:rPr lang="en-GB" altLang="x-none" sz="2400" dirty="0" err="1" smtClean="0"/>
              <a:t>Oes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yna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dermau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anghyfarwydd</a:t>
            </a:r>
            <a:r>
              <a:rPr lang="en-GB" altLang="x-none" sz="2400" dirty="0" smtClean="0"/>
              <a:t>? </a:t>
            </a:r>
          </a:p>
          <a:p>
            <a:pPr>
              <a:lnSpc>
                <a:spcPct val="80000"/>
              </a:lnSpc>
            </a:pPr>
            <a:endParaRPr lang="en-GB" altLang="x-none" sz="2400" dirty="0"/>
          </a:p>
          <a:p>
            <a:pPr>
              <a:lnSpc>
                <a:spcPct val="80000"/>
              </a:lnSpc>
            </a:pPr>
            <a:r>
              <a:rPr lang="en-GB" altLang="x-none" sz="2400" dirty="0" err="1" smtClean="0"/>
              <a:t>Edrychwch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drwy’r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dogfennau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cwricwlaidd</a:t>
            </a:r>
            <a:r>
              <a:rPr lang="en-GB" altLang="x-none" sz="2400" dirty="0" smtClean="0"/>
              <a:t>: </a:t>
            </a:r>
            <a:r>
              <a:rPr lang="en-GB" altLang="x-none" sz="2400" dirty="0" err="1" smtClean="0"/>
              <a:t>beth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sydd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angen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i</a:t>
            </a:r>
            <a:r>
              <a:rPr lang="en-GB" altLang="x-none" sz="2400" dirty="0" smtClean="0"/>
              <a:t> chi </a:t>
            </a:r>
            <a:r>
              <a:rPr lang="en-GB" altLang="x-none" sz="2400" dirty="0" err="1" smtClean="0"/>
              <a:t>ei</a:t>
            </a:r>
            <a:r>
              <a:rPr lang="en-GB" altLang="x-none" sz="2400" dirty="0" smtClean="0"/>
              <a:t> </a:t>
            </a:r>
            <a:r>
              <a:rPr lang="en-GB" altLang="x-none" sz="2400" dirty="0" err="1" smtClean="0"/>
              <a:t>ddysgu</a:t>
            </a:r>
            <a:r>
              <a:rPr lang="en-GB" altLang="x-none" sz="2400" dirty="0" smtClean="0"/>
              <a:t> / </a:t>
            </a:r>
            <a:r>
              <a:rPr lang="en-GB" altLang="x-none" sz="2400" dirty="0" err="1" smtClean="0"/>
              <a:t>adolgu</a:t>
            </a:r>
            <a:r>
              <a:rPr lang="en-GB" altLang="x-none" sz="2400" dirty="0" smtClean="0"/>
              <a:t>?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05" y="4216956"/>
            <a:ext cx="1713435" cy="1209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rogramme of Study for Mathemati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850777" y="3964544"/>
            <a:ext cx="12096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879558" y="952988"/>
            <a:ext cx="3157494" cy="470898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r>
              <a:rPr lang="en-US" altLang="x-none" dirty="0" err="1" smtClean="0">
                <a:solidFill>
                  <a:srgbClr val="000000"/>
                </a:solidFill>
                <a:latin typeface="Century Gothic" charset="0"/>
              </a:rPr>
              <a:t>hyd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lled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fertig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ochr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ymyl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wyneb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ongl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>
                <a:solidFill>
                  <a:srgbClr val="000000"/>
                </a:solidFill>
                <a:latin typeface="Century Gothic" charset="0"/>
              </a:rPr>
              <a:t>paralel</a:t>
            </a:r>
            <a:endParaRPr lang="en-US" altLang="x-none" dirty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 smtClean="0">
                <a:solidFill>
                  <a:srgbClr val="000000"/>
                </a:solidFill>
                <a:latin typeface="Century Gothic" charset="0"/>
              </a:rPr>
              <a:t>perpendicwlar</a:t>
            </a:r>
            <a:endParaRPr lang="en-US" altLang="x-none" dirty="0" smtClean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>
                <a:solidFill>
                  <a:srgbClr val="000000"/>
                </a:solidFill>
                <a:latin typeface="Century Gothic" charset="0"/>
              </a:rPr>
              <a:t>p</a:t>
            </a:r>
            <a:r>
              <a:rPr lang="en-US" altLang="x-none" dirty="0" smtClean="0">
                <a:solidFill>
                  <a:srgbClr val="000000"/>
                </a:solidFill>
                <a:latin typeface="Century Gothic" charset="0"/>
              </a:rPr>
              <a:t>olygon </a:t>
            </a:r>
            <a:r>
              <a:rPr lang="en-US" altLang="x-none" dirty="0" err="1" smtClean="0">
                <a:solidFill>
                  <a:srgbClr val="000000"/>
                </a:solidFill>
                <a:latin typeface="Century Gothic" charset="0"/>
              </a:rPr>
              <a:t>rheolaidd</a:t>
            </a:r>
            <a:endParaRPr lang="en-US" altLang="x-none" dirty="0" smtClean="0">
              <a:solidFill>
                <a:srgbClr val="000000"/>
              </a:solidFill>
              <a:latin typeface="Century Gothic" charset="0"/>
            </a:endParaRPr>
          </a:p>
          <a:p>
            <a:r>
              <a:rPr lang="en-US" altLang="x-none" dirty="0" err="1" smtClean="0">
                <a:solidFill>
                  <a:srgbClr val="000000"/>
                </a:solidFill>
                <a:latin typeface="Century Gothic" charset="0"/>
              </a:rPr>
              <a:t>cyfath</a:t>
            </a:r>
            <a:r>
              <a:rPr lang="en-US" altLang="x-none" dirty="0" smtClean="0">
                <a:solidFill>
                  <a:srgbClr val="000000"/>
                </a:solidFill>
                <a:latin typeface="Century Gothic" charset="0"/>
              </a:rPr>
              <a:t> (congruent)</a:t>
            </a:r>
          </a:p>
          <a:p>
            <a:endParaRPr lang="en-US" altLang="x-none" sz="1800" dirty="0">
              <a:solidFill>
                <a:srgbClr val="000000"/>
              </a:solidFill>
              <a:latin typeface="Century Gothic" charset="0"/>
            </a:endParaRPr>
          </a:p>
          <a:p>
            <a:endParaRPr lang="en-US" altLang="x-none" sz="1800" dirty="0">
              <a:solidFill>
                <a:srgbClr val="000000"/>
              </a:solidFill>
              <a:latin typeface="Century 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65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 bwMode="auto">
          <a:xfrm>
            <a:off x="395288" y="0"/>
            <a:ext cx="7956550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‘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Camau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’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Dysgu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 ac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Addysgu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ddatblygu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dealltwriaeth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siâp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safle</a:t>
            </a:r>
            <a:r>
              <a:rPr lang="en-GB" altLang="x-none" sz="3600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altLang="x-none" sz="3600" dirty="0" err="1" smtClean="0">
                <a:solidFill>
                  <a:schemeClr val="accent1">
                    <a:lumMod val="75000"/>
                  </a:schemeClr>
                </a:solidFill>
              </a:rPr>
              <a:t>symudiad</a:t>
            </a:r>
            <a:endParaRPr lang="en-GB" altLang="x-none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95288" y="1246187"/>
            <a:ext cx="7640881" cy="376713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x-none" sz="2800" b="1" dirty="0" err="1" smtClean="0"/>
              <a:t>Profi</a:t>
            </a:r>
            <a:r>
              <a:rPr lang="en-GB" altLang="x-none" sz="2800" b="1" dirty="0" smtClean="0"/>
              <a:t> / Experiencing</a:t>
            </a:r>
            <a:r>
              <a:rPr lang="en-GB" altLang="x-none" sz="2800" dirty="0" smtClean="0"/>
              <a:t> – </a:t>
            </a:r>
            <a:r>
              <a:rPr lang="en-GB" altLang="x-none" sz="2800" dirty="0" err="1" smtClean="0"/>
              <a:t>tasgau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neu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gêmau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sy’n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galluogi</a:t>
            </a:r>
            <a:r>
              <a:rPr lang="en-GB" altLang="x-none" sz="2800" dirty="0" smtClean="0"/>
              <a:t> plant </a:t>
            </a:r>
            <a:r>
              <a:rPr lang="en-GB" altLang="x-none" sz="2800" dirty="0" err="1" smtClean="0"/>
              <a:t>i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gael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profiad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o’r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cysyniad</a:t>
            </a:r>
            <a:endParaRPr lang="en-GB" altLang="x-none" sz="2800" dirty="0" smtClean="0"/>
          </a:p>
          <a:p>
            <a:r>
              <a:rPr lang="en-GB" altLang="x-none" sz="2800" b="1" dirty="0" err="1" smtClean="0"/>
              <a:t>Esbonio</a:t>
            </a:r>
            <a:r>
              <a:rPr lang="en-GB" altLang="x-none" sz="2800" b="1" dirty="0" smtClean="0"/>
              <a:t> / Explaining</a:t>
            </a:r>
            <a:r>
              <a:rPr lang="en-GB" altLang="x-none" sz="2800" dirty="0" smtClean="0"/>
              <a:t> – </a:t>
            </a:r>
            <a:r>
              <a:rPr lang="en-GB" altLang="x-none" sz="2800" dirty="0" err="1" smtClean="0"/>
              <a:t>tasgau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neu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gêmau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sy’n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galluogi</a:t>
            </a:r>
            <a:r>
              <a:rPr lang="en-GB" altLang="x-none" sz="2800" dirty="0" smtClean="0"/>
              <a:t> plant </a:t>
            </a:r>
            <a:r>
              <a:rPr lang="en-GB" altLang="x-none" sz="2800" dirty="0" err="1" smtClean="0"/>
              <a:t>i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esbonio’r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cysyniad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neu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nodweddion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gan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ddefnyddio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geirfa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briodol</a:t>
            </a:r>
            <a:endParaRPr lang="en-GB" altLang="x-none" sz="2800" dirty="0" smtClean="0"/>
          </a:p>
          <a:p>
            <a:r>
              <a:rPr lang="en-GB" altLang="x-none" sz="2800" b="1" dirty="0" err="1" smtClean="0"/>
              <a:t>Cysylltu</a:t>
            </a:r>
            <a:r>
              <a:rPr lang="en-GB" altLang="x-none" sz="2800" b="1" dirty="0" smtClean="0"/>
              <a:t> / Connecting</a:t>
            </a:r>
            <a:r>
              <a:rPr lang="en-GB" altLang="x-none" sz="2800" dirty="0" smtClean="0"/>
              <a:t> – </a:t>
            </a:r>
            <a:r>
              <a:rPr lang="en-GB" altLang="x-none" sz="2800" dirty="0" err="1" smtClean="0"/>
              <a:t>tasgau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neu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gêmau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sy’n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galluogi</a:t>
            </a:r>
            <a:r>
              <a:rPr lang="en-GB" altLang="x-none" sz="2800" dirty="0" smtClean="0"/>
              <a:t> plant </a:t>
            </a:r>
            <a:r>
              <a:rPr lang="en-GB" altLang="x-none" sz="2800" dirty="0" err="1" smtClean="0"/>
              <a:t>i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gymhwyso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eu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dealltwriaeth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wrth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ddatrys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problemau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neu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sefyllfa</a:t>
            </a:r>
            <a:r>
              <a:rPr lang="en-GB" altLang="x-none" sz="2800" dirty="0" smtClean="0"/>
              <a:t> </a:t>
            </a:r>
            <a:r>
              <a:rPr lang="en-GB" altLang="x-none" sz="2800" dirty="0" err="1" smtClean="0"/>
              <a:t>bywyd</a:t>
            </a:r>
            <a:r>
              <a:rPr lang="en-GB" altLang="x-none" sz="2800" dirty="0" smtClean="0"/>
              <a:t> ‘go-</a:t>
            </a:r>
            <a:r>
              <a:rPr lang="en-GB" altLang="x-none" sz="2800" dirty="0" err="1" smtClean="0"/>
              <a:t>iawn</a:t>
            </a:r>
            <a:r>
              <a:rPr lang="en-GB" altLang="x-none" sz="2800" dirty="0" smtClean="0"/>
              <a:t>’. </a:t>
            </a:r>
            <a:endParaRPr lang="en-GB" altLang="x-none" sz="2800" dirty="0"/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684212" y="5013325"/>
            <a:ext cx="807292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r>
              <a:rPr lang="en-GB" altLang="x-none" sz="1600" dirty="0"/>
              <a:t>Van den </a:t>
            </a:r>
            <a:r>
              <a:rPr lang="en-GB" altLang="x-none" sz="1600" dirty="0" err="1"/>
              <a:t>Heuvel-Panhuizen</a:t>
            </a:r>
            <a:r>
              <a:rPr lang="en-GB" altLang="x-none" sz="1600" dirty="0"/>
              <a:t> and Buys (2005), in Taylor and Harris (2014) Learning and Teaching Mathematics 0-8 London: SAGE</a:t>
            </a:r>
          </a:p>
        </p:txBody>
      </p:sp>
    </p:spTree>
    <p:extLst>
      <p:ext uri="{BB962C8B-B14F-4D97-AF65-F5344CB8AC3E}">
        <p14:creationId xmlns:p14="http://schemas.microsoft.com/office/powerpoint/2010/main" val="94639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 bwMode="auto">
          <a:xfrm>
            <a:off x="0" y="682392"/>
            <a:ext cx="5289176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 dirty="0" err="1" smtClean="0">
                <a:solidFill>
                  <a:schemeClr val="accent1">
                    <a:lumMod val="75000"/>
                  </a:schemeClr>
                </a:solidFill>
              </a:rPr>
              <a:t>Profi</a:t>
            </a:r>
            <a:r>
              <a:rPr lang="en-GB" altLang="x-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altLang="x-none" dirty="0" err="1" smtClean="0">
                <a:solidFill>
                  <a:schemeClr val="accent1">
                    <a:lumMod val="75000"/>
                  </a:schemeClr>
                </a:solidFill>
              </a:rPr>
              <a:t>Cymesuredd</a:t>
            </a:r>
            <a:r>
              <a:rPr lang="en-GB" altLang="x-none" dirty="0" smtClean="0">
                <a:solidFill>
                  <a:schemeClr val="accent1">
                    <a:lumMod val="75000"/>
                  </a:schemeClr>
                </a:solidFill>
              </a:rPr>
              <a:t> …</a:t>
            </a:r>
            <a:endParaRPr lang="en-GB" altLang="x-none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594" y="2780274"/>
            <a:ext cx="4167187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85" y="2780274"/>
            <a:ext cx="3024187" cy="226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2807" y="357749"/>
            <a:ext cx="2900362" cy="2173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96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 txBox="1">
            <a:spLocks/>
          </p:cNvSpPr>
          <p:nvPr/>
        </p:nvSpPr>
        <p:spPr bwMode="auto">
          <a:xfrm>
            <a:off x="1304364" y="363445"/>
            <a:ext cx="6554788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 dirty="0" err="1" smtClean="0">
                <a:solidFill>
                  <a:schemeClr val="accent1">
                    <a:lumMod val="75000"/>
                  </a:schemeClr>
                </a:solidFill>
              </a:rPr>
              <a:t>Esbonio</a:t>
            </a:r>
            <a:r>
              <a:rPr lang="en-GB" altLang="x-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x-none" dirty="0" err="1" smtClean="0">
                <a:solidFill>
                  <a:schemeClr val="accent1">
                    <a:lumMod val="75000"/>
                  </a:schemeClr>
                </a:solidFill>
              </a:rPr>
              <a:t>Cymesuredd</a:t>
            </a:r>
            <a:r>
              <a:rPr lang="en-GB" altLang="x-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is-IS" altLang="x-none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altLang="x-none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6939" y="2710959"/>
            <a:ext cx="61737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r>
              <a:rPr lang="en-GB" altLang="x-none" sz="1800" dirty="0">
                <a:hlinkClick r:id="rId2"/>
              </a:rPr>
              <a:t>http://www.topmarks.co.uk/symmetry/symmetry-sorting</a:t>
            </a:r>
            <a:endParaRPr lang="en-GB" altLang="x-none" sz="1800" dirty="0"/>
          </a:p>
          <a:p>
            <a:endParaRPr lang="en-GB" altLang="x-none" sz="1800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16939" y="1833072"/>
            <a:ext cx="85296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r>
              <a:rPr lang="en-GB" altLang="x-none" sz="1800" dirty="0">
                <a:hlinkClick r:id="rId3" invalidUrl="http://www.flashymaths.co.uk/game.asp?n=Rotational Symmetry&amp;l=rsymmetry"/>
              </a:rPr>
              <a:t>http://www.flashymaths.co.uk/game.asp?n=Rotational%20Symmetry&amp;l=rsymmetry</a:t>
            </a:r>
            <a:endParaRPr lang="en-GB" altLang="x-none" sz="1800" dirty="0"/>
          </a:p>
          <a:p>
            <a:endParaRPr lang="en-GB" altLang="x-none" sz="1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3567" y="3193177"/>
            <a:ext cx="3856382" cy="2391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63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07969" y="188913"/>
            <a:ext cx="6554788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x-none" dirty="0" err="1" smtClean="0">
                <a:solidFill>
                  <a:schemeClr val="accent1">
                    <a:lumMod val="75000"/>
                  </a:schemeClr>
                </a:solidFill>
              </a:rPr>
              <a:t>Cysylltu</a:t>
            </a:r>
            <a:r>
              <a:rPr lang="en-GB" altLang="x-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altLang="x-none" dirty="0" err="1" smtClean="0">
                <a:solidFill>
                  <a:schemeClr val="accent1">
                    <a:lumMod val="75000"/>
                  </a:schemeClr>
                </a:solidFill>
              </a:rPr>
              <a:t>Cymesuredd</a:t>
            </a:r>
            <a:r>
              <a:rPr lang="is-IS" altLang="x-none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en-GB" altLang="x-none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692" y="1163967"/>
            <a:ext cx="2693894" cy="2017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952" y="1223730"/>
            <a:ext cx="2103812" cy="189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911" y="3426854"/>
            <a:ext cx="2703419" cy="2027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963" y="3635773"/>
            <a:ext cx="220980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599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376518" y="379591"/>
            <a:ext cx="8301317" cy="126991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 smtClean="0"/>
              <a:t>Darllen</a:t>
            </a:r>
            <a:r>
              <a:rPr lang="en-US" sz="4000" dirty="0" smtClean="0"/>
              <a:t> </a:t>
            </a:r>
            <a:r>
              <a:rPr lang="en-US" sz="4000" dirty="0" err="1" smtClean="0"/>
              <a:t>Pellach</a:t>
            </a:r>
            <a:r>
              <a:rPr lang="en-US" sz="4000" dirty="0" smtClean="0"/>
              <a:t> / Further Reading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699247" y="2259106"/>
            <a:ext cx="50560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x-none" dirty="0" err="1" smtClean="0"/>
              <a:t>Pennod</a:t>
            </a:r>
            <a:r>
              <a:rPr lang="en-GB" altLang="x-none" dirty="0" smtClean="0"/>
              <a:t> </a:t>
            </a:r>
            <a:r>
              <a:rPr lang="en-GB" altLang="x-none" dirty="0"/>
              <a:t>9 </a:t>
            </a:r>
            <a:r>
              <a:rPr lang="en-GB" altLang="x-none" dirty="0" smtClean="0"/>
              <a:t>o </a:t>
            </a:r>
            <a:r>
              <a:rPr lang="en-GB" altLang="x-none" dirty="0" err="1"/>
              <a:t>Haylock</a:t>
            </a:r>
            <a:r>
              <a:rPr lang="en-GB" altLang="x-none" dirty="0"/>
              <a:t> </a:t>
            </a:r>
            <a:r>
              <a:rPr lang="en-GB" altLang="x-none" dirty="0" smtClean="0"/>
              <a:t>a </a:t>
            </a:r>
            <a:r>
              <a:rPr lang="en-GB" altLang="x-none" dirty="0"/>
              <a:t>Cockburn (</a:t>
            </a:r>
            <a:r>
              <a:rPr lang="en-GB" altLang="x-none" dirty="0" smtClean="0"/>
              <a:t>2017) </a:t>
            </a:r>
            <a:r>
              <a:rPr lang="en-GB" altLang="x-none" i="1" dirty="0"/>
              <a:t>Understanding Mathematics for Young </a:t>
            </a:r>
            <a:r>
              <a:rPr lang="en-GB" altLang="x-none" i="1" dirty="0" smtClean="0"/>
              <a:t>Children. </a:t>
            </a:r>
            <a:r>
              <a:rPr lang="en-GB" altLang="x-none" dirty="0" smtClean="0"/>
              <a:t>5ed arg.</a:t>
            </a:r>
            <a:r>
              <a:rPr lang="en-GB" altLang="x-none" i="1" dirty="0" smtClean="0"/>
              <a:t> </a:t>
            </a:r>
            <a:r>
              <a:rPr lang="en-GB" altLang="x-none" dirty="0" err="1" smtClean="0"/>
              <a:t>Llundain</a:t>
            </a:r>
            <a:r>
              <a:rPr lang="en-GB" altLang="x-none" dirty="0"/>
              <a:t>: SAGE</a:t>
            </a:r>
          </a:p>
          <a:p>
            <a:endParaRPr lang="en-GB" altLang="x-none" dirty="0"/>
          </a:p>
          <a:p>
            <a:r>
              <a:rPr lang="en-GB" altLang="x-none" dirty="0"/>
              <a:t>Bryant (2010) </a:t>
            </a:r>
            <a:r>
              <a:rPr lang="en-GB" altLang="x-none" i="1" dirty="0"/>
              <a:t>Understanding shape and its representation in mathematics</a:t>
            </a:r>
            <a:r>
              <a:rPr lang="en-GB" altLang="x-none" dirty="0"/>
              <a:t> available at: </a:t>
            </a:r>
          </a:p>
          <a:p>
            <a:r>
              <a:rPr lang="en-GB" altLang="x-none" dirty="0">
                <a:hlinkClick r:id="rId3"/>
              </a:rPr>
              <a:t>http://www.nuffieldfoundation.org/sites/default/files/P5.pdf</a:t>
            </a:r>
            <a:endParaRPr lang="en-GB" altLang="x-none" dirty="0"/>
          </a:p>
          <a:p>
            <a:endParaRPr lang="en-US" dirty="0"/>
          </a:p>
        </p:txBody>
      </p:sp>
      <p:pic>
        <p:nvPicPr>
          <p:cNvPr id="5" name="Picture 4" descr="mage result for Haylock and cockburn 5th ed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459" y="1989666"/>
            <a:ext cx="2322576" cy="31242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0603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6173" y="6958"/>
            <a:ext cx="8503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x-none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Adnoddau</a:t>
            </a:r>
            <a:r>
              <a:rPr lang="en-GB" altLang="x-none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x-none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Dosbarth</a:t>
            </a:r>
            <a:endParaRPr lang="en-GB" altLang="x-none" sz="4000" dirty="0" smtClean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27034" y="2155886"/>
            <a:ext cx="63669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sz="2400" dirty="0">
                <a:solidFill>
                  <a:srgbClr val="000000"/>
                </a:solidFill>
                <a:latin typeface="Calibri" charset="0"/>
                <a:hlinkClick r:id="rId2"/>
              </a:rPr>
              <a:t>https://www.stem.org.uk/elibrary/</a:t>
            </a:r>
            <a:r>
              <a:rPr lang="en-US" sz="2400" dirty="0">
                <a:solidFill>
                  <a:srgbClr val="000000"/>
                </a:solidFill>
                <a:latin typeface="Calibri" charset="0"/>
              </a:rPr>
              <a:t>​</a:t>
            </a:r>
            <a:endParaRPr lang="en-US" sz="2400" dirty="0">
              <a:solidFill>
                <a:srgbClr val="000000"/>
              </a:solidFill>
              <a:latin typeface="Segoe UI" charset="0"/>
            </a:endParaRPr>
          </a:p>
          <a:p>
            <a:pPr fontAlgn="base"/>
            <a:r>
              <a:rPr lang="en-US" sz="2400" dirty="0">
                <a:solidFill>
                  <a:srgbClr val="000000"/>
                </a:solidFill>
                <a:latin typeface="Calibri" charset="0"/>
                <a:hlinkClick r:id="rId2"/>
              </a:rPr>
              <a:t>collection/3310</a:t>
            </a:r>
            <a:endParaRPr lang="en-US" sz="2400" b="0" i="0" dirty="0">
              <a:solidFill>
                <a:srgbClr val="000000"/>
              </a:solidFill>
              <a:effectLst/>
              <a:latin typeface="Segoe UI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65197" y="624582"/>
            <a:ext cx="697653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200" dirty="0" err="1" smtClean="0">
                <a:ea typeface="ＭＳ Ｐゴシック" charset="-128"/>
              </a:rPr>
              <a:t>Ymunwch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gyda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gwefan</a:t>
            </a:r>
            <a:r>
              <a:rPr lang="en-GB" altLang="en-US" sz="3200" dirty="0" smtClean="0">
                <a:ea typeface="ＭＳ Ｐゴシック" charset="-128"/>
              </a:rPr>
              <a:t> Stem (am </a:t>
            </a:r>
            <a:r>
              <a:rPr lang="en-GB" altLang="en-US" sz="3200" dirty="0" err="1" smtClean="0">
                <a:ea typeface="ＭＳ Ｐゴシック" charset="-128"/>
              </a:rPr>
              <a:t>ddim</a:t>
            </a:r>
            <a:r>
              <a:rPr lang="en-GB" altLang="en-US" sz="3200" dirty="0" smtClean="0">
                <a:ea typeface="ＭＳ Ｐゴシック" charset="-128"/>
              </a:rPr>
              <a:t>!) – </a:t>
            </a:r>
            <a:r>
              <a:rPr lang="en-GB" altLang="en-US" sz="3200" dirty="0" err="1" smtClean="0">
                <a:ea typeface="ＭＳ Ｐゴシック" charset="-128"/>
              </a:rPr>
              <a:t>mae’n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werth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i</a:t>
            </a:r>
            <a:r>
              <a:rPr lang="en-GB" altLang="en-US" sz="3200" dirty="0" smtClean="0">
                <a:ea typeface="ＭＳ Ｐゴシック" charset="-128"/>
              </a:rPr>
              <a:t> chi </a:t>
            </a:r>
            <a:r>
              <a:rPr lang="en-GB" altLang="en-US" sz="3200" dirty="0" err="1" smtClean="0">
                <a:ea typeface="ＭＳ Ｐゴシック" charset="-128"/>
              </a:rPr>
              <a:t>edrych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ar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yr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adnoddau</a:t>
            </a:r>
            <a:r>
              <a:rPr lang="en-GB" altLang="en-US" sz="3200" dirty="0" smtClean="0">
                <a:ea typeface="ＭＳ Ｐゴシック" charset="-128"/>
              </a:rPr>
              <a:t> BEAM </a:t>
            </a:r>
            <a:r>
              <a:rPr lang="en-GB" altLang="en-US" sz="3200" dirty="0" err="1" smtClean="0">
                <a:ea typeface="ＭＳ Ｐゴシック" charset="-128"/>
              </a:rPr>
              <a:t>sydd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ar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gael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yno</a:t>
            </a:r>
            <a:endParaRPr lang="en-US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18758"/>
          <a:stretch/>
        </p:blipFill>
        <p:spPr>
          <a:xfrm>
            <a:off x="6460434" y="2155887"/>
            <a:ext cx="1925477" cy="11042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197" y="3682932"/>
            <a:ext cx="1297718" cy="183328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09684" y="3396873"/>
            <a:ext cx="6976534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200" dirty="0" err="1" smtClean="0">
                <a:ea typeface="ＭＳ Ｐゴシック" charset="-128"/>
              </a:rPr>
              <a:t>Synaidau</a:t>
            </a:r>
            <a:r>
              <a:rPr lang="en-GB" altLang="en-US" sz="3200" dirty="0" smtClean="0">
                <a:ea typeface="ＭＳ Ｐゴシック" charset="-128"/>
              </a:rPr>
              <a:t> </a:t>
            </a:r>
            <a:r>
              <a:rPr lang="en-GB" altLang="en-US" sz="3200" dirty="0" err="1" smtClean="0">
                <a:ea typeface="ＭＳ Ｐゴシック" charset="-128"/>
              </a:rPr>
              <a:t>gweithgareddau</a:t>
            </a:r>
            <a:r>
              <a:rPr lang="en-GB" altLang="en-US" sz="3200" dirty="0" smtClean="0">
                <a:ea typeface="ＭＳ Ｐゴシック" charset="-128"/>
              </a:rPr>
              <a:t>/</a:t>
            </a:r>
            <a:r>
              <a:rPr lang="en-GB" altLang="en-US" sz="3200" dirty="0" err="1" smtClean="0">
                <a:ea typeface="ＭＳ Ｐゴシック" charset="-128"/>
              </a:rPr>
              <a:t>gwersi</a:t>
            </a:r>
            <a:r>
              <a:rPr lang="en-GB" altLang="en-US" sz="3200" dirty="0" smtClean="0">
                <a:ea typeface="ＭＳ Ｐゴシック" charset="-128"/>
              </a:rPr>
              <a:t>:</a:t>
            </a:r>
          </a:p>
          <a:p>
            <a:r>
              <a:rPr lang="en-GB" sz="2400" dirty="0"/>
              <a:t>Askew, M. (2016). </a:t>
            </a:r>
            <a:r>
              <a:rPr lang="en-GB" sz="2400" i="1" dirty="0"/>
              <a:t>A practical guide to transforming primary mathematics : Activities and tasks that really work</a:t>
            </a:r>
            <a:r>
              <a:rPr lang="en-GB" sz="2400" dirty="0"/>
              <a:t>. </a:t>
            </a:r>
            <a:r>
              <a:rPr lang="en-GB" sz="2400" dirty="0" err="1" smtClean="0"/>
              <a:t>Llundain</a:t>
            </a:r>
            <a:r>
              <a:rPr lang="en-GB" sz="2400" dirty="0"/>
              <a:t>: Routledge</a:t>
            </a:r>
            <a:r>
              <a:rPr lang="en-GB" sz="2400" dirty="0" smtClean="0"/>
              <a:t>.</a:t>
            </a:r>
          </a:p>
          <a:p>
            <a:pPr algn="ctr"/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gael</a:t>
            </a:r>
            <a:r>
              <a:rPr lang="en-GB" sz="3200" dirty="0" smtClean="0"/>
              <a:t> </a:t>
            </a:r>
            <a:r>
              <a:rPr lang="en-GB" sz="3200" dirty="0" err="1" smtClean="0"/>
              <a:t>fel</a:t>
            </a:r>
            <a:r>
              <a:rPr lang="en-GB" sz="3200" dirty="0" smtClean="0"/>
              <a:t> e-</a:t>
            </a:r>
            <a:r>
              <a:rPr lang="en-GB" sz="3200" dirty="0" err="1" smtClean="0"/>
              <a:t>lyfr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14459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2150</TotalTime>
  <Words>600</Words>
  <Application>Microsoft Office PowerPoint</Application>
  <PresentationFormat>On-screen Show (4:3)</PresentationFormat>
  <Paragraphs>82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ＭＳ Ｐゴシック</vt:lpstr>
      <vt:lpstr>Arial</vt:lpstr>
      <vt:lpstr>Calibri</vt:lpstr>
      <vt:lpstr>Century Gothic</vt:lpstr>
      <vt:lpstr>Segoe UI</vt:lpstr>
      <vt:lpstr>Office Theme</vt:lpstr>
      <vt:lpstr>PowerPoint Presentation</vt:lpstr>
      <vt:lpstr>PowerPoint Presentation</vt:lpstr>
      <vt:lpstr>#posbach   /    #minipuzzle @GarethFfowc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Nerys Defis</cp:lastModifiedBy>
  <cp:revision>147</cp:revision>
  <cp:lastPrinted>2017-08-03T13:56:24Z</cp:lastPrinted>
  <dcterms:created xsi:type="dcterms:W3CDTF">2017-06-06T09:03:28Z</dcterms:created>
  <dcterms:modified xsi:type="dcterms:W3CDTF">2019-02-26T14:18:59Z</dcterms:modified>
</cp:coreProperties>
</file>