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0" r:id="rId2"/>
  </p:sldMasterIdLst>
  <p:notesMasterIdLst>
    <p:notesMasterId r:id="rId23"/>
  </p:notesMasterIdLst>
  <p:sldIdLst>
    <p:sldId id="257" r:id="rId3"/>
    <p:sldId id="279" r:id="rId4"/>
    <p:sldId id="256" r:id="rId5"/>
    <p:sldId id="259" r:id="rId6"/>
    <p:sldId id="260" r:id="rId7"/>
    <p:sldId id="269" r:id="rId8"/>
    <p:sldId id="290" r:id="rId9"/>
    <p:sldId id="276" r:id="rId10"/>
    <p:sldId id="265" r:id="rId11"/>
    <p:sldId id="284" r:id="rId12"/>
    <p:sldId id="287" r:id="rId13"/>
    <p:sldId id="296" r:id="rId14"/>
    <p:sldId id="298" r:id="rId15"/>
    <p:sldId id="299" r:id="rId16"/>
    <p:sldId id="264" r:id="rId17"/>
    <p:sldId id="300" r:id="rId18"/>
    <p:sldId id="274" r:id="rId19"/>
    <p:sldId id="293" r:id="rId20"/>
    <p:sldId id="283" r:id="rId21"/>
    <p:sldId id="292" r:id="rId22"/>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17" userDrawn="1">
          <p15:clr>
            <a:srgbClr val="A4A3A4"/>
          </p15:clr>
        </p15:guide>
      </p15:sldGuideLst>
    </p:ext>
    <p:ext uri="{2D200454-40CA-4A62-9FC3-DE9A4176ACB9}">
      <p15:notesGuideLst xmlns:p15="http://schemas.microsoft.com/office/powerpoint/2012/main">
        <p15:guide id="1" orient="horz" pos="3133"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B4D785"/>
    <a:srgbClr val="DDEDBD"/>
    <a:srgbClr val="A9D181"/>
    <a:srgbClr val="DEDFC8"/>
    <a:srgbClr val="FF7E00"/>
    <a:srgbClr val="C12737"/>
    <a:srgbClr val="346733"/>
    <a:srgbClr val="006699"/>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05BF0F-CC0F-44CE-BC95-1C76C0F907FE}" v="657" dt="2019-05-31T21:53:45.2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01" autoAdjust="0"/>
    <p:restoredTop sz="72875" autoAdjust="0"/>
  </p:normalViewPr>
  <p:slideViewPr>
    <p:cSldViewPr snapToGrid="0" showGuides="1">
      <p:cViewPr>
        <p:scale>
          <a:sx n="80" d="100"/>
          <a:sy n="80" d="100"/>
        </p:scale>
        <p:origin x="108" y="90"/>
      </p:cViewPr>
      <p:guideLst>
        <p:guide orient="horz" pos="2137"/>
        <p:guide pos="3817"/>
      </p:guideLst>
    </p:cSldViewPr>
  </p:slideViewPr>
  <p:notesTextViewPr>
    <p:cViewPr>
      <p:scale>
        <a:sx n="1" d="1"/>
        <a:sy n="1" d="1"/>
      </p:scale>
      <p:origin x="0" y="0"/>
    </p:cViewPr>
  </p:notesTextViewPr>
  <p:notesViewPr>
    <p:cSldViewPr snapToGrid="0" showGuides="1">
      <p:cViewPr varScale="1">
        <p:scale>
          <a:sx n="85" d="100"/>
          <a:sy n="85" d="100"/>
        </p:scale>
        <p:origin x="2448" y="78"/>
      </p:cViewPr>
      <p:guideLst>
        <p:guide orient="horz" pos="3133"/>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2BB5700B-72CA-4068-AF25-AE33589F89E1}" type="datetimeFigureOut">
              <a:rPr lang="en-GB" smtClean="0"/>
              <a:t>31/05/2019</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EAA1F4D2-1AB5-42C9-8B92-D5E72ACC5BA3}" type="slidenum">
              <a:rPr lang="en-GB" smtClean="0"/>
              <a:t>‹#›</a:t>
            </a:fld>
            <a:endParaRPr lang="en-GB"/>
          </a:p>
        </p:txBody>
      </p:sp>
    </p:spTree>
    <p:extLst>
      <p:ext uri="{BB962C8B-B14F-4D97-AF65-F5344CB8AC3E}">
        <p14:creationId xmlns:p14="http://schemas.microsoft.com/office/powerpoint/2010/main" val="2647062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Bruno Latour is a French Anthropologist and Sociologist whose primary interest is in finding the truth of a situation.</a:t>
            </a:r>
          </a:p>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1</a:t>
            </a:fld>
            <a:endParaRPr lang="en-GB"/>
          </a:p>
        </p:txBody>
      </p:sp>
    </p:spTree>
    <p:extLst>
      <p:ext uri="{BB962C8B-B14F-4D97-AF65-F5344CB8AC3E}">
        <p14:creationId xmlns:p14="http://schemas.microsoft.com/office/powerpoint/2010/main" val="3896177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presentation will outline Latour’s key principles, specific terminologies regarding Latour’s research, and how his work has influenced other scholars and research fields.</a:t>
            </a:r>
          </a:p>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2</a:t>
            </a:fld>
            <a:endParaRPr lang="en-GB"/>
          </a:p>
        </p:txBody>
      </p:sp>
    </p:spTree>
    <p:extLst>
      <p:ext uri="{BB962C8B-B14F-4D97-AF65-F5344CB8AC3E}">
        <p14:creationId xmlns:p14="http://schemas.microsoft.com/office/powerpoint/2010/main" val="1298186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In 2013, Latour was awarded The </a:t>
            </a:r>
            <a:r>
              <a:rPr lang="en-GB" sz="1200" b="0" i="0" kern="1200" dirty="0" err="1">
                <a:solidFill>
                  <a:schemeClr val="tx1"/>
                </a:solidFill>
                <a:effectLst/>
                <a:latin typeface="+mn-lt"/>
                <a:ea typeface="+mn-ea"/>
                <a:cs typeface="+mn-cs"/>
              </a:rPr>
              <a:t>Holberg</a:t>
            </a:r>
            <a:r>
              <a:rPr lang="en-GB" sz="1200" b="0" i="0" kern="1200" dirty="0">
                <a:solidFill>
                  <a:schemeClr val="tx1"/>
                </a:solidFill>
                <a:effectLst/>
                <a:latin typeface="+mn-lt"/>
                <a:ea typeface="+mn-ea"/>
                <a:cs typeface="+mn-cs"/>
              </a:rPr>
              <a:t> Prize in Norway for outstanding contributions to research in the arts and humanities, social sciences, or a cross-curricular approach.</a:t>
            </a:r>
          </a:p>
          <a:p>
            <a:r>
              <a:rPr lang="en-GB" sz="1200" b="0" i="0" kern="1200" dirty="0">
                <a:solidFill>
                  <a:schemeClr val="tx1"/>
                </a:solidFill>
                <a:effectLst/>
                <a:latin typeface="+mn-lt"/>
                <a:ea typeface="+mn-ea"/>
                <a:cs typeface="+mn-cs"/>
              </a:rPr>
              <a:t>He is professor Emeritus at Sciences Po, a Parisian Institute and there he helped to create Science and Technology Studies (STS). </a:t>
            </a:r>
          </a:p>
        </p:txBody>
      </p:sp>
      <p:sp>
        <p:nvSpPr>
          <p:cNvPr id="4" name="Slide Number Placeholder 3"/>
          <p:cNvSpPr>
            <a:spLocks noGrp="1"/>
          </p:cNvSpPr>
          <p:nvPr>
            <p:ph type="sldNum" sz="quarter" idx="5"/>
          </p:nvPr>
        </p:nvSpPr>
        <p:spPr/>
        <p:txBody>
          <a:bodyPr/>
          <a:lstStyle/>
          <a:p>
            <a:fld id="{EAA1F4D2-1AB5-42C9-8B92-D5E72ACC5BA3}" type="slidenum">
              <a:rPr lang="en-GB" smtClean="0"/>
              <a:t>3</a:t>
            </a:fld>
            <a:endParaRPr lang="en-GB"/>
          </a:p>
        </p:txBody>
      </p:sp>
    </p:spTree>
    <p:extLst>
      <p:ext uri="{BB962C8B-B14F-4D97-AF65-F5344CB8AC3E}">
        <p14:creationId xmlns:p14="http://schemas.microsoft.com/office/powerpoint/2010/main" val="3448447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Steve </a:t>
            </a:r>
            <a:r>
              <a:rPr lang="en-GB" sz="1200" dirty="0" err="1"/>
              <a:t>Woolgar</a:t>
            </a:r>
            <a:r>
              <a:rPr lang="en-GB" sz="1200" dirty="0"/>
              <a:t> worked with Latour in the 1970s and together they raised questions of reflexivity for science studies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Latour worked with </a:t>
            </a:r>
            <a:r>
              <a:rPr lang="en-GB" sz="1200" dirty="0" err="1"/>
              <a:t>Callon</a:t>
            </a:r>
            <a:r>
              <a:rPr lang="en-GB" sz="1200" dirty="0"/>
              <a:t> and Law to develop the Actor-Network Theory or ANT. This was highly controversial and upset many scientists and scholars.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a:t>
            </a:r>
            <a:r>
              <a:rPr lang="en-GB" dirty="0"/>
              <a:t>is was ground-breaking work as it brought into focus the social influences in scientific experiments and material culture.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work was perceived to be quite damming of scientists as it suggested that they in effect fabricated results by discounting the information they didn’t want to take into account.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4</a:t>
            </a:fld>
            <a:endParaRPr lang="en-GB"/>
          </a:p>
        </p:txBody>
      </p:sp>
    </p:spTree>
    <p:extLst>
      <p:ext uri="{BB962C8B-B14F-4D97-AF65-F5344CB8AC3E}">
        <p14:creationId xmlns:p14="http://schemas.microsoft.com/office/powerpoint/2010/main" val="24157043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dirty="0">
                <a:solidFill>
                  <a:srgbClr val="222222"/>
                </a:solidFill>
                <a:latin typeface="Arial" panose="020B0604020202020204" pitchFamily="34" charset="0"/>
              </a:rPr>
              <a:t>In the early 1980’s, Actor–network theory (ANT</a:t>
            </a:r>
            <a:r>
              <a:rPr lang="en-GB" sz="1200" dirty="0">
                <a:solidFill>
                  <a:srgbClr val="222222"/>
                </a:solidFill>
                <a:latin typeface="Arial" panose="020B0604020202020204" pitchFamily="34" charset="0"/>
              </a:rPr>
              <a:t>) was published</a:t>
            </a:r>
          </a:p>
          <a:p>
            <a:r>
              <a:rPr lang="en-GB" sz="1200" dirty="0">
                <a:solidFill>
                  <a:srgbClr val="222222"/>
                </a:solidFill>
                <a:latin typeface="Arial" panose="020B0604020202020204" pitchFamily="34" charset="0"/>
              </a:rPr>
              <a:t>An methodological approach to understanding social relations. </a:t>
            </a:r>
          </a:p>
          <a:p>
            <a:r>
              <a:rPr lang="en-GB" sz="1200" dirty="0">
                <a:solidFill>
                  <a:srgbClr val="222222"/>
                </a:solidFill>
                <a:latin typeface="Arial" panose="020B0604020202020204" pitchFamily="34" charset="0"/>
              </a:rPr>
              <a:t>Everything exists in a network, and nothing exists but in the relations between actors in the network. </a:t>
            </a:r>
          </a:p>
          <a:p>
            <a:r>
              <a:rPr lang="en-GB" sz="1200" dirty="0">
                <a:solidFill>
                  <a:srgbClr val="222222"/>
                </a:solidFill>
                <a:latin typeface="Arial" panose="020B0604020202020204" pitchFamily="34" charset="0"/>
              </a:rPr>
              <a:t>The actors are called actants rather than actors, because this removes the association with the word actor being a human. Actants can be human or non-human. Non-human actants can actually be a place or an object. All actants have the capability to exert an affect onto the network and they can perform or act of themselves or to others.</a:t>
            </a:r>
          </a:p>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5</a:t>
            </a:fld>
            <a:endParaRPr lang="en-GB"/>
          </a:p>
        </p:txBody>
      </p:sp>
    </p:spTree>
    <p:extLst>
      <p:ext uri="{BB962C8B-B14F-4D97-AF65-F5344CB8AC3E}">
        <p14:creationId xmlns:p14="http://schemas.microsoft.com/office/powerpoint/2010/main" val="2632706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ANT insists on the equal treatment of human and non-human actants. This is called Generalised Symmetry.</a:t>
            </a:r>
          </a:p>
          <a:p>
            <a:endParaRPr lang="en-GB" dirty="0"/>
          </a:p>
          <a:p>
            <a:endParaRPr lang="en-GB" dirty="0"/>
          </a:p>
          <a:p>
            <a:r>
              <a:rPr lang="en-GB" dirty="0"/>
              <a:t> </a:t>
            </a:r>
          </a:p>
        </p:txBody>
      </p:sp>
      <p:sp>
        <p:nvSpPr>
          <p:cNvPr id="4" name="Slide Number Placeholder 3"/>
          <p:cNvSpPr>
            <a:spLocks noGrp="1"/>
          </p:cNvSpPr>
          <p:nvPr>
            <p:ph type="sldNum" sz="quarter" idx="5"/>
          </p:nvPr>
        </p:nvSpPr>
        <p:spPr/>
        <p:txBody>
          <a:bodyPr/>
          <a:lstStyle/>
          <a:p>
            <a:fld id="{EAA1F4D2-1AB5-42C9-8B92-D5E72ACC5BA3}" type="slidenum">
              <a:rPr lang="en-GB" smtClean="0"/>
              <a:t>6</a:t>
            </a:fld>
            <a:endParaRPr lang="en-GB"/>
          </a:p>
        </p:txBody>
      </p:sp>
    </p:spTree>
    <p:extLst>
      <p:ext uri="{BB962C8B-B14F-4D97-AF65-F5344CB8AC3E}">
        <p14:creationId xmlns:p14="http://schemas.microsoft.com/office/powerpoint/2010/main" val="1512197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Translation is the mechanism by which the social and natural worlds progressively take form. The result is a situation in which certain entities control others.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1986, </a:t>
            </a:r>
            <a:r>
              <a:rPr lang="en-GB" dirty="0" err="1"/>
              <a:t>Callon’s</a:t>
            </a:r>
            <a:r>
              <a:rPr lang="en-GB" dirty="0"/>
              <a:t> work with marine biologists to restock scallops formed an excellent case study for the ANT. It showed how the network relied upon each actant doing their bit and it proved that performance of one actant can destabilise the network – to the extent that it collapses or breaks down.</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One analogy for ANT is Christmas tree fairy lights. If you look at just one, it doesn’t really look very much at all. If you sever one however, the whole network of lights goes out.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7</a:t>
            </a:fld>
            <a:endParaRPr lang="en-GB"/>
          </a:p>
        </p:txBody>
      </p:sp>
    </p:spTree>
    <p:extLst>
      <p:ext uri="{BB962C8B-B14F-4D97-AF65-F5344CB8AC3E}">
        <p14:creationId xmlns:p14="http://schemas.microsoft.com/office/powerpoint/2010/main" val="7263290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Latour’s studies have nearly always created controversies. He concluded that Louis Pasteur was not in fact a genius individual, solely responsible for discovering microbes – </a:t>
            </a:r>
            <a:r>
              <a:rPr lang="en-GB" sz="1200" dirty="0"/>
              <a:t>Pasteur was merely an actor in a network. A network of many actants all of whom contributed to the ultimate discovery. </a:t>
            </a:r>
          </a:p>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8</a:t>
            </a:fld>
            <a:endParaRPr lang="en-GB"/>
          </a:p>
        </p:txBody>
      </p:sp>
    </p:spTree>
    <p:extLst>
      <p:ext uri="{BB962C8B-B14F-4D97-AF65-F5344CB8AC3E}">
        <p14:creationId xmlns:p14="http://schemas.microsoft.com/office/powerpoint/2010/main" val="1192136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his book, Reassembling the Social in 2005, Latour attempts to redefine the social and he picks apart the word sociology. He revisits the ANT and </a:t>
            </a:r>
            <a:r>
              <a:rPr lang="en-GB" dirty="0"/>
              <a:t>admits that it is not a theory at all, but a methodology. A way of understanding objects and all that is social in the world.</a:t>
            </a:r>
          </a:p>
        </p:txBody>
      </p:sp>
      <p:sp>
        <p:nvSpPr>
          <p:cNvPr id="4" name="Slide Number Placeholder 3"/>
          <p:cNvSpPr>
            <a:spLocks noGrp="1"/>
          </p:cNvSpPr>
          <p:nvPr>
            <p:ph type="sldNum" sz="quarter" idx="5"/>
          </p:nvPr>
        </p:nvSpPr>
        <p:spPr/>
        <p:txBody>
          <a:bodyPr/>
          <a:lstStyle/>
          <a:p>
            <a:fld id="{EAA1F4D2-1AB5-42C9-8B92-D5E72ACC5BA3}" type="slidenum">
              <a:rPr lang="en-GB" smtClean="0"/>
              <a:t>9</a:t>
            </a:fld>
            <a:endParaRPr lang="en-GB"/>
          </a:p>
        </p:txBody>
      </p:sp>
    </p:spTree>
    <p:extLst>
      <p:ext uri="{BB962C8B-B14F-4D97-AF65-F5344CB8AC3E}">
        <p14:creationId xmlns:p14="http://schemas.microsoft.com/office/powerpoint/2010/main" val="9004264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Latour is a relativist.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He says “ The relativist researcher "learns the actors' language," records what they say about what they do, and does not appeal to a higher "structure" to "explain" the actor's motivations.</a:t>
            </a:r>
          </a:p>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10</a:t>
            </a:fld>
            <a:endParaRPr lang="en-GB"/>
          </a:p>
        </p:txBody>
      </p:sp>
    </p:spTree>
    <p:extLst>
      <p:ext uri="{BB962C8B-B14F-4D97-AF65-F5344CB8AC3E}">
        <p14:creationId xmlns:p14="http://schemas.microsoft.com/office/powerpoint/2010/main" val="843548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 posits that explanations are not necessary, or rather that a description is essential before any analysis can be undertaken. </a:t>
            </a:r>
          </a:p>
        </p:txBody>
      </p:sp>
      <p:sp>
        <p:nvSpPr>
          <p:cNvPr id="4" name="Slide Number Placeholder 3"/>
          <p:cNvSpPr>
            <a:spLocks noGrp="1"/>
          </p:cNvSpPr>
          <p:nvPr>
            <p:ph type="sldNum" sz="quarter" idx="5"/>
          </p:nvPr>
        </p:nvSpPr>
        <p:spPr/>
        <p:txBody>
          <a:bodyPr/>
          <a:lstStyle/>
          <a:p>
            <a:fld id="{EAA1F4D2-1AB5-42C9-8B92-D5E72ACC5BA3}" type="slidenum">
              <a:rPr lang="en-GB" smtClean="0"/>
              <a:t>11</a:t>
            </a:fld>
            <a:endParaRPr lang="en-GB"/>
          </a:p>
        </p:txBody>
      </p:sp>
    </p:spTree>
    <p:extLst>
      <p:ext uri="{BB962C8B-B14F-4D97-AF65-F5344CB8AC3E}">
        <p14:creationId xmlns:p14="http://schemas.microsoft.com/office/powerpoint/2010/main" val="34940330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In the Book “We have never been modern,”, Latour attempts to break down the nature / science dichotomy.  He says,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“Our view of Nature is that it is an external category, subject to quantification and domination. Science has increasingly been put in charge of defining what Nature is, where we should encounter it and how we should deal with it. Nature is perceived through experts, who tell us what to look for and why.”</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Latour is again perceived to be damming of scientists.</a:t>
            </a:r>
            <a:r>
              <a:rPr lang="en-GB" sz="120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conventional view of Nature, Latour claims, has little to do with how we interact with Nature (or how it interacts with us). </a:t>
            </a:r>
            <a:r>
              <a:rPr lang="en-GB" sz="1200" b="0" i="0" kern="1200" dirty="0">
                <a:solidFill>
                  <a:schemeClr val="tx1"/>
                </a:solidFill>
                <a:effectLst/>
                <a:latin typeface="+mn-lt"/>
                <a:ea typeface="+mn-ea"/>
                <a:cs typeface="+mn-cs"/>
              </a:rPr>
              <a:t>He asserts that human existence is ingrained in Nature and that Human existence cannot be understood by looking at humans alone.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Latour expresses the need to look at the interactions with Nature, between scientists and nature – the relations between human and non-human actants.</a:t>
            </a:r>
          </a:p>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12</a:t>
            </a:fld>
            <a:endParaRPr lang="en-GB"/>
          </a:p>
        </p:txBody>
      </p:sp>
    </p:spTree>
    <p:extLst>
      <p:ext uri="{BB962C8B-B14F-4D97-AF65-F5344CB8AC3E}">
        <p14:creationId xmlns:p14="http://schemas.microsoft.com/office/powerpoint/2010/main" val="14923230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According to Latour, we define categories for groups, actions, objects, and maintain them as distinct entities. However, when a category collapses or has a problem, it can merge with another – Latour calls this hybrids.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example given is when Politicians discuss global warming it has an effect on the economy.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13</a:t>
            </a:fld>
            <a:endParaRPr lang="en-GB"/>
          </a:p>
        </p:txBody>
      </p:sp>
    </p:spTree>
    <p:extLst>
      <p:ext uri="{BB962C8B-B14F-4D97-AF65-F5344CB8AC3E}">
        <p14:creationId xmlns:p14="http://schemas.microsoft.com/office/powerpoint/2010/main" val="16696849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diagram, drawn by Latour, illustrates the current ecological crisis – society, nature and technology are all interlinked. The purification at the top refers to the scientists in their labs, keeping separate the categories around them. Translation, as we’ve mentioned, is the action, the performance of actants in a network – here, the hybrids not only come together but become different within it.</a:t>
            </a:r>
          </a:p>
        </p:txBody>
      </p:sp>
      <p:sp>
        <p:nvSpPr>
          <p:cNvPr id="4" name="Slide Number Placeholder 3"/>
          <p:cNvSpPr>
            <a:spLocks noGrp="1"/>
          </p:cNvSpPr>
          <p:nvPr>
            <p:ph type="sldNum" sz="quarter" idx="5"/>
          </p:nvPr>
        </p:nvSpPr>
        <p:spPr/>
        <p:txBody>
          <a:bodyPr/>
          <a:lstStyle/>
          <a:p>
            <a:fld id="{EAA1F4D2-1AB5-42C9-8B92-D5E72ACC5BA3}" type="slidenum">
              <a:rPr lang="en-GB" smtClean="0"/>
              <a:t>14</a:t>
            </a:fld>
            <a:endParaRPr lang="en-GB"/>
          </a:p>
        </p:txBody>
      </p:sp>
    </p:spTree>
    <p:extLst>
      <p:ext uri="{BB962C8B-B14F-4D97-AF65-F5344CB8AC3E}">
        <p14:creationId xmlns:p14="http://schemas.microsoft.com/office/powerpoint/2010/main" val="2827549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In Pandora’s Hope, published in 1999, Latour continues to address contemporary issues, and no doubt you will notice the theme here, that he again questions the authority and reliability of scientific knowledge.</a:t>
            </a:r>
          </a:p>
          <a:p>
            <a:endParaRPr lang="en-GB" sz="1200" dirty="0"/>
          </a:p>
          <a:p>
            <a:r>
              <a:rPr lang="en-GB" sz="1200" dirty="0"/>
              <a:t>These three issues of global warming, the spread of mad cow disease and the problems of smoking are all attacked in the book, but in Latour’s style and approach – specifically focussing on the importance of the relational nature of these situations. </a:t>
            </a:r>
          </a:p>
        </p:txBody>
      </p:sp>
      <p:sp>
        <p:nvSpPr>
          <p:cNvPr id="4" name="Slide Number Placeholder 3"/>
          <p:cNvSpPr>
            <a:spLocks noGrp="1"/>
          </p:cNvSpPr>
          <p:nvPr>
            <p:ph type="sldNum" sz="quarter" idx="5"/>
          </p:nvPr>
        </p:nvSpPr>
        <p:spPr/>
        <p:txBody>
          <a:bodyPr/>
          <a:lstStyle/>
          <a:p>
            <a:fld id="{EAA1F4D2-1AB5-42C9-8B92-D5E72ACC5BA3}" type="slidenum">
              <a:rPr lang="en-GB" smtClean="0"/>
              <a:t>15</a:t>
            </a:fld>
            <a:endParaRPr lang="en-GB"/>
          </a:p>
        </p:txBody>
      </p:sp>
    </p:spTree>
    <p:extLst>
      <p:ext uri="{BB962C8B-B14F-4D97-AF65-F5344CB8AC3E}">
        <p14:creationId xmlns:p14="http://schemas.microsoft.com/office/powerpoint/2010/main" val="1112364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Latour in 2005, prompted scholars to find new topics to use Actor-network theory for. He is still, even today, focussing on contemporary issues and is advocate for ecological resolutions to the planet’s nature crisis.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16</a:t>
            </a:fld>
            <a:endParaRPr lang="en-GB"/>
          </a:p>
        </p:txBody>
      </p:sp>
    </p:spTree>
    <p:extLst>
      <p:ext uri="{BB962C8B-B14F-4D97-AF65-F5344CB8AC3E}">
        <p14:creationId xmlns:p14="http://schemas.microsoft.com/office/powerpoint/2010/main" val="15245680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Latour continues to influence scholars and academics. The ANT terminology can be seen in this year’s </a:t>
            </a:r>
            <a:r>
              <a:rPr lang="en-GB" dirty="0" err="1"/>
              <a:t>Holberg</a:t>
            </a:r>
            <a:r>
              <a:rPr lang="en-GB" dirty="0"/>
              <a:t> Prize winner’s work - </a:t>
            </a:r>
          </a:p>
        </p:txBody>
      </p:sp>
      <p:sp>
        <p:nvSpPr>
          <p:cNvPr id="4" name="Slide Number Placeholder 3"/>
          <p:cNvSpPr>
            <a:spLocks noGrp="1"/>
          </p:cNvSpPr>
          <p:nvPr>
            <p:ph type="sldNum" sz="quarter" idx="5"/>
          </p:nvPr>
        </p:nvSpPr>
        <p:spPr/>
        <p:txBody>
          <a:bodyPr/>
          <a:lstStyle/>
          <a:p>
            <a:fld id="{EAA1F4D2-1AB5-42C9-8B92-D5E72ACC5BA3}" type="slidenum">
              <a:rPr lang="en-GB" smtClean="0"/>
              <a:t>17</a:t>
            </a:fld>
            <a:endParaRPr lang="en-GB"/>
          </a:p>
        </p:txBody>
      </p:sp>
    </p:spTree>
    <p:extLst>
      <p:ext uri="{BB962C8B-B14F-4D97-AF65-F5344CB8AC3E}">
        <p14:creationId xmlns:p14="http://schemas.microsoft.com/office/powerpoint/2010/main" val="323081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Latour traces and seeks out processes. He claims they are vital components in understanding how we view the world. If everything in the world is viewed as a process the focus shifts from viewing individual objects, to viewing their act of becoming into other objects. In other words the being/becoming metaphor suddenly becomes very essential and predominant.</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Society is made of physical things, cultural things, but it is the interactions as a continual process that constitute and describe a society.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Latour insists on breaking down the world of categories and focus on relations.</a:t>
            </a:r>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18</a:t>
            </a:fld>
            <a:endParaRPr lang="en-GB"/>
          </a:p>
        </p:txBody>
      </p:sp>
    </p:spTree>
    <p:extLst>
      <p:ext uri="{BB962C8B-B14F-4D97-AF65-F5344CB8AC3E}">
        <p14:creationId xmlns:p14="http://schemas.microsoft.com/office/powerpoint/2010/main" val="18858887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19</a:t>
            </a:fld>
            <a:endParaRPr lang="en-GB"/>
          </a:p>
        </p:txBody>
      </p:sp>
    </p:spTree>
    <p:extLst>
      <p:ext uri="{BB962C8B-B14F-4D97-AF65-F5344CB8AC3E}">
        <p14:creationId xmlns:p14="http://schemas.microsoft.com/office/powerpoint/2010/main" val="30197078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A1F4D2-1AB5-42C9-8B92-D5E72ACC5BA3}" type="slidenum">
              <a:rPr lang="en-GB" smtClean="0"/>
              <a:t>20</a:t>
            </a:fld>
            <a:endParaRPr lang="en-GB"/>
          </a:p>
        </p:txBody>
      </p:sp>
    </p:spTree>
    <p:extLst>
      <p:ext uri="{BB962C8B-B14F-4D97-AF65-F5344CB8AC3E}">
        <p14:creationId xmlns:p14="http://schemas.microsoft.com/office/powerpoint/2010/main" val="28287911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4922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a:prstGeom prst="rect">
            <a:avLst/>
          </a:prstGeo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a:prstGeom prst="rect">
            <a:avLst/>
          </a:prstGeo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1946788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6" name="Footer Placeholder 5"/>
          <p:cNvSpPr>
            <a:spLocks noGrp="1"/>
          </p:cNvSpPr>
          <p:nvPr>
            <p:ph type="ftr" sz="quarter" idx="11"/>
          </p:nvPr>
        </p:nvSpPr>
        <p:spPr>
          <a:xfrm>
            <a:off x="677334" y="6041362"/>
            <a:ext cx="6297612"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1881205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a:prstGeom prst="rect">
            <a:avLst/>
          </a:prstGeo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a:prstGeom prst="rect">
            <a:avLst/>
          </a:prstGeo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a:prstGeom prst="rect">
            <a:avLst/>
          </a:prstGeo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a:prstGeom prst="rect">
            <a:avLst/>
          </a:prstGeo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a:prstGeom prst="rect">
            <a:avLst/>
          </a:prstGeo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8" name="Footer Placeholder 7"/>
          <p:cNvSpPr>
            <a:spLocks noGrp="1"/>
          </p:cNvSpPr>
          <p:nvPr>
            <p:ph type="ftr" sz="quarter" idx="11"/>
          </p:nvPr>
        </p:nvSpPr>
        <p:spPr>
          <a:xfrm>
            <a:off x="677334" y="6041362"/>
            <a:ext cx="6297612"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3128078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4" name="Footer Placeholder 3"/>
          <p:cNvSpPr>
            <a:spLocks noGrp="1"/>
          </p:cNvSpPr>
          <p:nvPr>
            <p:ph type="ftr" sz="quarter" idx="11"/>
          </p:nvPr>
        </p:nvSpPr>
        <p:spPr>
          <a:xfrm>
            <a:off x="677334" y="6041362"/>
            <a:ext cx="6297612"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522160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3" name="Footer Placeholder 2"/>
          <p:cNvSpPr>
            <a:spLocks noGrp="1"/>
          </p:cNvSpPr>
          <p:nvPr>
            <p:ph type="ftr" sz="quarter" idx="11"/>
          </p:nvPr>
        </p:nvSpPr>
        <p:spPr>
          <a:xfrm>
            <a:off x="677334" y="6041362"/>
            <a:ext cx="6297612"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1227905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a:prstGeom prst="rect">
            <a:avLst/>
          </a:prstGeo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a:prstGeom prst="rect">
            <a:avLst/>
          </a:prstGeo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a:prstGeom prst="rect">
            <a:avLst/>
          </a:prstGeo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6" name="Footer Placeholder 5"/>
          <p:cNvSpPr>
            <a:spLocks noGrp="1"/>
          </p:cNvSpPr>
          <p:nvPr>
            <p:ph type="ftr" sz="quarter" idx="11"/>
          </p:nvPr>
        </p:nvSpPr>
        <p:spPr>
          <a:xfrm>
            <a:off x="677334" y="6041362"/>
            <a:ext cx="6297612"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3151086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a:prstGeom prst="rect">
            <a:avLst/>
          </a:prstGeo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a:prstGeom prst="rect">
            <a:avLst/>
          </a:prstGeo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a:prstGeom prst="rect">
            <a:avLst/>
          </a:prstGeo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6" name="Footer Placeholder 5"/>
          <p:cNvSpPr>
            <a:spLocks noGrp="1"/>
          </p:cNvSpPr>
          <p:nvPr>
            <p:ph type="ftr" sz="quarter" idx="11"/>
          </p:nvPr>
        </p:nvSpPr>
        <p:spPr>
          <a:xfrm>
            <a:off x="677334" y="6041362"/>
            <a:ext cx="6297612"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1514135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a:prstGeom prst="rect">
            <a:avLst/>
          </a:prstGeo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a:prstGeom prst="rect">
            <a:avLst/>
          </a:prstGeo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8751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a:prstGeom prst="rect">
            <a:avLst/>
          </a:prstGeo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a:prstGeom prst="rect">
            <a:avLst/>
          </a:prstGeo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a:prstGeom prst="rect">
            <a:avLst/>
          </a:prstGeo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51608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a:prstGeom prst="rect">
            <a:avLst/>
          </a:prstGeo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a:prstGeom prst="rect">
            <a:avLst/>
          </a:prstGeo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430042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a:prstGeom prst="rect">
            <a:avLst/>
          </a:prstGeo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a:prstGeom prst="rect">
            <a:avLst/>
          </a:prstGeo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a:prstGeom prst="rect">
            <a:avLst/>
          </a:prstGeo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58288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a:prstGeom prst="rect">
            <a:avLst/>
          </a:prstGeo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a:prstGeom prst="rect">
            <a:avLst/>
          </a:prstGeo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a:prstGeom prst="rect">
            <a:avLst/>
          </a:prstGeo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960027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77334" y="2160589"/>
            <a:ext cx="8596668" cy="388077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24259015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a:prstGeom prst="rect">
            <a:avLst/>
          </a:prstGeo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148854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83425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8943631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a:prstGeom prst="rect">
            <a:avLst/>
          </a:prstGeo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a:prstGeom prst="rect">
            <a:avLst/>
          </a:prstGeo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21825149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6" name="Footer Placeholder 5"/>
          <p:cNvSpPr>
            <a:spLocks noGrp="1"/>
          </p:cNvSpPr>
          <p:nvPr>
            <p:ph type="ftr" sz="quarter" idx="11"/>
          </p:nvPr>
        </p:nvSpPr>
        <p:spPr>
          <a:xfrm>
            <a:off x="677334" y="6041362"/>
            <a:ext cx="6297612"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26896467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a:prstGeom prst="rect">
            <a:avLst/>
          </a:prstGeo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a:prstGeom prst="rect">
            <a:avLst/>
          </a:prstGeo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a:prstGeom prst="rect">
            <a:avLst/>
          </a:prstGeo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a:prstGeom prst="rect">
            <a:avLst/>
          </a:prstGeo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a:prstGeom prst="rect">
            <a:avLst/>
          </a:prstGeo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8" name="Footer Placeholder 7"/>
          <p:cNvSpPr>
            <a:spLocks noGrp="1"/>
          </p:cNvSpPr>
          <p:nvPr>
            <p:ph type="ftr" sz="quarter" idx="11"/>
          </p:nvPr>
        </p:nvSpPr>
        <p:spPr>
          <a:xfrm>
            <a:off x="677334" y="6041362"/>
            <a:ext cx="6297612"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5017276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4" name="Footer Placeholder 3"/>
          <p:cNvSpPr>
            <a:spLocks noGrp="1"/>
          </p:cNvSpPr>
          <p:nvPr>
            <p:ph type="ftr" sz="quarter" idx="11"/>
          </p:nvPr>
        </p:nvSpPr>
        <p:spPr>
          <a:xfrm>
            <a:off x="677334" y="6041362"/>
            <a:ext cx="6297612"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1109757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3" name="Footer Placeholder 2"/>
          <p:cNvSpPr>
            <a:spLocks noGrp="1"/>
          </p:cNvSpPr>
          <p:nvPr>
            <p:ph type="ftr" sz="quarter" idx="11"/>
          </p:nvPr>
        </p:nvSpPr>
        <p:spPr>
          <a:xfrm>
            <a:off x="677334" y="6041362"/>
            <a:ext cx="6297612"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19613992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a:prstGeom prst="rect">
            <a:avLst/>
          </a:prstGeo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a:prstGeom prst="rect">
            <a:avLst/>
          </a:prstGeo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a:prstGeom prst="rect">
            <a:avLst/>
          </a:prstGeo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6" name="Footer Placeholder 5"/>
          <p:cNvSpPr>
            <a:spLocks noGrp="1"/>
          </p:cNvSpPr>
          <p:nvPr>
            <p:ph type="ftr" sz="quarter" idx="11"/>
          </p:nvPr>
        </p:nvSpPr>
        <p:spPr>
          <a:xfrm>
            <a:off x="677334" y="6041362"/>
            <a:ext cx="6297612"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37535599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a:prstGeom prst="rect">
            <a:avLst/>
          </a:prstGeo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a:prstGeom prst="rect">
            <a:avLst/>
          </a:prstGeo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a:prstGeom prst="rect">
            <a:avLst/>
          </a:prstGeo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6" name="Footer Placeholder 5"/>
          <p:cNvSpPr>
            <a:spLocks noGrp="1"/>
          </p:cNvSpPr>
          <p:nvPr>
            <p:ph type="ftr" sz="quarter" idx="11"/>
          </p:nvPr>
        </p:nvSpPr>
        <p:spPr>
          <a:xfrm>
            <a:off x="677334" y="6041362"/>
            <a:ext cx="6297612"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35536347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a:prstGeom prst="rect">
            <a:avLst/>
          </a:prstGeo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a:prstGeom prst="rect">
            <a:avLst/>
          </a:prstGeo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974930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a:prstGeom prst="rect">
            <a:avLst/>
          </a:prstGeo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a:prstGeom prst="rect">
            <a:avLst/>
          </a:prstGeo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a:prstGeom prst="rect">
            <a:avLst/>
          </a:prstGeo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6526749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a:prstGeom prst="rect">
            <a:avLst/>
          </a:prstGeo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a:prstGeom prst="rect">
            <a:avLst/>
          </a:prstGeo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082741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a:prstGeom prst="rect">
            <a:avLst/>
          </a:prstGeo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a:prstGeom prst="rect">
            <a:avLst/>
          </a:prstGeo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a:prstGeom prst="rect">
            <a:avLst/>
          </a:prstGeo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342867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a:prstGeom prst="rect">
            <a:avLst/>
          </a:prstGeo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a:prstGeom prst="rect">
            <a:avLst/>
          </a:prstGeo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a:prstGeom prst="rect">
            <a:avLst/>
          </a:prstGeo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B61BEF0D-F0BB-DE4B-95CE-6DB70DBA9567}" type="datetimeFigureOut">
              <a:rPr lang="en-US" dirty="0"/>
              <a:pPr/>
              <a:t>5/31/2019</a:t>
            </a:fld>
            <a:endParaRPr lang="en-US" dirty="0"/>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329833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77334" y="2160589"/>
            <a:ext cx="8596668" cy="388077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17400689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a:prstGeom prst="rect">
            <a:avLst/>
          </a:prstGeo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205133" y="6041362"/>
            <a:ext cx="911939" cy="365125"/>
          </a:xfrm>
          <a:prstGeom prst="rect">
            <a:avLst/>
          </a:prstGeom>
        </p:spPr>
        <p:txBody>
          <a:bodyPr/>
          <a:lstStyle/>
          <a:p>
            <a:fld id="{0566D0F6-2042-4A3B-9559-E44D2A2D1642}" type="datetimeFigureOut">
              <a:rPr lang="en-GB" smtClean="0"/>
              <a:t>31/05/2019</a:t>
            </a:fld>
            <a:endParaRPr lang="en-GB"/>
          </a:p>
        </p:txBody>
      </p:sp>
      <p:sp>
        <p:nvSpPr>
          <p:cNvPr id="5" name="Footer Placeholder 4"/>
          <p:cNvSpPr>
            <a:spLocks noGrp="1"/>
          </p:cNvSpPr>
          <p:nvPr>
            <p:ph type="ftr" sz="quarter" idx="11"/>
          </p:nvPr>
        </p:nvSpPr>
        <p:spPr>
          <a:xfrm>
            <a:off x="677334" y="6041362"/>
            <a:ext cx="6297612"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90663" y="6041362"/>
            <a:ext cx="683339" cy="365125"/>
          </a:xfrm>
          <a:prstGeom prst="rect">
            <a:avLst/>
          </a:prstGeom>
        </p:spPr>
        <p:txBody>
          <a:bodyPr/>
          <a:lstStyle/>
          <a:p>
            <a:fld id="{B8ADC1B5-47EF-4697-B0D4-218E30204C54}" type="slidenum">
              <a:rPr lang="en-GB" smtClean="0"/>
              <a:t>‹#›</a:t>
            </a:fld>
            <a:endParaRPr lang="en-GB"/>
          </a:p>
        </p:txBody>
      </p:sp>
    </p:spTree>
    <p:extLst>
      <p:ext uri="{BB962C8B-B14F-4D97-AF65-F5344CB8AC3E}">
        <p14:creationId xmlns:p14="http://schemas.microsoft.com/office/powerpoint/2010/main" val="40617937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2421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CF822B1-8FA4-4C1D-B087-5C44BEDEA849}"/>
              </a:ext>
            </a:extLst>
          </p:cNvPr>
          <p:cNvGrpSpPr/>
          <p:nvPr userDrawn="1"/>
        </p:nvGrpSpPr>
        <p:grpSpPr>
          <a:xfrm>
            <a:off x="9163050" y="-8467"/>
            <a:ext cx="3028950" cy="6866467"/>
            <a:chOff x="7425267" y="-8467"/>
            <a:chExt cx="4766733"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rgbClr val="DEDFC8">
                <a:alpha val="72000"/>
              </a:srgb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DEDFC8"/>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A9D181">
                <a:alpha val="64706"/>
              </a:srgb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rgbClr val="DDEDBD"/>
            </a:solidFill>
            <a:ln>
              <a:noFill/>
            </a:ln>
            <a:effectLst/>
          </p:spPr>
          <p:style>
            <a:lnRef idx="1">
              <a:schemeClr val="accent1"/>
            </a:lnRef>
            <a:fillRef idx="3">
              <a:schemeClr val="accent1"/>
            </a:fillRef>
            <a:effectRef idx="2">
              <a:schemeClr val="accent1"/>
            </a:effectRef>
            <a:fontRef idx="minor">
              <a:schemeClr val="lt1"/>
            </a:fontRef>
          </p:style>
        </p:sp>
      </p:grpSp>
      <p:sp>
        <p:nvSpPr>
          <p:cNvPr id="29" name="Isosceles Triangle 28"/>
          <p:cNvSpPr/>
          <p:nvPr/>
        </p:nvSpPr>
        <p:spPr>
          <a:xfrm>
            <a:off x="0" y="4013200"/>
            <a:ext cx="448733" cy="2844800"/>
          </a:xfrm>
          <a:prstGeom prst="triangle">
            <a:avLst>
              <a:gd name="adj" fmla="val 0"/>
            </a:avLst>
          </a:prstGeom>
          <a:solidFill>
            <a:srgbClr val="B4D785"/>
          </a:solidFill>
          <a:ln>
            <a:noFill/>
          </a:ln>
          <a:effectLst/>
        </p:spPr>
        <p:style>
          <a:lnRef idx="1">
            <a:schemeClr val="accent1"/>
          </a:lnRef>
          <a:fillRef idx="3">
            <a:schemeClr val="accent1"/>
          </a:fillRef>
          <a:effectRef idx="2">
            <a:schemeClr val="accent1"/>
          </a:effectRef>
          <a:fontRef idx="minor">
            <a:schemeClr val="lt1"/>
          </a:fontRef>
        </p:style>
      </p:sp>
      <p:sp>
        <p:nvSpPr>
          <p:cNvPr id="10" name="TextBox 9">
            <a:extLst>
              <a:ext uri="{FF2B5EF4-FFF2-40B4-BE49-F238E27FC236}">
                <a16:creationId xmlns:a16="http://schemas.microsoft.com/office/drawing/2014/main" id="{5C4FA24C-4726-4298-B414-4AB35E7F63F8}"/>
              </a:ext>
            </a:extLst>
          </p:cNvPr>
          <p:cNvSpPr txBox="1"/>
          <p:nvPr userDrawn="1"/>
        </p:nvSpPr>
        <p:spPr>
          <a:xfrm>
            <a:off x="10532506" y="167268"/>
            <a:ext cx="1527717" cy="369332"/>
          </a:xfrm>
          <a:prstGeom prst="rect">
            <a:avLst/>
          </a:prstGeom>
          <a:noFill/>
        </p:spPr>
        <p:txBody>
          <a:bodyPr wrap="square" rtlCol="0">
            <a:spAutoFit/>
          </a:bodyPr>
          <a:lstStyle/>
          <a:p>
            <a:r>
              <a:rPr lang="en-GB" dirty="0">
                <a:solidFill>
                  <a:schemeClr val="accent6">
                    <a:lumMod val="60000"/>
                    <a:lumOff val="40000"/>
                  </a:schemeClr>
                </a:solidFill>
              </a:rPr>
              <a:t>Bruno Latour</a:t>
            </a:r>
          </a:p>
        </p:txBody>
      </p:sp>
    </p:spTree>
    <p:extLst>
      <p:ext uri="{BB962C8B-B14F-4D97-AF65-F5344CB8AC3E}">
        <p14:creationId xmlns:p14="http://schemas.microsoft.com/office/powerpoint/2010/main" val="166925597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CF822B1-8FA4-4C1D-B087-5C44BEDEA849}"/>
              </a:ext>
            </a:extLst>
          </p:cNvPr>
          <p:cNvGrpSpPr/>
          <p:nvPr userDrawn="1"/>
        </p:nvGrpSpPr>
        <p:grpSpPr>
          <a:xfrm>
            <a:off x="9163050" y="-8467"/>
            <a:ext cx="3028950" cy="6866467"/>
            <a:chOff x="7425267" y="-8467"/>
            <a:chExt cx="4766733"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rgbClr val="DEDFC8">
                <a:alpha val="72000"/>
              </a:srgb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DEDFC8"/>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A9D181">
                <a:alpha val="64706"/>
              </a:srgb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rgbClr val="DDEDBD"/>
            </a:solidFill>
            <a:ln>
              <a:noFill/>
            </a:ln>
            <a:effectLst/>
          </p:spPr>
          <p:style>
            <a:lnRef idx="1">
              <a:schemeClr val="accent1"/>
            </a:lnRef>
            <a:fillRef idx="3">
              <a:schemeClr val="accent1"/>
            </a:fillRef>
            <a:effectRef idx="2">
              <a:schemeClr val="accent1"/>
            </a:effectRef>
            <a:fontRef idx="minor">
              <a:schemeClr val="lt1"/>
            </a:fontRef>
          </p:style>
        </p:sp>
      </p:grpSp>
      <p:sp>
        <p:nvSpPr>
          <p:cNvPr id="29" name="Isosceles Triangle 28"/>
          <p:cNvSpPr/>
          <p:nvPr/>
        </p:nvSpPr>
        <p:spPr>
          <a:xfrm>
            <a:off x="0" y="4013200"/>
            <a:ext cx="448733" cy="2844800"/>
          </a:xfrm>
          <a:prstGeom prst="triangle">
            <a:avLst>
              <a:gd name="adj" fmla="val 0"/>
            </a:avLst>
          </a:prstGeom>
          <a:solidFill>
            <a:srgbClr val="B4D785"/>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88323507"/>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www.bruno-latour.fr/" TargetMode="External"/><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046C98E-BCBA-4203-BC40-2AFC9B660E50}"/>
              </a:ext>
            </a:extLst>
          </p:cNvPr>
          <p:cNvSpPr/>
          <p:nvPr/>
        </p:nvSpPr>
        <p:spPr>
          <a:xfrm>
            <a:off x="5825261" y="1496624"/>
            <a:ext cx="4677820" cy="1107996"/>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rPr>
              <a:t>Bruno Latour</a:t>
            </a:r>
          </a:p>
        </p:txBody>
      </p:sp>
      <p:sp>
        <p:nvSpPr>
          <p:cNvPr id="5" name="Rectangle 4">
            <a:extLst>
              <a:ext uri="{FF2B5EF4-FFF2-40B4-BE49-F238E27FC236}">
                <a16:creationId xmlns:a16="http://schemas.microsoft.com/office/drawing/2014/main" id="{95E123D4-CC36-47F0-94C1-BAD26E6BA6EB}"/>
              </a:ext>
            </a:extLst>
          </p:cNvPr>
          <p:cNvSpPr/>
          <p:nvPr/>
        </p:nvSpPr>
        <p:spPr>
          <a:xfrm>
            <a:off x="6924822" y="2650645"/>
            <a:ext cx="1495922" cy="707886"/>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rPr>
              <a:t>1947 -</a:t>
            </a:r>
          </a:p>
        </p:txBody>
      </p:sp>
      <p:pic>
        <p:nvPicPr>
          <p:cNvPr id="6" name="Picture 5">
            <a:extLst>
              <a:ext uri="{FF2B5EF4-FFF2-40B4-BE49-F238E27FC236}">
                <a16:creationId xmlns:a16="http://schemas.microsoft.com/office/drawing/2014/main" id="{7CE7C03B-58ED-46BE-8B14-16CF80182A12}"/>
              </a:ext>
            </a:extLst>
          </p:cNvPr>
          <p:cNvPicPr>
            <a:picLocks noChangeAspect="1"/>
          </p:cNvPicPr>
          <p:nvPr/>
        </p:nvPicPr>
        <p:blipFill rotWithShape="1">
          <a:blip r:embed="rId3"/>
          <a:srcRect l="15217" r="14452"/>
          <a:stretch/>
        </p:blipFill>
        <p:spPr>
          <a:xfrm>
            <a:off x="491453" y="563333"/>
            <a:ext cx="5185447" cy="4161067"/>
          </a:xfrm>
          <a:prstGeom prst="rect">
            <a:avLst/>
          </a:prstGeom>
        </p:spPr>
      </p:pic>
      <p:sp>
        <p:nvSpPr>
          <p:cNvPr id="7" name="Rectangle 6">
            <a:extLst>
              <a:ext uri="{FF2B5EF4-FFF2-40B4-BE49-F238E27FC236}">
                <a16:creationId xmlns:a16="http://schemas.microsoft.com/office/drawing/2014/main" id="{5BD8C655-3FFB-4045-B43A-A2624B602D1D}"/>
              </a:ext>
            </a:extLst>
          </p:cNvPr>
          <p:cNvSpPr/>
          <p:nvPr/>
        </p:nvSpPr>
        <p:spPr>
          <a:xfrm>
            <a:off x="491453" y="4840894"/>
            <a:ext cx="4889319"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1" u="none" strike="noStrike" kern="1200" cap="none" spc="0" normalizeH="0" baseline="0" noProof="0" dirty="0">
                <a:ln>
                  <a:noFill/>
                </a:ln>
                <a:solidFill>
                  <a:srgbClr val="222222"/>
                </a:solidFill>
                <a:effectLst/>
                <a:uLnTx/>
                <a:uFillTx/>
                <a:latin typeface="Source Sans Pro" panose="020B0503030403020204" pitchFamily="34" charset="0"/>
                <a:ea typeface="+mn-ea"/>
                <a:cs typeface="+mn-cs"/>
              </a:rPr>
              <a:t>Bruno Latour, anthropologist and sociologist, </a:t>
            </a:r>
            <a:r>
              <a:rPr kumimoji="0" lang="en-GB" sz="900" b="0" i="1" u="none" strike="noStrike" kern="1200" cap="none" spc="0" normalizeH="0" baseline="0" noProof="0" dirty="0" err="1">
                <a:ln>
                  <a:noFill/>
                </a:ln>
                <a:solidFill>
                  <a:srgbClr val="222222"/>
                </a:solidFill>
                <a:effectLst/>
                <a:uLnTx/>
                <a:uFillTx/>
                <a:latin typeface="Source Sans Pro" panose="020B0503030403020204" pitchFamily="34" charset="0"/>
                <a:ea typeface="+mn-ea"/>
                <a:cs typeface="+mn-cs"/>
              </a:rPr>
              <a:t>Holberg</a:t>
            </a:r>
            <a:r>
              <a:rPr kumimoji="0" lang="en-GB" sz="900" b="0" i="1" u="none" strike="noStrike" kern="1200" cap="none" spc="0" normalizeH="0" baseline="0" noProof="0" dirty="0">
                <a:ln>
                  <a:noFill/>
                </a:ln>
                <a:solidFill>
                  <a:srgbClr val="222222"/>
                </a:solidFill>
                <a:effectLst/>
                <a:uLnTx/>
                <a:uFillTx/>
                <a:latin typeface="Source Sans Pro" panose="020B0503030403020204" pitchFamily="34" charset="0"/>
                <a:ea typeface="+mn-ea"/>
                <a:cs typeface="+mn-cs"/>
              </a:rPr>
              <a:t> Prize laureate 2013.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1" u="none" strike="noStrike" kern="1200" cap="none" spc="0" normalizeH="0" baseline="0" noProof="0" dirty="0">
                <a:ln>
                  <a:noFill/>
                </a:ln>
                <a:solidFill>
                  <a:srgbClr val="222222"/>
                </a:solidFill>
                <a:effectLst/>
                <a:uLnTx/>
                <a:uFillTx/>
                <a:latin typeface="Source Sans Pro" panose="020B0503030403020204" pitchFamily="34" charset="0"/>
                <a:ea typeface="+mn-ea"/>
                <a:cs typeface="+mn-cs"/>
              </a:rPr>
              <a:t>Photo credit: Manuel Braun. </a:t>
            </a: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5D0D357A-293C-4B01-A226-5AEE621DD706}"/>
              </a:ext>
            </a:extLst>
          </p:cNvPr>
          <p:cNvSpPr/>
          <p:nvPr/>
        </p:nvSpPr>
        <p:spPr>
          <a:xfrm>
            <a:off x="5825905" y="3791716"/>
            <a:ext cx="4889319" cy="1569660"/>
          </a:xfrm>
          <a:prstGeom prst="rect">
            <a:avLst/>
          </a:prstGeom>
        </p:spPr>
        <p:txBody>
          <a:bodyPr wrap="square">
            <a:spAutoFit/>
          </a:bodyPr>
          <a:lstStyle/>
          <a:p>
            <a:pPr defTabSz="914400">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“I think I never had any other interest than the exploration of the many ways there are to find the truth of a situation</a:t>
            </a:r>
            <a:r>
              <a:rPr lang="en-GB" sz="2400" dirty="0">
                <a:solidFill>
                  <a:prstClr val="black"/>
                </a:solidFill>
                <a:latin typeface="Calibri" panose="020F0502020204030204"/>
              </a:rPr>
              <a:t>.” (Latour, 2013)</a:t>
            </a:r>
          </a:p>
        </p:txBody>
      </p:sp>
    </p:spTree>
    <p:extLst>
      <p:ext uri="{BB962C8B-B14F-4D97-AF65-F5344CB8AC3E}">
        <p14:creationId xmlns:p14="http://schemas.microsoft.com/office/powerpoint/2010/main" val="26899944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5AE4139-A2C7-4F6A-8A83-41502764BB79}"/>
              </a:ext>
            </a:extLst>
          </p:cNvPr>
          <p:cNvSpPr txBox="1"/>
          <p:nvPr/>
        </p:nvSpPr>
        <p:spPr>
          <a:xfrm>
            <a:off x="1817649" y="2354795"/>
            <a:ext cx="6188927" cy="2862322"/>
          </a:xfrm>
          <a:prstGeom prst="rect">
            <a:avLst/>
          </a:prstGeom>
          <a:noFill/>
        </p:spPr>
        <p:txBody>
          <a:bodyPr wrap="square" rtlCol="0">
            <a:spAutoFit/>
          </a:bodyPr>
          <a:lstStyle/>
          <a:p>
            <a:pPr marL="742950" indent="-742950">
              <a:buFont typeface="+mj-lt"/>
              <a:buAutoNum type="arabicPeriod"/>
            </a:pPr>
            <a:r>
              <a:rPr lang="en-GB" sz="3600" dirty="0"/>
              <a:t>Key Principles</a:t>
            </a:r>
          </a:p>
          <a:p>
            <a:pPr marL="742950" indent="-742950">
              <a:buFont typeface="+mj-lt"/>
              <a:buAutoNum type="arabicPeriod"/>
            </a:pPr>
            <a:endParaRPr lang="en-GB" sz="3600" dirty="0"/>
          </a:p>
          <a:p>
            <a:pPr marL="742950" indent="-742950">
              <a:buFont typeface="+mj-lt"/>
              <a:buAutoNum type="arabicPeriod"/>
            </a:pPr>
            <a:r>
              <a:rPr lang="en-GB" sz="3600" dirty="0"/>
              <a:t>Specific Terminologies</a:t>
            </a:r>
          </a:p>
          <a:p>
            <a:pPr marL="742950" indent="-742950">
              <a:buFont typeface="+mj-lt"/>
              <a:buAutoNum type="arabicPeriod"/>
            </a:pPr>
            <a:endParaRPr lang="en-GB" sz="3600" dirty="0"/>
          </a:p>
          <a:p>
            <a:pPr marL="742950" indent="-742950">
              <a:buFont typeface="+mj-lt"/>
              <a:buAutoNum type="arabicPeriod"/>
            </a:pPr>
            <a:r>
              <a:rPr lang="en-GB" sz="3600" dirty="0"/>
              <a:t>Influences</a:t>
            </a:r>
          </a:p>
        </p:txBody>
      </p:sp>
      <p:sp>
        <p:nvSpPr>
          <p:cNvPr id="7" name="Rectangle 6">
            <a:extLst>
              <a:ext uri="{FF2B5EF4-FFF2-40B4-BE49-F238E27FC236}">
                <a16:creationId xmlns:a16="http://schemas.microsoft.com/office/drawing/2014/main" id="{35DE1830-343B-4902-8570-96F576E5ED0D}"/>
              </a:ext>
            </a:extLst>
          </p:cNvPr>
          <p:cNvSpPr/>
          <p:nvPr/>
        </p:nvSpPr>
        <p:spPr>
          <a:xfrm>
            <a:off x="1817649" y="1178110"/>
            <a:ext cx="3883757" cy="707886"/>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w="0"/>
                <a:solidFill>
                  <a:prstClr val="black"/>
                </a:solidFill>
                <a:uLnTx/>
                <a:uFillTx/>
                <a:latin typeface="+mj-lt"/>
                <a:ea typeface="+mn-ea"/>
                <a:cs typeface="+mn-cs"/>
              </a:rPr>
              <a:t>Bruno Latour’s…</a:t>
            </a:r>
          </a:p>
        </p:txBody>
      </p:sp>
    </p:spTree>
    <p:extLst>
      <p:ext uri="{BB962C8B-B14F-4D97-AF65-F5344CB8AC3E}">
        <p14:creationId xmlns:p14="http://schemas.microsoft.com/office/powerpoint/2010/main" val="1864926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8882147-29F1-44F9-AE2C-96A0CA29283F}"/>
              </a:ext>
            </a:extLst>
          </p:cNvPr>
          <p:cNvSpPr txBox="1"/>
          <p:nvPr/>
        </p:nvSpPr>
        <p:spPr>
          <a:xfrm>
            <a:off x="1005716" y="1016381"/>
            <a:ext cx="6742566" cy="489364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800" dirty="0"/>
              <a:t>Recipient of the </a:t>
            </a:r>
            <a:r>
              <a:rPr lang="en-GB" sz="2800" dirty="0" err="1"/>
              <a:t>Holberg</a:t>
            </a:r>
            <a:r>
              <a:rPr lang="en-GB" sz="2800" dirty="0"/>
              <a:t> Prize in 2013</a:t>
            </a:r>
          </a:p>
          <a:p>
            <a:pPr marL="285750" indent="-285750">
              <a:lnSpc>
                <a:spcPct val="150000"/>
              </a:lnSpc>
              <a:buFont typeface="Arial" panose="020B0604020202020204" pitchFamily="34" charset="0"/>
              <a:buChar char="•"/>
            </a:pPr>
            <a:r>
              <a:rPr lang="en-GB" sz="2800" dirty="0"/>
              <a:t>Emeritus professor at Sciences Po</a:t>
            </a:r>
          </a:p>
          <a:p>
            <a:pPr marL="914400" lvl="1" indent="-457200">
              <a:buFont typeface="Wingdings" panose="05000000000000000000" pitchFamily="2" charset="2"/>
              <a:buChar char="Ø"/>
            </a:pPr>
            <a:r>
              <a:rPr lang="en-GB" sz="2800" dirty="0"/>
              <a:t>helped launch the field of Science and Technology Studies (STS)</a:t>
            </a:r>
          </a:p>
          <a:p>
            <a:pPr marL="914400" lvl="1" indent="-457200">
              <a:buFont typeface="Wingdings" panose="05000000000000000000" pitchFamily="2" charset="2"/>
              <a:buChar char="Ø"/>
            </a:pPr>
            <a:r>
              <a:rPr lang="en-GB" sz="2800" dirty="0"/>
              <a:t>Director of </a:t>
            </a:r>
            <a:r>
              <a:rPr lang="en-GB" sz="2800" dirty="0" err="1"/>
              <a:t>Medialab</a:t>
            </a:r>
            <a:endParaRPr lang="en-GB" sz="2800" dirty="0"/>
          </a:p>
          <a:p>
            <a:pPr marL="285750" indent="-285750">
              <a:lnSpc>
                <a:spcPct val="150000"/>
              </a:lnSpc>
              <a:buFont typeface="Arial" panose="020B0604020202020204" pitchFamily="34" charset="0"/>
              <a:buChar char="•"/>
            </a:pPr>
            <a:r>
              <a:rPr lang="en-GB" sz="2800" dirty="0"/>
              <a:t>Written and edited more than 20 books</a:t>
            </a:r>
          </a:p>
          <a:p>
            <a:pPr marL="285750" indent="-285750">
              <a:lnSpc>
                <a:spcPct val="150000"/>
              </a:lnSpc>
              <a:buFont typeface="Arial" panose="020B0604020202020204" pitchFamily="34" charset="0"/>
              <a:buChar char="•"/>
            </a:pPr>
            <a:r>
              <a:rPr lang="en-GB" sz="2800" dirty="0"/>
              <a:t>Written more than 150 articles</a:t>
            </a:r>
          </a:p>
          <a:p>
            <a:pPr marL="285750" indent="-285750">
              <a:lnSpc>
                <a:spcPct val="150000"/>
              </a:lnSpc>
              <a:buFont typeface="Arial" panose="020B0604020202020204" pitchFamily="34" charset="0"/>
              <a:buChar char="•"/>
            </a:pPr>
            <a:r>
              <a:rPr lang="en-GB" sz="2800" dirty="0"/>
              <a:t>Website   </a:t>
            </a:r>
            <a:r>
              <a:rPr lang="en-GB" sz="2800" dirty="0">
                <a:hlinkClick r:id="rId3"/>
              </a:rPr>
              <a:t>http://www.bruno-latour.fr</a:t>
            </a:r>
            <a:endParaRPr lang="en-GB" sz="2800" dirty="0"/>
          </a:p>
          <a:p>
            <a:pPr marL="285750" indent="-285750">
              <a:buFont typeface="Arial" panose="020B0604020202020204" pitchFamily="34" charset="0"/>
              <a:buChar char="•"/>
            </a:pPr>
            <a:endParaRPr lang="en-GB" dirty="0"/>
          </a:p>
        </p:txBody>
      </p:sp>
      <p:pic>
        <p:nvPicPr>
          <p:cNvPr id="7" name="Picture 6">
            <a:extLst>
              <a:ext uri="{FF2B5EF4-FFF2-40B4-BE49-F238E27FC236}">
                <a16:creationId xmlns:a16="http://schemas.microsoft.com/office/drawing/2014/main" id="{7B25F0D9-058A-48F8-9328-70252EF78B01}"/>
              </a:ext>
            </a:extLst>
          </p:cNvPr>
          <p:cNvPicPr>
            <a:picLocks noChangeAspect="1"/>
          </p:cNvPicPr>
          <p:nvPr/>
        </p:nvPicPr>
        <p:blipFill>
          <a:blip r:embed="rId4"/>
          <a:stretch>
            <a:fillRect/>
          </a:stretch>
        </p:blipFill>
        <p:spPr>
          <a:xfrm>
            <a:off x="7730561" y="1016381"/>
            <a:ext cx="2572385" cy="1497044"/>
          </a:xfrm>
          <a:prstGeom prst="rect">
            <a:avLst/>
          </a:prstGeom>
        </p:spPr>
      </p:pic>
      <p:grpSp>
        <p:nvGrpSpPr>
          <p:cNvPr id="2" name="Group 1">
            <a:extLst>
              <a:ext uri="{FF2B5EF4-FFF2-40B4-BE49-F238E27FC236}">
                <a16:creationId xmlns:a16="http://schemas.microsoft.com/office/drawing/2014/main" id="{BB016030-CC7D-4539-98E1-4E9924E1716D}"/>
              </a:ext>
            </a:extLst>
          </p:cNvPr>
          <p:cNvGrpSpPr/>
          <p:nvPr/>
        </p:nvGrpSpPr>
        <p:grpSpPr>
          <a:xfrm>
            <a:off x="8660870" y="5165106"/>
            <a:ext cx="1642076" cy="1405744"/>
            <a:chOff x="8468357" y="3668061"/>
            <a:chExt cx="2977718" cy="2549157"/>
          </a:xfrm>
        </p:grpSpPr>
        <p:pic>
          <p:nvPicPr>
            <p:cNvPr id="17" name="Picture 16">
              <a:extLst>
                <a:ext uri="{FF2B5EF4-FFF2-40B4-BE49-F238E27FC236}">
                  <a16:creationId xmlns:a16="http://schemas.microsoft.com/office/drawing/2014/main" id="{C67C612B-3101-4FDB-A42F-67545F30BEBC}"/>
                </a:ext>
              </a:extLst>
            </p:cNvPr>
            <p:cNvPicPr>
              <a:picLocks noChangeAspect="1"/>
            </p:cNvPicPr>
            <p:nvPr/>
          </p:nvPicPr>
          <p:blipFill>
            <a:blip r:embed="rId5"/>
            <a:stretch>
              <a:fillRect/>
            </a:stretch>
          </p:blipFill>
          <p:spPr>
            <a:xfrm>
              <a:off x="10262173" y="5198102"/>
              <a:ext cx="621929" cy="1004345"/>
            </a:xfrm>
            <a:prstGeom prst="rect">
              <a:avLst/>
            </a:prstGeom>
          </p:spPr>
        </p:pic>
        <p:pic>
          <p:nvPicPr>
            <p:cNvPr id="14" name="Picture 13">
              <a:extLst>
                <a:ext uri="{FF2B5EF4-FFF2-40B4-BE49-F238E27FC236}">
                  <a16:creationId xmlns:a16="http://schemas.microsoft.com/office/drawing/2014/main" id="{F240E0EF-58F9-4E04-B541-5FED2A154987}"/>
                </a:ext>
              </a:extLst>
            </p:cNvPr>
            <p:cNvPicPr>
              <a:picLocks noChangeAspect="1"/>
            </p:cNvPicPr>
            <p:nvPr/>
          </p:nvPicPr>
          <p:blipFill>
            <a:blip r:embed="rId6"/>
            <a:stretch>
              <a:fillRect/>
            </a:stretch>
          </p:blipFill>
          <p:spPr>
            <a:xfrm>
              <a:off x="8511809" y="5225619"/>
              <a:ext cx="650229" cy="991599"/>
            </a:xfrm>
            <a:prstGeom prst="rect">
              <a:avLst/>
            </a:prstGeom>
          </p:spPr>
        </p:pic>
        <p:pic>
          <p:nvPicPr>
            <p:cNvPr id="10" name="Picture 9">
              <a:extLst>
                <a:ext uri="{FF2B5EF4-FFF2-40B4-BE49-F238E27FC236}">
                  <a16:creationId xmlns:a16="http://schemas.microsoft.com/office/drawing/2014/main" id="{6CA3C162-4C5D-4D72-8451-6EA7A51454D0}"/>
                </a:ext>
              </a:extLst>
            </p:cNvPr>
            <p:cNvPicPr>
              <a:picLocks noChangeAspect="1"/>
            </p:cNvPicPr>
            <p:nvPr/>
          </p:nvPicPr>
          <p:blipFill>
            <a:blip r:embed="rId7"/>
            <a:stretch>
              <a:fillRect/>
            </a:stretch>
          </p:blipFill>
          <p:spPr>
            <a:xfrm>
              <a:off x="9697428" y="3792220"/>
              <a:ext cx="829461" cy="1264928"/>
            </a:xfrm>
            <a:prstGeom prst="rect">
              <a:avLst/>
            </a:prstGeom>
          </p:spPr>
        </p:pic>
        <p:pic>
          <p:nvPicPr>
            <p:cNvPr id="11" name="Picture 10">
              <a:extLst>
                <a:ext uri="{FF2B5EF4-FFF2-40B4-BE49-F238E27FC236}">
                  <a16:creationId xmlns:a16="http://schemas.microsoft.com/office/drawing/2014/main" id="{00B92B1E-DBF8-42AA-BD8B-175352ACA41C}"/>
                </a:ext>
              </a:extLst>
            </p:cNvPr>
            <p:cNvPicPr>
              <a:picLocks noChangeAspect="1"/>
            </p:cNvPicPr>
            <p:nvPr/>
          </p:nvPicPr>
          <p:blipFill>
            <a:blip r:embed="rId8"/>
            <a:stretch>
              <a:fillRect/>
            </a:stretch>
          </p:blipFill>
          <p:spPr>
            <a:xfrm>
              <a:off x="10356823" y="4139369"/>
              <a:ext cx="829461" cy="1264928"/>
            </a:xfrm>
            <a:prstGeom prst="rect">
              <a:avLst/>
            </a:prstGeom>
          </p:spPr>
        </p:pic>
        <p:pic>
          <p:nvPicPr>
            <p:cNvPr id="12" name="Picture 11">
              <a:extLst>
                <a:ext uri="{FF2B5EF4-FFF2-40B4-BE49-F238E27FC236}">
                  <a16:creationId xmlns:a16="http://schemas.microsoft.com/office/drawing/2014/main" id="{73FC1769-4918-4D6F-AA79-A157D569060B}"/>
                </a:ext>
              </a:extLst>
            </p:cNvPr>
            <p:cNvPicPr>
              <a:picLocks noChangeAspect="1"/>
            </p:cNvPicPr>
            <p:nvPr/>
          </p:nvPicPr>
          <p:blipFill>
            <a:blip r:embed="rId9"/>
            <a:stretch>
              <a:fillRect/>
            </a:stretch>
          </p:blipFill>
          <p:spPr>
            <a:xfrm>
              <a:off x="8977166" y="4209656"/>
              <a:ext cx="829461" cy="1264928"/>
            </a:xfrm>
            <a:prstGeom prst="rect">
              <a:avLst/>
            </a:prstGeom>
          </p:spPr>
        </p:pic>
        <p:pic>
          <p:nvPicPr>
            <p:cNvPr id="13" name="Picture 12">
              <a:extLst>
                <a:ext uri="{FF2B5EF4-FFF2-40B4-BE49-F238E27FC236}">
                  <a16:creationId xmlns:a16="http://schemas.microsoft.com/office/drawing/2014/main" id="{60F04A5F-30D3-4E13-B945-AFFBAD6A3931}"/>
                </a:ext>
              </a:extLst>
            </p:cNvPr>
            <p:cNvPicPr>
              <a:picLocks noChangeAspect="1"/>
            </p:cNvPicPr>
            <p:nvPr/>
          </p:nvPicPr>
          <p:blipFill>
            <a:blip r:embed="rId10"/>
            <a:stretch>
              <a:fillRect/>
            </a:stretch>
          </p:blipFill>
          <p:spPr>
            <a:xfrm>
              <a:off x="8468357" y="3668061"/>
              <a:ext cx="829461" cy="1264928"/>
            </a:xfrm>
            <a:prstGeom prst="rect">
              <a:avLst/>
            </a:prstGeom>
          </p:spPr>
        </p:pic>
        <p:pic>
          <p:nvPicPr>
            <p:cNvPr id="15" name="Picture 14">
              <a:extLst>
                <a:ext uri="{FF2B5EF4-FFF2-40B4-BE49-F238E27FC236}">
                  <a16:creationId xmlns:a16="http://schemas.microsoft.com/office/drawing/2014/main" id="{AD69F6A7-F003-45FA-BCEC-ABB73E557BB7}"/>
                </a:ext>
              </a:extLst>
            </p:cNvPr>
            <p:cNvPicPr>
              <a:picLocks noChangeAspect="1"/>
            </p:cNvPicPr>
            <p:nvPr/>
          </p:nvPicPr>
          <p:blipFill>
            <a:blip r:embed="rId11"/>
            <a:stretch>
              <a:fillRect/>
            </a:stretch>
          </p:blipFill>
          <p:spPr>
            <a:xfrm>
              <a:off x="10926493" y="3743188"/>
              <a:ext cx="519582" cy="792362"/>
            </a:xfrm>
            <a:prstGeom prst="rect">
              <a:avLst/>
            </a:prstGeom>
          </p:spPr>
        </p:pic>
        <p:pic>
          <p:nvPicPr>
            <p:cNvPr id="9" name="Picture 8">
              <a:extLst>
                <a:ext uri="{FF2B5EF4-FFF2-40B4-BE49-F238E27FC236}">
                  <a16:creationId xmlns:a16="http://schemas.microsoft.com/office/drawing/2014/main" id="{3811F69A-6888-496B-85FE-5BA849C8DD63}"/>
                </a:ext>
              </a:extLst>
            </p:cNvPr>
            <p:cNvPicPr>
              <a:picLocks noChangeAspect="1"/>
            </p:cNvPicPr>
            <p:nvPr/>
          </p:nvPicPr>
          <p:blipFill>
            <a:blip r:embed="rId12"/>
            <a:stretch>
              <a:fillRect/>
            </a:stretch>
          </p:blipFill>
          <p:spPr>
            <a:xfrm>
              <a:off x="9353599" y="4842120"/>
              <a:ext cx="829461" cy="1264928"/>
            </a:xfrm>
            <a:prstGeom prst="rect">
              <a:avLst/>
            </a:prstGeom>
          </p:spPr>
        </p:pic>
      </p:grpSp>
    </p:spTree>
    <p:extLst>
      <p:ext uri="{BB962C8B-B14F-4D97-AF65-F5344CB8AC3E}">
        <p14:creationId xmlns:p14="http://schemas.microsoft.com/office/powerpoint/2010/main" val="277683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74169D-DD89-4513-B7CC-05DB319024F9}"/>
              </a:ext>
            </a:extLst>
          </p:cNvPr>
          <p:cNvSpPr/>
          <p:nvPr/>
        </p:nvSpPr>
        <p:spPr>
          <a:xfrm>
            <a:off x="635620" y="696362"/>
            <a:ext cx="6624509" cy="1200329"/>
          </a:xfrm>
          <a:prstGeom prst="rect">
            <a:avLst/>
          </a:prstGeom>
        </p:spPr>
        <p:txBody>
          <a:bodyPr wrap="square">
            <a:spAutoFit/>
          </a:bodyPr>
          <a:lstStyle/>
          <a:p>
            <a:r>
              <a:rPr lang="en-GB" sz="2400" i="1" dirty="0"/>
              <a:t>Laboratory Life </a:t>
            </a:r>
            <a:r>
              <a:rPr lang="en-GB" sz="2400" dirty="0"/>
              <a:t>(with Steve </a:t>
            </a:r>
            <a:r>
              <a:rPr lang="en-GB" sz="2400" dirty="0" err="1"/>
              <a:t>Woolgar</a:t>
            </a:r>
            <a:r>
              <a:rPr lang="en-GB" sz="2400" dirty="0"/>
              <a:t>, 1979) </a:t>
            </a:r>
          </a:p>
          <a:p>
            <a:r>
              <a:rPr lang="en-GB" sz="2400" dirty="0"/>
              <a:t>and </a:t>
            </a:r>
          </a:p>
          <a:p>
            <a:r>
              <a:rPr lang="en-GB" sz="2400" i="1" dirty="0"/>
              <a:t>Science in Action</a:t>
            </a:r>
            <a:r>
              <a:rPr lang="en-GB" sz="2400" dirty="0"/>
              <a:t> (1987)</a:t>
            </a:r>
          </a:p>
        </p:txBody>
      </p:sp>
      <p:pic>
        <p:nvPicPr>
          <p:cNvPr id="4" name="Picture 3">
            <a:extLst>
              <a:ext uri="{FF2B5EF4-FFF2-40B4-BE49-F238E27FC236}">
                <a16:creationId xmlns:a16="http://schemas.microsoft.com/office/drawing/2014/main" id="{3F43A900-9194-4ED5-B650-6D46FAD78398}"/>
              </a:ext>
            </a:extLst>
          </p:cNvPr>
          <p:cNvPicPr>
            <a:picLocks noChangeAspect="1"/>
          </p:cNvPicPr>
          <p:nvPr/>
        </p:nvPicPr>
        <p:blipFill>
          <a:blip r:embed="rId3"/>
          <a:stretch>
            <a:fillRect/>
          </a:stretch>
        </p:blipFill>
        <p:spPr>
          <a:xfrm>
            <a:off x="8316170" y="317222"/>
            <a:ext cx="885846" cy="1348238"/>
          </a:xfrm>
          <a:prstGeom prst="rect">
            <a:avLst/>
          </a:prstGeom>
        </p:spPr>
      </p:pic>
      <p:pic>
        <p:nvPicPr>
          <p:cNvPr id="5" name="Picture 4">
            <a:extLst>
              <a:ext uri="{FF2B5EF4-FFF2-40B4-BE49-F238E27FC236}">
                <a16:creationId xmlns:a16="http://schemas.microsoft.com/office/drawing/2014/main" id="{8665E945-12F1-46FB-9F56-3EED7B105D81}"/>
              </a:ext>
            </a:extLst>
          </p:cNvPr>
          <p:cNvPicPr>
            <a:picLocks noChangeAspect="1"/>
          </p:cNvPicPr>
          <p:nvPr/>
        </p:nvPicPr>
        <p:blipFill>
          <a:blip r:embed="rId4"/>
          <a:stretch>
            <a:fillRect/>
          </a:stretch>
        </p:blipFill>
        <p:spPr>
          <a:xfrm>
            <a:off x="9308337" y="317222"/>
            <a:ext cx="885246" cy="1350000"/>
          </a:xfrm>
          <a:prstGeom prst="rect">
            <a:avLst/>
          </a:prstGeom>
        </p:spPr>
      </p:pic>
      <p:sp>
        <p:nvSpPr>
          <p:cNvPr id="6" name="TextBox 5">
            <a:extLst>
              <a:ext uri="{FF2B5EF4-FFF2-40B4-BE49-F238E27FC236}">
                <a16:creationId xmlns:a16="http://schemas.microsoft.com/office/drawing/2014/main" id="{9AF81AE2-D632-4C63-824A-BAA496E18E4F}"/>
              </a:ext>
            </a:extLst>
          </p:cNvPr>
          <p:cNvSpPr txBox="1"/>
          <p:nvPr/>
        </p:nvSpPr>
        <p:spPr>
          <a:xfrm>
            <a:off x="962527" y="2237031"/>
            <a:ext cx="8103414" cy="3539430"/>
          </a:xfrm>
          <a:prstGeom prst="rect">
            <a:avLst/>
          </a:prstGeom>
          <a:noFill/>
        </p:spPr>
        <p:txBody>
          <a:bodyPr wrap="square" rtlCol="0">
            <a:spAutoFit/>
          </a:bodyPr>
          <a:lstStyle/>
          <a:p>
            <a:r>
              <a:rPr lang="en-GB" sz="3200" dirty="0"/>
              <a:t>Controversial and contentious</a:t>
            </a:r>
          </a:p>
          <a:p>
            <a:endParaRPr lang="en-GB" sz="2400" dirty="0"/>
          </a:p>
          <a:p>
            <a:pPr marL="342900" indent="-342900">
              <a:buFont typeface="Arial" panose="020B0604020202020204" pitchFamily="34" charset="0"/>
              <a:buChar char="•"/>
            </a:pPr>
            <a:r>
              <a:rPr lang="en-GB" sz="2400" dirty="0"/>
              <a:t>Scientific research is just </a:t>
            </a:r>
            <a:r>
              <a:rPr lang="en-GB" sz="2400" i="1" dirty="0"/>
              <a:t>inscription</a:t>
            </a:r>
          </a:p>
          <a:p>
            <a:pPr marL="342900" indent="-342900">
              <a:buFont typeface="Arial" panose="020B0604020202020204" pitchFamily="34" charset="0"/>
              <a:buChar char="•"/>
            </a:pPr>
            <a:r>
              <a:rPr lang="en-GB" sz="2400" dirty="0"/>
              <a:t>Facts are merely </a:t>
            </a:r>
            <a:r>
              <a:rPr lang="en-GB" sz="2400" i="1" dirty="0"/>
              <a:t>constructed</a:t>
            </a:r>
            <a:r>
              <a:rPr lang="en-GB" sz="2400" dirty="0"/>
              <a:t> based on evidence that scientists </a:t>
            </a:r>
            <a:r>
              <a:rPr lang="en-GB" sz="2400" i="1" dirty="0"/>
              <a:t>want</a:t>
            </a:r>
            <a:r>
              <a:rPr lang="en-GB" sz="2400" dirty="0"/>
              <a:t> to use, discarding any other truths if they do not fit</a:t>
            </a:r>
          </a:p>
          <a:p>
            <a:pPr marL="342900" indent="-342900">
              <a:buFont typeface="Arial" panose="020B0604020202020204" pitchFamily="34" charset="0"/>
              <a:buChar char="•"/>
            </a:pPr>
            <a:r>
              <a:rPr lang="en-GB" sz="2400" dirty="0"/>
              <a:t>Scientists themselves influence the whole experiment process (they are not impartial actors at all)</a:t>
            </a:r>
          </a:p>
          <a:p>
            <a:pPr marL="342900" indent="-342900">
              <a:buFont typeface="Arial" panose="020B0604020202020204" pitchFamily="34" charset="0"/>
              <a:buChar char="•"/>
            </a:pPr>
            <a:r>
              <a:rPr lang="en-GB" sz="2400" dirty="0"/>
              <a:t>The ‘Actor-Network Theory’ or ANT</a:t>
            </a:r>
            <a:endParaRPr lang="en-GB" sz="2400" dirty="0">
              <a:solidFill>
                <a:srgbClr val="FF0000"/>
              </a:solidFill>
            </a:endParaRPr>
          </a:p>
        </p:txBody>
      </p:sp>
      <p:sp>
        <p:nvSpPr>
          <p:cNvPr id="7" name="Rectangle 6">
            <a:extLst>
              <a:ext uri="{FF2B5EF4-FFF2-40B4-BE49-F238E27FC236}">
                <a16:creationId xmlns:a16="http://schemas.microsoft.com/office/drawing/2014/main" id="{2A07210D-3568-4C27-A48F-9DB892D69CD7}"/>
              </a:ext>
            </a:extLst>
          </p:cNvPr>
          <p:cNvSpPr/>
          <p:nvPr/>
        </p:nvSpPr>
        <p:spPr>
          <a:xfrm>
            <a:off x="9420187" y="1673176"/>
            <a:ext cx="614271" cy="338554"/>
          </a:xfrm>
          <a:prstGeom prst="rect">
            <a:avLst/>
          </a:prstGeom>
        </p:spPr>
        <p:txBody>
          <a:bodyPr wrap="none">
            <a:spAutoFit/>
          </a:bodyPr>
          <a:lstStyle/>
          <a:p>
            <a:r>
              <a:rPr lang="en-GB" sz="1600" dirty="0">
                <a:solidFill>
                  <a:schemeClr val="accent6">
                    <a:lumMod val="60000"/>
                    <a:lumOff val="40000"/>
                  </a:schemeClr>
                </a:solidFill>
              </a:rPr>
              <a:t>1987</a:t>
            </a:r>
            <a:endParaRPr lang="en-GB" dirty="0">
              <a:solidFill>
                <a:schemeClr val="accent6">
                  <a:lumMod val="60000"/>
                  <a:lumOff val="40000"/>
                </a:schemeClr>
              </a:solidFill>
            </a:endParaRPr>
          </a:p>
        </p:txBody>
      </p:sp>
      <p:sp>
        <p:nvSpPr>
          <p:cNvPr id="8" name="Rectangle 7">
            <a:extLst>
              <a:ext uri="{FF2B5EF4-FFF2-40B4-BE49-F238E27FC236}">
                <a16:creationId xmlns:a16="http://schemas.microsoft.com/office/drawing/2014/main" id="{D9758537-98F4-47C5-ABF8-3BE7FF173FF5}"/>
              </a:ext>
            </a:extLst>
          </p:cNvPr>
          <p:cNvSpPr/>
          <p:nvPr/>
        </p:nvSpPr>
        <p:spPr>
          <a:xfrm>
            <a:off x="8389695" y="1667246"/>
            <a:ext cx="614271" cy="338554"/>
          </a:xfrm>
          <a:prstGeom prst="rect">
            <a:avLst/>
          </a:prstGeom>
        </p:spPr>
        <p:txBody>
          <a:bodyPr wrap="none">
            <a:spAutoFit/>
          </a:bodyPr>
          <a:lstStyle/>
          <a:p>
            <a:r>
              <a:rPr lang="en-GB" sz="1600" dirty="0">
                <a:solidFill>
                  <a:schemeClr val="accent6">
                    <a:lumMod val="60000"/>
                    <a:lumOff val="40000"/>
                  </a:schemeClr>
                </a:solidFill>
              </a:rPr>
              <a:t>1979</a:t>
            </a:r>
            <a:endParaRPr lang="en-GB" dirty="0">
              <a:solidFill>
                <a:schemeClr val="accent6">
                  <a:lumMod val="60000"/>
                  <a:lumOff val="40000"/>
                </a:schemeClr>
              </a:solidFill>
            </a:endParaRPr>
          </a:p>
        </p:txBody>
      </p:sp>
    </p:spTree>
    <p:extLst>
      <p:ext uri="{BB962C8B-B14F-4D97-AF65-F5344CB8AC3E}">
        <p14:creationId xmlns:p14="http://schemas.microsoft.com/office/powerpoint/2010/main" val="3941393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04C7A4C-BCA4-4A01-9469-5C54B3326740}"/>
              </a:ext>
            </a:extLst>
          </p:cNvPr>
          <p:cNvSpPr/>
          <p:nvPr/>
        </p:nvSpPr>
        <p:spPr>
          <a:xfrm>
            <a:off x="802888" y="731609"/>
            <a:ext cx="6211637" cy="646331"/>
          </a:xfrm>
          <a:prstGeom prst="rect">
            <a:avLst/>
          </a:prstGeom>
        </p:spPr>
        <p:txBody>
          <a:bodyPr wrap="none">
            <a:spAutoFit/>
          </a:bodyPr>
          <a:lstStyle/>
          <a:p>
            <a:r>
              <a:rPr lang="en-GB" sz="3600" b="0" i="0" dirty="0">
                <a:solidFill>
                  <a:srgbClr val="FF0000"/>
                </a:solidFill>
                <a:effectLst/>
                <a:latin typeface="+mj-lt"/>
              </a:rPr>
              <a:t>Actor Network Theory (ANT)</a:t>
            </a:r>
            <a:endParaRPr lang="en-GB" sz="3600" dirty="0">
              <a:solidFill>
                <a:srgbClr val="FF0000"/>
              </a:solidFill>
              <a:latin typeface="+mj-lt"/>
            </a:endParaRPr>
          </a:p>
        </p:txBody>
      </p:sp>
      <p:sp>
        <p:nvSpPr>
          <p:cNvPr id="3" name="TextBox 2">
            <a:extLst>
              <a:ext uri="{FF2B5EF4-FFF2-40B4-BE49-F238E27FC236}">
                <a16:creationId xmlns:a16="http://schemas.microsoft.com/office/drawing/2014/main" id="{D20A63A7-0121-4549-ABA8-EDD2BDCD336B}"/>
              </a:ext>
            </a:extLst>
          </p:cNvPr>
          <p:cNvSpPr txBox="1"/>
          <p:nvPr/>
        </p:nvSpPr>
        <p:spPr>
          <a:xfrm>
            <a:off x="890337" y="2009274"/>
            <a:ext cx="8181474" cy="3695242"/>
          </a:xfrm>
          <a:prstGeom prst="rect">
            <a:avLst/>
          </a:prstGeom>
          <a:noFill/>
        </p:spPr>
        <p:txBody>
          <a:bodyPr wrap="square" rtlCol="0">
            <a:spAutoFit/>
          </a:bodyPr>
          <a:lstStyle/>
          <a:p>
            <a:r>
              <a:rPr lang="en-GB" sz="3200" dirty="0"/>
              <a:t>A theoretical and methodological approach to understanding social relations.</a:t>
            </a:r>
          </a:p>
          <a:p>
            <a:endParaRPr lang="en-GB" sz="3200" dirty="0"/>
          </a:p>
          <a:p>
            <a:pPr marL="285750" indent="-285750">
              <a:lnSpc>
                <a:spcPct val="150000"/>
              </a:lnSpc>
              <a:buFont typeface="Arial" panose="020B0604020202020204" pitchFamily="34" charset="0"/>
              <a:buChar char="•"/>
            </a:pPr>
            <a:r>
              <a:rPr lang="en-GB" sz="3200" dirty="0"/>
              <a:t>Network</a:t>
            </a:r>
          </a:p>
          <a:p>
            <a:pPr marL="285750" indent="-285750">
              <a:lnSpc>
                <a:spcPct val="150000"/>
              </a:lnSpc>
              <a:buFont typeface="Arial" panose="020B0604020202020204" pitchFamily="34" charset="0"/>
              <a:buChar char="•"/>
            </a:pPr>
            <a:r>
              <a:rPr lang="en-GB" sz="3200" dirty="0"/>
              <a:t>Relations</a:t>
            </a:r>
          </a:p>
          <a:p>
            <a:pPr marL="285750" indent="-285750">
              <a:lnSpc>
                <a:spcPct val="150000"/>
              </a:lnSpc>
              <a:buFont typeface="Arial" panose="020B0604020202020204" pitchFamily="34" charset="0"/>
              <a:buChar char="•"/>
            </a:pPr>
            <a:r>
              <a:rPr lang="en-GB" sz="3200" dirty="0"/>
              <a:t>Actants</a:t>
            </a:r>
          </a:p>
        </p:txBody>
      </p:sp>
    </p:spTree>
    <p:extLst>
      <p:ext uri="{BB962C8B-B14F-4D97-AF65-F5344CB8AC3E}">
        <p14:creationId xmlns:p14="http://schemas.microsoft.com/office/powerpoint/2010/main" val="2964959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2952DF-FFAD-455D-A2EE-941608C2E199}"/>
              </a:ext>
            </a:extLst>
          </p:cNvPr>
          <p:cNvSpPr/>
          <p:nvPr/>
        </p:nvSpPr>
        <p:spPr>
          <a:xfrm>
            <a:off x="707124" y="1662524"/>
            <a:ext cx="9441367" cy="4154984"/>
          </a:xfrm>
          <a:prstGeom prst="rect">
            <a:avLst/>
          </a:prstGeom>
        </p:spPr>
        <p:txBody>
          <a:bodyPr wrap="square">
            <a:spAutoFit/>
          </a:bodyPr>
          <a:lstStyle/>
          <a:p>
            <a:pPr marL="342900" indent="-342900">
              <a:buFont typeface="Arial" panose="020B0604020202020204" pitchFamily="34" charset="0"/>
              <a:buChar char="•"/>
            </a:pPr>
            <a:r>
              <a:rPr lang="en-GB" sz="3600" b="0" i="0" dirty="0">
                <a:solidFill>
                  <a:srgbClr val="222222"/>
                </a:solidFill>
                <a:effectLst/>
                <a:latin typeface="Arial" panose="020B0604020202020204" pitchFamily="34" charset="0"/>
              </a:rPr>
              <a:t>Equal treatment of human and non-human actants. </a:t>
            </a:r>
          </a:p>
          <a:p>
            <a:pPr marL="342900" indent="-342900">
              <a:buFont typeface="Arial" panose="020B0604020202020204" pitchFamily="34" charset="0"/>
              <a:buChar char="•"/>
            </a:pPr>
            <a:endParaRPr lang="en-GB" sz="2000" dirty="0">
              <a:solidFill>
                <a:srgbClr val="222222"/>
              </a:solidFill>
              <a:latin typeface="Arial" panose="020B0604020202020204" pitchFamily="34" charset="0"/>
            </a:endParaRPr>
          </a:p>
          <a:p>
            <a:pPr marL="342900" indent="-342900">
              <a:buFont typeface="Arial" panose="020B0604020202020204" pitchFamily="34" charset="0"/>
              <a:buChar char="•"/>
            </a:pPr>
            <a:r>
              <a:rPr lang="en-GB" sz="3600" b="0" i="0" dirty="0">
                <a:solidFill>
                  <a:srgbClr val="222222"/>
                </a:solidFill>
                <a:effectLst/>
                <a:latin typeface="Arial" panose="020B0604020202020204" pitchFamily="34" charset="0"/>
              </a:rPr>
              <a:t>All actants in a network are to be described in the same terms. </a:t>
            </a:r>
          </a:p>
          <a:p>
            <a:pPr marL="342900" indent="-342900">
              <a:buFont typeface="Arial" panose="020B0604020202020204" pitchFamily="34" charset="0"/>
              <a:buChar char="•"/>
            </a:pPr>
            <a:endParaRPr lang="en-GB" sz="2400" dirty="0">
              <a:solidFill>
                <a:srgbClr val="222222"/>
              </a:solidFill>
              <a:latin typeface="Arial" panose="020B0604020202020204" pitchFamily="34" charset="0"/>
            </a:endParaRPr>
          </a:p>
          <a:p>
            <a:pPr marL="342900" indent="-342900">
              <a:buFont typeface="Arial" panose="020B0604020202020204" pitchFamily="34" charset="0"/>
              <a:buChar char="•"/>
            </a:pPr>
            <a:r>
              <a:rPr lang="en-GB" sz="3600" dirty="0">
                <a:solidFill>
                  <a:srgbClr val="222222"/>
                </a:solidFill>
                <a:latin typeface="Arial" panose="020B0604020202020204" pitchFamily="34" charset="0"/>
              </a:rPr>
              <a:t>No a priori experience / knowledge for the actants</a:t>
            </a:r>
            <a:endParaRPr lang="en-GB" sz="3600" b="0" i="0" dirty="0">
              <a:solidFill>
                <a:srgbClr val="222222"/>
              </a:solidFill>
              <a:effectLst/>
              <a:latin typeface="Arial" panose="020B0604020202020204" pitchFamily="34" charset="0"/>
            </a:endParaRPr>
          </a:p>
        </p:txBody>
      </p:sp>
      <p:sp>
        <p:nvSpPr>
          <p:cNvPr id="4" name="Rectangle 3">
            <a:extLst>
              <a:ext uri="{FF2B5EF4-FFF2-40B4-BE49-F238E27FC236}">
                <a16:creationId xmlns:a16="http://schemas.microsoft.com/office/drawing/2014/main" id="{B59AC0DA-B2E8-4248-A682-A19D0D6D1850}"/>
              </a:ext>
            </a:extLst>
          </p:cNvPr>
          <p:cNvSpPr/>
          <p:nvPr/>
        </p:nvSpPr>
        <p:spPr>
          <a:xfrm>
            <a:off x="7415561" y="876575"/>
            <a:ext cx="3112390" cy="369332"/>
          </a:xfrm>
          <a:prstGeom prst="rect">
            <a:avLst/>
          </a:prstGeom>
        </p:spPr>
        <p:txBody>
          <a:bodyPr wrap="none">
            <a:spAutoFit/>
          </a:bodyPr>
          <a:lstStyle/>
          <a:p>
            <a:r>
              <a:rPr lang="en-GB" b="0" i="0" dirty="0">
                <a:solidFill>
                  <a:schemeClr val="accent6">
                    <a:lumMod val="75000"/>
                  </a:schemeClr>
                </a:solidFill>
                <a:effectLst/>
                <a:latin typeface="+mj-lt"/>
              </a:rPr>
              <a:t>Actor Network Theory (ANT)</a:t>
            </a:r>
            <a:endParaRPr lang="en-GB" dirty="0">
              <a:solidFill>
                <a:schemeClr val="accent6">
                  <a:lumMod val="75000"/>
                </a:schemeClr>
              </a:solidFill>
              <a:latin typeface="+mj-lt"/>
            </a:endParaRPr>
          </a:p>
        </p:txBody>
      </p:sp>
      <p:sp>
        <p:nvSpPr>
          <p:cNvPr id="5" name="Rectangle 4">
            <a:extLst>
              <a:ext uri="{FF2B5EF4-FFF2-40B4-BE49-F238E27FC236}">
                <a16:creationId xmlns:a16="http://schemas.microsoft.com/office/drawing/2014/main" id="{C0D18912-85A9-4385-AA3A-1249C29A4C34}"/>
              </a:ext>
            </a:extLst>
          </p:cNvPr>
          <p:cNvSpPr/>
          <p:nvPr/>
        </p:nvSpPr>
        <p:spPr>
          <a:xfrm>
            <a:off x="707124" y="440328"/>
            <a:ext cx="4831772" cy="646331"/>
          </a:xfrm>
          <a:prstGeom prst="rect">
            <a:avLst/>
          </a:prstGeom>
        </p:spPr>
        <p:txBody>
          <a:bodyPr wrap="none">
            <a:spAutoFit/>
          </a:bodyPr>
          <a:lstStyle/>
          <a:p>
            <a:r>
              <a:rPr lang="en-GB" sz="3600" dirty="0">
                <a:solidFill>
                  <a:schemeClr val="accent6">
                    <a:lumMod val="75000"/>
                  </a:schemeClr>
                </a:solidFill>
                <a:latin typeface="+mj-lt"/>
              </a:rPr>
              <a:t>Generalized symmetry</a:t>
            </a:r>
          </a:p>
        </p:txBody>
      </p:sp>
    </p:spTree>
    <p:extLst>
      <p:ext uri="{BB962C8B-B14F-4D97-AF65-F5344CB8AC3E}">
        <p14:creationId xmlns:p14="http://schemas.microsoft.com/office/powerpoint/2010/main" val="1715567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C5C66F2-DDCA-44C7-A788-A2D8B081762D}"/>
              </a:ext>
            </a:extLst>
          </p:cNvPr>
          <p:cNvSpPr/>
          <p:nvPr/>
        </p:nvSpPr>
        <p:spPr>
          <a:xfrm>
            <a:off x="6874140" y="154681"/>
            <a:ext cx="3112390" cy="369332"/>
          </a:xfrm>
          <a:prstGeom prst="rect">
            <a:avLst/>
          </a:prstGeom>
        </p:spPr>
        <p:txBody>
          <a:bodyPr wrap="none">
            <a:spAutoFit/>
          </a:bodyPr>
          <a:lstStyle/>
          <a:p>
            <a:r>
              <a:rPr lang="en-GB" b="0" i="0" dirty="0">
                <a:solidFill>
                  <a:schemeClr val="accent6">
                    <a:lumMod val="75000"/>
                  </a:schemeClr>
                </a:solidFill>
                <a:effectLst/>
                <a:latin typeface="+mj-lt"/>
              </a:rPr>
              <a:t>Actor Network Theory (ANT)</a:t>
            </a:r>
            <a:endParaRPr lang="en-GB" dirty="0">
              <a:solidFill>
                <a:schemeClr val="accent6">
                  <a:lumMod val="75000"/>
                </a:schemeClr>
              </a:solidFill>
              <a:latin typeface="+mj-lt"/>
            </a:endParaRPr>
          </a:p>
        </p:txBody>
      </p:sp>
      <p:sp>
        <p:nvSpPr>
          <p:cNvPr id="4" name="Rectangle 3">
            <a:extLst>
              <a:ext uri="{FF2B5EF4-FFF2-40B4-BE49-F238E27FC236}">
                <a16:creationId xmlns:a16="http://schemas.microsoft.com/office/drawing/2014/main" id="{1781A58C-034F-4775-A617-DE1F73EE0BA8}"/>
              </a:ext>
            </a:extLst>
          </p:cNvPr>
          <p:cNvSpPr/>
          <p:nvPr/>
        </p:nvSpPr>
        <p:spPr>
          <a:xfrm>
            <a:off x="934708" y="600604"/>
            <a:ext cx="2455096" cy="646331"/>
          </a:xfrm>
          <a:prstGeom prst="rect">
            <a:avLst/>
          </a:prstGeom>
        </p:spPr>
        <p:txBody>
          <a:bodyPr wrap="none">
            <a:spAutoFit/>
          </a:bodyPr>
          <a:lstStyle/>
          <a:p>
            <a:r>
              <a:rPr lang="en-GB" sz="3600" b="0" i="0" dirty="0">
                <a:solidFill>
                  <a:schemeClr val="accent6">
                    <a:lumMod val="75000"/>
                  </a:schemeClr>
                </a:solidFill>
                <a:effectLst/>
                <a:latin typeface="+mj-lt"/>
              </a:rPr>
              <a:t>Translation</a:t>
            </a:r>
            <a:endParaRPr lang="en-GB" sz="2400" dirty="0">
              <a:solidFill>
                <a:schemeClr val="accent6">
                  <a:lumMod val="75000"/>
                </a:schemeClr>
              </a:solidFill>
              <a:latin typeface="+mj-lt"/>
            </a:endParaRPr>
          </a:p>
        </p:txBody>
      </p:sp>
      <p:sp>
        <p:nvSpPr>
          <p:cNvPr id="5" name="Rectangle 4">
            <a:extLst>
              <a:ext uri="{FF2B5EF4-FFF2-40B4-BE49-F238E27FC236}">
                <a16:creationId xmlns:a16="http://schemas.microsoft.com/office/drawing/2014/main" id="{1DE64A94-5E53-4ED0-ABF0-18CBF7C218FC}"/>
              </a:ext>
            </a:extLst>
          </p:cNvPr>
          <p:cNvSpPr/>
          <p:nvPr/>
        </p:nvSpPr>
        <p:spPr>
          <a:xfrm>
            <a:off x="934708" y="1512657"/>
            <a:ext cx="8690555" cy="4524315"/>
          </a:xfrm>
          <a:prstGeom prst="rect">
            <a:avLst/>
          </a:prstGeom>
        </p:spPr>
        <p:txBody>
          <a:bodyPr wrap="square">
            <a:spAutoFit/>
          </a:bodyPr>
          <a:lstStyle/>
          <a:p>
            <a:r>
              <a:rPr lang="en-GB" sz="3600" dirty="0"/>
              <a:t>1986 study of how marine biologists try to restock the St </a:t>
            </a:r>
            <a:r>
              <a:rPr lang="en-GB" sz="3600" dirty="0" err="1"/>
              <a:t>Brieuc</a:t>
            </a:r>
            <a:r>
              <a:rPr lang="en-GB" sz="3600" dirty="0"/>
              <a:t> Bay in order to produce more scallops -  Michel </a:t>
            </a:r>
            <a:r>
              <a:rPr lang="en-GB" sz="3600" dirty="0" err="1"/>
              <a:t>Callon</a:t>
            </a:r>
            <a:endParaRPr lang="en-GB" sz="3600" dirty="0"/>
          </a:p>
          <a:p>
            <a:endParaRPr lang="en-GB" sz="3600" dirty="0"/>
          </a:p>
          <a:p>
            <a:r>
              <a:rPr lang="en-GB" sz="3600" dirty="0"/>
              <a:t>A forum – all agree to work together to create and maintain it.</a:t>
            </a:r>
          </a:p>
          <a:p>
            <a:endParaRPr lang="en-GB" sz="3600" dirty="0"/>
          </a:p>
          <a:p>
            <a:r>
              <a:rPr lang="en-GB" sz="3600" dirty="0"/>
              <a:t>Stability / equilibrium</a:t>
            </a:r>
          </a:p>
        </p:txBody>
      </p:sp>
    </p:spTree>
    <p:extLst>
      <p:ext uri="{BB962C8B-B14F-4D97-AF65-F5344CB8AC3E}">
        <p14:creationId xmlns:p14="http://schemas.microsoft.com/office/powerpoint/2010/main" val="609429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439ABA-7A81-41CD-8AAF-6974155CA0DE}"/>
              </a:ext>
            </a:extLst>
          </p:cNvPr>
          <p:cNvPicPr>
            <a:picLocks noChangeAspect="1"/>
          </p:cNvPicPr>
          <p:nvPr/>
        </p:nvPicPr>
        <p:blipFill>
          <a:blip r:embed="rId3"/>
          <a:stretch>
            <a:fillRect/>
          </a:stretch>
        </p:blipFill>
        <p:spPr>
          <a:xfrm>
            <a:off x="9313554" y="323176"/>
            <a:ext cx="885246" cy="1350000"/>
          </a:xfrm>
          <a:prstGeom prst="rect">
            <a:avLst/>
          </a:prstGeom>
        </p:spPr>
      </p:pic>
      <p:sp>
        <p:nvSpPr>
          <p:cNvPr id="3" name="Rectangle 2">
            <a:extLst>
              <a:ext uri="{FF2B5EF4-FFF2-40B4-BE49-F238E27FC236}">
                <a16:creationId xmlns:a16="http://schemas.microsoft.com/office/drawing/2014/main" id="{6E55A90D-31F8-410B-8327-ADFC75E54D6E}"/>
              </a:ext>
            </a:extLst>
          </p:cNvPr>
          <p:cNvSpPr/>
          <p:nvPr/>
        </p:nvSpPr>
        <p:spPr>
          <a:xfrm>
            <a:off x="9420187" y="1673176"/>
            <a:ext cx="614271" cy="338554"/>
          </a:xfrm>
          <a:prstGeom prst="rect">
            <a:avLst/>
          </a:prstGeom>
        </p:spPr>
        <p:txBody>
          <a:bodyPr wrap="none">
            <a:spAutoFit/>
          </a:bodyPr>
          <a:lstStyle/>
          <a:p>
            <a:r>
              <a:rPr lang="en-GB" sz="1600" dirty="0">
                <a:solidFill>
                  <a:schemeClr val="accent6">
                    <a:lumMod val="60000"/>
                    <a:lumOff val="40000"/>
                  </a:schemeClr>
                </a:solidFill>
              </a:rPr>
              <a:t>1988</a:t>
            </a:r>
            <a:endParaRPr lang="en-GB" dirty="0">
              <a:solidFill>
                <a:schemeClr val="accent6">
                  <a:lumMod val="60000"/>
                  <a:lumOff val="40000"/>
                </a:schemeClr>
              </a:solidFill>
            </a:endParaRPr>
          </a:p>
        </p:txBody>
      </p:sp>
      <p:sp>
        <p:nvSpPr>
          <p:cNvPr id="6" name="Rectangle 5">
            <a:extLst>
              <a:ext uri="{FF2B5EF4-FFF2-40B4-BE49-F238E27FC236}">
                <a16:creationId xmlns:a16="http://schemas.microsoft.com/office/drawing/2014/main" id="{7CB95946-4408-4EC6-9A0C-3E4DBA26F0CC}"/>
              </a:ext>
            </a:extLst>
          </p:cNvPr>
          <p:cNvSpPr/>
          <p:nvPr/>
        </p:nvSpPr>
        <p:spPr>
          <a:xfrm>
            <a:off x="523324" y="666841"/>
            <a:ext cx="5262979" cy="461665"/>
          </a:xfrm>
          <a:prstGeom prst="rect">
            <a:avLst/>
          </a:prstGeom>
        </p:spPr>
        <p:txBody>
          <a:bodyPr wrap="none">
            <a:spAutoFit/>
          </a:bodyPr>
          <a:lstStyle/>
          <a:p>
            <a:pPr lvl="0"/>
            <a:r>
              <a:rPr lang="en-GB" sz="2400" i="1" dirty="0">
                <a:solidFill>
                  <a:prstClr val="black"/>
                </a:solidFill>
              </a:rPr>
              <a:t>The Pasteurization of France,</a:t>
            </a:r>
            <a:r>
              <a:rPr lang="en-GB" sz="2400" dirty="0">
                <a:solidFill>
                  <a:prstClr val="black"/>
                </a:solidFill>
              </a:rPr>
              <a:t> 1988 </a:t>
            </a:r>
          </a:p>
        </p:txBody>
      </p:sp>
      <p:sp>
        <p:nvSpPr>
          <p:cNvPr id="7" name="TextBox 6">
            <a:extLst>
              <a:ext uri="{FF2B5EF4-FFF2-40B4-BE49-F238E27FC236}">
                <a16:creationId xmlns:a16="http://schemas.microsoft.com/office/drawing/2014/main" id="{94786247-B12C-4D26-B111-898603B63917}"/>
              </a:ext>
            </a:extLst>
          </p:cNvPr>
          <p:cNvSpPr txBox="1"/>
          <p:nvPr/>
        </p:nvSpPr>
        <p:spPr>
          <a:xfrm>
            <a:off x="1116784" y="2225843"/>
            <a:ext cx="8196770" cy="3046988"/>
          </a:xfrm>
          <a:prstGeom prst="rect">
            <a:avLst/>
          </a:prstGeom>
          <a:noFill/>
        </p:spPr>
        <p:txBody>
          <a:bodyPr wrap="square" rtlCol="0">
            <a:spAutoFit/>
          </a:bodyPr>
          <a:lstStyle/>
          <a:p>
            <a:r>
              <a:rPr lang="en-GB" sz="3200" dirty="0"/>
              <a:t>“We are no longer dealing with construction, social or otherwise: there is no stable prime-mover, social or individual, to construct anything, no builder, no puppeteer. Pasteur, we have seen, is an effect rather than a cause.” (Law, 2007)</a:t>
            </a:r>
          </a:p>
        </p:txBody>
      </p:sp>
    </p:spTree>
    <p:extLst>
      <p:ext uri="{BB962C8B-B14F-4D97-AF65-F5344CB8AC3E}">
        <p14:creationId xmlns:p14="http://schemas.microsoft.com/office/powerpoint/2010/main" val="1162433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4BE1099-0AD7-476E-96E1-6ED70652507F}"/>
              </a:ext>
            </a:extLst>
          </p:cNvPr>
          <p:cNvPicPr>
            <a:picLocks noChangeAspect="1"/>
          </p:cNvPicPr>
          <p:nvPr/>
        </p:nvPicPr>
        <p:blipFill>
          <a:blip r:embed="rId3"/>
          <a:stretch>
            <a:fillRect/>
          </a:stretch>
        </p:blipFill>
        <p:spPr>
          <a:xfrm>
            <a:off x="9277815" y="332775"/>
            <a:ext cx="885246" cy="1350000"/>
          </a:xfrm>
          <a:prstGeom prst="rect">
            <a:avLst/>
          </a:prstGeom>
        </p:spPr>
      </p:pic>
      <p:sp>
        <p:nvSpPr>
          <p:cNvPr id="5" name="Rectangle 4">
            <a:extLst>
              <a:ext uri="{FF2B5EF4-FFF2-40B4-BE49-F238E27FC236}">
                <a16:creationId xmlns:a16="http://schemas.microsoft.com/office/drawing/2014/main" id="{F9F56F05-797E-40EF-8DDA-93EC5CAC97CB}"/>
              </a:ext>
            </a:extLst>
          </p:cNvPr>
          <p:cNvSpPr/>
          <p:nvPr/>
        </p:nvSpPr>
        <p:spPr>
          <a:xfrm>
            <a:off x="9420187" y="1673176"/>
            <a:ext cx="614271" cy="338554"/>
          </a:xfrm>
          <a:prstGeom prst="rect">
            <a:avLst/>
          </a:prstGeom>
        </p:spPr>
        <p:txBody>
          <a:bodyPr wrap="none">
            <a:spAutoFit/>
          </a:bodyPr>
          <a:lstStyle/>
          <a:p>
            <a:r>
              <a:rPr lang="en-GB" sz="1600" dirty="0">
                <a:solidFill>
                  <a:schemeClr val="accent6">
                    <a:lumMod val="60000"/>
                    <a:lumOff val="40000"/>
                  </a:schemeClr>
                </a:solidFill>
              </a:rPr>
              <a:t>2005</a:t>
            </a:r>
            <a:endParaRPr lang="en-GB" dirty="0">
              <a:solidFill>
                <a:schemeClr val="accent6">
                  <a:lumMod val="60000"/>
                  <a:lumOff val="40000"/>
                </a:schemeClr>
              </a:solidFill>
            </a:endParaRPr>
          </a:p>
        </p:txBody>
      </p:sp>
      <p:sp>
        <p:nvSpPr>
          <p:cNvPr id="6" name="Rectangle 5">
            <a:extLst>
              <a:ext uri="{FF2B5EF4-FFF2-40B4-BE49-F238E27FC236}">
                <a16:creationId xmlns:a16="http://schemas.microsoft.com/office/drawing/2014/main" id="{144D60FD-4385-46AF-937A-0D92E4930C99}"/>
              </a:ext>
            </a:extLst>
          </p:cNvPr>
          <p:cNvSpPr/>
          <p:nvPr/>
        </p:nvSpPr>
        <p:spPr>
          <a:xfrm>
            <a:off x="1356829" y="1842453"/>
            <a:ext cx="7798663" cy="3693319"/>
          </a:xfrm>
          <a:prstGeom prst="rect">
            <a:avLst/>
          </a:prstGeom>
        </p:spPr>
        <p:txBody>
          <a:bodyPr wrap="square">
            <a:spAutoFit/>
          </a:bodyPr>
          <a:lstStyle/>
          <a:p>
            <a:pPr marL="342900" indent="-342900">
              <a:lnSpc>
                <a:spcPct val="150000"/>
              </a:lnSpc>
              <a:buFont typeface="Arial" panose="020B0604020202020204" pitchFamily="34" charset="0"/>
              <a:buChar char="•"/>
            </a:pPr>
            <a:r>
              <a:rPr lang="en-GB" sz="3600" dirty="0">
                <a:solidFill>
                  <a:srgbClr val="222222"/>
                </a:solidFill>
                <a:latin typeface="Arial" panose="020B0604020202020204" pitchFamily="34" charset="0"/>
              </a:rPr>
              <a:t>Redefines the social</a:t>
            </a:r>
          </a:p>
          <a:p>
            <a:pPr marL="342900" indent="-342900">
              <a:lnSpc>
                <a:spcPct val="150000"/>
              </a:lnSpc>
              <a:buFont typeface="Arial" panose="020B0604020202020204" pitchFamily="34" charset="0"/>
              <a:buChar char="•"/>
            </a:pPr>
            <a:r>
              <a:rPr lang="en-GB" sz="3600" dirty="0">
                <a:solidFill>
                  <a:srgbClr val="222222"/>
                </a:solidFill>
                <a:latin typeface="Arial" panose="020B0604020202020204" pitchFamily="34" charset="0"/>
              </a:rPr>
              <a:t>Explores the meaning of sociology</a:t>
            </a:r>
          </a:p>
          <a:p>
            <a:pPr marL="342900" indent="-342900">
              <a:lnSpc>
                <a:spcPct val="150000"/>
              </a:lnSpc>
              <a:buFont typeface="Arial" panose="020B0604020202020204" pitchFamily="34" charset="0"/>
              <a:buChar char="•"/>
            </a:pPr>
            <a:r>
              <a:rPr lang="en-GB" sz="3600" dirty="0">
                <a:solidFill>
                  <a:srgbClr val="222222"/>
                </a:solidFill>
                <a:latin typeface="Arial" panose="020B0604020202020204" pitchFamily="34" charset="0"/>
              </a:rPr>
              <a:t>Revisits the ANT</a:t>
            </a:r>
          </a:p>
          <a:p>
            <a:pPr marL="342900" indent="-342900">
              <a:buFont typeface="Arial" panose="020B0604020202020204" pitchFamily="34" charset="0"/>
              <a:buChar char="•"/>
            </a:pPr>
            <a:r>
              <a:rPr lang="en-GB" sz="3600" dirty="0">
                <a:solidFill>
                  <a:srgbClr val="222222"/>
                </a:solidFill>
                <a:latin typeface="Arial" panose="020B0604020202020204" pitchFamily="34" charset="0"/>
              </a:rPr>
              <a:t>Recognises the difficulties / problems with the theory</a:t>
            </a:r>
          </a:p>
        </p:txBody>
      </p:sp>
      <p:sp>
        <p:nvSpPr>
          <p:cNvPr id="7" name="Rectangle 6">
            <a:extLst>
              <a:ext uri="{FF2B5EF4-FFF2-40B4-BE49-F238E27FC236}">
                <a16:creationId xmlns:a16="http://schemas.microsoft.com/office/drawing/2014/main" id="{0B8FFAFE-E81D-4443-87A9-3265CF65C4DF}"/>
              </a:ext>
            </a:extLst>
          </p:cNvPr>
          <p:cNvSpPr/>
          <p:nvPr/>
        </p:nvSpPr>
        <p:spPr>
          <a:xfrm>
            <a:off x="788019" y="623054"/>
            <a:ext cx="5801716" cy="769441"/>
          </a:xfrm>
          <a:prstGeom prst="rect">
            <a:avLst/>
          </a:prstGeom>
        </p:spPr>
        <p:txBody>
          <a:bodyPr wrap="none">
            <a:spAutoFit/>
          </a:bodyPr>
          <a:lstStyle/>
          <a:p>
            <a:pPr lvl="0"/>
            <a:r>
              <a:rPr lang="en-GB" sz="2400" i="1" dirty="0">
                <a:solidFill>
                  <a:prstClr val="black"/>
                </a:solidFill>
              </a:rPr>
              <a:t>Reassembling the Social</a:t>
            </a:r>
          </a:p>
          <a:p>
            <a:pPr lvl="0"/>
            <a:r>
              <a:rPr lang="en-GB" sz="2000" i="1" dirty="0">
                <a:solidFill>
                  <a:prstClr val="black"/>
                </a:solidFill>
              </a:rPr>
              <a:t>An Introduction to Actor-Network Theory  </a:t>
            </a:r>
            <a:r>
              <a:rPr lang="en-GB" sz="2000" dirty="0">
                <a:solidFill>
                  <a:prstClr val="black"/>
                </a:solidFill>
              </a:rPr>
              <a:t> 2005 </a:t>
            </a:r>
          </a:p>
        </p:txBody>
      </p:sp>
    </p:spTree>
    <p:extLst>
      <p:ext uri="{BB962C8B-B14F-4D97-AF65-F5344CB8AC3E}">
        <p14:creationId xmlns:p14="http://schemas.microsoft.com/office/powerpoint/2010/main" val="4221258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CD3B782-E3AC-4965-BF89-732300EA31D9}"/>
              </a:ext>
            </a:extLst>
          </p:cNvPr>
          <p:cNvPicPr>
            <a:picLocks noChangeAspect="1"/>
          </p:cNvPicPr>
          <p:nvPr/>
        </p:nvPicPr>
        <p:blipFill>
          <a:blip r:embed="rId3"/>
          <a:stretch>
            <a:fillRect/>
          </a:stretch>
        </p:blipFill>
        <p:spPr>
          <a:xfrm>
            <a:off x="9277815" y="332775"/>
            <a:ext cx="885246" cy="1350000"/>
          </a:xfrm>
          <a:prstGeom prst="rect">
            <a:avLst/>
          </a:prstGeom>
        </p:spPr>
      </p:pic>
      <p:sp>
        <p:nvSpPr>
          <p:cNvPr id="3" name="Rectangle 2">
            <a:extLst>
              <a:ext uri="{FF2B5EF4-FFF2-40B4-BE49-F238E27FC236}">
                <a16:creationId xmlns:a16="http://schemas.microsoft.com/office/drawing/2014/main" id="{05A1DFB3-8B91-4B62-8E7D-B8C97A920E32}"/>
              </a:ext>
            </a:extLst>
          </p:cNvPr>
          <p:cNvSpPr/>
          <p:nvPr/>
        </p:nvSpPr>
        <p:spPr>
          <a:xfrm>
            <a:off x="1013489" y="2243701"/>
            <a:ext cx="8264326" cy="3416320"/>
          </a:xfrm>
          <a:prstGeom prst="rect">
            <a:avLst/>
          </a:prstGeom>
        </p:spPr>
        <p:txBody>
          <a:bodyPr wrap="square">
            <a:spAutoFit/>
          </a:bodyPr>
          <a:lstStyle/>
          <a:p>
            <a:r>
              <a:rPr lang="en-GB" sz="3600" dirty="0"/>
              <a:t>The relativist researcher "learns the actors' language," records what they say about what they do, and does not appeal to a higher "structure" to "explain" the actor's motivations.</a:t>
            </a:r>
          </a:p>
          <a:p>
            <a:r>
              <a:rPr lang="en-GB" sz="3200" dirty="0"/>
              <a:t>(Latour, 2005)</a:t>
            </a:r>
          </a:p>
        </p:txBody>
      </p:sp>
      <p:sp>
        <p:nvSpPr>
          <p:cNvPr id="4" name="Rectangle 3">
            <a:extLst>
              <a:ext uri="{FF2B5EF4-FFF2-40B4-BE49-F238E27FC236}">
                <a16:creationId xmlns:a16="http://schemas.microsoft.com/office/drawing/2014/main" id="{8289AAE0-4E23-4ED3-AB10-EA5D60ECF8C2}"/>
              </a:ext>
            </a:extLst>
          </p:cNvPr>
          <p:cNvSpPr/>
          <p:nvPr/>
        </p:nvSpPr>
        <p:spPr>
          <a:xfrm>
            <a:off x="9420187" y="1673176"/>
            <a:ext cx="614271" cy="338554"/>
          </a:xfrm>
          <a:prstGeom prst="rect">
            <a:avLst/>
          </a:prstGeom>
        </p:spPr>
        <p:txBody>
          <a:bodyPr wrap="none">
            <a:spAutoFit/>
          </a:bodyPr>
          <a:lstStyle/>
          <a:p>
            <a:r>
              <a:rPr lang="en-GB" sz="1600" dirty="0">
                <a:solidFill>
                  <a:schemeClr val="accent6">
                    <a:lumMod val="60000"/>
                    <a:lumOff val="40000"/>
                  </a:schemeClr>
                </a:solidFill>
              </a:rPr>
              <a:t>2005</a:t>
            </a:r>
            <a:endParaRPr lang="en-GB" dirty="0">
              <a:solidFill>
                <a:schemeClr val="accent6">
                  <a:lumMod val="60000"/>
                  <a:lumOff val="40000"/>
                </a:schemeClr>
              </a:solidFill>
            </a:endParaRPr>
          </a:p>
        </p:txBody>
      </p:sp>
      <p:sp>
        <p:nvSpPr>
          <p:cNvPr id="5" name="Rectangle 4">
            <a:extLst>
              <a:ext uri="{FF2B5EF4-FFF2-40B4-BE49-F238E27FC236}">
                <a16:creationId xmlns:a16="http://schemas.microsoft.com/office/drawing/2014/main" id="{61962D04-E82F-4E99-A571-6642F8F8DD8E}"/>
              </a:ext>
            </a:extLst>
          </p:cNvPr>
          <p:cNvSpPr/>
          <p:nvPr/>
        </p:nvSpPr>
        <p:spPr>
          <a:xfrm>
            <a:off x="914400" y="876575"/>
            <a:ext cx="1602042" cy="461665"/>
          </a:xfrm>
          <a:prstGeom prst="rect">
            <a:avLst/>
          </a:prstGeom>
        </p:spPr>
        <p:txBody>
          <a:bodyPr wrap="none">
            <a:spAutoFit/>
          </a:bodyPr>
          <a:lstStyle/>
          <a:p>
            <a:r>
              <a:rPr lang="en-GB" sz="2400" dirty="0">
                <a:solidFill>
                  <a:schemeClr val="accent6">
                    <a:lumMod val="75000"/>
                  </a:schemeClr>
                </a:solidFill>
                <a:latin typeface="+mj-lt"/>
              </a:rPr>
              <a:t>Relativism</a:t>
            </a:r>
          </a:p>
        </p:txBody>
      </p:sp>
    </p:spTree>
    <p:extLst>
      <p:ext uri="{BB962C8B-B14F-4D97-AF65-F5344CB8AC3E}">
        <p14:creationId xmlns:p14="http://schemas.microsoft.com/office/powerpoint/2010/main" val="2254469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AD9FD5-D9DD-4AC0-82EC-5250A7781A6F}"/>
              </a:ext>
            </a:extLst>
          </p:cNvPr>
          <p:cNvSpPr/>
          <p:nvPr/>
        </p:nvSpPr>
        <p:spPr>
          <a:xfrm>
            <a:off x="830080" y="1758360"/>
            <a:ext cx="9384731" cy="4524315"/>
          </a:xfrm>
          <a:prstGeom prst="rect">
            <a:avLst/>
          </a:prstGeom>
        </p:spPr>
        <p:txBody>
          <a:bodyPr wrap="square">
            <a:spAutoFit/>
          </a:bodyPr>
          <a:lstStyle/>
          <a:p>
            <a:r>
              <a:rPr lang="en-GB" sz="3600" dirty="0"/>
              <a:t>Social activity should be "described" rather than "explained" </a:t>
            </a:r>
          </a:p>
          <a:p>
            <a:endParaRPr lang="en-GB" sz="3600" dirty="0"/>
          </a:p>
          <a:p>
            <a:r>
              <a:rPr lang="en-GB" sz="3600" dirty="0"/>
              <a:t>Only after this can one introduce the concept of social forces, and only as an abstract theoretical concept, not something which genuinely exists in the world</a:t>
            </a:r>
            <a:r>
              <a:rPr lang="en-GB" sz="2800" dirty="0"/>
              <a:t>. </a:t>
            </a:r>
          </a:p>
          <a:p>
            <a:r>
              <a:rPr lang="en-GB" sz="3600" dirty="0"/>
              <a:t>(Latour,  2005)</a:t>
            </a:r>
          </a:p>
        </p:txBody>
      </p:sp>
      <p:sp>
        <p:nvSpPr>
          <p:cNvPr id="3" name="Rectangle 2">
            <a:extLst>
              <a:ext uri="{FF2B5EF4-FFF2-40B4-BE49-F238E27FC236}">
                <a16:creationId xmlns:a16="http://schemas.microsoft.com/office/drawing/2014/main" id="{56BA6CEC-D431-42DD-9A2E-F4993A415E7B}"/>
              </a:ext>
            </a:extLst>
          </p:cNvPr>
          <p:cNvSpPr/>
          <p:nvPr/>
        </p:nvSpPr>
        <p:spPr>
          <a:xfrm>
            <a:off x="7415561" y="843121"/>
            <a:ext cx="3112390" cy="369332"/>
          </a:xfrm>
          <a:prstGeom prst="rect">
            <a:avLst/>
          </a:prstGeom>
        </p:spPr>
        <p:txBody>
          <a:bodyPr wrap="none">
            <a:spAutoFit/>
          </a:bodyPr>
          <a:lstStyle/>
          <a:p>
            <a:r>
              <a:rPr lang="en-GB" b="0" i="0" dirty="0">
                <a:solidFill>
                  <a:schemeClr val="accent6">
                    <a:lumMod val="75000"/>
                  </a:schemeClr>
                </a:solidFill>
                <a:effectLst/>
                <a:latin typeface="+mj-lt"/>
              </a:rPr>
              <a:t>Actor Network Theory (ANT)</a:t>
            </a:r>
            <a:endParaRPr lang="en-GB" dirty="0">
              <a:solidFill>
                <a:schemeClr val="accent6">
                  <a:lumMod val="75000"/>
                </a:schemeClr>
              </a:solidFill>
              <a:latin typeface="+mj-lt"/>
            </a:endParaRPr>
          </a:p>
        </p:txBody>
      </p:sp>
      <p:sp>
        <p:nvSpPr>
          <p:cNvPr id="4" name="Rectangle 3">
            <a:extLst>
              <a:ext uri="{FF2B5EF4-FFF2-40B4-BE49-F238E27FC236}">
                <a16:creationId xmlns:a16="http://schemas.microsoft.com/office/drawing/2014/main" id="{EAD9F5FD-3781-4AF5-8A1B-C1DE76576123}"/>
              </a:ext>
            </a:extLst>
          </p:cNvPr>
          <p:cNvSpPr/>
          <p:nvPr/>
        </p:nvSpPr>
        <p:spPr>
          <a:xfrm>
            <a:off x="914400" y="876575"/>
            <a:ext cx="3126177" cy="461665"/>
          </a:xfrm>
          <a:prstGeom prst="rect">
            <a:avLst/>
          </a:prstGeom>
        </p:spPr>
        <p:txBody>
          <a:bodyPr wrap="none">
            <a:spAutoFit/>
          </a:bodyPr>
          <a:lstStyle/>
          <a:p>
            <a:r>
              <a:rPr lang="en-GB" sz="2400" b="0" i="0" dirty="0">
                <a:solidFill>
                  <a:schemeClr val="accent6">
                    <a:lumMod val="75000"/>
                  </a:schemeClr>
                </a:solidFill>
                <a:effectLst/>
                <a:latin typeface="+mj-lt"/>
              </a:rPr>
              <a:t>Describe, not explain</a:t>
            </a:r>
            <a:endParaRPr lang="en-GB" sz="2400" dirty="0">
              <a:solidFill>
                <a:schemeClr val="accent6">
                  <a:lumMod val="75000"/>
                </a:schemeClr>
              </a:solidFill>
              <a:latin typeface="+mj-lt"/>
            </a:endParaRPr>
          </a:p>
        </p:txBody>
      </p:sp>
    </p:spTree>
    <p:extLst>
      <p:ext uri="{BB962C8B-B14F-4D97-AF65-F5344CB8AC3E}">
        <p14:creationId xmlns:p14="http://schemas.microsoft.com/office/powerpoint/2010/main" val="30240437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4E9DB98-85B6-4186-A7C2-A9421EA10710}"/>
              </a:ext>
            </a:extLst>
          </p:cNvPr>
          <p:cNvSpPr/>
          <p:nvPr/>
        </p:nvSpPr>
        <p:spPr>
          <a:xfrm>
            <a:off x="1093699" y="1838216"/>
            <a:ext cx="8217569" cy="3108543"/>
          </a:xfrm>
          <a:prstGeom prst="rect">
            <a:avLst/>
          </a:prstGeom>
        </p:spPr>
        <p:txBody>
          <a:bodyPr wrap="square">
            <a:spAutoFit/>
          </a:bodyPr>
          <a:lstStyle/>
          <a:p>
            <a:pPr lvl="0" defTabSz="914400">
              <a:defRPr/>
            </a:pPr>
            <a:r>
              <a:rPr lang="en-GB" sz="2800" dirty="0"/>
              <a:t>Our view of Nature is that it is an external category, subject to quantification and domination. Science has increasingly been put in charge of defining what Nature is, where we should encounter it and how we should deal with it. Nature is perceived through experts, who tell us what to look for and why (Latour, 2004).</a:t>
            </a:r>
          </a:p>
        </p:txBody>
      </p:sp>
      <p:pic>
        <p:nvPicPr>
          <p:cNvPr id="3" name="Picture 2">
            <a:extLst>
              <a:ext uri="{FF2B5EF4-FFF2-40B4-BE49-F238E27FC236}">
                <a16:creationId xmlns:a16="http://schemas.microsoft.com/office/drawing/2014/main" id="{C7DA5FCA-00F8-454D-BBFF-C8DEFB1A8DE9}"/>
              </a:ext>
            </a:extLst>
          </p:cNvPr>
          <p:cNvPicPr>
            <a:picLocks noChangeAspect="1"/>
          </p:cNvPicPr>
          <p:nvPr/>
        </p:nvPicPr>
        <p:blipFill>
          <a:blip r:embed="rId3"/>
          <a:stretch>
            <a:fillRect/>
          </a:stretch>
        </p:blipFill>
        <p:spPr>
          <a:xfrm>
            <a:off x="9311268" y="316068"/>
            <a:ext cx="885246" cy="1350000"/>
          </a:xfrm>
          <a:prstGeom prst="rect">
            <a:avLst/>
          </a:prstGeom>
        </p:spPr>
      </p:pic>
      <p:sp>
        <p:nvSpPr>
          <p:cNvPr id="4" name="Rectangle 3">
            <a:extLst>
              <a:ext uri="{FF2B5EF4-FFF2-40B4-BE49-F238E27FC236}">
                <a16:creationId xmlns:a16="http://schemas.microsoft.com/office/drawing/2014/main" id="{CBEB3921-DD3F-482B-BE8F-A9E40CCBC928}"/>
              </a:ext>
            </a:extLst>
          </p:cNvPr>
          <p:cNvSpPr/>
          <p:nvPr/>
        </p:nvSpPr>
        <p:spPr>
          <a:xfrm>
            <a:off x="9420187" y="1673176"/>
            <a:ext cx="614271" cy="338554"/>
          </a:xfrm>
          <a:prstGeom prst="rect">
            <a:avLst/>
          </a:prstGeom>
        </p:spPr>
        <p:txBody>
          <a:bodyPr wrap="none">
            <a:spAutoFit/>
          </a:bodyPr>
          <a:lstStyle/>
          <a:p>
            <a:r>
              <a:rPr lang="en-GB" sz="1600" dirty="0">
                <a:solidFill>
                  <a:schemeClr val="accent6">
                    <a:lumMod val="60000"/>
                    <a:lumOff val="40000"/>
                  </a:schemeClr>
                </a:solidFill>
              </a:rPr>
              <a:t>1991</a:t>
            </a:r>
            <a:endParaRPr lang="en-GB" dirty="0">
              <a:solidFill>
                <a:schemeClr val="accent6">
                  <a:lumMod val="60000"/>
                  <a:lumOff val="40000"/>
                </a:schemeClr>
              </a:solidFill>
            </a:endParaRPr>
          </a:p>
        </p:txBody>
      </p:sp>
    </p:spTree>
    <p:extLst>
      <p:ext uri="{BB962C8B-B14F-4D97-AF65-F5344CB8AC3E}">
        <p14:creationId xmlns:p14="http://schemas.microsoft.com/office/powerpoint/2010/main" val="31549403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DE25511-6F0E-4248-BA0D-2B4B3EDFAFAE}"/>
              </a:ext>
            </a:extLst>
          </p:cNvPr>
          <p:cNvPicPr>
            <a:picLocks noChangeAspect="1"/>
          </p:cNvPicPr>
          <p:nvPr/>
        </p:nvPicPr>
        <p:blipFill>
          <a:blip r:embed="rId3"/>
          <a:stretch>
            <a:fillRect/>
          </a:stretch>
        </p:blipFill>
        <p:spPr>
          <a:xfrm>
            <a:off x="9311268" y="316068"/>
            <a:ext cx="885246" cy="1350000"/>
          </a:xfrm>
          <a:prstGeom prst="rect">
            <a:avLst/>
          </a:prstGeom>
        </p:spPr>
      </p:pic>
      <p:sp>
        <p:nvSpPr>
          <p:cNvPr id="4" name="Rectangle 3">
            <a:extLst>
              <a:ext uri="{FF2B5EF4-FFF2-40B4-BE49-F238E27FC236}">
                <a16:creationId xmlns:a16="http://schemas.microsoft.com/office/drawing/2014/main" id="{4F2F6275-21CC-429A-9266-32B2EC4CD976}"/>
              </a:ext>
            </a:extLst>
          </p:cNvPr>
          <p:cNvSpPr/>
          <p:nvPr/>
        </p:nvSpPr>
        <p:spPr>
          <a:xfrm>
            <a:off x="9420187" y="1673176"/>
            <a:ext cx="614271" cy="338554"/>
          </a:xfrm>
          <a:prstGeom prst="rect">
            <a:avLst/>
          </a:prstGeom>
        </p:spPr>
        <p:txBody>
          <a:bodyPr wrap="none">
            <a:spAutoFit/>
          </a:bodyPr>
          <a:lstStyle/>
          <a:p>
            <a:r>
              <a:rPr lang="en-GB" sz="1600" dirty="0">
                <a:solidFill>
                  <a:schemeClr val="accent6">
                    <a:lumMod val="60000"/>
                    <a:lumOff val="40000"/>
                  </a:schemeClr>
                </a:solidFill>
              </a:rPr>
              <a:t>1991</a:t>
            </a:r>
            <a:endParaRPr lang="en-GB" dirty="0">
              <a:solidFill>
                <a:schemeClr val="accent6">
                  <a:lumMod val="60000"/>
                  <a:lumOff val="40000"/>
                </a:schemeClr>
              </a:solidFill>
            </a:endParaRPr>
          </a:p>
        </p:txBody>
      </p:sp>
      <p:sp>
        <p:nvSpPr>
          <p:cNvPr id="5" name="TextBox 4">
            <a:extLst>
              <a:ext uri="{FF2B5EF4-FFF2-40B4-BE49-F238E27FC236}">
                <a16:creationId xmlns:a16="http://schemas.microsoft.com/office/drawing/2014/main" id="{7806620A-1E5D-4ED6-988E-4A1526C94EA4}"/>
              </a:ext>
            </a:extLst>
          </p:cNvPr>
          <p:cNvSpPr txBox="1"/>
          <p:nvPr/>
        </p:nvSpPr>
        <p:spPr>
          <a:xfrm>
            <a:off x="1251283" y="2213811"/>
            <a:ext cx="7339263" cy="2554545"/>
          </a:xfrm>
          <a:prstGeom prst="rect">
            <a:avLst/>
          </a:prstGeom>
          <a:noFill/>
        </p:spPr>
        <p:txBody>
          <a:bodyPr wrap="square" rtlCol="0">
            <a:spAutoFit/>
          </a:bodyPr>
          <a:lstStyle/>
          <a:p>
            <a:pPr marL="285750" indent="-285750">
              <a:buFont typeface="Arial" panose="020B0604020202020204" pitchFamily="34" charset="0"/>
              <a:buChar char="•"/>
            </a:pPr>
            <a:r>
              <a:rPr lang="en-GB" sz="3200" dirty="0"/>
              <a:t>Hybrids – the collapse and intertwining of different categories</a:t>
            </a:r>
          </a:p>
          <a:p>
            <a:endParaRPr lang="en-GB" sz="3200" dirty="0"/>
          </a:p>
          <a:p>
            <a:pPr marL="285750" indent="-285750">
              <a:buFont typeface="Arial" panose="020B0604020202020204" pitchFamily="34" charset="0"/>
              <a:buChar char="•"/>
            </a:pPr>
            <a:r>
              <a:rPr lang="en-GB" sz="3200" dirty="0"/>
              <a:t>Exposes and Defines the categories that we hold on to</a:t>
            </a:r>
          </a:p>
        </p:txBody>
      </p:sp>
      <p:sp>
        <p:nvSpPr>
          <p:cNvPr id="6" name="TextBox 5">
            <a:extLst>
              <a:ext uri="{FF2B5EF4-FFF2-40B4-BE49-F238E27FC236}">
                <a16:creationId xmlns:a16="http://schemas.microsoft.com/office/drawing/2014/main" id="{7AA83785-B9BF-4B50-AF46-8A8CAA5B5DD8}"/>
              </a:ext>
            </a:extLst>
          </p:cNvPr>
          <p:cNvSpPr txBox="1"/>
          <p:nvPr/>
        </p:nvSpPr>
        <p:spPr>
          <a:xfrm>
            <a:off x="906628" y="757989"/>
            <a:ext cx="2177715" cy="646331"/>
          </a:xfrm>
          <a:prstGeom prst="rect">
            <a:avLst/>
          </a:prstGeom>
          <a:noFill/>
        </p:spPr>
        <p:txBody>
          <a:bodyPr wrap="square" rtlCol="0">
            <a:spAutoFit/>
          </a:bodyPr>
          <a:lstStyle/>
          <a:p>
            <a:r>
              <a:rPr lang="en-GB" sz="3600" dirty="0">
                <a:solidFill>
                  <a:schemeClr val="accent3">
                    <a:lumMod val="50000"/>
                  </a:schemeClr>
                </a:solidFill>
              </a:rPr>
              <a:t>Hyb</a:t>
            </a:r>
            <a:r>
              <a:rPr lang="en-GB" sz="3600" dirty="0">
                <a:solidFill>
                  <a:srgbClr val="00B0F0"/>
                </a:solidFill>
              </a:rPr>
              <a:t>ri</a:t>
            </a:r>
            <a:r>
              <a:rPr lang="en-GB" sz="3600" dirty="0">
                <a:solidFill>
                  <a:schemeClr val="accent3">
                    <a:lumMod val="50000"/>
                  </a:schemeClr>
                </a:solidFill>
              </a:rPr>
              <a:t>d</a:t>
            </a:r>
            <a:r>
              <a:rPr lang="en-GB" sz="3600" dirty="0">
                <a:solidFill>
                  <a:srgbClr val="FF5050"/>
                </a:solidFill>
              </a:rPr>
              <a:t>s</a:t>
            </a:r>
            <a:endParaRPr lang="en-GB" dirty="0">
              <a:solidFill>
                <a:srgbClr val="FF5050"/>
              </a:solidFill>
            </a:endParaRPr>
          </a:p>
        </p:txBody>
      </p:sp>
    </p:spTree>
    <p:extLst>
      <p:ext uri="{BB962C8B-B14F-4D97-AF65-F5344CB8AC3E}">
        <p14:creationId xmlns:p14="http://schemas.microsoft.com/office/powerpoint/2010/main" val="2916981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B746B43-3631-4BB5-B676-8B084921B672}"/>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8800"/>
                    </a14:imgEffect>
                  </a14:imgLayer>
                </a14:imgProps>
              </a:ext>
            </a:extLst>
          </a:blip>
          <a:stretch>
            <a:fillRect/>
          </a:stretch>
        </p:blipFill>
        <p:spPr>
          <a:xfrm>
            <a:off x="1159042" y="580524"/>
            <a:ext cx="8034370" cy="4990097"/>
          </a:xfrm>
          <a:prstGeom prst="rect">
            <a:avLst/>
          </a:prstGeom>
        </p:spPr>
      </p:pic>
      <p:sp>
        <p:nvSpPr>
          <p:cNvPr id="3" name="Rectangle 2">
            <a:extLst>
              <a:ext uri="{FF2B5EF4-FFF2-40B4-BE49-F238E27FC236}">
                <a16:creationId xmlns:a16="http://schemas.microsoft.com/office/drawing/2014/main" id="{1F8E1450-09B4-4F3B-A860-846F383AE9A2}"/>
              </a:ext>
            </a:extLst>
          </p:cNvPr>
          <p:cNvSpPr/>
          <p:nvPr/>
        </p:nvSpPr>
        <p:spPr>
          <a:xfrm>
            <a:off x="1109553" y="5877366"/>
            <a:ext cx="8133347" cy="800219"/>
          </a:xfrm>
          <a:prstGeom prst="rect">
            <a:avLst/>
          </a:prstGeom>
        </p:spPr>
        <p:txBody>
          <a:bodyPr wrap="square">
            <a:spAutoFit/>
          </a:bodyPr>
          <a:lstStyle/>
          <a:p>
            <a:pPr algn="ctr"/>
            <a:r>
              <a:rPr lang="en-GB" sz="2800" dirty="0">
                <a:solidFill>
                  <a:srgbClr val="000000"/>
                </a:solidFill>
                <a:latin typeface="Substance W00 Regular"/>
              </a:rPr>
              <a:t>“The Modern Constitution”, diagram by Bruno Latour </a:t>
            </a:r>
          </a:p>
          <a:p>
            <a:pPr algn="ctr"/>
            <a:r>
              <a:rPr lang="en-GB" dirty="0">
                <a:solidFill>
                  <a:srgbClr val="000000"/>
                </a:solidFill>
                <a:latin typeface="Substance W00 Regular"/>
              </a:rPr>
              <a:t>From We Have Never Been Modern, Harvard University Press, 1993</a:t>
            </a:r>
          </a:p>
        </p:txBody>
      </p:sp>
    </p:spTree>
    <p:extLst>
      <p:ext uri="{BB962C8B-B14F-4D97-AF65-F5344CB8AC3E}">
        <p14:creationId xmlns:p14="http://schemas.microsoft.com/office/powerpoint/2010/main" val="3910864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C5435DF-09DC-4987-8065-FCF30A34FEFD}"/>
              </a:ext>
            </a:extLst>
          </p:cNvPr>
          <p:cNvPicPr>
            <a:picLocks noChangeAspect="1"/>
          </p:cNvPicPr>
          <p:nvPr/>
        </p:nvPicPr>
        <p:blipFill>
          <a:blip r:embed="rId3"/>
          <a:stretch>
            <a:fillRect/>
          </a:stretch>
        </p:blipFill>
        <p:spPr>
          <a:xfrm>
            <a:off x="9266664" y="320682"/>
            <a:ext cx="885247" cy="1350000"/>
          </a:xfrm>
          <a:prstGeom prst="rect">
            <a:avLst/>
          </a:prstGeom>
        </p:spPr>
      </p:pic>
      <p:sp>
        <p:nvSpPr>
          <p:cNvPr id="3" name="Rectangle 2">
            <a:extLst>
              <a:ext uri="{FF2B5EF4-FFF2-40B4-BE49-F238E27FC236}">
                <a16:creationId xmlns:a16="http://schemas.microsoft.com/office/drawing/2014/main" id="{6D71A041-DD81-4150-9409-5DA0632264EF}"/>
              </a:ext>
            </a:extLst>
          </p:cNvPr>
          <p:cNvSpPr/>
          <p:nvPr/>
        </p:nvSpPr>
        <p:spPr>
          <a:xfrm>
            <a:off x="952742" y="1820846"/>
            <a:ext cx="8191257" cy="3695242"/>
          </a:xfrm>
          <a:prstGeom prst="rect">
            <a:avLst/>
          </a:prstGeom>
        </p:spPr>
        <p:txBody>
          <a:bodyPr wrap="square">
            <a:spAutoFit/>
          </a:bodyPr>
          <a:lstStyle/>
          <a:p>
            <a:r>
              <a:rPr lang="en-GB" sz="3600" b="1" dirty="0">
                <a:solidFill>
                  <a:schemeClr val="accent6">
                    <a:lumMod val="75000"/>
                  </a:schemeClr>
                </a:solidFill>
              </a:rPr>
              <a:t>Questions the authority and reliability of scientific knowledge</a:t>
            </a:r>
          </a:p>
          <a:p>
            <a:endParaRPr lang="en-GB" sz="2400" dirty="0"/>
          </a:p>
          <a:p>
            <a:pPr marL="457200" indent="-457200">
              <a:lnSpc>
                <a:spcPct val="150000"/>
              </a:lnSpc>
              <a:buFont typeface="Arial" panose="020B0604020202020204" pitchFamily="34" charset="0"/>
              <a:buChar char="•"/>
            </a:pPr>
            <a:r>
              <a:rPr lang="en-GB" sz="3200" dirty="0"/>
              <a:t>Global warming</a:t>
            </a:r>
          </a:p>
          <a:p>
            <a:pPr marL="457200" indent="-457200">
              <a:lnSpc>
                <a:spcPct val="150000"/>
              </a:lnSpc>
              <a:buFont typeface="Arial" panose="020B0604020202020204" pitchFamily="34" charset="0"/>
              <a:buChar char="•"/>
            </a:pPr>
            <a:r>
              <a:rPr lang="en-GB" sz="3200" dirty="0"/>
              <a:t>the spread of mad cow disease,</a:t>
            </a:r>
          </a:p>
          <a:p>
            <a:pPr marL="457200" indent="-457200">
              <a:lnSpc>
                <a:spcPct val="150000"/>
              </a:lnSpc>
              <a:buFont typeface="Arial" panose="020B0604020202020204" pitchFamily="34" charset="0"/>
              <a:buChar char="•"/>
            </a:pPr>
            <a:r>
              <a:rPr lang="en-GB" sz="3200" dirty="0"/>
              <a:t>carcinogenic effects of smoking</a:t>
            </a:r>
          </a:p>
        </p:txBody>
      </p:sp>
      <p:sp>
        <p:nvSpPr>
          <p:cNvPr id="4" name="Rectangle 3">
            <a:extLst>
              <a:ext uri="{FF2B5EF4-FFF2-40B4-BE49-F238E27FC236}">
                <a16:creationId xmlns:a16="http://schemas.microsoft.com/office/drawing/2014/main" id="{C560E47F-44C8-4AB0-9963-47EB2AE9CF36}"/>
              </a:ext>
            </a:extLst>
          </p:cNvPr>
          <p:cNvSpPr/>
          <p:nvPr/>
        </p:nvSpPr>
        <p:spPr>
          <a:xfrm>
            <a:off x="9420187" y="1673176"/>
            <a:ext cx="614271" cy="338554"/>
          </a:xfrm>
          <a:prstGeom prst="rect">
            <a:avLst/>
          </a:prstGeom>
        </p:spPr>
        <p:txBody>
          <a:bodyPr wrap="none">
            <a:spAutoFit/>
          </a:bodyPr>
          <a:lstStyle/>
          <a:p>
            <a:r>
              <a:rPr lang="en-GB" sz="1600" dirty="0">
                <a:solidFill>
                  <a:schemeClr val="accent6">
                    <a:lumMod val="60000"/>
                    <a:lumOff val="40000"/>
                  </a:schemeClr>
                </a:solidFill>
              </a:rPr>
              <a:t>1999</a:t>
            </a:r>
            <a:endParaRPr lang="en-GB" dirty="0">
              <a:solidFill>
                <a:schemeClr val="accent6">
                  <a:lumMod val="60000"/>
                  <a:lumOff val="40000"/>
                </a:schemeClr>
              </a:solidFill>
            </a:endParaRPr>
          </a:p>
        </p:txBody>
      </p:sp>
      <p:sp>
        <p:nvSpPr>
          <p:cNvPr id="5" name="Rectangle 4">
            <a:extLst>
              <a:ext uri="{FF2B5EF4-FFF2-40B4-BE49-F238E27FC236}">
                <a16:creationId xmlns:a16="http://schemas.microsoft.com/office/drawing/2014/main" id="{823E748A-0FE0-4F2F-A5F4-781AF463E7B5}"/>
              </a:ext>
            </a:extLst>
          </p:cNvPr>
          <p:cNvSpPr/>
          <p:nvPr/>
        </p:nvSpPr>
        <p:spPr>
          <a:xfrm>
            <a:off x="523324" y="666841"/>
            <a:ext cx="3177152" cy="461665"/>
          </a:xfrm>
          <a:prstGeom prst="rect">
            <a:avLst/>
          </a:prstGeom>
        </p:spPr>
        <p:txBody>
          <a:bodyPr wrap="none">
            <a:spAutoFit/>
          </a:bodyPr>
          <a:lstStyle/>
          <a:p>
            <a:pPr lvl="0"/>
            <a:r>
              <a:rPr lang="en-GB" sz="2400" i="1" dirty="0">
                <a:solidFill>
                  <a:prstClr val="black"/>
                </a:solidFill>
              </a:rPr>
              <a:t>Pandora’s Hope, </a:t>
            </a:r>
            <a:r>
              <a:rPr lang="en-GB" sz="2400" dirty="0">
                <a:solidFill>
                  <a:prstClr val="black"/>
                </a:solidFill>
              </a:rPr>
              <a:t>1999</a:t>
            </a:r>
          </a:p>
        </p:txBody>
      </p:sp>
    </p:spTree>
    <p:extLst>
      <p:ext uri="{BB962C8B-B14F-4D97-AF65-F5344CB8AC3E}">
        <p14:creationId xmlns:p14="http://schemas.microsoft.com/office/powerpoint/2010/main" val="549833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1F2288-7306-4650-B3F6-AFE7A837B122}"/>
              </a:ext>
            </a:extLst>
          </p:cNvPr>
          <p:cNvSpPr/>
          <p:nvPr/>
        </p:nvSpPr>
        <p:spPr>
          <a:xfrm>
            <a:off x="1708174" y="2551837"/>
            <a:ext cx="6160479" cy="1754326"/>
          </a:xfrm>
          <a:prstGeom prst="rect">
            <a:avLst/>
          </a:prstGeom>
        </p:spPr>
        <p:txBody>
          <a:bodyPr wrap="square">
            <a:spAutoFit/>
          </a:bodyPr>
          <a:lstStyle/>
          <a:p>
            <a:r>
              <a:rPr lang="en-GB" sz="3600" i="1" dirty="0"/>
              <a:t>“New </a:t>
            </a:r>
            <a:r>
              <a:rPr lang="en-GB" sz="3600" dirty="0"/>
              <a:t>topics, that’s what you need ANT for.” </a:t>
            </a:r>
          </a:p>
          <a:p>
            <a:pPr algn="r"/>
            <a:r>
              <a:rPr lang="en-GB" sz="3200" dirty="0"/>
              <a:t>(Latour, 2005 p.142)</a:t>
            </a:r>
          </a:p>
        </p:txBody>
      </p:sp>
    </p:spTree>
    <p:extLst>
      <p:ext uri="{BB962C8B-B14F-4D97-AF65-F5344CB8AC3E}">
        <p14:creationId xmlns:p14="http://schemas.microsoft.com/office/powerpoint/2010/main" val="1880407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FAAA57-B41B-4C08-99DD-8783E17E77E2}"/>
              </a:ext>
            </a:extLst>
          </p:cNvPr>
          <p:cNvSpPr/>
          <p:nvPr/>
        </p:nvSpPr>
        <p:spPr>
          <a:xfrm>
            <a:off x="964581" y="2784870"/>
            <a:ext cx="8408020" cy="2800767"/>
          </a:xfrm>
          <a:prstGeom prst="rect">
            <a:avLst/>
          </a:prstGeom>
        </p:spPr>
        <p:txBody>
          <a:bodyPr wrap="square">
            <a:spAutoFit/>
          </a:bodyPr>
          <a:lstStyle/>
          <a:p>
            <a:r>
              <a:rPr lang="en-GB" sz="3200" dirty="0"/>
              <a:t>“Gilroy introduces a </a:t>
            </a:r>
            <a:r>
              <a:rPr lang="en-GB" sz="3200" dirty="0">
                <a:highlight>
                  <a:srgbClr val="FFFF00"/>
                </a:highlight>
              </a:rPr>
              <a:t>networked</a:t>
            </a:r>
            <a:r>
              <a:rPr lang="en-GB" sz="3200" dirty="0"/>
              <a:t> model of culture that displaces the organic metaphor of “roots” to show how group-belonging </a:t>
            </a:r>
            <a:r>
              <a:rPr lang="en-GB" sz="3200" dirty="0">
                <a:highlight>
                  <a:srgbClr val="FFFF00"/>
                </a:highlight>
              </a:rPr>
              <a:t>adapts</a:t>
            </a:r>
            <a:r>
              <a:rPr lang="en-GB" sz="3200" dirty="0"/>
              <a:t> under historical conditions.”</a:t>
            </a:r>
          </a:p>
          <a:p>
            <a:endParaRPr lang="en-GB" sz="2400" dirty="0"/>
          </a:p>
          <a:p>
            <a:r>
              <a:rPr lang="en-GB" sz="2400" dirty="0" err="1"/>
              <a:t>Holberg</a:t>
            </a:r>
            <a:r>
              <a:rPr lang="en-GB" sz="2400" dirty="0"/>
              <a:t> Committee, 2018 </a:t>
            </a:r>
          </a:p>
        </p:txBody>
      </p:sp>
      <p:pic>
        <p:nvPicPr>
          <p:cNvPr id="3" name="Picture 2">
            <a:extLst>
              <a:ext uri="{FF2B5EF4-FFF2-40B4-BE49-F238E27FC236}">
                <a16:creationId xmlns:a16="http://schemas.microsoft.com/office/drawing/2014/main" id="{4302B8BF-3FA8-44A5-8687-0092FDE3C016}"/>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7489929" y="462929"/>
            <a:ext cx="2572385" cy="1497044"/>
          </a:xfrm>
          <a:prstGeom prst="rect">
            <a:avLst/>
          </a:prstGeom>
        </p:spPr>
      </p:pic>
      <p:sp>
        <p:nvSpPr>
          <p:cNvPr id="4" name="TextBox 3">
            <a:extLst>
              <a:ext uri="{FF2B5EF4-FFF2-40B4-BE49-F238E27FC236}">
                <a16:creationId xmlns:a16="http://schemas.microsoft.com/office/drawing/2014/main" id="{D90702AA-30A9-4E2D-B177-6C7187CB14C0}"/>
              </a:ext>
            </a:extLst>
          </p:cNvPr>
          <p:cNvSpPr txBox="1"/>
          <p:nvPr/>
        </p:nvSpPr>
        <p:spPr>
          <a:xfrm>
            <a:off x="1082842" y="649705"/>
            <a:ext cx="3116179" cy="646331"/>
          </a:xfrm>
          <a:prstGeom prst="rect">
            <a:avLst/>
          </a:prstGeom>
          <a:noFill/>
        </p:spPr>
        <p:txBody>
          <a:bodyPr wrap="square" rtlCol="0">
            <a:spAutoFit/>
          </a:bodyPr>
          <a:lstStyle/>
          <a:p>
            <a:r>
              <a:rPr lang="en-GB" dirty="0"/>
              <a:t>2019 winner</a:t>
            </a:r>
          </a:p>
          <a:p>
            <a:r>
              <a:rPr lang="en-GB" dirty="0"/>
              <a:t>Professor Paul Gilroy</a:t>
            </a:r>
          </a:p>
        </p:txBody>
      </p:sp>
    </p:spTree>
    <p:extLst>
      <p:ext uri="{BB962C8B-B14F-4D97-AF65-F5344CB8AC3E}">
        <p14:creationId xmlns:p14="http://schemas.microsoft.com/office/powerpoint/2010/main" val="3401966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361E0C-186F-46B7-9DCC-EDDFA4C89FF2}"/>
              </a:ext>
            </a:extLst>
          </p:cNvPr>
          <p:cNvSpPr txBox="1"/>
          <p:nvPr/>
        </p:nvSpPr>
        <p:spPr>
          <a:xfrm>
            <a:off x="702524" y="1087218"/>
            <a:ext cx="9295717" cy="4524315"/>
          </a:xfrm>
          <a:prstGeom prst="rect">
            <a:avLst/>
          </a:prstGeom>
          <a:noFill/>
        </p:spPr>
        <p:txBody>
          <a:bodyPr wrap="square" rtlCol="0">
            <a:spAutoFit/>
          </a:bodyPr>
          <a:lstStyle/>
          <a:p>
            <a:pPr marL="1160463" indent="-446088">
              <a:buFont typeface="Arial" panose="020B0604020202020204" pitchFamily="34" charset="0"/>
              <a:buChar char="•"/>
            </a:pPr>
            <a:r>
              <a:rPr lang="en-GB" sz="3600" dirty="0"/>
              <a:t>Process, acts of becoming, interactions</a:t>
            </a:r>
          </a:p>
          <a:p>
            <a:pPr marL="1160463" indent="-446088">
              <a:buFont typeface="Arial" panose="020B0604020202020204" pitchFamily="34" charset="0"/>
              <a:buChar char="•"/>
            </a:pPr>
            <a:endParaRPr lang="en-GB" sz="3600" dirty="0"/>
          </a:p>
          <a:p>
            <a:pPr marL="1160463" indent="-446088">
              <a:buFont typeface="Arial" panose="020B0604020202020204" pitchFamily="34" charset="0"/>
              <a:buChar char="•"/>
            </a:pPr>
            <a:r>
              <a:rPr lang="en-GB" sz="3600" dirty="0"/>
              <a:t>Challenges dichotomies object/subject; human/non-human</a:t>
            </a:r>
          </a:p>
          <a:p>
            <a:pPr marL="1160463" indent="-446088">
              <a:buFont typeface="Arial" panose="020B0604020202020204" pitchFamily="34" charset="0"/>
              <a:buChar char="•"/>
            </a:pPr>
            <a:endParaRPr lang="en-GB" sz="3600" dirty="0"/>
          </a:p>
          <a:p>
            <a:pPr marL="1160463" indent="-446088">
              <a:buFont typeface="Arial" panose="020B0604020202020204" pitchFamily="34" charset="0"/>
              <a:buChar char="•"/>
            </a:pPr>
            <a:r>
              <a:rPr lang="en-GB" sz="3600" dirty="0"/>
              <a:t>Breaks down categories, objects or units, focus on relations</a:t>
            </a:r>
          </a:p>
        </p:txBody>
      </p:sp>
      <p:sp>
        <p:nvSpPr>
          <p:cNvPr id="5" name="TextBox 4">
            <a:extLst>
              <a:ext uri="{FF2B5EF4-FFF2-40B4-BE49-F238E27FC236}">
                <a16:creationId xmlns:a16="http://schemas.microsoft.com/office/drawing/2014/main" id="{DB0F1F42-032C-493D-AB22-9F240B3467A9}"/>
              </a:ext>
            </a:extLst>
          </p:cNvPr>
          <p:cNvSpPr txBox="1"/>
          <p:nvPr/>
        </p:nvSpPr>
        <p:spPr>
          <a:xfrm>
            <a:off x="4583149" y="359167"/>
            <a:ext cx="2185642" cy="646331"/>
          </a:xfrm>
          <a:prstGeom prst="rect">
            <a:avLst/>
          </a:prstGeom>
          <a:noFill/>
        </p:spPr>
        <p:txBody>
          <a:bodyPr wrap="square" rtlCol="0">
            <a:spAutoFit/>
          </a:bodyPr>
          <a:lstStyle/>
          <a:p>
            <a:r>
              <a:rPr lang="en-GB" sz="3600" dirty="0"/>
              <a:t>Summary</a:t>
            </a:r>
          </a:p>
        </p:txBody>
      </p:sp>
    </p:spTree>
    <p:extLst>
      <p:ext uri="{BB962C8B-B14F-4D97-AF65-F5344CB8AC3E}">
        <p14:creationId xmlns:p14="http://schemas.microsoft.com/office/powerpoint/2010/main" val="3796098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681998C-2FC6-48FA-A5B5-C76FA0F9D5C9}"/>
              </a:ext>
            </a:extLst>
          </p:cNvPr>
          <p:cNvSpPr txBox="1"/>
          <p:nvPr/>
        </p:nvSpPr>
        <p:spPr>
          <a:xfrm>
            <a:off x="568712" y="450777"/>
            <a:ext cx="2211888" cy="584775"/>
          </a:xfrm>
          <a:prstGeom prst="rect">
            <a:avLst/>
          </a:prstGeom>
          <a:noFill/>
        </p:spPr>
        <p:txBody>
          <a:bodyPr wrap="none" rtlCol="0">
            <a:spAutoFit/>
          </a:bodyPr>
          <a:lstStyle/>
          <a:p>
            <a:r>
              <a:rPr lang="en-GB" sz="3200" dirty="0"/>
              <a:t>References</a:t>
            </a:r>
            <a:endParaRPr lang="en-GB" sz="3600" dirty="0"/>
          </a:p>
        </p:txBody>
      </p:sp>
      <p:sp>
        <p:nvSpPr>
          <p:cNvPr id="6" name="Rectangle 5">
            <a:extLst>
              <a:ext uri="{FF2B5EF4-FFF2-40B4-BE49-F238E27FC236}">
                <a16:creationId xmlns:a16="http://schemas.microsoft.com/office/drawing/2014/main" id="{A94BB021-3FCB-4B9F-8266-5738D079131D}"/>
              </a:ext>
            </a:extLst>
          </p:cNvPr>
          <p:cNvSpPr/>
          <p:nvPr/>
        </p:nvSpPr>
        <p:spPr>
          <a:xfrm>
            <a:off x="568712" y="1649447"/>
            <a:ext cx="9813073" cy="3693319"/>
          </a:xfrm>
          <a:prstGeom prst="rect">
            <a:avLst/>
          </a:prstGeom>
        </p:spPr>
        <p:txBody>
          <a:bodyPr wrap="square">
            <a:spAutoFit/>
          </a:bodyPr>
          <a:lstStyle/>
          <a:p>
            <a:r>
              <a:rPr lang="en-GB" dirty="0" err="1"/>
              <a:t>Callon</a:t>
            </a:r>
            <a:r>
              <a:rPr lang="en-GB" dirty="0"/>
              <a:t>, M. (1999) ‘Some elements of a sociology of translation: Domestication of the scallops and the fishermen of St. </a:t>
            </a:r>
            <a:r>
              <a:rPr lang="en-GB" dirty="0" err="1"/>
              <a:t>Brieuc</a:t>
            </a:r>
            <a:r>
              <a:rPr lang="en-GB" dirty="0"/>
              <a:t> Bay BT  - The science studies reader’, </a:t>
            </a:r>
            <a:r>
              <a:rPr lang="en-GB" i="1" dirty="0"/>
              <a:t>The science studies reader</a:t>
            </a:r>
            <a:r>
              <a:rPr lang="en-GB" dirty="0"/>
              <a:t>, pp. 67–83.</a:t>
            </a:r>
          </a:p>
          <a:p>
            <a:endParaRPr lang="en-GB" dirty="0"/>
          </a:p>
          <a:p>
            <a:r>
              <a:rPr lang="en-GB" dirty="0"/>
              <a:t>Latour, B. (1987) </a:t>
            </a:r>
            <a:r>
              <a:rPr lang="en-GB" i="1" dirty="0"/>
              <a:t>Science in Action</a:t>
            </a:r>
            <a:r>
              <a:rPr lang="en-GB" dirty="0"/>
              <a:t>. Cambridge: Harvard University Press.</a:t>
            </a:r>
          </a:p>
          <a:p>
            <a:endParaRPr lang="en-GB" dirty="0"/>
          </a:p>
          <a:p>
            <a:r>
              <a:rPr lang="en-GB" dirty="0"/>
              <a:t>Latour, B. (1999) </a:t>
            </a:r>
            <a:r>
              <a:rPr lang="en-GB" i="1" dirty="0"/>
              <a:t>Pandora’s Hope: Essays on the Reality of Science Studies</a:t>
            </a:r>
            <a:r>
              <a:rPr lang="en-GB" dirty="0"/>
              <a:t>. Cambridge: Harvard University Press.</a:t>
            </a:r>
          </a:p>
          <a:p>
            <a:endParaRPr lang="en-GB" dirty="0"/>
          </a:p>
          <a:p>
            <a:r>
              <a:rPr lang="en-GB" dirty="0"/>
              <a:t>Latour, B. (2004) </a:t>
            </a:r>
            <a:r>
              <a:rPr lang="en-GB" i="1" dirty="0"/>
              <a:t>We Have Never Been Modern</a:t>
            </a:r>
            <a:r>
              <a:rPr lang="en-GB" dirty="0"/>
              <a:t>. Cambridge: Harvard University Press.</a:t>
            </a:r>
          </a:p>
          <a:p>
            <a:endParaRPr lang="en-GB" dirty="0"/>
          </a:p>
          <a:p>
            <a:r>
              <a:rPr lang="en-GB" dirty="0"/>
              <a:t>Latour, B. (2005) </a:t>
            </a:r>
            <a:r>
              <a:rPr lang="en-GB" i="1" dirty="0"/>
              <a:t>Reassembling the Social An Introduction to Actor-Network-Theory</a:t>
            </a:r>
            <a:r>
              <a:rPr lang="en-GB" dirty="0"/>
              <a:t>. Oxford: Oxford University Press.</a:t>
            </a:r>
          </a:p>
        </p:txBody>
      </p:sp>
    </p:spTree>
    <p:extLst>
      <p:ext uri="{BB962C8B-B14F-4D97-AF65-F5344CB8AC3E}">
        <p14:creationId xmlns:p14="http://schemas.microsoft.com/office/powerpoint/2010/main" val="1282699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3EDF212-D906-4DE5-9856-495CA5560EDA}"/>
              </a:ext>
            </a:extLst>
          </p:cNvPr>
          <p:cNvSpPr txBox="1"/>
          <p:nvPr/>
        </p:nvSpPr>
        <p:spPr>
          <a:xfrm>
            <a:off x="568712" y="450777"/>
            <a:ext cx="2211888" cy="584775"/>
          </a:xfrm>
          <a:prstGeom prst="rect">
            <a:avLst/>
          </a:prstGeom>
          <a:noFill/>
        </p:spPr>
        <p:txBody>
          <a:bodyPr wrap="none" rtlCol="0">
            <a:spAutoFit/>
          </a:bodyPr>
          <a:lstStyle/>
          <a:p>
            <a:r>
              <a:rPr lang="en-GB" sz="3200" dirty="0"/>
              <a:t>References</a:t>
            </a:r>
            <a:endParaRPr lang="en-GB" sz="3600" dirty="0"/>
          </a:p>
        </p:txBody>
      </p:sp>
      <p:sp>
        <p:nvSpPr>
          <p:cNvPr id="2" name="Rectangle 1">
            <a:extLst>
              <a:ext uri="{FF2B5EF4-FFF2-40B4-BE49-F238E27FC236}">
                <a16:creationId xmlns:a16="http://schemas.microsoft.com/office/drawing/2014/main" id="{8D5E006E-FEF7-4FB7-94E9-A1448776017F}"/>
              </a:ext>
            </a:extLst>
          </p:cNvPr>
          <p:cNvSpPr/>
          <p:nvPr/>
        </p:nvSpPr>
        <p:spPr>
          <a:xfrm>
            <a:off x="568712" y="1577552"/>
            <a:ext cx="9658130" cy="3416320"/>
          </a:xfrm>
          <a:prstGeom prst="rect">
            <a:avLst/>
          </a:prstGeom>
        </p:spPr>
        <p:txBody>
          <a:bodyPr wrap="square">
            <a:spAutoFit/>
          </a:bodyPr>
          <a:lstStyle/>
          <a:p>
            <a:r>
              <a:rPr lang="en-GB" dirty="0"/>
              <a:t>Law, J. ‘Actor Network Theory and Material Semiotics,’ version of 25th April 2007, available at http://www. heterogeneities.net/publications/Law2007ANTandMaterialSemiotics.pdf</a:t>
            </a:r>
          </a:p>
          <a:p>
            <a:endParaRPr lang="en-GB" dirty="0"/>
          </a:p>
          <a:p>
            <a:r>
              <a:rPr lang="en-GB" dirty="0"/>
              <a:t>Latour, Bruno. '</a:t>
            </a:r>
            <a:r>
              <a:rPr lang="en-GB" i="1" dirty="0"/>
              <a:t>Reassembling the Social: An Introduction to Actor–Network Theory</a:t>
            </a:r>
            <a:r>
              <a:rPr lang="en-GB" dirty="0"/>
              <a:t>. Oxford, UK: Oxford UP, 2005</a:t>
            </a:r>
          </a:p>
          <a:p>
            <a:endParaRPr lang="en-GB" dirty="0"/>
          </a:p>
          <a:p>
            <a:r>
              <a:rPr lang="en-GB" dirty="0"/>
              <a:t>Latour, B. (1999). "Technology Is Society Made Durable". In Law, J., ed., </a:t>
            </a:r>
            <a:r>
              <a:rPr lang="en-GB" i="1" dirty="0"/>
              <a:t>Sociology of Monsters</a:t>
            </a:r>
          </a:p>
          <a:p>
            <a:endParaRPr lang="en-GB" dirty="0"/>
          </a:p>
          <a:p>
            <a:r>
              <a:rPr lang="en-GB" dirty="0" err="1"/>
              <a:t>Holberg</a:t>
            </a:r>
            <a:r>
              <a:rPr lang="en-GB" dirty="0"/>
              <a:t> Prize Committee 2019 </a:t>
            </a:r>
          </a:p>
          <a:p>
            <a:r>
              <a:rPr lang="en-GB" dirty="0"/>
              <a:t>https://www.holbergprisen.no/en/news/holberg-prize/2019-holberg-prize-and-nils-klim-prize-laureates-announced</a:t>
            </a:r>
            <a:endParaRPr lang="en-GB" i="1" dirty="0"/>
          </a:p>
        </p:txBody>
      </p:sp>
    </p:spTree>
    <p:extLst>
      <p:ext uri="{BB962C8B-B14F-4D97-AF65-F5344CB8AC3E}">
        <p14:creationId xmlns:p14="http://schemas.microsoft.com/office/powerpoint/2010/main" val="123282252"/>
      </p:ext>
    </p:extLst>
  </p:cSld>
  <p:clrMapOvr>
    <a:masterClrMapping/>
  </p:clrMapOvr>
</p:sld>
</file>

<file path=ppt/theme/theme1.xml><?xml version="1.0" encoding="utf-8"?>
<a:theme xmlns:a="http://schemas.openxmlformats.org/drawingml/2006/main" name="Latour TITLe">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1_Latour TITLe">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1514</TotalTime>
  <Words>1940</Words>
  <Application>Microsoft Office PowerPoint</Application>
  <PresentationFormat>Widescreen</PresentationFormat>
  <Paragraphs>186</Paragraphs>
  <Slides>20</Slides>
  <Notes>20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20</vt:i4>
      </vt:variant>
    </vt:vector>
  </HeadingPairs>
  <TitlesOfParts>
    <vt:vector size="29" baseType="lpstr">
      <vt:lpstr>Arial</vt:lpstr>
      <vt:lpstr>Calibri</vt:lpstr>
      <vt:lpstr>Source Sans Pro</vt:lpstr>
      <vt:lpstr>Substance W00 Regular</vt:lpstr>
      <vt:lpstr>Trebuchet MS</vt:lpstr>
      <vt:lpstr>Wingdings</vt:lpstr>
      <vt:lpstr>Wingdings 3</vt:lpstr>
      <vt:lpstr>Latour TITLe</vt:lpstr>
      <vt:lpstr>1_Latour TITLe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Page</dc:creator>
  <cp:lastModifiedBy>Sarah Page</cp:lastModifiedBy>
  <cp:revision>2</cp:revision>
  <cp:lastPrinted>2019-05-29T10:16:56Z</cp:lastPrinted>
  <dcterms:created xsi:type="dcterms:W3CDTF">2019-05-19T17:10:02Z</dcterms:created>
  <dcterms:modified xsi:type="dcterms:W3CDTF">2019-05-31T22:10:55Z</dcterms:modified>
</cp:coreProperties>
</file>