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6"/>
  </p:notesMasterIdLst>
  <p:sldIdLst>
    <p:sldId id="266" r:id="rId2"/>
    <p:sldId id="271" r:id="rId3"/>
    <p:sldId id="267" r:id="rId4"/>
    <p:sldId id="258" r:id="rId5"/>
    <p:sldId id="268" r:id="rId6"/>
    <p:sldId id="269" r:id="rId7"/>
    <p:sldId id="270" r:id="rId8"/>
    <p:sldId id="264" r:id="rId9"/>
    <p:sldId id="265" r:id="rId10"/>
    <p:sldId id="259" r:id="rId11"/>
    <p:sldId id="260" r:id="rId12"/>
    <p:sldId id="263" r:id="rId13"/>
    <p:sldId id="272" r:id="rId14"/>
    <p:sldId id="26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9F54F3-0A9A-4E03-BB3A-613D09AA1E94}" v="2" dt="2025-10-29T12:25:29.5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969" autoAdjust="0"/>
  </p:normalViewPr>
  <p:slideViewPr>
    <p:cSldViewPr snapToGrid="0">
      <p:cViewPr varScale="1">
        <p:scale>
          <a:sx n="61" d="100"/>
          <a:sy n="61" d="100"/>
        </p:scale>
        <p:origin x="750" y="2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545C1E-8CD4-410A-B2CA-2C9420CF10AB}" type="datetimeFigureOut">
              <a:rPr lang="en-GB" smtClean="0"/>
              <a:t>03/11/2025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6AB67A-EE7F-47CA-B680-7EBE7ACED1DC}" type="slidenum">
              <a:rPr lang="en-GB" smtClean="0"/>
              <a:t>‹#›</a:t>
            </a:fld>
            <a:endParaRPr lang="en-GB"/>
          </a:p>
        </p:txBody>
      </p:sp>
    </p:spTree>
    <p:extLst>
      <p:ext uri="{BB962C8B-B14F-4D97-AF65-F5344CB8AC3E}">
        <p14:creationId xmlns:p14="http://schemas.microsoft.com/office/powerpoint/2010/main" val="1088132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Introduction </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Sustainability in the hospitality sector is a very important aspect that has helped in protecting the environment as well as society. On that account, reducing food waste is very necessary as this aspect helps in increasing operational efficiency, enhancing brand reputation as well as reducing food security. Within this context, composting is one of the crucial strategies that can help hotels like Marriott and others. This aspect helps in reducing landfills, improving soil quality as well as promoting the circular economy. On that account, this presentation will highlight the contemporary issues in the hospitality sector. Using theories will help in discussing the key concepts and other aspects. The data analysis methods and tools will be highlighted along with industry-based knowledge about the theme.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876AB67A-EE7F-47CA-B680-7EBE7ACED1DC}" type="slidenum">
              <a:rPr lang="en-GB" smtClean="0"/>
              <a:t>4</a:t>
            </a:fld>
            <a:endParaRPr lang="en-GB"/>
          </a:p>
        </p:txBody>
      </p:sp>
    </p:spTree>
    <p:extLst>
      <p:ext uri="{BB962C8B-B14F-4D97-AF65-F5344CB8AC3E}">
        <p14:creationId xmlns:p14="http://schemas.microsoft.com/office/powerpoint/2010/main" val="3963905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Literature Review </a:t>
            </a:r>
            <a:endParaRPr lang="en-US"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Application of the theories and concepts based on food waste and composting in the hospitality sector</a:t>
            </a:r>
            <a:endParaRPr lang="en-US"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Highlighting the Triple Bottomline Theory for analysing the benefits and challenges of food composting in the hospitality sector </a:t>
            </a:r>
            <a:endParaRPr lang="en-US"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Profit</a:t>
            </a:r>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According to </a:t>
            </a:r>
            <a:r>
              <a:rPr lang="en-GB" sz="1200" kern="1200" dirty="0" err="1">
                <a:solidFill>
                  <a:schemeClr val="tx1"/>
                </a:solidFill>
                <a:effectLst/>
                <a:latin typeface="+mn-lt"/>
                <a:ea typeface="+mn-ea"/>
                <a:cs typeface="+mn-cs"/>
              </a:rPr>
              <a:t>Ozturkoglu</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(2021) With the support of the Triple Bottom Line theory, the hospitality sector is able to several benefits by highlighting their contexts. Therefore, the major benefits that the hospitality sector gains from food composting are reducing the costs of waste disposal. Further, the hospitality companies are also able to improve the operational efficacy, which includes better inventory management as well as portion control. However, the major issues are related to the effective infrastructure and the initial investment for the equipment and staff training for food composting. Another issue for the food composting that is highlighted by the TBL is the external costs required for space, energy as well as labour maintenance.       </a:t>
            </a:r>
            <a:endParaRPr lang="en-US"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People</a:t>
            </a:r>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 opined by Bui and </a:t>
            </a:r>
            <a:r>
              <a:rPr lang="en-GB" sz="1200" kern="1200" dirty="0" err="1">
                <a:solidFill>
                  <a:schemeClr val="tx1"/>
                </a:solidFill>
                <a:effectLst/>
                <a:latin typeface="+mn-lt"/>
                <a:ea typeface="+mn-ea"/>
                <a:cs typeface="+mn-cs"/>
              </a:rPr>
              <a:t>Filimonau</a:t>
            </a:r>
            <a:r>
              <a:rPr lang="en-GB" sz="1200" kern="1200" dirty="0">
                <a:solidFill>
                  <a:schemeClr val="tx1"/>
                </a:solidFill>
                <a:effectLst/>
                <a:latin typeface="+mn-lt"/>
                <a:ea typeface="+mn-ea"/>
                <a:cs typeface="+mn-cs"/>
              </a:rPr>
              <a:t> (2021), by focusing on the context of People in TBL theory, the hospitality firms are able to improve their brand image and enhance public relations by being the socially responsible ones. Further, this theory is also helpful for companies in increasing employee engagement and their morale for their participation in the sustainability initiatives. Apart from the benefits of this theory, there are major challenges related to this context. Among them, the major issues are the requirement for educating the staff regarding the effective procedures of proper composting. Sometimes the composting is not managed properly, for which creates bad odours and offers negative perceptions of the customers regarding the reputation of the hotel.    </a:t>
            </a:r>
            <a:endParaRPr lang="en-US"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Planet</a:t>
            </a:r>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 stated Mattera and Gava (2022), by engaging the TBL theory with the hospitality sector, the companies are able to decrease the amount of organic waste that is sent to landfills. Therefore, the process of composting is reducing the production of methane as well as other potential greenhouse gases. Further, the organisations are also focusing on enhancing the soil through creating valuable compost. Contrarily, the challenges within this process highlight the requirement for space for composting, specifically in urban areas. Further, measuring, along with reporting the environmental impact, is also complex for the companies.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76AB67A-EE7F-47CA-B680-7EBE7ACED1DC}" type="slidenum">
              <a:rPr lang="en-GB" smtClean="0"/>
              <a:t>5</a:t>
            </a:fld>
            <a:endParaRPr lang="en-GB"/>
          </a:p>
        </p:txBody>
      </p:sp>
    </p:spTree>
    <p:extLst>
      <p:ext uri="{BB962C8B-B14F-4D97-AF65-F5344CB8AC3E}">
        <p14:creationId xmlns:p14="http://schemas.microsoft.com/office/powerpoint/2010/main" val="2582961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1" kern="1200" dirty="0">
                <a:solidFill>
                  <a:schemeClr val="tx1"/>
                </a:solidFill>
                <a:effectLst/>
                <a:latin typeface="+mn-lt"/>
                <a:ea typeface="+mn-ea"/>
                <a:cs typeface="+mn-cs"/>
              </a:rPr>
              <a:t>Emphasising the Ability Motivation theory as a strategy to mitigate the issues in the food composting in the hospitality sector</a:t>
            </a:r>
            <a:r>
              <a:rPr lang="en-GB" sz="1200" i="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 opined by </a:t>
            </a:r>
            <a:r>
              <a:rPr lang="en-GB" sz="1200" kern="1200" dirty="0" err="1">
                <a:solidFill>
                  <a:schemeClr val="tx1"/>
                </a:solidFill>
                <a:effectLst/>
                <a:latin typeface="+mn-lt"/>
                <a:ea typeface="+mn-ea"/>
                <a:cs typeface="+mn-cs"/>
              </a:rPr>
              <a:t>Psimoulis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the Ability-Motivation Theory helps to focus on the internal as well as external factors in the organisations that will influence the performance of the employees. Through offering the staff a comprehensive approach for overcoming the major composting challenges. By focusing on this, the organisations can develop robust training programs regarding effective waste handling and their segregation. Reminding employees regarding the environmental impact of food waste will also help the staff in fostering knowledge of food waste.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76AB67A-EE7F-47CA-B680-7EBE7ACED1DC}" type="slidenum">
              <a:rPr lang="en-GB" smtClean="0"/>
              <a:t>6</a:t>
            </a:fld>
            <a:endParaRPr lang="en-GB"/>
          </a:p>
        </p:txBody>
      </p:sp>
    </p:spTree>
    <p:extLst>
      <p:ext uri="{BB962C8B-B14F-4D97-AF65-F5344CB8AC3E}">
        <p14:creationId xmlns:p14="http://schemas.microsoft.com/office/powerpoint/2010/main" val="384673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Methods</a:t>
            </a:r>
            <a:endParaRPr lang="en-US"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Data Collection procedures and Data Collection techniques </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ways through which the data has been collected and interpreted have been known as the Data collection techniques, and their analysis has been referred to as the procedure. Therefore, within this conference paper, the researcher has majorly focused on the secondary thematic analysis over the primary quantitative analysis </a:t>
            </a:r>
            <a:r>
              <a:rPr lang="en-US" sz="1200" kern="1200" dirty="0">
                <a:solidFill>
                  <a:schemeClr val="tx1"/>
                </a:solidFill>
                <a:effectLst/>
                <a:latin typeface="+mn-lt"/>
                <a:ea typeface="+mn-ea"/>
                <a:cs typeface="+mn-cs"/>
              </a:rPr>
              <a:t>(Heath, 2023)</a:t>
            </a:r>
            <a:r>
              <a:rPr lang="en-GB" sz="1200" kern="1200" dirty="0">
                <a:solidFill>
                  <a:schemeClr val="tx1"/>
                </a:solidFill>
                <a:effectLst/>
                <a:latin typeface="+mn-lt"/>
                <a:ea typeface="+mn-ea"/>
                <a:cs typeface="+mn-cs"/>
              </a:rPr>
              <a:t>. Through this implementation, a wide range of information has been found from the books, journals, and other scholarly articles. Due to this process, the study has reached to its deeper understanding regarding the challenges and their solutions in the food composting in the hospitality sector. </a:t>
            </a:r>
            <a:endParaRPr lang="en-US" dirty="0"/>
          </a:p>
        </p:txBody>
      </p:sp>
      <p:sp>
        <p:nvSpPr>
          <p:cNvPr id="4" name="Slide Number Placeholder 3"/>
          <p:cNvSpPr>
            <a:spLocks noGrp="1"/>
          </p:cNvSpPr>
          <p:nvPr>
            <p:ph type="sldNum" sz="quarter" idx="5"/>
          </p:nvPr>
        </p:nvSpPr>
        <p:spPr/>
        <p:txBody>
          <a:bodyPr/>
          <a:lstStyle/>
          <a:p>
            <a:fld id="{876AB67A-EE7F-47CA-B680-7EBE7ACED1DC}" type="slidenum">
              <a:rPr lang="en-GB" smtClean="0"/>
              <a:t>7</a:t>
            </a:fld>
            <a:endParaRPr lang="en-GB"/>
          </a:p>
        </p:txBody>
      </p:sp>
    </p:spTree>
    <p:extLst>
      <p:ext uri="{BB962C8B-B14F-4D97-AF65-F5344CB8AC3E}">
        <p14:creationId xmlns:p14="http://schemas.microsoft.com/office/powerpoint/2010/main" val="1698597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sz="1200" b="1" i="1" kern="1200" dirty="0">
                <a:solidFill>
                  <a:schemeClr val="tx1"/>
                </a:solidFill>
                <a:effectLst/>
                <a:latin typeface="+mn-lt"/>
                <a:ea typeface="+mn-ea"/>
                <a:cs typeface="+mn-cs"/>
              </a:rPr>
              <a:t>Political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government of the UK is keen to promote waste reduction by implementing voluntary agreements. Legal obligations such as the Food and Drink Pact aim to minimise the food waste volume by 50% by 2030. Besides this, various government-led campaigns are supportive of reducing the waste level. Emergence of COVID-19 and changes made in the trade policies are also influencing the food supply chains and availability of staff in the hotel sector (Barnes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 </a:t>
            </a:r>
          </a:p>
          <a:p>
            <a:r>
              <a:rPr lang="en-US" sz="1200" b="1" i="1" kern="1200" dirty="0">
                <a:solidFill>
                  <a:schemeClr val="tx1"/>
                </a:solidFill>
                <a:effectLst/>
                <a:latin typeface="+mn-lt"/>
                <a:ea typeface="+mn-ea"/>
                <a:cs typeface="+mn-cs"/>
              </a:rPr>
              <a:t>Economic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Rising operating costs have become a major concern for the hospitality industry. Besides this, huge financial losses are present from the wasted food and penalties for recycling legislation. Moreover, the overall economic performance experienced a sharp fall during the pandemic, and the cost-of-living crisis is additional pressure for businesses to obey the sustainability guidelines. Indirect economic costs include environmental damage from the food waste and degradation of public health (</a:t>
            </a:r>
            <a:r>
              <a:rPr lang="en-US" sz="1200" kern="1200" dirty="0" err="1">
                <a:solidFill>
                  <a:schemeClr val="tx1"/>
                </a:solidFill>
                <a:effectLst/>
                <a:latin typeface="+mn-lt"/>
                <a:ea typeface="+mn-ea"/>
                <a:cs typeface="+mn-cs"/>
              </a:rPr>
              <a:t>Bulochova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a:t>
            </a:r>
          </a:p>
          <a:p>
            <a:r>
              <a:rPr lang="en-US" sz="1200" b="1" i="1" kern="1200" dirty="0">
                <a:solidFill>
                  <a:schemeClr val="tx1"/>
                </a:solidFill>
                <a:effectLst/>
                <a:latin typeface="+mn-lt"/>
                <a:ea typeface="+mn-ea"/>
                <a:cs typeface="+mn-cs"/>
              </a:rPr>
              <a:t>Social</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There are rapid changes observed in the consumer attitude in the hospitality industry of the UK. People are now more environmentally conscious, which puts pressure on hotels to adopt green practices. Demands and expectations of customers related to food quality, quantity and price are influential to the food waste management system in restaurants. The value of locally sourced food has increased from before after the hit of pandemic, which might enhance waste production on costly products. The assumptions of TBL theory state that ethical labour practices should be promoted by businesses by giving fair wages and safe working conditions (Giousmpasoglou, 2024). </a:t>
            </a:r>
          </a:p>
          <a:p>
            <a:endParaRPr lang="en-US" dirty="0"/>
          </a:p>
        </p:txBody>
      </p:sp>
      <p:sp>
        <p:nvSpPr>
          <p:cNvPr id="4" name="Slide Number Placeholder 3"/>
          <p:cNvSpPr>
            <a:spLocks noGrp="1"/>
          </p:cNvSpPr>
          <p:nvPr>
            <p:ph type="sldNum" sz="quarter" idx="5"/>
          </p:nvPr>
        </p:nvSpPr>
        <p:spPr/>
        <p:txBody>
          <a:bodyPr/>
          <a:lstStyle/>
          <a:p>
            <a:fld id="{C5C1B44D-285C-484D-97D0-399820BDAB2D}" type="slidenum">
              <a:rPr lang="en-US" smtClean="0"/>
              <a:t>8</a:t>
            </a:fld>
            <a:endParaRPr lang="en-US"/>
          </a:p>
        </p:txBody>
      </p:sp>
    </p:spTree>
    <p:extLst>
      <p:ext uri="{BB962C8B-B14F-4D97-AF65-F5344CB8AC3E}">
        <p14:creationId xmlns:p14="http://schemas.microsoft.com/office/powerpoint/2010/main" val="2883779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a:solidFill>
                  <a:schemeClr val="tx1"/>
                </a:solidFill>
                <a:effectLst/>
                <a:latin typeface="+mn-lt"/>
                <a:ea typeface="+mn-ea"/>
                <a:cs typeface="+mn-cs"/>
              </a:rPr>
              <a:t>Technological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AI-driven waste tracking system, such as Smart Bins and predictive data analytics tools, is helpful to provide real-time insights to the customers. Those tools are useful to identify the patterns and predict future demands. Besides this, IoT and automated systems are also active to improve the efficiency of the waste tracking system (</a:t>
            </a:r>
            <a:r>
              <a:rPr lang="en-US" sz="1200" kern="1200" dirty="0" err="1">
                <a:solidFill>
                  <a:schemeClr val="tx1"/>
                </a:solidFill>
                <a:effectLst/>
                <a:latin typeface="+mn-lt"/>
                <a:ea typeface="+mn-ea"/>
                <a:cs typeface="+mn-cs"/>
              </a:rPr>
              <a:t>Bulochova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 </a:t>
            </a:r>
          </a:p>
          <a:p>
            <a:r>
              <a:rPr lang="en-US" sz="1200" b="1" i="1" kern="1200" dirty="0">
                <a:solidFill>
                  <a:schemeClr val="tx1"/>
                </a:solidFill>
                <a:effectLst/>
                <a:latin typeface="+mn-lt"/>
                <a:ea typeface="+mn-ea"/>
                <a:cs typeface="+mn-cs"/>
              </a:rPr>
              <a:t>Legal</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There are various legal obligations regarding waste disposal and regulations. The Food Safety Act and other legal guidelines imposed obligations on hoteliers to train staff members and reduce waste. The voluntary agreement made by WRAP targets to decrease waste by 50% before the end of 2030 (Barnes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 </a:t>
            </a:r>
          </a:p>
          <a:p>
            <a:r>
              <a:rPr lang="en-US" sz="1200" b="1" i="1" kern="1200" dirty="0">
                <a:solidFill>
                  <a:schemeClr val="tx1"/>
                </a:solidFill>
                <a:effectLst/>
                <a:latin typeface="+mn-lt"/>
                <a:ea typeface="+mn-ea"/>
                <a:cs typeface="+mn-cs"/>
              </a:rPr>
              <a:t>Environmental</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Sustainability protocols are highly connected with the environmental guidelines and regulations in the hospitality industry. Climate change has a major influence on the supply chain of food, storage or production. The process also requires a huge volume of water while processing waste coming from hotels. Besides this, the energy required to process or recycle the wasted food has also become a challenge for the businesses. As per the principles of the TBL, inclusion of social, economic and environmental goals is considered by the hotels to save cost and ensure the well-being of the community (Camilleri, 2025). </a:t>
            </a:r>
          </a:p>
          <a:p>
            <a:endParaRPr lang="en-US" dirty="0"/>
          </a:p>
        </p:txBody>
      </p:sp>
      <p:sp>
        <p:nvSpPr>
          <p:cNvPr id="4" name="Slide Number Placeholder 3"/>
          <p:cNvSpPr>
            <a:spLocks noGrp="1"/>
          </p:cNvSpPr>
          <p:nvPr>
            <p:ph type="sldNum" sz="quarter" idx="5"/>
          </p:nvPr>
        </p:nvSpPr>
        <p:spPr/>
        <p:txBody>
          <a:bodyPr/>
          <a:lstStyle/>
          <a:p>
            <a:fld id="{C5C1B44D-285C-484D-97D0-399820BDAB2D}" type="slidenum">
              <a:rPr lang="en-US" smtClean="0"/>
              <a:t>9</a:t>
            </a:fld>
            <a:endParaRPr lang="en-US"/>
          </a:p>
        </p:txBody>
      </p:sp>
    </p:spTree>
    <p:extLst>
      <p:ext uri="{BB962C8B-B14F-4D97-AF65-F5344CB8AC3E}">
        <p14:creationId xmlns:p14="http://schemas.microsoft.com/office/powerpoint/2010/main" val="1197309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Providing examples of the industry responses to the chosen contemporary issue and their impacts based on the strengths and limitations</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Within this context, there are different strategies of competing that have been used by the hotels to reduce food waste. Large hotels like Grand Hyatt have invested in automated units to process the food waste on-site. This has helped in cost savings, reduced carbon footprint, as well as improved hygiene </a:t>
            </a:r>
            <a:r>
              <a:rPr lang="en-US" sz="1200" kern="1200" dirty="0">
                <a:solidFill>
                  <a:schemeClr val="tx1"/>
                </a:solidFill>
                <a:effectLst/>
                <a:latin typeface="+mn-lt"/>
                <a:ea typeface="+mn-ea"/>
                <a:cs typeface="+mn-cs"/>
              </a:rPr>
              <a:t>(Hyatt, 2025)</a:t>
            </a:r>
            <a:r>
              <a:rPr lang="en-GB" sz="1200" kern="1200" dirty="0">
                <a:solidFill>
                  <a:schemeClr val="tx1"/>
                </a:solidFill>
                <a:effectLst/>
                <a:latin typeface="+mn-lt"/>
                <a:ea typeface="+mn-ea"/>
                <a:cs typeface="+mn-cs"/>
              </a:rPr>
              <a:t>. However, this has also required a high upfront cost, affecting the overall process. Further, the UK’s robust waste management systems have helped the hospitality businesses to collaborate with third parties for off-site composting. Additionally, the pubs, hotels and restaurants have segregated the food waste and these third-party companies collect them for composting. The logistical simplicity of this process has lowered the upfront cost; however, hotels have no control over the ways through which the final compost is used </a:t>
            </a:r>
            <a:r>
              <a:rPr lang="en-US" sz="1200" kern="1200" dirty="0">
                <a:solidFill>
                  <a:schemeClr val="tx1"/>
                </a:solidFill>
                <a:effectLst/>
                <a:latin typeface="+mn-lt"/>
                <a:ea typeface="+mn-ea"/>
                <a:cs typeface="+mn-cs"/>
              </a:rPr>
              <a:t>(Lendon, 2021)</a:t>
            </a:r>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876AB67A-EE7F-47CA-B680-7EBE7ACED1DC}" type="slidenum">
              <a:rPr lang="en-GB" smtClean="0"/>
              <a:t>10</a:t>
            </a:fld>
            <a:endParaRPr lang="en-GB"/>
          </a:p>
        </p:txBody>
      </p:sp>
    </p:spTree>
    <p:extLst>
      <p:ext uri="{BB962C8B-B14F-4D97-AF65-F5344CB8AC3E}">
        <p14:creationId xmlns:p14="http://schemas.microsoft.com/office/powerpoint/2010/main" val="28790828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Conclusion </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sustainability aspects in terms of food waste in the hospitality sector are a very important matter that needs to be acknowledged. Within this context, the above presentation has discussed these issues and the ways through which composting can help in reducing waste have also been highlighted. Consequently, using TBL and other theories, the benefits and other aspects of these subjects have also been highlighted. The presentation has also discussed the ways through which data has been collected. Lastly, the utilisation of PESTLE analysis to understand the influence of composting in reducing food waste and enhancing sustainability in the hotel industry has been discussed along with recommendations.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876AB67A-EE7F-47CA-B680-7EBE7ACED1DC}" type="slidenum">
              <a:rPr lang="en-GB" smtClean="0"/>
              <a:t>11</a:t>
            </a:fld>
            <a:endParaRPr lang="en-GB"/>
          </a:p>
        </p:txBody>
      </p:sp>
    </p:spTree>
    <p:extLst>
      <p:ext uri="{BB962C8B-B14F-4D97-AF65-F5344CB8AC3E}">
        <p14:creationId xmlns:p14="http://schemas.microsoft.com/office/powerpoint/2010/main" val="1808172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Recommendations </a:t>
            </a:r>
            <a:endParaRPr lang="en-US"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For the development of sustainability practices within the hospitality industry through composting, the hotels, pubs and restaurants within this sector need to adopt some crucial strategies. On that account, the hotel needs to evaluate the needs and scale effectively so that they can develop a system that is needed. For instance, a small hotel does not need full-scale systems for composting and pile or bin composting will be enough for them.  Additionally, choosing an appropriate method for composting by using the help of external service providers is also a very important method that should be adopted by hotels. Lastly, training and educating the staff can also help the hotel with the on-site composting process (Mihai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876AB67A-EE7F-47CA-B680-7EBE7ACED1DC}" type="slidenum">
              <a:rPr lang="en-GB" smtClean="0"/>
              <a:t>12</a:t>
            </a:fld>
            <a:endParaRPr lang="en-GB"/>
          </a:p>
        </p:txBody>
      </p:sp>
    </p:spTree>
    <p:extLst>
      <p:ext uri="{BB962C8B-B14F-4D97-AF65-F5344CB8AC3E}">
        <p14:creationId xmlns:p14="http://schemas.microsoft.com/office/powerpoint/2010/main" val="2424312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References</a:t>
            </a:r>
          </a:p>
          <a:p>
            <a:r>
              <a:rPr lang="en-US" sz="1200" kern="1200" dirty="0">
                <a:solidFill>
                  <a:schemeClr val="tx1"/>
                </a:solidFill>
                <a:effectLst/>
                <a:latin typeface="+mn-lt"/>
                <a:ea typeface="+mn-ea"/>
                <a:cs typeface="+mn-cs"/>
              </a:rPr>
              <a:t>Barnes, J.B., Smith, J.C., Ross, K.E. and Whiley, H. (2024) ‘Performing food safety inspections.’ </a:t>
            </a:r>
            <a:r>
              <a:rPr lang="en-US" sz="1200" i="1" kern="1200" dirty="0">
                <a:solidFill>
                  <a:schemeClr val="tx1"/>
                </a:solidFill>
                <a:effectLst/>
                <a:latin typeface="+mn-lt"/>
                <a:ea typeface="+mn-ea"/>
                <a:cs typeface="+mn-cs"/>
              </a:rPr>
              <a:t>Food Control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160</a:t>
            </a:r>
            <a:r>
              <a:rPr lang="en-US" sz="1200" kern="1200" dirty="0">
                <a:solidFill>
                  <a:schemeClr val="tx1"/>
                </a:solidFill>
                <a:effectLst/>
                <a:latin typeface="+mn-lt"/>
                <a:ea typeface="+mn-ea"/>
                <a:cs typeface="+mn-cs"/>
              </a:rPr>
              <a:t>, p.110329.</a:t>
            </a:r>
          </a:p>
          <a:p>
            <a:r>
              <a:rPr lang="en-GB" sz="1200" kern="1200" dirty="0">
                <a:solidFill>
                  <a:schemeClr val="tx1"/>
                </a:solidFill>
                <a:effectLst/>
                <a:latin typeface="+mn-lt"/>
                <a:ea typeface="+mn-ea"/>
                <a:cs typeface="+mn-cs"/>
              </a:rPr>
              <a:t>Bui, H.T. and </a:t>
            </a:r>
            <a:r>
              <a:rPr lang="en-GB" sz="1200" kern="1200" dirty="0" err="1">
                <a:solidFill>
                  <a:schemeClr val="tx1"/>
                </a:solidFill>
                <a:effectLst/>
                <a:latin typeface="+mn-lt"/>
                <a:ea typeface="+mn-ea"/>
                <a:cs typeface="+mn-cs"/>
              </a:rPr>
              <a:t>Filimonau</a:t>
            </a:r>
            <a:r>
              <a:rPr lang="en-GB" sz="1200" kern="1200" dirty="0">
                <a:solidFill>
                  <a:schemeClr val="tx1"/>
                </a:solidFill>
                <a:effectLst/>
                <a:latin typeface="+mn-lt"/>
                <a:ea typeface="+mn-ea"/>
                <a:cs typeface="+mn-cs"/>
              </a:rPr>
              <a:t>, V. (2021) ‘A recipe for sustainable development: assessing transition of commercial foodservices towards the goal of the triple bottom line sustainability.’ </a:t>
            </a:r>
            <a:r>
              <a:rPr lang="en-GB" sz="1200" i="1" kern="1200" dirty="0">
                <a:solidFill>
                  <a:schemeClr val="tx1"/>
                </a:solidFill>
                <a:effectLst/>
                <a:latin typeface="+mn-lt"/>
                <a:ea typeface="+mn-ea"/>
                <a:cs typeface="+mn-cs"/>
              </a:rPr>
              <a:t>International Journal of Contemporary Hospitality Management</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33</a:t>
            </a:r>
            <a:r>
              <a:rPr lang="en-GB" sz="1200" kern="1200" dirty="0">
                <a:solidFill>
                  <a:schemeClr val="tx1"/>
                </a:solidFill>
                <a:effectLst/>
                <a:latin typeface="+mn-lt"/>
                <a:ea typeface="+mn-ea"/>
                <a:cs typeface="+mn-cs"/>
              </a:rPr>
              <a:t>(10), pp.3535-3563.</a:t>
            </a:r>
            <a:endParaRPr lang="en-US"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Bulochova</a:t>
            </a:r>
            <a:r>
              <a:rPr lang="en-US" sz="1200" kern="1200" dirty="0">
                <a:solidFill>
                  <a:schemeClr val="tx1"/>
                </a:solidFill>
                <a:effectLst/>
                <a:latin typeface="+mn-lt"/>
                <a:ea typeface="+mn-ea"/>
                <a:cs typeface="+mn-cs"/>
              </a:rPr>
              <a:t>, V., Evans, E.W., Haven-Tang, C. and Redmond, E.C. (2024) ‘Methods and measures in food service food safety research: A review of the published literature.’ </a:t>
            </a:r>
            <a:r>
              <a:rPr lang="en-US" sz="1200" i="1" kern="1200" dirty="0" err="1">
                <a:solidFill>
                  <a:schemeClr val="tx1"/>
                </a:solidFill>
                <a:effectLst/>
                <a:latin typeface="+mn-lt"/>
                <a:ea typeface="+mn-ea"/>
                <a:cs typeface="+mn-cs"/>
              </a:rPr>
              <a:t>Heliyon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10</a:t>
            </a:r>
            <a:r>
              <a:rPr lang="en-US" sz="1200" kern="1200" dirty="0">
                <a:solidFill>
                  <a:schemeClr val="tx1"/>
                </a:solidFill>
                <a:effectLst/>
                <a:latin typeface="+mn-lt"/>
                <a:ea typeface="+mn-ea"/>
                <a:cs typeface="+mn-cs"/>
              </a:rPr>
              <a:t>(4).</a:t>
            </a:r>
          </a:p>
          <a:p>
            <a:r>
              <a:rPr lang="en-US" sz="1200" kern="1200" dirty="0">
                <a:solidFill>
                  <a:schemeClr val="tx1"/>
                </a:solidFill>
                <a:effectLst/>
                <a:latin typeface="+mn-lt"/>
                <a:ea typeface="+mn-ea"/>
                <a:cs typeface="+mn-cs"/>
              </a:rPr>
              <a:t>Camilleri, M.A. (2025) ‘Sustainability accounting and disclosures of responsible restaurant practices in environmental, social and governance (ESG) reports.’ </a:t>
            </a:r>
            <a:r>
              <a:rPr lang="en-US" sz="1200" i="1" kern="1200" dirty="0">
                <a:solidFill>
                  <a:schemeClr val="tx1"/>
                </a:solidFill>
                <a:effectLst/>
                <a:latin typeface="+mn-lt"/>
                <a:ea typeface="+mn-ea"/>
                <a:cs typeface="+mn-cs"/>
              </a:rPr>
              <a:t>International Journal of Hospitality Management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126</a:t>
            </a:r>
            <a:r>
              <a:rPr lang="en-US" sz="1200" kern="1200" dirty="0">
                <a:solidFill>
                  <a:schemeClr val="tx1"/>
                </a:solidFill>
                <a:effectLst/>
                <a:latin typeface="+mn-lt"/>
                <a:ea typeface="+mn-ea"/>
                <a:cs typeface="+mn-cs"/>
              </a:rPr>
              <a:t>, p.104051.</a:t>
            </a:r>
          </a:p>
          <a:p>
            <a:r>
              <a:rPr lang="en-US" sz="1200" kern="1200" dirty="0">
                <a:solidFill>
                  <a:schemeClr val="tx1"/>
                </a:solidFill>
                <a:effectLst/>
                <a:latin typeface="+mn-lt"/>
                <a:ea typeface="+mn-ea"/>
                <a:cs typeface="+mn-cs"/>
              </a:rPr>
              <a:t>Giousmpasoglou, C. (2024) ‘Working conditions in the hospitality industry: the case for a fair and decent work agenda.’ </a:t>
            </a:r>
            <a:r>
              <a:rPr lang="en-US" sz="1200" i="1" kern="1200" dirty="0">
                <a:solidFill>
                  <a:schemeClr val="tx1"/>
                </a:solidFill>
                <a:effectLst/>
                <a:latin typeface="+mn-lt"/>
                <a:ea typeface="+mn-ea"/>
                <a:cs typeface="+mn-cs"/>
              </a:rPr>
              <a:t>Sustainability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16</a:t>
            </a:r>
            <a:r>
              <a:rPr lang="en-US" sz="1200" kern="1200" dirty="0">
                <a:solidFill>
                  <a:schemeClr val="tx1"/>
                </a:solidFill>
                <a:effectLst/>
                <a:latin typeface="+mn-lt"/>
                <a:ea typeface="+mn-ea"/>
                <a:cs typeface="+mn-cs"/>
              </a:rPr>
              <a:t>(19), p.8428.</a:t>
            </a:r>
          </a:p>
          <a:p>
            <a:r>
              <a:rPr lang="en-GB" sz="1200" kern="1200" dirty="0">
                <a:solidFill>
                  <a:schemeClr val="tx1"/>
                </a:solidFill>
                <a:effectLst/>
                <a:latin typeface="+mn-lt"/>
                <a:ea typeface="+mn-ea"/>
                <a:cs typeface="+mn-cs"/>
              </a:rPr>
              <a:t>Heath, C. (2023) </a:t>
            </a:r>
            <a:r>
              <a:rPr lang="en-GB" sz="1200" i="1" kern="1200" dirty="0">
                <a:solidFill>
                  <a:schemeClr val="tx1"/>
                </a:solidFill>
                <a:effectLst/>
                <a:latin typeface="+mn-lt"/>
                <a:ea typeface="+mn-ea"/>
                <a:cs typeface="+mn-cs"/>
              </a:rPr>
              <a:t>Data collection in research: Your complete guide</a:t>
            </a:r>
            <a:r>
              <a:rPr lang="en-GB" sz="1200" kern="1200" dirty="0">
                <a:solidFill>
                  <a:schemeClr val="tx1"/>
                </a:solidFill>
                <a:effectLst/>
                <a:latin typeface="+mn-lt"/>
                <a:ea typeface="+mn-ea"/>
                <a:cs typeface="+mn-cs"/>
              </a:rPr>
              <a:t>. [Online] Available at: https://dovetail.com/research/data-collection/ (Accessed 26 October 2025).</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Hyatt. (2025) </a:t>
            </a:r>
            <a:r>
              <a:rPr lang="en-GB" sz="1200" i="1" kern="1200" dirty="0">
                <a:solidFill>
                  <a:schemeClr val="tx1"/>
                </a:solidFill>
                <a:effectLst/>
                <a:latin typeface="+mn-lt"/>
                <a:ea typeface="+mn-ea"/>
                <a:cs typeface="+mn-cs"/>
              </a:rPr>
              <a:t>Caring for the Planet. </a:t>
            </a:r>
            <a:r>
              <a:rPr lang="en-GB" sz="1200" kern="1200" dirty="0">
                <a:solidFill>
                  <a:schemeClr val="tx1"/>
                </a:solidFill>
                <a:effectLst/>
                <a:latin typeface="+mn-lt"/>
                <a:ea typeface="+mn-ea"/>
                <a:cs typeface="+mn-cs"/>
              </a:rPr>
              <a:t>[Online] Available at: https://www.hyatt.com/world-of-care/en-US/caring-for-the-planet (Accessed 26 October 2025).</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Lendon, G. (2021) </a:t>
            </a:r>
            <a:r>
              <a:rPr lang="en-GB" sz="1200" i="1" kern="1200" dirty="0">
                <a:solidFill>
                  <a:schemeClr val="tx1"/>
                </a:solidFill>
                <a:effectLst/>
                <a:latin typeface="+mn-lt"/>
                <a:ea typeface="+mn-ea"/>
                <a:cs typeface="+mn-cs"/>
              </a:rPr>
              <a:t>Food Waste in Hospitality - Where does the Food Waste go?. </a:t>
            </a:r>
            <a:r>
              <a:rPr lang="en-GB" sz="1200" kern="1200" dirty="0">
                <a:solidFill>
                  <a:schemeClr val="tx1"/>
                </a:solidFill>
                <a:effectLst/>
                <a:latin typeface="+mn-lt"/>
                <a:ea typeface="+mn-ea"/>
                <a:cs typeface="+mn-cs"/>
              </a:rPr>
              <a:t>[Online]  Available at: https://www.sustainologyuk.com/food-waste-in-hospitality-where-does-the-food-waste-go (Accessed 26 October 2025).</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Mattera, M. and Gava, L. (2022) ‘Facing TBL with IoT: creating value and positively impacting business processes.’ </a:t>
            </a:r>
            <a:r>
              <a:rPr lang="en-GB" sz="1200" i="1" kern="1200" dirty="0">
                <a:solidFill>
                  <a:schemeClr val="tx1"/>
                </a:solidFill>
                <a:effectLst/>
                <a:latin typeface="+mn-lt"/>
                <a:ea typeface="+mn-ea"/>
                <a:cs typeface="+mn-cs"/>
              </a:rPr>
              <a:t>Social Responsibility Journal</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18</a:t>
            </a:r>
            <a:r>
              <a:rPr lang="en-GB" sz="1200" kern="1200" dirty="0">
                <a:solidFill>
                  <a:schemeClr val="tx1"/>
                </a:solidFill>
                <a:effectLst/>
                <a:latin typeface="+mn-lt"/>
                <a:ea typeface="+mn-ea"/>
                <a:cs typeface="+mn-cs"/>
              </a:rPr>
              <a:t>(1), pp.178-201.</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Mihai, F.C., Plana, R., </a:t>
            </a:r>
            <a:r>
              <a:rPr lang="en-GB" sz="1200" kern="1200" dirty="0" err="1">
                <a:solidFill>
                  <a:schemeClr val="tx1"/>
                </a:solidFill>
                <a:effectLst/>
                <a:latin typeface="+mn-lt"/>
                <a:ea typeface="+mn-ea"/>
                <a:cs typeface="+mn-cs"/>
              </a:rPr>
              <a:t>Arizmendiarrieta</a:t>
            </a:r>
            <a:r>
              <a:rPr lang="en-GB" sz="1200" kern="1200" dirty="0">
                <a:solidFill>
                  <a:schemeClr val="tx1"/>
                </a:solidFill>
                <a:effectLst/>
                <a:latin typeface="+mn-lt"/>
                <a:ea typeface="+mn-ea"/>
                <a:cs typeface="+mn-cs"/>
              </a:rPr>
              <a:t>, J.S. and Irigoyen, I. (2023) ‘Business models of composting for a circular economy.’ In </a:t>
            </a:r>
            <a:r>
              <a:rPr lang="en-GB" sz="1200" i="1" kern="1200" dirty="0">
                <a:solidFill>
                  <a:schemeClr val="tx1"/>
                </a:solidFill>
                <a:effectLst/>
                <a:latin typeface="+mn-lt"/>
                <a:ea typeface="+mn-ea"/>
                <a:cs typeface="+mn-cs"/>
              </a:rPr>
              <a:t>Current Developments in Biotechnology and Bioengineering</a:t>
            </a:r>
            <a:r>
              <a:rPr lang="en-GB" sz="1200" kern="1200" dirty="0">
                <a:solidFill>
                  <a:schemeClr val="tx1"/>
                </a:solidFill>
                <a:effectLst/>
                <a:latin typeface="+mn-lt"/>
                <a:ea typeface="+mn-ea"/>
                <a:cs typeface="+mn-cs"/>
              </a:rPr>
              <a:t> (pp. 319-345). Elsevier.</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Ozturkoglu</a:t>
            </a:r>
            <a:r>
              <a:rPr lang="en-GB" sz="1200" kern="1200" dirty="0">
                <a:solidFill>
                  <a:schemeClr val="tx1"/>
                </a:solidFill>
                <a:effectLst/>
                <a:latin typeface="+mn-lt"/>
                <a:ea typeface="+mn-ea"/>
                <a:cs typeface="+mn-cs"/>
              </a:rPr>
              <a:t>, Y., Sari, F.O. and Saygili, E. (2021) ‘A new holistic conceptual framework for sustainability oriented hospitality innovation with triple bottom line perspective.’ </a:t>
            </a:r>
            <a:r>
              <a:rPr lang="en-GB" sz="1200" i="1" kern="1200" dirty="0">
                <a:solidFill>
                  <a:schemeClr val="tx1"/>
                </a:solidFill>
                <a:effectLst/>
                <a:latin typeface="+mn-lt"/>
                <a:ea typeface="+mn-ea"/>
                <a:cs typeface="+mn-cs"/>
              </a:rPr>
              <a:t>Journal of Hospitality and Tourism Technology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12</a:t>
            </a:r>
            <a:r>
              <a:rPr lang="en-GB" sz="1200" kern="1200" dirty="0">
                <a:solidFill>
                  <a:schemeClr val="tx1"/>
                </a:solidFill>
                <a:effectLst/>
                <a:latin typeface="+mn-lt"/>
                <a:ea typeface="+mn-ea"/>
                <a:cs typeface="+mn-cs"/>
              </a:rPr>
              <a:t>(1), pp.39-57.</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Psimoulis</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Kakarougkas</a:t>
            </a:r>
            <a:r>
              <a:rPr lang="en-GB" sz="1200" kern="1200" dirty="0">
                <a:solidFill>
                  <a:schemeClr val="tx1"/>
                </a:solidFill>
                <a:effectLst/>
                <a:latin typeface="+mn-lt"/>
                <a:ea typeface="+mn-ea"/>
                <a:cs typeface="+mn-cs"/>
              </a:rPr>
              <a:t>, C. and </a:t>
            </a:r>
            <a:r>
              <a:rPr lang="en-GB" sz="1200" kern="1200" dirty="0" err="1">
                <a:solidFill>
                  <a:schemeClr val="tx1"/>
                </a:solidFill>
                <a:effectLst/>
                <a:latin typeface="+mn-lt"/>
                <a:ea typeface="+mn-ea"/>
                <a:cs typeface="+mn-cs"/>
              </a:rPr>
              <a:t>Stavrinoudis</a:t>
            </a:r>
            <a:r>
              <a:rPr lang="en-GB" sz="1200" kern="1200" dirty="0">
                <a:solidFill>
                  <a:schemeClr val="tx1"/>
                </a:solidFill>
                <a:effectLst/>
                <a:latin typeface="+mn-lt"/>
                <a:ea typeface="+mn-ea"/>
                <a:cs typeface="+mn-cs"/>
              </a:rPr>
              <a:t>, T. (2023) August. ‘Motivating Human Resources in the Hospitality Industry. A Literature Review.’ In </a:t>
            </a:r>
            <a:r>
              <a:rPr lang="en-GB" sz="1200" i="1" kern="1200" dirty="0">
                <a:solidFill>
                  <a:schemeClr val="tx1"/>
                </a:solidFill>
                <a:effectLst/>
                <a:latin typeface="+mn-lt"/>
                <a:ea typeface="+mn-ea"/>
                <a:cs typeface="+mn-cs"/>
              </a:rPr>
              <a:t>International Conference of the International Association of Cultural and Digital Tourism</a:t>
            </a:r>
            <a:r>
              <a:rPr lang="en-GB" sz="1200" kern="1200" dirty="0">
                <a:solidFill>
                  <a:schemeClr val="tx1"/>
                </a:solidFill>
                <a:effectLst/>
                <a:latin typeface="+mn-lt"/>
                <a:ea typeface="+mn-ea"/>
                <a:cs typeface="+mn-cs"/>
              </a:rPr>
              <a:t> (pp. 359-373). Cham: Springer Nature Switzerland.</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76AB67A-EE7F-47CA-B680-7EBE7ACED1DC}" type="slidenum">
              <a:rPr lang="en-GB" smtClean="0"/>
              <a:t>14</a:t>
            </a:fld>
            <a:endParaRPr lang="en-GB"/>
          </a:p>
        </p:txBody>
      </p:sp>
    </p:spTree>
    <p:extLst>
      <p:ext uri="{BB962C8B-B14F-4D97-AF65-F5344CB8AC3E}">
        <p14:creationId xmlns:p14="http://schemas.microsoft.com/office/powerpoint/2010/main" val="938403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36539-E128-D39A-7643-EDF6FEEDA09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A08C338-99F3-B2C0-2D63-168AEC75C3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9E94E4-9B2E-F818-B767-04385F34BF81}"/>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5" name="Footer Placeholder 4">
            <a:extLst>
              <a:ext uri="{FF2B5EF4-FFF2-40B4-BE49-F238E27FC236}">
                <a16:creationId xmlns:a16="http://schemas.microsoft.com/office/drawing/2014/main" id="{8FFBD4F1-A65A-31E6-6EDC-9215EC0EB4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3C7B5E-618B-F1AF-144F-513336660E5A}"/>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363102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44104-21A9-C066-C997-15772928C9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CCC3DF-C02B-48F2-97A5-44C15A36C5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CC6C95-10D2-658A-17A3-92DA61EA43D3}"/>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5" name="Footer Placeholder 4">
            <a:extLst>
              <a:ext uri="{FF2B5EF4-FFF2-40B4-BE49-F238E27FC236}">
                <a16:creationId xmlns:a16="http://schemas.microsoft.com/office/drawing/2014/main" id="{8C61F024-A33E-4B0F-76A0-0BF64304FE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9DD238-4F20-8A22-319C-F62B67085BB0}"/>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3883843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40D2F-69C5-A20D-4F4A-2C39DE707F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4CDCEF7-32FE-D2D6-9EA6-7B14D94851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A9A2717-1DE2-BD8A-ED98-22633D8BF1FB}"/>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5" name="Footer Placeholder 4">
            <a:extLst>
              <a:ext uri="{FF2B5EF4-FFF2-40B4-BE49-F238E27FC236}">
                <a16:creationId xmlns:a16="http://schemas.microsoft.com/office/drawing/2014/main" id="{0DD5A91D-5668-BE05-C85E-60F2498EFD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7141D2-0F7E-84AD-9488-585CDD3B7CB9}"/>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1524627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17F4C-E95A-2B52-C59E-70D13C0768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8969D2-1A13-CB8D-ED4D-87AAC091FC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4149D7D-3A20-E82F-FE47-F66B64DCFEC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B8B2481-F71F-33DF-8051-76B00BB2C8DB}"/>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6" name="Footer Placeholder 5">
            <a:extLst>
              <a:ext uri="{FF2B5EF4-FFF2-40B4-BE49-F238E27FC236}">
                <a16:creationId xmlns:a16="http://schemas.microsoft.com/office/drawing/2014/main" id="{BAD0BCD8-FB6C-25A7-4609-14CEC57146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6707CB-5520-6453-C52A-4F2A50BAFC28}"/>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696853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6851E-00A2-21D0-D382-FB87E9A16B7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BD1FCDE-44F7-3721-54E3-ECA62CE41C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2ABFD2-5FA4-515D-81C3-EC3A58BFD5E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AAB817E-B7A2-2F44-0B48-D02C62BB93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BF4A89-D048-486F-804B-81F8B43A95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0C61CDA-B5D1-A127-BC49-265F1BE00B05}"/>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8" name="Footer Placeholder 7">
            <a:extLst>
              <a:ext uri="{FF2B5EF4-FFF2-40B4-BE49-F238E27FC236}">
                <a16:creationId xmlns:a16="http://schemas.microsoft.com/office/drawing/2014/main" id="{35FA9B58-BF05-E730-C233-210355B4F8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7E18BDD-282C-56F8-1A7A-F0E4E3DCAB28}"/>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3851005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C7C44-ED6F-D79A-6878-A6D65451D7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56E443A-6070-5FCF-AFDD-BB14B066D108}"/>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4" name="Footer Placeholder 3">
            <a:extLst>
              <a:ext uri="{FF2B5EF4-FFF2-40B4-BE49-F238E27FC236}">
                <a16:creationId xmlns:a16="http://schemas.microsoft.com/office/drawing/2014/main" id="{DD7050F4-8654-B5C0-EB03-A28B3F0E0E2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12710E6-1667-9E9B-8B38-9044DA3AC433}"/>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2931345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2032740-D196-6715-10A0-290A0879826E}"/>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3" name="Footer Placeholder 2">
            <a:extLst>
              <a:ext uri="{FF2B5EF4-FFF2-40B4-BE49-F238E27FC236}">
                <a16:creationId xmlns:a16="http://schemas.microsoft.com/office/drawing/2014/main" id="{124DB0B7-9E22-3B69-7A2B-C5BF28443FB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7D04828-383A-7D9D-35CF-4CD253947309}"/>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1427331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C3A40-F863-FC61-C341-CF7011C786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C5A61D8-71B3-CADC-E0F3-39820CC834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607C9CD-9563-B8FB-207F-88CD2CF2C5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F46BCB-03B9-77E4-E587-646E2B9D47EB}"/>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6" name="Footer Placeholder 5">
            <a:extLst>
              <a:ext uri="{FF2B5EF4-FFF2-40B4-BE49-F238E27FC236}">
                <a16:creationId xmlns:a16="http://schemas.microsoft.com/office/drawing/2014/main" id="{AB198315-2BD8-1A25-98A0-56691B1ACF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9A3431-9076-450F-D896-0277CAA694E5}"/>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957204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617D2-22A8-B361-468C-1F000DE19D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4E42601-D443-341C-482E-B0CA930D4C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E599BE3-D4FD-A909-061E-DAFD63E605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F36FA3-7347-849A-887A-E663C8C6C011}"/>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6" name="Footer Placeholder 5">
            <a:extLst>
              <a:ext uri="{FF2B5EF4-FFF2-40B4-BE49-F238E27FC236}">
                <a16:creationId xmlns:a16="http://schemas.microsoft.com/office/drawing/2014/main" id="{60680B2E-865B-058C-AD7D-0661E5BD81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60B1F4-FC8A-BC1F-42B5-CD7C7EC28F8B}"/>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1464420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B3813-5F58-8FED-A307-38B941BD24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A4B357-AD75-85F0-1722-1F2E234902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DDD41D-A018-CA6A-66D8-22303411B715}"/>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5" name="Footer Placeholder 4">
            <a:extLst>
              <a:ext uri="{FF2B5EF4-FFF2-40B4-BE49-F238E27FC236}">
                <a16:creationId xmlns:a16="http://schemas.microsoft.com/office/drawing/2014/main" id="{79D0015D-C5DD-FF77-2ADE-A73B3B8686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ACFA93-ECA4-82E8-7A1E-FA639A1196B8}"/>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2340727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D5795E-5DC3-BD9B-B461-300DBBB0F00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3B9E2A-AF17-C39B-9926-372ECD41612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0737C4-2B5E-75F7-54FE-59EC08CFEFD5}"/>
              </a:ext>
            </a:extLst>
          </p:cNvPr>
          <p:cNvSpPr>
            <a:spLocks noGrp="1"/>
          </p:cNvSpPr>
          <p:nvPr>
            <p:ph type="dt" sz="half" idx="10"/>
          </p:nvPr>
        </p:nvSpPr>
        <p:spPr/>
        <p:txBody>
          <a:bodyPr/>
          <a:lstStyle/>
          <a:p>
            <a:fld id="{22BA9850-715B-43B3-B371-356E8A685BA2}" type="datetimeFigureOut">
              <a:rPr lang="en-GB" smtClean="0"/>
              <a:t>03/11/2025</a:t>
            </a:fld>
            <a:endParaRPr lang="en-GB"/>
          </a:p>
        </p:txBody>
      </p:sp>
      <p:sp>
        <p:nvSpPr>
          <p:cNvPr id="5" name="Footer Placeholder 4">
            <a:extLst>
              <a:ext uri="{FF2B5EF4-FFF2-40B4-BE49-F238E27FC236}">
                <a16:creationId xmlns:a16="http://schemas.microsoft.com/office/drawing/2014/main" id="{7E2F8C63-D77A-AB55-4067-1B02E97C93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436E2F-5299-A37F-5606-43132DA26EA1}"/>
              </a:ext>
            </a:extLst>
          </p:cNvPr>
          <p:cNvSpPr>
            <a:spLocks noGrp="1"/>
          </p:cNvSpPr>
          <p:nvPr>
            <p:ph type="sldNum" sz="quarter" idx="12"/>
          </p:nvPr>
        </p:nvSpPr>
        <p:spPr/>
        <p:txBody>
          <a:bodyPr/>
          <a:lstStyle/>
          <a:p>
            <a:fld id="{B7F7C4E6-78C7-47BA-922E-3221883393A0}" type="slidenum">
              <a:rPr lang="en-GB" smtClean="0"/>
              <a:t>‹#›</a:t>
            </a:fld>
            <a:endParaRPr lang="en-GB"/>
          </a:p>
        </p:txBody>
      </p:sp>
    </p:spTree>
    <p:extLst>
      <p:ext uri="{BB962C8B-B14F-4D97-AF65-F5344CB8AC3E}">
        <p14:creationId xmlns:p14="http://schemas.microsoft.com/office/powerpoint/2010/main" val="3364228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BB9F94-11DB-3254-21D7-BB69BAE69E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6AB52F-75D7-7A9B-6A95-EDD45A5359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9EECBB-069A-7AA5-61AD-8C10E4C290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BA9850-715B-43B3-B371-356E8A685BA2}" type="datetimeFigureOut">
              <a:rPr lang="en-GB" smtClean="0"/>
              <a:t>03/11/2025</a:t>
            </a:fld>
            <a:endParaRPr lang="en-GB"/>
          </a:p>
        </p:txBody>
      </p:sp>
      <p:sp>
        <p:nvSpPr>
          <p:cNvPr id="5" name="Footer Placeholder 4">
            <a:extLst>
              <a:ext uri="{FF2B5EF4-FFF2-40B4-BE49-F238E27FC236}">
                <a16:creationId xmlns:a16="http://schemas.microsoft.com/office/drawing/2014/main" id="{8686FF79-DBE0-AC71-E168-943B44965F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D7EB744-981C-626E-59AA-26E6686221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F7C4E6-78C7-47BA-922E-3221883393A0}" type="slidenum">
              <a:rPr lang="en-GB" smtClean="0"/>
              <a:t>‹#›</a:t>
            </a:fld>
            <a:endParaRPr lang="en-GB"/>
          </a:p>
        </p:txBody>
      </p:sp>
    </p:spTree>
    <p:extLst>
      <p:ext uri="{BB962C8B-B14F-4D97-AF65-F5344CB8AC3E}">
        <p14:creationId xmlns:p14="http://schemas.microsoft.com/office/powerpoint/2010/main" val="3344086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6EAF11-252F-839F-B106-DA2A0020E430}"/>
              </a:ext>
            </a:extLst>
          </p:cNvPr>
          <p:cNvSpPr txBox="1"/>
          <p:nvPr/>
        </p:nvSpPr>
        <p:spPr>
          <a:xfrm>
            <a:off x="2061410" y="1819672"/>
            <a:ext cx="8069179" cy="4154984"/>
          </a:xfrm>
          <a:prstGeom prst="rect">
            <a:avLst/>
          </a:prstGeom>
          <a:noFill/>
        </p:spPr>
        <p:txBody>
          <a:bodyPr wrap="square">
            <a:spAutoFit/>
          </a:bodyPr>
          <a:lstStyle/>
          <a:p>
            <a:pPr marL="0" marR="0" algn="ctr">
              <a:lnSpc>
                <a:spcPct val="150000"/>
              </a:lnSpc>
              <a:buNone/>
            </a:pPr>
            <a:r>
              <a:rPr lang="en-GB" sz="2400" b="1" dirty="0">
                <a:effectLst/>
                <a:latin typeface="Times New Roman" panose="02020603050405020304" pitchFamily="18" charset="0"/>
                <a:ea typeface="Arial" panose="020B0604020202020204" pitchFamily="34" charset="0"/>
                <a:cs typeface="Arial" panose="020B0604020202020204" pitchFamily="34" charset="0"/>
              </a:rPr>
              <a:t>Module Code: BMIH6001</a:t>
            </a:r>
            <a:endParaRPr lang="en-US" sz="2400" b="1" dirty="0">
              <a:effectLst/>
              <a:latin typeface="Times New Roman" panose="02020603050405020304" pitchFamily="18" charset="0"/>
              <a:ea typeface="Arial" panose="020B0604020202020204" pitchFamily="34" charset="0"/>
              <a:cs typeface="Arial" panose="020B0604020202020204" pitchFamily="34" charset="0"/>
            </a:endParaRPr>
          </a:p>
          <a:p>
            <a:pPr marL="0" marR="0" algn="ctr">
              <a:lnSpc>
                <a:spcPct val="150000"/>
              </a:lnSpc>
              <a:buNone/>
            </a:pPr>
            <a:r>
              <a:rPr lang="en-GB" sz="2400" b="1" dirty="0">
                <a:effectLst/>
                <a:latin typeface="Times New Roman" panose="02020603050405020304" pitchFamily="18" charset="0"/>
                <a:ea typeface="Arial" panose="020B0604020202020204" pitchFamily="34" charset="0"/>
                <a:cs typeface="Arial" panose="020B0604020202020204" pitchFamily="34" charset="0"/>
              </a:rPr>
              <a:t>Module Name: Contemporary Themes in the Hotel and Hospitality Sector</a:t>
            </a:r>
            <a:endParaRPr lang="en-US" sz="2400" b="1" dirty="0">
              <a:effectLst/>
              <a:latin typeface="Times New Roman" panose="02020603050405020304" pitchFamily="18" charset="0"/>
              <a:ea typeface="Arial" panose="020B0604020202020204" pitchFamily="34" charset="0"/>
              <a:cs typeface="Arial" panose="020B0604020202020204" pitchFamily="34" charset="0"/>
            </a:endParaRPr>
          </a:p>
          <a:p>
            <a:pPr marL="0" marR="0" algn="ctr">
              <a:lnSpc>
                <a:spcPct val="150000"/>
              </a:lnSpc>
              <a:buNone/>
            </a:pPr>
            <a:r>
              <a:rPr lang="en-GB" sz="2400" b="1" dirty="0">
                <a:effectLst/>
                <a:latin typeface="Times New Roman" panose="02020603050405020304" pitchFamily="18" charset="0"/>
                <a:ea typeface="Arial" panose="020B0604020202020204" pitchFamily="34" charset="0"/>
                <a:cs typeface="Arial" panose="020B0604020202020204" pitchFamily="34" charset="0"/>
              </a:rPr>
              <a:t>Assignment Number: 2</a:t>
            </a:r>
            <a:endParaRPr lang="en-US" sz="2400" b="1" dirty="0">
              <a:effectLst/>
              <a:latin typeface="Times New Roman" panose="02020603050405020304" pitchFamily="18" charset="0"/>
              <a:ea typeface="Arial" panose="020B0604020202020204" pitchFamily="34" charset="0"/>
              <a:cs typeface="Arial" panose="020B0604020202020204" pitchFamily="34" charset="0"/>
            </a:endParaRPr>
          </a:p>
          <a:p>
            <a:pPr marL="0" marR="0" algn="ctr">
              <a:lnSpc>
                <a:spcPct val="150000"/>
              </a:lnSpc>
              <a:buNone/>
            </a:pPr>
            <a:r>
              <a:rPr lang="en-GB" sz="2400" b="1" dirty="0">
                <a:effectLst/>
                <a:latin typeface="Times New Roman" panose="02020603050405020304" pitchFamily="18" charset="0"/>
                <a:ea typeface="Arial" panose="020B0604020202020204" pitchFamily="34" charset="0"/>
                <a:cs typeface="Arial" panose="020B0604020202020204" pitchFamily="34" charset="0"/>
              </a:rPr>
              <a:t>Assignment Title: Conference Presentation</a:t>
            </a:r>
            <a:endParaRPr lang="en-US" sz="2400" b="1" dirty="0">
              <a:effectLst/>
              <a:latin typeface="Times New Roman" panose="02020603050405020304" pitchFamily="18" charset="0"/>
              <a:ea typeface="Arial" panose="020B0604020202020204" pitchFamily="34" charset="0"/>
              <a:cs typeface="Arial" panose="020B0604020202020204" pitchFamily="34" charset="0"/>
            </a:endParaRPr>
          </a:p>
          <a:p>
            <a:pPr marL="0" marR="0" algn="ctr">
              <a:lnSpc>
                <a:spcPct val="150000"/>
              </a:lnSpc>
              <a:buNone/>
            </a:pPr>
            <a:r>
              <a:rPr lang="en-GB" sz="2400" b="1" dirty="0">
                <a:effectLst/>
                <a:latin typeface="Times New Roman" panose="02020603050405020304" pitchFamily="18" charset="0"/>
                <a:ea typeface="Arial" panose="020B0604020202020204" pitchFamily="34" charset="0"/>
                <a:cs typeface="Arial" panose="020B0604020202020204" pitchFamily="34" charset="0"/>
              </a:rPr>
              <a:t>Student Name: Silvana Mihaela Lorencz</a:t>
            </a:r>
            <a:endParaRPr lang="en-US" sz="2400" b="1" dirty="0">
              <a:effectLst/>
              <a:latin typeface="Times New Roman" panose="02020603050405020304" pitchFamily="18" charset="0"/>
              <a:ea typeface="Arial" panose="020B0604020202020204" pitchFamily="34" charset="0"/>
              <a:cs typeface="Arial" panose="020B0604020202020204" pitchFamily="34" charset="0"/>
            </a:endParaRPr>
          </a:p>
          <a:p>
            <a:pPr algn="ctr">
              <a:buNone/>
            </a:pPr>
            <a:r>
              <a:rPr lang="en-GB" sz="2400" b="1" kern="0" dirty="0">
                <a:effectLst/>
                <a:latin typeface="Times New Roman" panose="02020603050405020304" pitchFamily="18" charset="0"/>
                <a:ea typeface="Arial" panose="020B0604020202020204" pitchFamily="34" charset="0"/>
                <a:cs typeface="Arial" panose="020B0604020202020204" pitchFamily="34" charset="0"/>
              </a:rPr>
              <a:t>Student ID:2231303  </a:t>
            </a:r>
          </a:p>
          <a:p>
            <a:pPr algn="ctr">
              <a:buNone/>
            </a:pPr>
            <a:r>
              <a:rPr lang="en-GB" sz="2400" b="1" dirty="0"/>
              <a:t>Module Lead: Natalie Brailsford</a:t>
            </a:r>
            <a:endParaRPr lang="en-US" sz="2400" b="1" dirty="0"/>
          </a:p>
        </p:txBody>
      </p:sp>
      <p:pic>
        <p:nvPicPr>
          <p:cNvPr id="4" name="Picture 3">
            <a:extLst>
              <a:ext uri="{FF2B5EF4-FFF2-40B4-BE49-F238E27FC236}">
                <a16:creationId xmlns:a16="http://schemas.microsoft.com/office/drawing/2014/main" id="{1F758526-3837-9848-67AB-42FB8CD14655}"/>
              </a:ext>
            </a:extLst>
          </p:cNvPr>
          <p:cNvPicPr>
            <a:picLocks noChangeAspect="1"/>
          </p:cNvPicPr>
          <p:nvPr/>
        </p:nvPicPr>
        <p:blipFill>
          <a:blip r:embed="rId2"/>
          <a:stretch>
            <a:fillRect/>
          </a:stretch>
        </p:blipFill>
        <p:spPr>
          <a:xfrm>
            <a:off x="557713" y="365709"/>
            <a:ext cx="3099887" cy="1334754"/>
          </a:xfrm>
          <a:prstGeom prst="rect">
            <a:avLst/>
          </a:prstGeom>
        </p:spPr>
      </p:pic>
    </p:spTree>
    <p:extLst>
      <p:ext uri="{BB962C8B-B14F-4D97-AF65-F5344CB8AC3E}">
        <p14:creationId xmlns:p14="http://schemas.microsoft.com/office/powerpoint/2010/main" val="4086445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CE5865-E544-E3E9-2CC9-7F297EA96757}"/>
              </a:ext>
            </a:extLst>
          </p:cNvPr>
          <p:cNvSpPr txBox="1"/>
          <p:nvPr/>
        </p:nvSpPr>
        <p:spPr>
          <a:xfrm>
            <a:off x="1175657" y="1235130"/>
            <a:ext cx="9274629" cy="3556743"/>
          </a:xfrm>
          <a:prstGeom prst="rect">
            <a:avLst/>
          </a:prstGeom>
          <a:noFill/>
        </p:spPr>
        <p:txBody>
          <a:bodyPr wrap="square">
            <a:spAutoFit/>
          </a:bodyPr>
          <a:lstStyle/>
          <a:p>
            <a:pPr algn="just">
              <a:lnSpc>
                <a:spcPct val="150000"/>
              </a:lnSpc>
              <a:buNone/>
            </a:pPr>
            <a:r>
              <a:rPr lang="en-GB" sz="2800" b="1" kern="0" dirty="0">
                <a:effectLst/>
                <a:latin typeface="Times New Roman" panose="02020603050405020304" pitchFamily="18" charset="0"/>
                <a:ea typeface="Arial" panose="020B0604020202020204" pitchFamily="34" charset="0"/>
              </a:rPr>
              <a:t>                            Acknowledge Statement</a:t>
            </a:r>
            <a:endParaRPr lang="en-GB" sz="1800" b="1" kern="0" dirty="0">
              <a:effectLst/>
              <a:latin typeface="Times New Roman" panose="02020603050405020304" pitchFamily="18" charset="0"/>
            </a:endParaRPr>
          </a:p>
          <a:p>
            <a:pPr algn="just">
              <a:lnSpc>
                <a:spcPct val="150000"/>
              </a:lnSpc>
              <a:buNone/>
            </a:pPr>
            <a:r>
              <a:rPr lang="en-GB" sz="1800" b="1" kern="0" dirty="0">
                <a:effectLst/>
                <a:latin typeface="Times New Roman" panose="02020603050405020304" pitchFamily="18" charset="0"/>
                <a:ea typeface="Arial" panose="020B0604020202020204" pitchFamily="34" charset="0"/>
              </a:rPr>
              <a:t> </a:t>
            </a:r>
            <a:endParaRPr lang="en-GB" sz="1800" b="1" kern="0" dirty="0">
              <a:effectLst/>
              <a:latin typeface="Times New Roman" panose="02020603050405020304" pitchFamily="18" charset="0"/>
            </a:endParaRPr>
          </a:p>
          <a:p>
            <a:pPr algn="just">
              <a:lnSpc>
                <a:spcPct val="150000"/>
              </a:lnSpc>
              <a:buNone/>
            </a:pPr>
            <a:r>
              <a:rPr lang="en-GB" sz="1800" b="1" kern="0" dirty="0">
                <a:effectLst/>
                <a:latin typeface="Times New Roman" panose="02020603050405020304" pitchFamily="18" charset="0"/>
                <a:ea typeface="Arial" panose="020B0604020202020204" pitchFamily="34" charset="0"/>
              </a:rPr>
              <a:t> </a:t>
            </a:r>
            <a:endParaRPr lang="en-GB" sz="1800" b="1" kern="0" dirty="0">
              <a:effectLst/>
              <a:latin typeface="Times New Roman" panose="02020603050405020304" pitchFamily="18" charset="0"/>
            </a:endParaRPr>
          </a:p>
          <a:p>
            <a:pPr algn="just">
              <a:lnSpc>
                <a:spcPct val="150000"/>
              </a:lnSpc>
              <a:buNone/>
            </a:pPr>
            <a:r>
              <a:rPr lang="en-GB" sz="1800" b="1" kern="0" dirty="0">
                <a:effectLst/>
                <a:latin typeface="Times New Roman" panose="02020603050405020304" pitchFamily="18" charset="0"/>
                <a:ea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endParaRPr lang="en-GB" sz="1800" b="1" kern="0" dirty="0">
              <a:effectLst/>
              <a:latin typeface="Times New Roman" panose="02020603050405020304" pitchFamily="18" charset="0"/>
            </a:endParaRPr>
          </a:p>
          <a:p>
            <a:pPr algn="ctr">
              <a:lnSpc>
                <a:spcPct val="150000"/>
              </a:lnSpc>
            </a:pPr>
            <a:r>
              <a:rPr lang="en-GB" sz="1600" b="1" dirty="0">
                <a:effectLst/>
                <a:latin typeface="Times New Roman" panose="02020603050405020304" pitchFamily="18" charset="0"/>
                <a:ea typeface="Times New Roman" panose="02020603050405020304" pitchFamily="18" charset="0"/>
              </a:rPr>
              <a:t> </a:t>
            </a:r>
            <a:endParaRPr lang="en-GB"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146132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32A1A-EF6D-1B1E-47BD-79A35AE7974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0D094FB-F56D-29DD-CF3D-CB7E739D7C9F}"/>
              </a:ext>
            </a:extLst>
          </p:cNvPr>
          <p:cNvSpPr txBox="1"/>
          <p:nvPr/>
        </p:nvSpPr>
        <p:spPr>
          <a:xfrm>
            <a:off x="2791326" y="2382070"/>
            <a:ext cx="7587916" cy="2535566"/>
          </a:xfrm>
          <a:prstGeom prst="rect">
            <a:avLst/>
          </a:prstGeom>
          <a:noFill/>
        </p:spPr>
        <p:txBody>
          <a:bodyPr wrap="square">
            <a:spAutoFit/>
          </a:bodyPr>
          <a:lstStyle/>
          <a:p>
            <a:pPr algn="just">
              <a:lnSpc>
                <a:spcPct val="150000"/>
              </a:lnSpc>
            </a:pPr>
            <a:r>
              <a:rPr lang="en-GB"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Introduction………………………………………………………………...03</a:t>
            </a:r>
          </a:p>
          <a:p>
            <a:pPr algn="just">
              <a:lnSpc>
                <a:spcPct val="150000"/>
              </a:lnSpc>
            </a:pPr>
            <a:r>
              <a:rPr lang="en-GB" b="1" dirty="0">
                <a:latin typeface="Times New Roman" panose="02020603050405020304" pitchFamily="18" charset="0"/>
                <a:cs typeface="Times New Roman" panose="02020603050405020304" pitchFamily="18" charset="0"/>
              </a:rPr>
              <a:t>Literature Review………………………………………………………04-05</a:t>
            </a:r>
            <a:endParaRPr lang="en-US" b="1" dirty="0">
              <a:latin typeface="Times New Roman" panose="02020603050405020304" pitchFamily="18" charset="0"/>
              <a:cs typeface="Times New Roman" panose="02020603050405020304" pitchFamily="18" charset="0"/>
            </a:endParaRPr>
          </a:p>
          <a:p>
            <a:pPr algn="just">
              <a:lnSpc>
                <a:spcPct val="150000"/>
              </a:lnSpc>
            </a:pPr>
            <a:r>
              <a:rPr lang="en-GB" b="1" dirty="0">
                <a:latin typeface="Times New Roman" panose="02020603050405020304" pitchFamily="18" charset="0"/>
                <a:cs typeface="Times New Roman" panose="02020603050405020304" pitchFamily="18" charset="0"/>
              </a:rPr>
              <a:t>Methods………………………………………………………………...06-09</a:t>
            </a:r>
            <a:endParaRPr lang="en-GB"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GB" b="1" kern="1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Conclusion……………………………………………………………......10 </a:t>
            </a:r>
          </a:p>
          <a:p>
            <a:pPr algn="just">
              <a:lnSpc>
                <a:spcPct val="150000"/>
              </a:lnSpc>
            </a:pPr>
            <a:r>
              <a:rPr lang="en-GB" sz="1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Recommendations…………………………………………………………11</a:t>
            </a:r>
          </a:p>
          <a:p>
            <a:pPr algn="just">
              <a:lnSpc>
                <a:spcPct val="150000"/>
              </a:lnSpc>
            </a:pPr>
            <a:r>
              <a:rPr lang="en-GB" b="1" kern="100" dirty="0">
                <a:solidFill>
                  <a:srgbClr val="000000"/>
                </a:solidFill>
                <a:latin typeface="Times New Roman" panose="02020603050405020304" pitchFamily="18" charset="0"/>
                <a:cs typeface="Times New Roman" panose="02020603050405020304" pitchFamily="18" charset="0"/>
              </a:rPr>
              <a:t>References…………………………………………………………………..12</a:t>
            </a:r>
            <a:endParaRPr lang="en-GB"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2E1C024-8E41-0DF6-D15D-D2904F8AF5B2}"/>
              </a:ext>
            </a:extLst>
          </p:cNvPr>
          <p:cNvSpPr txBox="1"/>
          <p:nvPr/>
        </p:nvSpPr>
        <p:spPr>
          <a:xfrm>
            <a:off x="4828674" y="489102"/>
            <a:ext cx="6096000" cy="523220"/>
          </a:xfrm>
          <a:prstGeom prst="rect">
            <a:avLst/>
          </a:prstGeom>
          <a:noFill/>
        </p:spPr>
        <p:txBody>
          <a:bodyPr wrap="square">
            <a:spAutoFit/>
          </a:bodyPr>
          <a:lstStyle/>
          <a:p>
            <a:pPr algn="just"/>
            <a:r>
              <a:rPr lang="en-GB" sz="28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Table Of Contents </a:t>
            </a:r>
          </a:p>
        </p:txBody>
      </p:sp>
    </p:spTree>
    <p:extLst>
      <p:ext uri="{BB962C8B-B14F-4D97-AF65-F5344CB8AC3E}">
        <p14:creationId xmlns:p14="http://schemas.microsoft.com/office/powerpoint/2010/main" val="422058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9AE7A-9105-016E-AC78-8E64C6B459F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3DEEE5E-BEEB-5415-B068-5A2A5EC36267}"/>
              </a:ext>
            </a:extLst>
          </p:cNvPr>
          <p:cNvSpPr txBox="1"/>
          <p:nvPr/>
        </p:nvSpPr>
        <p:spPr>
          <a:xfrm>
            <a:off x="160422" y="1678031"/>
            <a:ext cx="7812505" cy="4524315"/>
          </a:xfrm>
          <a:prstGeom prst="rect">
            <a:avLst/>
          </a:prstGeom>
          <a:noFill/>
        </p:spPr>
        <p:txBody>
          <a:bodyPr wrap="square">
            <a:spAutoFit/>
          </a:bodyPr>
          <a:lstStyle/>
          <a:p>
            <a:pPr marL="285750" indent="-285750" algn="just">
              <a:buFont typeface="Arial" panose="020B0604020202020204" pitchFamily="34" charset="0"/>
              <a:buChar char="•"/>
            </a:pPr>
            <a:r>
              <a:rPr lang="en-GB" sz="1600" kern="0" dirty="0">
                <a:effectLst/>
                <a:latin typeface="Times New Roman" panose="02020603050405020304" pitchFamily="18" charset="0"/>
                <a:ea typeface="Arial" panose="020B0604020202020204" pitchFamily="34" charset="0"/>
                <a:cs typeface="Arial" panose="020B0604020202020204" pitchFamily="34" charset="0"/>
              </a:rPr>
              <a:t>Sustainability in the hospitality sector is a very important aspect that has helped in protecting the environment as well as society. </a:t>
            </a:r>
          </a:p>
          <a:p>
            <a:pPr marL="285750" indent="-285750" algn="just">
              <a:buFont typeface="Arial" panose="020B0604020202020204" pitchFamily="34" charset="0"/>
              <a:buChar char="•"/>
            </a:pPr>
            <a:endParaRPr lang="en-GB" sz="1600" kern="0" dirty="0">
              <a:latin typeface="Times New Roman" panose="02020603050405020304" pitchFamily="18" charset="0"/>
              <a:ea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endParaRPr lang="en-GB" sz="1600" kern="0" dirty="0">
              <a:effectLst/>
              <a:latin typeface="Times New Roman" panose="02020603050405020304" pitchFamily="18" charset="0"/>
              <a:ea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1600" kern="0" dirty="0">
                <a:effectLst/>
                <a:latin typeface="Times New Roman" panose="02020603050405020304" pitchFamily="18" charset="0"/>
                <a:ea typeface="Arial" panose="020B0604020202020204" pitchFamily="34" charset="0"/>
                <a:cs typeface="Arial" panose="020B0604020202020204" pitchFamily="34" charset="0"/>
              </a:rPr>
              <a:t>On that account, reducing food waste is very necessary as this aspect helps in increasing operational efficiency, enhancing brand reputation as well as reducing food security. </a:t>
            </a:r>
          </a:p>
          <a:p>
            <a:pPr marL="285750" indent="-285750" algn="just">
              <a:buFont typeface="Arial" panose="020B0604020202020204" pitchFamily="34" charset="0"/>
              <a:buChar char="•"/>
            </a:pPr>
            <a:endParaRPr lang="en-GB" sz="1600" kern="0" dirty="0">
              <a:latin typeface="Times New Roman" panose="02020603050405020304" pitchFamily="18" charset="0"/>
              <a:ea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endParaRPr lang="en-GB" sz="1600" kern="0" dirty="0">
              <a:effectLst/>
              <a:latin typeface="Times New Roman" panose="02020603050405020304" pitchFamily="18" charset="0"/>
              <a:ea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1600" kern="0" dirty="0">
                <a:effectLst/>
                <a:latin typeface="Times New Roman" panose="02020603050405020304" pitchFamily="18" charset="0"/>
                <a:ea typeface="Arial" panose="020B0604020202020204" pitchFamily="34" charset="0"/>
                <a:cs typeface="Arial" panose="020B0604020202020204" pitchFamily="34" charset="0"/>
              </a:rPr>
              <a:t>Within this context, composting is one of the crucial strategies that can help hotels like Marriott and others. </a:t>
            </a:r>
          </a:p>
          <a:p>
            <a:pPr marL="285750" indent="-285750" algn="just">
              <a:buFont typeface="Arial" panose="020B0604020202020204" pitchFamily="34" charset="0"/>
              <a:buChar char="•"/>
            </a:pPr>
            <a:endParaRPr lang="en-GB" sz="1600" kern="0" dirty="0">
              <a:latin typeface="Times New Roman" panose="02020603050405020304" pitchFamily="18" charset="0"/>
              <a:ea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endParaRPr lang="en-GB" sz="1600" kern="0" dirty="0">
              <a:effectLst/>
              <a:latin typeface="Times New Roman" panose="02020603050405020304" pitchFamily="18" charset="0"/>
              <a:ea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1600" kern="0" dirty="0">
                <a:effectLst/>
                <a:latin typeface="Times New Roman" panose="02020603050405020304" pitchFamily="18" charset="0"/>
                <a:ea typeface="Arial" panose="020B0604020202020204" pitchFamily="34" charset="0"/>
                <a:cs typeface="Arial" panose="020B0604020202020204" pitchFamily="34" charset="0"/>
              </a:rPr>
              <a:t>This aspect helps in reducing landfills, improving soil quality as well as promoting the circular economy. </a:t>
            </a:r>
          </a:p>
          <a:p>
            <a:pPr marL="285750" indent="-285750" algn="just">
              <a:buFont typeface="Arial" panose="020B0604020202020204" pitchFamily="34" charset="0"/>
              <a:buChar char="•"/>
            </a:pPr>
            <a:endParaRPr lang="en-GB" sz="1600" kern="0" dirty="0">
              <a:latin typeface="Times New Roman" panose="02020603050405020304" pitchFamily="18" charset="0"/>
              <a:ea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endParaRPr lang="en-GB" sz="1600" kern="0" dirty="0">
              <a:effectLst/>
              <a:latin typeface="Times New Roman" panose="02020603050405020304" pitchFamily="18" charset="0"/>
              <a:ea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1600" kern="0" dirty="0">
                <a:effectLst/>
                <a:latin typeface="Times New Roman" panose="02020603050405020304" pitchFamily="18" charset="0"/>
                <a:ea typeface="Arial" panose="020B0604020202020204" pitchFamily="34" charset="0"/>
                <a:cs typeface="Arial" panose="020B0604020202020204" pitchFamily="34" charset="0"/>
              </a:rPr>
              <a:t>On that account, this presentation will highlight the contemporary issues in the hospitality sector. </a:t>
            </a:r>
            <a:endParaRPr lang="en-GB" sz="1600" dirty="0"/>
          </a:p>
        </p:txBody>
      </p:sp>
      <p:sp>
        <p:nvSpPr>
          <p:cNvPr id="5" name="TextBox 4">
            <a:extLst>
              <a:ext uri="{FF2B5EF4-FFF2-40B4-BE49-F238E27FC236}">
                <a16:creationId xmlns:a16="http://schemas.microsoft.com/office/drawing/2014/main" id="{128E93BD-76C7-45C4-DC8A-BEC8BE02A995}"/>
              </a:ext>
            </a:extLst>
          </p:cNvPr>
          <p:cNvSpPr txBox="1"/>
          <p:nvPr/>
        </p:nvSpPr>
        <p:spPr>
          <a:xfrm>
            <a:off x="4924927" y="0"/>
            <a:ext cx="6096000" cy="822789"/>
          </a:xfrm>
          <a:prstGeom prst="rect">
            <a:avLst/>
          </a:prstGeom>
          <a:noFill/>
        </p:spPr>
        <p:txBody>
          <a:bodyPr wrap="square">
            <a:spAutoFit/>
          </a:bodyPr>
          <a:lstStyle/>
          <a:p>
            <a:pPr marL="0" marR="0" algn="just">
              <a:lnSpc>
                <a:spcPct val="200000"/>
              </a:lnSpc>
              <a:buNone/>
            </a:pPr>
            <a:r>
              <a:rPr lang="en-GB" sz="2800" b="1" kern="100" dirty="0">
                <a:effectLst/>
                <a:latin typeface="Times New Roman" panose="02020603050405020304" pitchFamily="18" charset="0"/>
                <a:ea typeface="Times New Roman" panose="02020603050405020304" pitchFamily="18" charset="0"/>
              </a:rPr>
              <a:t>Introduction </a:t>
            </a:r>
            <a:endParaRPr lang="en-US" sz="2800" b="1" kern="1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CFB40F33-129C-C44D-57BE-AF60C26282CB}"/>
              </a:ext>
            </a:extLst>
          </p:cNvPr>
          <p:cNvSpPr txBox="1"/>
          <p:nvPr/>
        </p:nvSpPr>
        <p:spPr>
          <a:xfrm>
            <a:off x="9785684" y="6012678"/>
            <a:ext cx="6096000" cy="379335"/>
          </a:xfrm>
          <a:prstGeom prst="rect">
            <a:avLst/>
          </a:prstGeom>
          <a:noFill/>
        </p:spPr>
        <p:txBody>
          <a:bodyPr wrap="square">
            <a:spAutoFit/>
          </a:bodyPr>
          <a:lstStyle/>
          <a:p>
            <a:pPr marL="0" marR="0" algn="just">
              <a:lnSpc>
                <a:spcPct val="200000"/>
              </a:lnSpc>
              <a:buNone/>
            </a:pPr>
            <a:r>
              <a:rPr lang="en-GB" sz="1050" dirty="0">
                <a:effectLst/>
                <a:latin typeface="Times New Roman" panose="02020603050405020304" pitchFamily="18" charset="0"/>
                <a:ea typeface="Arial" panose="020B0604020202020204" pitchFamily="34" charset="0"/>
                <a:cs typeface="Arial" panose="020B0604020202020204" pitchFamily="34" charset="0"/>
              </a:rPr>
              <a:t> </a:t>
            </a:r>
            <a:r>
              <a:rPr lang="en-US" sz="1050" dirty="0">
                <a:effectLst/>
                <a:latin typeface="Times New Roman" panose="02020603050405020304" pitchFamily="18" charset="0"/>
                <a:ea typeface="Arial" panose="020B0604020202020204" pitchFamily="34" charset="0"/>
                <a:cs typeface="Arial" panose="020B0604020202020204" pitchFamily="34" charset="0"/>
              </a:rPr>
              <a:t>(Lendon, 2021)</a:t>
            </a:r>
            <a:r>
              <a:rPr lang="en-GB" sz="1050" dirty="0">
                <a:effectLst/>
                <a:latin typeface="Times New Roman" panose="02020603050405020304" pitchFamily="18" charset="0"/>
                <a:ea typeface="Arial" panose="020B0604020202020204" pitchFamily="34" charset="0"/>
                <a:cs typeface="Arial" panose="020B0604020202020204" pitchFamily="34" charset="0"/>
              </a:rPr>
              <a:t> </a:t>
            </a:r>
            <a:endParaRPr lang="en-US" sz="1050" dirty="0">
              <a:effectLst/>
              <a:latin typeface="Times New Roman" panose="02020603050405020304" pitchFamily="18" charset="0"/>
              <a:ea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8BB7C046-B29E-7EF3-E506-7CD73FC433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13504" y="1488363"/>
            <a:ext cx="3224462" cy="45243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38009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21BF8F9-F9D3-DB03-3AB8-C15F7719AB3A}"/>
              </a:ext>
            </a:extLst>
          </p:cNvPr>
          <p:cNvSpPr txBox="1"/>
          <p:nvPr/>
        </p:nvSpPr>
        <p:spPr>
          <a:xfrm>
            <a:off x="4427622" y="136121"/>
            <a:ext cx="6096000" cy="822789"/>
          </a:xfrm>
          <a:prstGeom prst="rect">
            <a:avLst/>
          </a:prstGeom>
          <a:noFill/>
        </p:spPr>
        <p:txBody>
          <a:bodyPr wrap="square">
            <a:spAutoFit/>
          </a:bodyPr>
          <a:lstStyle/>
          <a:p>
            <a:pPr marL="0" marR="0" algn="just">
              <a:lnSpc>
                <a:spcPct val="200000"/>
              </a:lnSpc>
              <a:buNone/>
            </a:pPr>
            <a:r>
              <a:rPr lang="en-GB" sz="2800" b="1" kern="0" dirty="0">
                <a:effectLst/>
                <a:latin typeface="Times New Roman" panose="02020603050405020304" pitchFamily="18" charset="0"/>
              </a:rPr>
              <a:t>Literature Review </a:t>
            </a:r>
            <a:endParaRPr lang="en-US" sz="2800" b="1" kern="0" dirty="0">
              <a:effectLst/>
              <a:latin typeface="Times New Roman" panose="02020603050405020304" pitchFamily="18" charset="0"/>
            </a:endParaRPr>
          </a:p>
        </p:txBody>
      </p:sp>
      <p:sp>
        <p:nvSpPr>
          <p:cNvPr id="5" name="TextBox 4">
            <a:extLst>
              <a:ext uri="{FF2B5EF4-FFF2-40B4-BE49-F238E27FC236}">
                <a16:creationId xmlns:a16="http://schemas.microsoft.com/office/drawing/2014/main" id="{89E15502-2904-B519-48AE-2BA1BDC217A8}"/>
              </a:ext>
            </a:extLst>
          </p:cNvPr>
          <p:cNvSpPr txBox="1"/>
          <p:nvPr/>
        </p:nvSpPr>
        <p:spPr>
          <a:xfrm>
            <a:off x="778042" y="1442689"/>
            <a:ext cx="11421979" cy="400110"/>
          </a:xfrm>
          <a:prstGeom prst="rect">
            <a:avLst/>
          </a:prstGeom>
          <a:noFill/>
        </p:spPr>
        <p:txBody>
          <a:bodyPr wrap="square">
            <a:spAutoFit/>
          </a:bodyPr>
          <a:lstStyle/>
          <a:p>
            <a:r>
              <a:rPr lang="en-GB" sz="2000" b="1" dirty="0">
                <a:effectLst/>
                <a:latin typeface="Times New Roman" panose="02020603050405020304" pitchFamily="18" charset="0"/>
                <a:ea typeface="Times New Roman" panose="02020603050405020304" pitchFamily="18" charset="0"/>
              </a:rPr>
              <a:t>Application of the theories and concepts based on food waste and composting in the hospitality sector</a:t>
            </a:r>
            <a:endParaRPr lang="en-US" sz="2000" b="1" dirty="0"/>
          </a:p>
        </p:txBody>
      </p:sp>
      <p:sp>
        <p:nvSpPr>
          <p:cNvPr id="7" name="TextBox 6">
            <a:extLst>
              <a:ext uri="{FF2B5EF4-FFF2-40B4-BE49-F238E27FC236}">
                <a16:creationId xmlns:a16="http://schemas.microsoft.com/office/drawing/2014/main" id="{7259A5BD-5DC4-946C-D716-ADAA22789549}"/>
              </a:ext>
            </a:extLst>
          </p:cNvPr>
          <p:cNvSpPr txBox="1"/>
          <p:nvPr/>
        </p:nvSpPr>
        <p:spPr>
          <a:xfrm>
            <a:off x="3208421" y="2365894"/>
            <a:ext cx="8991600" cy="3785652"/>
          </a:xfrm>
          <a:prstGeom prst="rect">
            <a:avLst/>
          </a:prstGeom>
          <a:noFill/>
        </p:spPr>
        <p:txBody>
          <a:bodyPr wrap="square">
            <a:spAutoFit/>
          </a:bodyPr>
          <a:lstStyle/>
          <a:p>
            <a:pPr marL="0" marR="0" algn="just">
              <a:buNone/>
            </a:pPr>
            <a:r>
              <a:rPr lang="en-GB" sz="1600" b="1" i="1" dirty="0">
                <a:effectLst/>
                <a:latin typeface="Times New Roman" panose="02020603050405020304" pitchFamily="18" charset="0"/>
                <a:ea typeface="Times New Roman" panose="02020603050405020304" pitchFamily="18" charset="0"/>
              </a:rPr>
              <a:t>Highlighting the Triple Bottomline Theory for analysing the benefits and challenges of food composting in the hospitality sector </a:t>
            </a:r>
          </a:p>
          <a:p>
            <a:pPr marL="0" marR="0" algn="just">
              <a:buNone/>
            </a:pPr>
            <a:endParaRPr lang="en-US" sz="1600" dirty="0">
              <a:effectLst/>
              <a:latin typeface="Times New Roman" panose="02020603050405020304" pitchFamily="18" charset="0"/>
              <a:ea typeface="Times New Roman" panose="02020603050405020304" pitchFamily="18" charset="0"/>
            </a:endParaRPr>
          </a:p>
          <a:p>
            <a:pPr marL="0" marR="0" algn="just">
              <a:buNone/>
            </a:pPr>
            <a:r>
              <a:rPr lang="en-GB" sz="1600" b="1" u="sng" dirty="0">
                <a:effectLst/>
                <a:latin typeface="Times New Roman" panose="02020603050405020304" pitchFamily="18" charset="0"/>
                <a:ea typeface="Times New Roman" panose="02020603050405020304" pitchFamily="18" charset="0"/>
              </a:rPr>
              <a:t>Profit</a:t>
            </a:r>
            <a:r>
              <a:rPr lang="en-GB"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Times New Roman" panose="02020603050405020304" pitchFamily="18" charset="0"/>
              </a:rPr>
              <a:t>According to </a:t>
            </a:r>
            <a:r>
              <a:rPr lang="en-GB" sz="1600" dirty="0" err="1">
                <a:effectLst/>
                <a:latin typeface="Times New Roman" panose="02020603050405020304" pitchFamily="18" charset="0"/>
                <a:ea typeface="Times New Roman" panose="02020603050405020304" pitchFamily="18" charset="0"/>
              </a:rPr>
              <a:t>Ozturkoglu</a:t>
            </a:r>
            <a:r>
              <a:rPr lang="en-GB" sz="1600" dirty="0">
                <a:effectLst/>
                <a:latin typeface="Times New Roman" panose="02020603050405020304" pitchFamily="18" charset="0"/>
                <a:ea typeface="Times New Roman" panose="02020603050405020304" pitchFamily="18" charset="0"/>
              </a:rPr>
              <a:t> </a:t>
            </a:r>
            <a:r>
              <a:rPr lang="en-GB" sz="1600" i="1" dirty="0">
                <a:effectLst/>
                <a:latin typeface="Times New Roman" panose="02020603050405020304" pitchFamily="18" charset="0"/>
                <a:ea typeface="Times New Roman" panose="02020603050405020304" pitchFamily="18" charset="0"/>
              </a:rPr>
              <a:t>et al</a:t>
            </a:r>
            <a:r>
              <a:rPr lang="en-GB" sz="1600" dirty="0">
                <a:effectLst/>
                <a:latin typeface="Times New Roman" panose="02020603050405020304" pitchFamily="18" charset="0"/>
                <a:ea typeface="Times New Roman" panose="02020603050405020304" pitchFamily="18" charset="0"/>
              </a:rPr>
              <a:t>. (2021) With the support of the Triple Bottom Line theory, the hospitality sector is able to several benefits by highlighting their contexts.</a:t>
            </a:r>
          </a:p>
          <a:p>
            <a:pPr marR="0" algn="just"/>
            <a:endParaRPr lang="en-US" sz="1600" dirty="0">
              <a:effectLst/>
              <a:latin typeface="Times New Roman" panose="02020603050405020304" pitchFamily="18" charset="0"/>
              <a:ea typeface="Times New Roman" panose="02020603050405020304" pitchFamily="18" charset="0"/>
            </a:endParaRPr>
          </a:p>
          <a:p>
            <a:pPr marL="0" marR="0" algn="just">
              <a:buNone/>
            </a:pPr>
            <a:r>
              <a:rPr lang="en-GB" sz="1600" b="1" u="sng" dirty="0">
                <a:effectLst/>
                <a:latin typeface="Times New Roman" panose="02020603050405020304" pitchFamily="18" charset="0"/>
                <a:ea typeface="Times New Roman" panose="02020603050405020304" pitchFamily="18" charset="0"/>
              </a:rPr>
              <a:t>People</a:t>
            </a:r>
            <a:r>
              <a:rPr lang="en-GB"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Times New Roman" panose="02020603050405020304" pitchFamily="18" charset="0"/>
              </a:rPr>
              <a:t>As opined by Bui and </a:t>
            </a:r>
            <a:r>
              <a:rPr lang="en-GB" sz="1600" dirty="0" err="1">
                <a:effectLst/>
                <a:latin typeface="Times New Roman" panose="02020603050405020304" pitchFamily="18" charset="0"/>
                <a:ea typeface="Times New Roman" panose="02020603050405020304" pitchFamily="18" charset="0"/>
              </a:rPr>
              <a:t>Filimonau</a:t>
            </a:r>
            <a:r>
              <a:rPr lang="en-GB" sz="1600" dirty="0">
                <a:effectLst/>
                <a:latin typeface="Times New Roman" panose="02020603050405020304" pitchFamily="18" charset="0"/>
                <a:ea typeface="Times New Roman" panose="02020603050405020304" pitchFamily="18" charset="0"/>
              </a:rPr>
              <a:t> (2021), by focusing on the context of People in TBL theory, the hospitality firms are able to improve their brand image and enhance public relations by being the socially responsible ones.</a:t>
            </a:r>
          </a:p>
          <a:p>
            <a:pPr marR="0" algn="just"/>
            <a:endParaRPr lang="en-US" sz="1600" dirty="0">
              <a:effectLst/>
              <a:latin typeface="Times New Roman" panose="02020603050405020304" pitchFamily="18" charset="0"/>
              <a:ea typeface="Times New Roman" panose="02020603050405020304" pitchFamily="18" charset="0"/>
            </a:endParaRPr>
          </a:p>
          <a:p>
            <a:pPr marL="0" marR="0" algn="just">
              <a:buNone/>
            </a:pPr>
            <a:r>
              <a:rPr lang="en-GB" sz="1600" b="1" u="sng" dirty="0">
                <a:effectLst/>
                <a:latin typeface="Times New Roman" panose="02020603050405020304" pitchFamily="18" charset="0"/>
                <a:ea typeface="Times New Roman" panose="02020603050405020304" pitchFamily="18" charset="0"/>
              </a:rPr>
              <a:t>Planet</a:t>
            </a:r>
            <a:r>
              <a:rPr lang="en-GB"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Times New Roman" panose="02020603050405020304" pitchFamily="18" charset="0"/>
              </a:rPr>
              <a:t>As stated Mattera and Gava (2022), by engaging the TBL theory with the hospitality sector, the companies are able to decrease the amount of organic waste that is sent to landfills.</a:t>
            </a:r>
            <a:endParaRPr lang="en-US" sz="16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5813CFD5-799F-9AEF-E597-A123F417AA7C}"/>
              </a:ext>
            </a:extLst>
          </p:cNvPr>
          <p:cNvSpPr txBox="1"/>
          <p:nvPr/>
        </p:nvSpPr>
        <p:spPr>
          <a:xfrm>
            <a:off x="778042" y="6142924"/>
            <a:ext cx="6120062" cy="261610"/>
          </a:xfrm>
          <a:prstGeom prst="rect">
            <a:avLst/>
          </a:prstGeom>
          <a:noFill/>
        </p:spPr>
        <p:txBody>
          <a:bodyPr wrap="square">
            <a:spAutoFit/>
          </a:bodyPr>
          <a:lstStyle/>
          <a:p>
            <a:r>
              <a:rPr lang="en-GB" sz="1050" dirty="0">
                <a:effectLst/>
                <a:latin typeface="Times New Roman" panose="02020603050405020304" pitchFamily="18" charset="0"/>
                <a:ea typeface="Times New Roman" panose="02020603050405020304" pitchFamily="18" charset="0"/>
              </a:rPr>
              <a:t>(Mattera and Gava, 2022)</a:t>
            </a:r>
            <a:endParaRPr lang="en-US" sz="1050" dirty="0"/>
          </a:p>
        </p:txBody>
      </p:sp>
      <p:pic>
        <p:nvPicPr>
          <p:cNvPr id="1026" name="Picture 2" descr="demonstrates the theoretical view of sustainability Triple Bottom Line... |  Download Scientific Diagram">
            <a:extLst>
              <a:ext uri="{FF2B5EF4-FFF2-40B4-BE49-F238E27FC236}">
                <a16:creationId xmlns:a16="http://schemas.microsoft.com/office/drawing/2014/main" id="{725833D9-2DBD-62CB-A572-19274A1A4C34}"/>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6621" y="2365895"/>
            <a:ext cx="2859505" cy="35696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80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A13EE-B965-8896-36F8-52231E62748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C0129B6-8239-69DB-F86D-8F89F9A49B06}"/>
              </a:ext>
            </a:extLst>
          </p:cNvPr>
          <p:cNvSpPr txBox="1"/>
          <p:nvPr/>
        </p:nvSpPr>
        <p:spPr>
          <a:xfrm>
            <a:off x="465222" y="328681"/>
            <a:ext cx="7916778" cy="523220"/>
          </a:xfrm>
          <a:prstGeom prst="rect">
            <a:avLst/>
          </a:prstGeom>
          <a:noFill/>
        </p:spPr>
        <p:txBody>
          <a:bodyPr wrap="square">
            <a:spAutoFit/>
          </a:bodyPr>
          <a:lstStyle/>
          <a:p>
            <a:r>
              <a:rPr lang="en-GB" sz="2800" b="1" dirty="0" err="1">
                <a:latin typeface="Times New Roman" panose="02020603050405020304" pitchFamily="18" charset="0"/>
                <a:cs typeface="Times New Roman" panose="02020603050405020304" pitchFamily="18" charset="0"/>
              </a:rPr>
              <a:t>Contd</a:t>
            </a:r>
            <a:r>
              <a:rPr lang="en-GB" sz="2800" b="1" dirty="0">
                <a:latin typeface="Times New Roman" panose="02020603050405020304" pitchFamily="18" charset="0"/>
                <a:cs typeface="Times New Roman" panose="02020603050405020304" pitchFamily="18" charset="0"/>
              </a:rPr>
              <a:t>…</a:t>
            </a:r>
            <a:endParaRPr lang="en-GB" sz="2800" b="1" dirty="0"/>
          </a:p>
        </p:txBody>
      </p:sp>
      <p:sp>
        <p:nvSpPr>
          <p:cNvPr id="4" name="TextBox 3">
            <a:extLst>
              <a:ext uri="{FF2B5EF4-FFF2-40B4-BE49-F238E27FC236}">
                <a16:creationId xmlns:a16="http://schemas.microsoft.com/office/drawing/2014/main" id="{F38D3BE4-3926-03E3-4C81-A7BFE25D4B32}"/>
              </a:ext>
            </a:extLst>
          </p:cNvPr>
          <p:cNvSpPr txBox="1"/>
          <p:nvPr/>
        </p:nvSpPr>
        <p:spPr>
          <a:xfrm>
            <a:off x="0" y="1539260"/>
            <a:ext cx="7026441" cy="646331"/>
          </a:xfrm>
          <a:prstGeom prst="rect">
            <a:avLst/>
          </a:prstGeom>
          <a:noFill/>
        </p:spPr>
        <p:txBody>
          <a:bodyPr wrap="square">
            <a:spAutoFit/>
          </a:bodyPr>
          <a:lstStyle/>
          <a:p>
            <a:pPr marL="0" marR="0" algn="just">
              <a:buNone/>
            </a:pPr>
            <a:r>
              <a:rPr lang="en-GB" sz="1800" b="1" i="1" dirty="0">
                <a:effectLst/>
                <a:latin typeface="Times New Roman" panose="02020603050405020304" pitchFamily="18" charset="0"/>
                <a:ea typeface="Times New Roman" panose="02020603050405020304" pitchFamily="18" charset="0"/>
              </a:rPr>
              <a:t>Emphasising the Ability Motivation theory as a strategy to mitigate the issues in the food composting in the hospitality sector</a:t>
            </a:r>
            <a:r>
              <a:rPr lang="en-GB" sz="1800" i="1" dirty="0">
                <a:effectLst/>
                <a:latin typeface="Times New Roman" panose="02020603050405020304" pitchFamily="18" charset="0"/>
                <a:ea typeface="Times New Roman" panose="02020603050405020304" pitchFamily="18" charset="0"/>
              </a:rPr>
              <a:t>   </a:t>
            </a:r>
            <a:endParaRPr lang="en-US" sz="1800" i="1" dirty="0">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83698EA2-FE6A-932D-7899-16B04A30AB43}"/>
              </a:ext>
            </a:extLst>
          </p:cNvPr>
          <p:cNvSpPr txBox="1"/>
          <p:nvPr/>
        </p:nvSpPr>
        <p:spPr>
          <a:xfrm>
            <a:off x="0" y="3149856"/>
            <a:ext cx="8875293" cy="2554545"/>
          </a:xfrm>
          <a:prstGeom prst="rect">
            <a:avLst/>
          </a:prstGeom>
          <a:noFill/>
        </p:spPr>
        <p:txBody>
          <a:bodyPr wrap="square">
            <a:spAutoFit/>
          </a:bodyPr>
          <a:lstStyle/>
          <a:p>
            <a:pPr marL="285750" marR="0" indent="-285750" algn="just">
              <a:buFont typeface="Arial" panose="020B0604020202020204" pitchFamily="34" charset="0"/>
              <a:buChar char="•"/>
            </a:pPr>
            <a:r>
              <a:rPr lang="en-GB" sz="1600" dirty="0">
                <a:effectLst/>
                <a:latin typeface="Times New Roman" panose="02020603050405020304" pitchFamily="18" charset="0"/>
                <a:ea typeface="Times New Roman" panose="02020603050405020304" pitchFamily="18" charset="0"/>
              </a:rPr>
              <a:t>As opined by </a:t>
            </a:r>
            <a:r>
              <a:rPr lang="en-GB" sz="1600" dirty="0" err="1">
                <a:effectLst/>
                <a:latin typeface="Times New Roman" panose="02020603050405020304" pitchFamily="18" charset="0"/>
                <a:ea typeface="Times New Roman" panose="02020603050405020304" pitchFamily="18" charset="0"/>
              </a:rPr>
              <a:t>Psimoulis</a:t>
            </a:r>
            <a:r>
              <a:rPr lang="en-GB" sz="1600" dirty="0">
                <a:effectLst/>
                <a:latin typeface="Times New Roman" panose="02020603050405020304" pitchFamily="18" charset="0"/>
                <a:ea typeface="Times New Roman" panose="02020603050405020304" pitchFamily="18" charset="0"/>
              </a:rPr>
              <a:t> </a:t>
            </a:r>
            <a:r>
              <a:rPr lang="en-GB" sz="1600" i="1" dirty="0">
                <a:effectLst/>
                <a:latin typeface="Times New Roman" panose="02020603050405020304" pitchFamily="18" charset="0"/>
                <a:ea typeface="Times New Roman" panose="02020603050405020304" pitchFamily="18" charset="0"/>
              </a:rPr>
              <a:t>et al</a:t>
            </a:r>
            <a:r>
              <a:rPr lang="en-GB" sz="1600" dirty="0">
                <a:effectLst/>
                <a:latin typeface="Times New Roman" panose="02020603050405020304" pitchFamily="18" charset="0"/>
                <a:ea typeface="Times New Roman" panose="02020603050405020304" pitchFamily="18" charset="0"/>
              </a:rPr>
              <a:t>. (2023), the Ability-Motivation Theory helps to focus on the internal as well as external factors in the organisations that will influence the performance of the employees. </a:t>
            </a:r>
          </a:p>
          <a:p>
            <a:pPr marL="285750" marR="0" indent="-285750" algn="just">
              <a:buFont typeface="Arial" panose="020B0604020202020204" pitchFamily="34" charset="0"/>
              <a:buChar char="•"/>
            </a:pPr>
            <a:endParaRPr lang="en-GB" sz="1600" dirty="0">
              <a:latin typeface="Times New Roman" panose="02020603050405020304" pitchFamily="18" charset="0"/>
              <a:ea typeface="Times New Roman" panose="02020603050405020304" pitchFamily="18" charset="0"/>
            </a:endParaRPr>
          </a:p>
          <a:p>
            <a:pPr marR="0" algn="just"/>
            <a:endParaRPr lang="en-US" sz="1600" dirty="0">
              <a:effectLst/>
              <a:latin typeface="Times New Roman" panose="02020603050405020304" pitchFamily="18" charset="0"/>
              <a:ea typeface="Times New Roman" panose="02020603050405020304" pitchFamily="18"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Times New Roman" panose="02020603050405020304" pitchFamily="18" charset="0"/>
              </a:rPr>
              <a:t>Through offering the staff a comprehensive approach for overcoming the major composting challenges.</a:t>
            </a:r>
          </a:p>
          <a:p>
            <a:pPr marL="285750" marR="0" indent="-285750" algn="just">
              <a:buFont typeface="Arial" panose="020B0604020202020204" pitchFamily="34" charset="0"/>
              <a:buChar char="•"/>
            </a:pPr>
            <a:endParaRPr lang="en-GB" sz="1600" dirty="0">
              <a:latin typeface="Times New Roman" panose="02020603050405020304" pitchFamily="18" charset="0"/>
              <a:ea typeface="Times New Roman" panose="02020603050405020304" pitchFamily="18" charset="0"/>
            </a:endParaRPr>
          </a:p>
          <a:p>
            <a:pPr marR="0" algn="just"/>
            <a:endParaRPr lang="en-US" sz="1600" dirty="0">
              <a:effectLst/>
              <a:latin typeface="Times New Roman" panose="02020603050405020304" pitchFamily="18" charset="0"/>
              <a:ea typeface="Times New Roman" panose="02020603050405020304" pitchFamily="18"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Times New Roman" panose="02020603050405020304" pitchFamily="18" charset="0"/>
              </a:rPr>
              <a:t>By focusing on this, the organisations can develop robust training programs regarding effective waste handling and their segregation.</a:t>
            </a:r>
            <a:endParaRPr lang="en-US" sz="1600" dirty="0">
              <a:effectLst/>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01FD8260-1324-E658-716F-5B38B379045F}"/>
              </a:ext>
            </a:extLst>
          </p:cNvPr>
          <p:cNvSpPr txBox="1"/>
          <p:nvPr/>
        </p:nvSpPr>
        <p:spPr>
          <a:xfrm>
            <a:off x="9845843" y="6055713"/>
            <a:ext cx="6120062" cy="261610"/>
          </a:xfrm>
          <a:prstGeom prst="rect">
            <a:avLst/>
          </a:prstGeom>
          <a:noFill/>
        </p:spPr>
        <p:txBody>
          <a:bodyPr wrap="square">
            <a:spAutoFit/>
          </a:bodyPr>
          <a:lstStyle/>
          <a:p>
            <a:r>
              <a:rPr lang="en-GB" sz="1050" dirty="0">
                <a:effectLst/>
                <a:latin typeface="Times New Roman" panose="02020603050405020304" pitchFamily="18" charset="0"/>
                <a:ea typeface="Times New Roman" panose="02020603050405020304" pitchFamily="18" charset="0"/>
              </a:rPr>
              <a:t>(</a:t>
            </a:r>
            <a:r>
              <a:rPr lang="en-GB" sz="1050" dirty="0" err="1">
                <a:effectLst/>
                <a:latin typeface="Times New Roman" panose="02020603050405020304" pitchFamily="18" charset="0"/>
                <a:ea typeface="Times New Roman" panose="02020603050405020304" pitchFamily="18" charset="0"/>
              </a:rPr>
              <a:t>Psimoulis</a:t>
            </a:r>
            <a:r>
              <a:rPr lang="en-GB" sz="1050" dirty="0">
                <a:effectLst/>
                <a:latin typeface="Times New Roman" panose="02020603050405020304" pitchFamily="18" charset="0"/>
                <a:ea typeface="Times New Roman" panose="02020603050405020304" pitchFamily="18" charset="0"/>
              </a:rPr>
              <a:t> </a:t>
            </a:r>
            <a:r>
              <a:rPr lang="en-GB" sz="1050" i="1" dirty="0">
                <a:effectLst/>
                <a:latin typeface="Times New Roman" panose="02020603050405020304" pitchFamily="18" charset="0"/>
                <a:ea typeface="Times New Roman" panose="02020603050405020304" pitchFamily="18" charset="0"/>
              </a:rPr>
              <a:t>et al</a:t>
            </a:r>
            <a:r>
              <a:rPr lang="en-GB" sz="1050" dirty="0">
                <a:effectLst/>
                <a:latin typeface="Times New Roman" panose="02020603050405020304" pitchFamily="18" charset="0"/>
                <a:ea typeface="Times New Roman" panose="02020603050405020304" pitchFamily="18" charset="0"/>
              </a:rPr>
              <a:t>.,</a:t>
            </a:r>
            <a:r>
              <a:rPr lang="en-GB" sz="1050" dirty="0">
                <a:latin typeface="Times New Roman" panose="02020603050405020304" pitchFamily="18" charset="0"/>
                <a:ea typeface="Times New Roman" panose="02020603050405020304" pitchFamily="18" charset="0"/>
              </a:rPr>
              <a:t> </a:t>
            </a:r>
            <a:r>
              <a:rPr lang="en-GB" sz="1050" dirty="0">
                <a:effectLst/>
                <a:latin typeface="Times New Roman" panose="02020603050405020304" pitchFamily="18" charset="0"/>
                <a:ea typeface="Times New Roman" panose="02020603050405020304" pitchFamily="18" charset="0"/>
              </a:rPr>
              <a:t>2023)</a:t>
            </a:r>
            <a:endParaRPr lang="en-US" sz="1050" dirty="0"/>
          </a:p>
        </p:txBody>
      </p:sp>
      <p:pic>
        <p:nvPicPr>
          <p:cNvPr id="2052" name="Picture 4" descr="Science - TSMQ">
            <a:extLst>
              <a:ext uri="{FF2B5EF4-FFF2-40B4-BE49-F238E27FC236}">
                <a16:creationId xmlns:a16="http://schemas.microsoft.com/office/drawing/2014/main" id="{4DA5D438-3E00-A781-5D35-59D21AE1D31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111916" y="2839453"/>
            <a:ext cx="2903621" cy="306404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526287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8BF798-E8F2-9B7B-0E04-40DC6AFB60C0}"/>
              </a:ext>
            </a:extLst>
          </p:cNvPr>
          <p:cNvSpPr txBox="1"/>
          <p:nvPr/>
        </p:nvSpPr>
        <p:spPr>
          <a:xfrm>
            <a:off x="4812631" y="0"/>
            <a:ext cx="6096000" cy="822789"/>
          </a:xfrm>
          <a:prstGeom prst="rect">
            <a:avLst/>
          </a:prstGeom>
          <a:noFill/>
        </p:spPr>
        <p:txBody>
          <a:bodyPr wrap="square">
            <a:spAutoFit/>
          </a:bodyPr>
          <a:lstStyle/>
          <a:p>
            <a:pPr marL="0" marR="0" algn="just">
              <a:lnSpc>
                <a:spcPct val="200000"/>
              </a:lnSpc>
              <a:buNone/>
            </a:pPr>
            <a:r>
              <a:rPr lang="en-GB" sz="2800" b="1" kern="0" dirty="0">
                <a:effectLst/>
                <a:latin typeface="Times New Roman" panose="02020603050405020304" pitchFamily="18" charset="0"/>
              </a:rPr>
              <a:t>Methods</a:t>
            </a:r>
            <a:endParaRPr lang="en-US" sz="2800" b="1" kern="0" dirty="0">
              <a:effectLst/>
              <a:latin typeface="Times New Roman" panose="02020603050405020304" pitchFamily="18" charset="0"/>
            </a:endParaRPr>
          </a:p>
        </p:txBody>
      </p:sp>
      <p:sp>
        <p:nvSpPr>
          <p:cNvPr id="5" name="TextBox 4">
            <a:extLst>
              <a:ext uri="{FF2B5EF4-FFF2-40B4-BE49-F238E27FC236}">
                <a16:creationId xmlns:a16="http://schemas.microsoft.com/office/drawing/2014/main" id="{BB11B29F-AA29-3A59-3E4A-2547AD294678}"/>
              </a:ext>
            </a:extLst>
          </p:cNvPr>
          <p:cNvSpPr txBox="1"/>
          <p:nvPr/>
        </p:nvSpPr>
        <p:spPr>
          <a:xfrm>
            <a:off x="5598694" y="1275165"/>
            <a:ext cx="6593306" cy="400110"/>
          </a:xfrm>
          <a:prstGeom prst="rect">
            <a:avLst/>
          </a:prstGeom>
          <a:noFill/>
        </p:spPr>
        <p:txBody>
          <a:bodyPr wrap="square">
            <a:spAutoFit/>
          </a:bodyPr>
          <a:lstStyle/>
          <a:p>
            <a:r>
              <a:rPr lang="en-GB" sz="2000" b="1" dirty="0">
                <a:effectLst/>
                <a:latin typeface="Times New Roman" panose="02020603050405020304" pitchFamily="18" charset="0"/>
                <a:ea typeface="Times New Roman" panose="02020603050405020304" pitchFamily="18" charset="0"/>
              </a:rPr>
              <a:t>Data Collection procedures and Data Collection techniques</a:t>
            </a:r>
            <a:endParaRPr lang="en-US" sz="2000" b="1" dirty="0"/>
          </a:p>
        </p:txBody>
      </p:sp>
      <p:sp>
        <p:nvSpPr>
          <p:cNvPr id="7" name="TextBox 6">
            <a:extLst>
              <a:ext uri="{FF2B5EF4-FFF2-40B4-BE49-F238E27FC236}">
                <a16:creationId xmlns:a16="http://schemas.microsoft.com/office/drawing/2014/main" id="{05C31001-A472-F0C8-EBEE-0E60F08EEA86}"/>
              </a:ext>
            </a:extLst>
          </p:cNvPr>
          <p:cNvSpPr txBox="1"/>
          <p:nvPr/>
        </p:nvSpPr>
        <p:spPr>
          <a:xfrm>
            <a:off x="3834794" y="2700677"/>
            <a:ext cx="8232880" cy="2554545"/>
          </a:xfrm>
          <a:prstGeom prst="rect">
            <a:avLst/>
          </a:prstGeom>
          <a:noFill/>
        </p:spPr>
        <p:txBody>
          <a:bodyPr wrap="square">
            <a:spAutoFit/>
          </a:bodyPr>
          <a:lstStyle/>
          <a:p>
            <a:pPr marL="285750" marR="0" indent="-285750" algn="just">
              <a:buFont typeface="Arial" panose="020B0604020202020204" pitchFamily="34" charset="0"/>
              <a:buChar char="•"/>
            </a:pPr>
            <a:r>
              <a:rPr lang="en-GB" sz="1600" dirty="0">
                <a:effectLst/>
                <a:latin typeface="Times New Roman" panose="02020603050405020304" pitchFamily="18" charset="0"/>
                <a:ea typeface="Times New Roman" panose="02020603050405020304" pitchFamily="18" charset="0"/>
              </a:rPr>
              <a:t>The ways through which the data has been collected and interpreted have been known as the Data collection techniques, and their analysis has been referred to as the procedure. </a:t>
            </a:r>
          </a:p>
          <a:p>
            <a:pPr marL="285750" marR="0" indent="-285750" algn="just">
              <a:buFont typeface="Arial" panose="020B0604020202020204" pitchFamily="34" charset="0"/>
              <a:buChar char="•"/>
            </a:pPr>
            <a:endParaRPr lang="en-GB" sz="1600" dirty="0">
              <a:latin typeface="Times New Roman" panose="02020603050405020304" pitchFamily="18" charset="0"/>
              <a:ea typeface="Times New Roman" panose="02020603050405020304" pitchFamily="18" charset="0"/>
            </a:endParaRPr>
          </a:p>
          <a:p>
            <a:pPr marR="0" algn="just"/>
            <a:endParaRPr lang="en-US" sz="1600" dirty="0">
              <a:effectLst/>
              <a:latin typeface="Times New Roman" panose="02020603050405020304" pitchFamily="18" charset="0"/>
              <a:ea typeface="Times New Roman" panose="02020603050405020304" pitchFamily="18"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Times New Roman" panose="02020603050405020304" pitchFamily="18" charset="0"/>
              </a:rPr>
              <a:t>Therefore, within this conference paper, the researcher has majorly focused on the secondary thematic analysis over the primary quantitative analysis </a:t>
            </a:r>
            <a:r>
              <a:rPr lang="en-US" sz="1600" dirty="0">
                <a:effectLst/>
                <a:latin typeface="Times New Roman" panose="02020603050405020304" pitchFamily="18" charset="0"/>
                <a:ea typeface="Times New Roman" panose="02020603050405020304" pitchFamily="18" charset="0"/>
              </a:rPr>
              <a:t>(Heath, 2023)</a:t>
            </a:r>
            <a:r>
              <a:rPr lang="en-GB" sz="1600" dirty="0">
                <a:effectLst/>
                <a:latin typeface="Times New Roman" panose="02020603050405020304" pitchFamily="18" charset="0"/>
                <a:ea typeface="Times New Roman" panose="02020603050405020304" pitchFamily="18" charset="0"/>
              </a:rPr>
              <a:t>.</a:t>
            </a:r>
          </a:p>
          <a:p>
            <a:pPr marL="285750" marR="0" indent="-285750" algn="just">
              <a:buFont typeface="Arial" panose="020B0604020202020204" pitchFamily="34" charset="0"/>
              <a:buChar char="•"/>
            </a:pPr>
            <a:endParaRPr lang="en-GB" sz="1600" dirty="0">
              <a:latin typeface="Times New Roman" panose="02020603050405020304" pitchFamily="18" charset="0"/>
              <a:ea typeface="Times New Roman" panose="02020603050405020304" pitchFamily="18" charset="0"/>
            </a:endParaRPr>
          </a:p>
          <a:p>
            <a:pPr marR="0" algn="just"/>
            <a:endParaRPr lang="en-US" sz="1600" dirty="0">
              <a:effectLst/>
              <a:latin typeface="Times New Roman" panose="02020603050405020304" pitchFamily="18" charset="0"/>
              <a:ea typeface="Times New Roman" panose="02020603050405020304" pitchFamily="18"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Times New Roman" panose="02020603050405020304" pitchFamily="18" charset="0"/>
              </a:rPr>
              <a:t>Through this implementation, a wide range of information has been found from the books, journals, and other scholarly articles.</a:t>
            </a:r>
            <a:endParaRPr lang="en-US" sz="16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5079F0C8-9B12-7F37-4FD5-5A88EAE03606}"/>
              </a:ext>
            </a:extLst>
          </p:cNvPr>
          <p:cNvSpPr txBox="1"/>
          <p:nvPr/>
        </p:nvSpPr>
        <p:spPr>
          <a:xfrm>
            <a:off x="1239252" y="5807424"/>
            <a:ext cx="6120062" cy="261610"/>
          </a:xfrm>
          <a:prstGeom prst="rect">
            <a:avLst/>
          </a:prstGeom>
          <a:noFill/>
        </p:spPr>
        <p:txBody>
          <a:bodyPr wrap="square">
            <a:spAutoFit/>
          </a:bodyPr>
          <a:lstStyle/>
          <a:p>
            <a:r>
              <a:rPr lang="en-US" sz="1050" dirty="0">
                <a:effectLst/>
                <a:latin typeface="Times New Roman" panose="02020603050405020304" pitchFamily="18" charset="0"/>
                <a:ea typeface="Times New Roman" panose="02020603050405020304" pitchFamily="18" charset="0"/>
              </a:rPr>
              <a:t>(Heath, 2023)</a:t>
            </a:r>
            <a:endParaRPr lang="en-US" sz="1050" dirty="0"/>
          </a:p>
        </p:txBody>
      </p:sp>
      <p:pic>
        <p:nvPicPr>
          <p:cNvPr id="3074" name="Picture 2" descr="Business Analytics - Data Collection Methods">
            <a:extLst>
              <a:ext uri="{FF2B5EF4-FFF2-40B4-BE49-F238E27FC236}">
                <a16:creationId xmlns:a16="http://schemas.microsoft.com/office/drawing/2014/main" id="{21220DD8-216A-5C87-6DCE-9786E61CA864}"/>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4326" y="2390581"/>
            <a:ext cx="3302660" cy="32562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522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B8F93-93F4-88FB-D772-734C1AF1E6BB}"/>
              </a:ext>
            </a:extLst>
          </p:cNvPr>
          <p:cNvSpPr>
            <a:spLocks noGrp="1"/>
          </p:cNvSpPr>
          <p:nvPr>
            <p:ph type="title"/>
          </p:nvPr>
        </p:nvSpPr>
        <p:spPr/>
        <p:txBody>
          <a:bodyPr>
            <a:normAutofit/>
          </a:bodyPr>
          <a:lstStyle/>
          <a:p>
            <a:r>
              <a:rPr lang="en-US" sz="28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A128DC8-911B-6206-DF58-E77DA279EA95}"/>
              </a:ext>
            </a:extLst>
          </p:cNvPr>
          <p:cNvSpPr>
            <a:spLocks noGrp="1"/>
          </p:cNvSpPr>
          <p:nvPr>
            <p:ph idx="1"/>
          </p:nvPr>
        </p:nvSpPr>
        <p:spPr>
          <a:xfrm>
            <a:off x="4060723" y="1150374"/>
            <a:ext cx="7846142" cy="5242899"/>
          </a:xfrm>
        </p:spPr>
        <p:txBody>
          <a:bodyPr>
            <a:normAutofit fontScale="85000" lnSpcReduction="20000"/>
          </a:bodyPr>
          <a:lstStyle/>
          <a:p>
            <a:pPr marL="0" indent="0" algn="just">
              <a:buNone/>
            </a:pPr>
            <a:r>
              <a:rPr lang="en-US" sz="2400" b="1" dirty="0">
                <a:latin typeface="Times New Roman" panose="02020603050405020304" pitchFamily="18" charset="0"/>
                <a:cs typeface="Times New Roman" panose="02020603050405020304" pitchFamily="18" charset="0"/>
              </a:rPr>
              <a:t>PESTLE Analysis </a:t>
            </a:r>
          </a:p>
          <a:p>
            <a:pPr marL="0" indent="0" algn="just">
              <a:buNone/>
            </a:pPr>
            <a:endParaRPr lang="en-US" sz="2900" b="1" i="1" dirty="0">
              <a:latin typeface="Times New Roman" panose="02020603050405020304" pitchFamily="18" charset="0"/>
              <a:cs typeface="Times New Roman" panose="02020603050405020304" pitchFamily="18" charset="0"/>
            </a:endParaRPr>
          </a:p>
          <a:p>
            <a:pPr marL="0" indent="0" algn="just">
              <a:buNone/>
            </a:pPr>
            <a:r>
              <a:rPr lang="en-US" sz="2100" b="1" i="1" dirty="0">
                <a:latin typeface="Times New Roman" panose="02020603050405020304" pitchFamily="18" charset="0"/>
                <a:cs typeface="Times New Roman" panose="02020603050405020304" pitchFamily="18" charset="0"/>
              </a:rPr>
              <a:t>Political </a:t>
            </a:r>
            <a:endParaRPr lang="en-US" sz="2100" dirty="0">
              <a:latin typeface="Times New Roman" panose="02020603050405020304" pitchFamily="18" charset="0"/>
              <a:cs typeface="Times New Roman" panose="02020603050405020304" pitchFamily="18" charset="0"/>
            </a:endParaRPr>
          </a:p>
          <a:p>
            <a:pPr algn="just"/>
            <a:r>
              <a:rPr lang="en-US" sz="2100" dirty="0">
                <a:latin typeface="Times New Roman" panose="02020603050405020304" pitchFamily="18" charset="0"/>
                <a:cs typeface="Times New Roman" panose="02020603050405020304" pitchFamily="18" charset="0"/>
              </a:rPr>
              <a:t>The government of the UK is keen to promote waste reduction by implementing voluntary agreements. </a:t>
            </a:r>
          </a:p>
          <a:p>
            <a:pPr algn="just"/>
            <a:r>
              <a:rPr lang="en-US" sz="2100" dirty="0">
                <a:latin typeface="Times New Roman" panose="02020603050405020304" pitchFamily="18" charset="0"/>
                <a:cs typeface="Times New Roman" panose="02020603050405020304" pitchFamily="18" charset="0"/>
              </a:rPr>
              <a:t>Emergence of COVID-19 and changes made in the trade policies are also influencing the food supply chains and availability of staff in the hotel sector. </a:t>
            </a:r>
          </a:p>
          <a:p>
            <a:pPr marL="0" indent="0" algn="just">
              <a:buNone/>
            </a:pPr>
            <a:endParaRPr lang="en-US" sz="2100" b="1" i="1" dirty="0">
              <a:latin typeface="Times New Roman" panose="02020603050405020304" pitchFamily="18" charset="0"/>
              <a:cs typeface="Times New Roman" panose="02020603050405020304" pitchFamily="18" charset="0"/>
            </a:endParaRPr>
          </a:p>
          <a:p>
            <a:pPr marL="0" indent="0" algn="just">
              <a:buNone/>
            </a:pPr>
            <a:r>
              <a:rPr lang="en-US" sz="2100" b="1" i="1" dirty="0">
                <a:latin typeface="Times New Roman" panose="02020603050405020304" pitchFamily="18" charset="0"/>
                <a:cs typeface="Times New Roman" panose="02020603050405020304" pitchFamily="18" charset="0"/>
              </a:rPr>
              <a:t>Economic </a:t>
            </a:r>
            <a:endParaRPr lang="en-US" sz="2100" dirty="0">
              <a:latin typeface="Times New Roman" panose="02020603050405020304" pitchFamily="18" charset="0"/>
              <a:cs typeface="Times New Roman" panose="02020603050405020304" pitchFamily="18" charset="0"/>
            </a:endParaRPr>
          </a:p>
          <a:p>
            <a:pPr algn="just"/>
            <a:r>
              <a:rPr lang="en-US" sz="2100" dirty="0">
                <a:latin typeface="Times New Roman" panose="02020603050405020304" pitchFamily="18" charset="0"/>
                <a:cs typeface="Times New Roman" panose="02020603050405020304" pitchFamily="18" charset="0"/>
              </a:rPr>
              <a:t>Rising operating costs have become a major concern for the hospitality industry. </a:t>
            </a:r>
          </a:p>
          <a:p>
            <a:pPr algn="just"/>
            <a:r>
              <a:rPr lang="en-US" sz="2100" dirty="0">
                <a:latin typeface="Times New Roman" panose="02020603050405020304" pitchFamily="18" charset="0"/>
                <a:cs typeface="Times New Roman" panose="02020603050405020304" pitchFamily="18" charset="0"/>
              </a:rPr>
              <a:t>Besides this, huge financial losses are present from the wasted food and penalties for recycling legislation. </a:t>
            </a:r>
          </a:p>
          <a:p>
            <a:pPr marL="0" indent="0" algn="just">
              <a:buNone/>
            </a:pPr>
            <a:endParaRPr lang="en-US" sz="2100" b="1" i="1" dirty="0">
              <a:latin typeface="Times New Roman" panose="02020603050405020304" pitchFamily="18" charset="0"/>
              <a:cs typeface="Times New Roman" panose="02020603050405020304" pitchFamily="18" charset="0"/>
            </a:endParaRPr>
          </a:p>
          <a:p>
            <a:pPr marL="0" indent="0" algn="just">
              <a:buNone/>
            </a:pPr>
            <a:r>
              <a:rPr lang="en-US" sz="2100" b="1" i="1" dirty="0">
                <a:latin typeface="Times New Roman" panose="02020603050405020304" pitchFamily="18" charset="0"/>
                <a:cs typeface="Times New Roman" panose="02020603050405020304" pitchFamily="18" charset="0"/>
              </a:rPr>
              <a:t>Social</a:t>
            </a:r>
            <a:endParaRPr lang="en-US" sz="2100" dirty="0">
              <a:latin typeface="Times New Roman" panose="02020603050405020304" pitchFamily="18" charset="0"/>
              <a:cs typeface="Times New Roman" panose="02020603050405020304" pitchFamily="18" charset="0"/>
            </a:endParaRPr>
          </a:p>
          <a:p>
            <a:pPr algn="just"/>
            <a:r>
              <a:rPr lang="en-US" sz="2100" dirty="0">
                <a:latin typeface="Times New Roman" panose="02020603050405020304" pitchFamily="18" charset="0"/>
                <a:cs typeface="Times New Roman" panose="02020603050405020304" pitchFamily="18" charset="0"/>
              </a:rPr>
              <a:t>People are now more environmentally conscious, which puts pressure on hotels to adopt green practices.</a:t>
            </a:r>
          </a:p>
          <a:p>
            <a:pPr algn="just"/>
            <a:r>
              <a:rPr lang="en-US" sz="2100" dirty="0">
                <a:latin typeface="Times New Roman" panose="02020603050405020304" pitchFamily="18" charset="0"/>
                <a:cs typeface="Times New Roman" panose="02020603050405020304" pitchFamily="18" charset="0"/>
              </a:rPr>
              <a:t>Demands and expectations of customers related to food quality, quantity and price are influential to the food waste management system in restaurants. </a:t>
            </a:r>
          </a:p>
        </p:txBody>
      </p:sp>
      <p:sp>
        <p:nvSpPr>
          <p:cNvPr id="4" name="TextBox 3">
            <a:extLst>
              <a:ext uri="{FF2B5EF4-FFF2-40B4-BE49-F238E27FC236}">
                <a16:creationId xmlns:a16="http://schemas.microsoft.com/office/drawing/2014/main" id="{752DCA38-7A1B-AE9B-481A-4A60A05332BA}"/>
              </a:ext>
            </a:extLst>
          </p:cNvPr>
          <p:cNvSpPr txBox="1"/>
          <p:nvPr/>
        </p:nvSpPr>
        <p:spPr>
          <a:xfrm>
            <a:off x="462116" y="6046839"/>
            <a:ext cx="2939845" cy="261610"/>
          </a:xfrm>
          <a:prstGeom prst="rect">
            <a:avLst/>
          </a:prstGeom>
          <a:noFill/>
        </p:spPr>
        <p:txBody>
          <a:bodyPr wrap="square" rtlCol="0">
            <a:spAutoFit/>
          </a:bodyPr>
          <a:lstStyle/>
          <a:p>
            <a:pPr algn="ctr"/>
            <a:r>
              <a:rPr lang="en-US" sz="1050" dirty="0">
                <a:latin typeface="Times New Roman" panose="02020603050405020304" pitchFamily="18" charset="0"/>
                <a:cs typeface="Times New Roman" panose="02020603050405020304" pitchFamily="18" charset="0"/>
              </a:rPr>
              <a:t>(Barnes </a:t>
            </a:r>
            <a:r>
              <a:rPr lang="en-US" sz="1050" i="1" dirty="0">
                <a:latin typeface="Times New Roman" panose="02020603050405020304" pitchFamily="18" charset="0"/>
                <a:cs typeface="Times New Roman" panose="02020603050405020304" pitchFamily="18" charset="0"/>
              </a:rPr>
              <a:t>et al</a:t>
            </a:r>
            <a:r>
              <a:rPr lang="en-US" sz="1050" dirty="0">
                <a:latin typeface="Times New Roman" panose="02020603050405020304" pitchFamily="18" charset="0"/>
                <a:cs typeface="Times New Roman" panose="02020603050405020304" pitchFamily="18" charset="0"/>
              </a:rPr>
              <a:t>., 2024)</a:t>
            </a:r>
            <a:endParaRPr lang="en-US" sz="1050" dirty="0"/>
          </a:p>
        </p:txBody>
      </p:sp>
      <p:pic>
        <p:nvPicPr>
          <p:cNvPr id="5" name="Picture 4">
            <a:extLst>
              <a:ext uri="{FF2B5EF4-FFF2-40B4-BE49-F238E27FC236}">
                <a16:creationId xmlns:a16="http://schemas.microsoft.com/office/drawing/2014/main" id="{4662CA45-5255-7FC8-AE6B-3C2B4EABDEE7}"/>
              </a:ext>
            </a:extLst>
          </p:cNvPr>
          <p:cNvPicPr>
            <a:picLocks noChangeAspect="1"/>
          </p:cNvPicPr>
          <p:nvPr/>
        </p:nvPicPr>
        <p:blipFill>
          <a:blip r:embed="rId3"/>
          <a:stretch>
            <a:fillRect/>
          </a:stretch>
        </p:blipFill>
        <p:spPr>
          <a:xfrm>
            <a:off x="285135" y="1877961"/>
            <a:ext cx="3480619" cy="3942736"/>
          </a:xfrm>
          <a:prstGeom prst="rect">
            <a:avLst/>
          </a:prstGeom>
        </p:spPr>
      </p:pic>
    </p:spTree>
    <p:extLst>
      <p:ext uri="{BB962C8B-B14F-4D97-AF65-F5344CB8AC3E}">
        <p14:creationId xmlns:p14="http://schemas.microsoft.com/office/powerpoint/2010/main" val="3977439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320F6-1F4D-56A0-8BE5-E9B1BF72844E}"/>
              </a:ext>
            </a:extLst>
          </p:cNvPr>
          <p:cNvSpPr>
            <a:spLocks noGrp="1"/>
          </p:cNvSpPr>
          <p:nvPr>
            <p:ph type="title"/>
          </p:nvPr>
        </p:nvSpPr>
        <p:spPr/>
        <p:txBody>
          <a:bodyPr>
            <a:normAutofit/>
          </a:bodyPr>
          <a:lstStyle/>
          <a:p>
            <a:r>
              <a:rPr lang="en-US" sz="28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D7D8BF5-86D7-6A7A-7DBD-9EADB98807B2}"/>
              </a:ext>
            </a:extLst>
          </p:cNvPr>
          <p:cNvSpPr>
            <a:spLocks noGrp="1"/>
          </p:cNvSpPr>
          <p:nvPr>
            <p:ph idx="1"/>
          </p:nvPr>
        </p:nvSpPr>
        <p:spPr>
          <a:xfrm>
            <a:off x="0" y="1684113"/>
            <a:ext cx="8357419" cy="4722658"/>
          </a:xfrm>
        </p:spPr>
        <p:txBody>
          <a:bodyPr>
            <a:normAutofit lnSpcReduction="10000"/>
          </a:bodyPr>
          <a:lstStyle/>
          <a:p>
            <a:pPr marL="0" indent="0" algn="just">
              <a:buNone/>
            </a:pPr>
            <a:r>
              <a:rPr lang="en-US" sz="1600" b="1" i="1" dirty="0">
                <a:latin typeface="Times New Roman" panose="02020603050405020304" pitchFamily="18" charset="0"/>
                <a:cs typeface="Times New Roman" panose="02020603050405020304" pitchFamily="18" charset="0"/>
              </a:rPr>
              <a:t>Technological </a:t>
            </a:r>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The AI-driven waste tracking system, such as Smart Bins and predictive data analytics tools, is helpful to provide real-time insights to the customers. </a:t>
            </a:r>
          </a:p>
          <a:p>
            <a:pPr algn="just"/>
            <a:r>
              <a:rPr lang="en-US" sz="1600" dirty="0">
                <a:latin typeface="Times New Roman" panose="02020603050405020304" pitchFamily="18" charset="0"/>
                <a:cs typeface="Times New Roman" panose="02020603050405020304" pitchFamily="18" charset="0"/>
              </a:rPr>
              <a:t>Besides this, IoT and automated systems are also active to improve the efficiency of the waste tracking system. </a:t>
            </a:r>
          </a:p>
          <a:p>
            <a:pPr marL="0" indent="0" algn="just">
              <a:buNone/>
            </a:pPr>
            <a:endParaRPr lang="en-US" sz="1600" b="1" i="1" dirty="0">
              <a:latin typeface="Times New Roman" panose="02020603050405020304" pitchFamily="18" charset="0"/>
              <a:cs typeface="Times New Roman" panose="02020603050405020304" pitchFamily="18" charset="0"/>
            </a:endParaRPr>
          </a:p>
          <a:p>
            <a:pPr marL="0" indent="0" algn="just">
              <a:buNone/>
            </a:pPr>
            <a:r>
              <a:rPr lang="en-US" sz="1600" b="1" i="1" dirty="0">
                <a:latin typeface="Times New Roman" panose="02020603050405020304" pitchFamily="18" charset="0"/>
                <a:cs typeface="Times New Roman" panose="02020603050405020304" pitchFamily="18" charset="0"/>
              </a:rPr>
              <a:t>Legal</a:t>
            </a:r>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The Food Safety Act and other legal guidelines imposed obligations on hoteliers to train staff members and reduce waste. </a:t>
            </a:r>
          </a:p>
          <a:p>
            <a:pPr algn="just"/>
            <a:r>
              <a:rPr lang="en-US" sz="1600" dirty="0">
                <a:latin typeface="Times New Roman" panose="02020603050405020304" pitchFamily="18" charset="0"/>
                <a:cs typeface="Times New Roman" panose="02020603050405020304" pitchFamily="18" charset="0"/>
              </a:rPr>
              <a:t>The voluntary agreement made by WRAP targets to decrease waste by 50% before the end of 2030. </a:t>
            </a:r>
          </a:p>
          <a:p>
            <a:pPr marL="0" indent="0" algn="just">
              <a:buNone/>
            </a:pPr>
            <a:endParaRPr lang="en-US" sz="1600" b="1" i="1" dirty="0">
              <a:latin typeface="Times New Roman" panose="02020603050405020304" pitchFamily="18" charset="0"/>
              <a:cs typeface="Times New Roman" panose="02020603050405020304" pitchFamily="18" charset="0"/>
            </a:endParaRPr>
          </a:p>
          <a:p>
            <a:pPr marL="0" indent="0" algn="just">
              <a:buNone/>
            </a:pPr>
            <a:r>
              <a:rPr lang="en-US" sz="1600" b="1" i="1" dirty="0">
                <a:latin typeface="Times New Roman" panose="02020603050405020304" pitchFamily="18" charset="0"/>
                <a:cs typeface="Times New Roman" panose="02020603050405020304" pitchFamily="18" charset="0"/>
              </a:rPr>
              <a:t>Environmental</a:t>
            </a:r>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Climate change has a major influence on the supply chain of food, storage or production. </a:t>
            </a:r>
          </a:p>
          <a:p>
            <a:pPr algn="just"/>
            <a:r>
              <a:rPr lang="en-US" sz="1600" dirty="0">
                <a:latin typeface="Times New Roman" panose="02020603050405020304" pitchFamily="18" charset="0"/>
                <a:cs typeface="Times New Roman" panose="02020603050405020304" pitchFamily="18" charset="0"/>
              </a:rPr>
              <a:t>As per the principles of the TBL, inclusion of social, economic and environmental goals is considered by the hotels to save cost and ensure the well-being of the community. </a:t>
            </a:r>
          </a:p>
          <a:p>
            <a:pPr algn="just"/>
            <a:endParaRPr lang="en-US" sz="1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20DD70B-107E-A0D3-C189-B8D0C5EAAFDA}"/>
              </a:ext>
            </a:extLst>
          </p:cNvPr>
          <p:cNvSpPr txBox="1"/>
          <p:nvPr/>
        </p:nvSpPr>
        <p:spPr>
          <a:xfrm>
            <a:off x="9281652" y="6145161"/>
            <a:ext cx="2359742" cy="261610"/>
          </a:xfrm>
          <a:prstGeom prst="rect">
            <a:avLst/>
          </a:prstGeom>
          <a:noFill/>
        </p:spPr>
        <p:txBody>
          <a:bodyPr wrap="square" rtlCol="0">
            <a:spAutoFit/>
          </a:bodyPr>
          <a:lstStyle/>
          <a:p>
            <a:pPr algn="ctr"/>
            <a:r>
              <a:rPr lang="en-US" sz="1050" dirty="0">
                <a:latin typeface="Times New Roman" panose="02020603050405020304" pitchFamily="18" charset="0"/>
                <a:cs typeface="Times New Roman" panose="02020603050405020304" pitchFamily="18" charset="0"/>
              </a:rPr>
              <a:t>(Camilleri, 2025)</a:t>
            </a:r>
            <a:endParaRPr lang="en-US" sz="1050" dirty="0"/>
          </a:p>
        </p:txBody>
      </p:sp>
      <p:pic>
        <p:nvPicPr>
          <p:cNvPr id="1026" name="Picture 2" descr="Hospitality Business Magazine">
            <a:extLst>
              <a:ext uri="{FF2B5EF4-FFF2-40B4-BE49-F238E27FC236}">
                <a16:creationId xmlns:a16="http://schemas.microsoft.com/office/drawing/2014/main" id="{80A5F841-62B1-7B49-6755-1B7B22023E86}"/>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731045" y="2064775"/>
            <a:ext cx="3253044" cy="3569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1846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3CF4A-1BBB-7E3F-3499-09A8BC5FA51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C237969-437E-E6E1-4937-7F64BE00EE06}"/>
              </a:ext>
            </a:extLst>
          </p:cNvPr>
          <p:cNvSpPr txBox="1"/>
          <p:nvPr/>
        </p:nvSpPr>
        <p:spPr>
          <a:xfrm>
            <a:off x="497306" y="1860101"/>
            <a:ext cx="7154778" cy="3293209"/>
          </a:xfrm>
          <a:prstGeom prst="rect">
            <a:avLst/>
          </a:prstGeom>
          <a:noFill/>
        </p:spPr>
        <p:txBody>
          <a:bodyPr wrap="square">
            <a:spAutoFit/>
          </a:bodyPr>
          <a:lstStyle/>
          <a:p>
            <a:pPr marL="0" marR="0" algn="just">
              <a:buNone/>
            </a:pPr>
            <a:r>
              <a:rPr lang="en-GB" sz="1600" b="1" dirty="0">
                <a:effectLst/>
                <a:latin typeface="Times New Roman" panose="02020603050405020304" pitchFamily="18" charset="0"/>
                <a:cs typeface="Times New Roman" panose="02020603050405020304" pitchFamily="18" charset="0"/>
              </a:rPr>
              <a:t>Providing examples of the industry responses to the chosen contemporary issue and their impacts based on the strengths and limitations</a:t>
            </a:r>
          </a:p>
          <a:p>
            <a:pPr algn="just"/>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Within this context, there are different strategies of competing that have been used by the hotels to reduce food waste. </a:t>
            </a:r>
          </a:p>
          <a:p>
            <a:pPr marL="285750" indent="-285750" algn="just">
              <a:buFont typeface="Arial" panose="020B0604020202020204" pitchFamily="34" charset="0"/>
              <a:buChar char="•"/>
            </a:pP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Large hotels like Grand Hyatt have invested in automated units to process the food waste on-site. </a:t>
            </a:r>
          </a:p>
          <a:p>
            <a:pPr marL="285750" indent="-285750" algn="just">
              <a:buFont typeface="Arial" panose="020B0604020202020204" pitchFamily="34" charset="0"/>
              <a:buChar char="•"/>
            </a:pP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endParaRPr lang="en-GB"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This has helped in cost savings, reduced carbon footprint, as well as improved hygiene </a:t>
            </a:r>
            <a:r>
              <a:rPr lang="en-US" sz="1600" dirty="0">
                <a:latin typeface="Times New Roman" panose="02020603050405020304" pitchFamily="18" charset="0"/>
                <a:cs typeface="Times New Roman" panose="02020603050405020304" pitchFamily="18" charset="0"/>
              </a:rPr>
              <a:t>(Hyatt, 2025)</a:t>
            </a:r>
            <a:endParaRPr lang="en-GB" sz="16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CDCA955-BA38-F31B-6324-854A5153DABD}"/>
              </a:ext>
            </a:extLst>
          </p:cNvPr>
          <p:cNvSpPr txBox="1"/>
          <p:nvPr/>
        </p:nvSpPr>
        <p:spPr>
          <a:xfrm>
            <a:off x="9737558" y="6296344"/>
            <a:ext cx="6096000" cy="261610"/>
          </a:xfrm>
          <a:prstGeom prst="rect">
            <a:avLst/>
          </a:prstGeom>
          <a:noFill/>
        </p:spPr>
        <p:txBody>
          <a:bodyPr wrap="square">
            <a:spAutoFit/>
          </a:bodyPr>
          <a:lstStyle/>
          <a:p>
            <a:r>
              <a:rPr lang="en-US" sz="1050" kern="0" dirty="0">
                <a:effectLst/>
                <a:latin typeface="Times New Roman" panose="02020603050405020304" pitchFamily="18" charset="0"/>
                <a:ea typeface="Arial" panose="020B0604020202020204" pitchFamily="34" charset="0"/>
                <a:cs typeface="Arial" panose="020B0604020202020204" pitchFamily="34" charset="0"/>
              </a:rPr>
              <a:t>(Hyatt, 2025)</a:t>
            </a:r>
            <a:endParaRPr lang="en-GB" sz="1050" dirty="0"/>
          </a:p>
        </p:txBody>
      </p:sp>
      <p:sp>
        <p:nvSpPr>
          <p:cNvPr id="7" name="TextBox 6">
            <a:extLst>
              <a:ext uri="{FF2B5EF4-FFF2-40B4-BE49-F238E27FC236}">
                <a16:creationId xmlns:a16="http://schemas.microsoft.com/office/drawing/2014/main" id="{3F861CBE-5A28-36B4-7C29-A7D038DBB7B4}"/>
              </a:ext>
            </a:extLst>
          </p:cNvPr>
          <p:cNvSpPr txBox="1"/>
          <p:nvPr/>
        </p:nvSpPr>
        <p:spPr>
          <a:xfrm>
            <a:off x="497306" y="344723"/>
            <a:ext cx="7916778" cy="523220"/>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Contd…</a:t>
            </a:r>
            <a:endParaRPr lang="en-GB" sz="2800" b="1" dirty="0"/>
          </a:p>
        </p:txBody>
      </p:sp>
      <p:pic>
        <p:nvPicPr>
          <p:cNvPr id="2050" name="Picture 2" descr="Park Hyatt Niseko Hanazono Chefs Garden With Chefs">
            <a:extLst>
              <a:ext uri="{FF2B5EF4-FFF2-40B4-BE49-F238E27FC236}">
                <a16:creationId xmlns:a16="http://schemas.microsoft.com/office/drawing/2014/main" id="{886826E1-1499-7D86-5F5F-ADD0550D5D5A}"/>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125326" y="1157778"/>
            <a:ext cx="3689684" cy="46978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6492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9DCED-4101-70D8-E6D8-3CBC27E2C1A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6F5150F-28E1-D1C7-48A0-27AB15B4FFDC}"/>
              </a:ext>
            </a:extLst>
          </p:cNvPr>
          <p:cNvSpPr txBox="1"/>
          <p:nvPr/>
        </p:nvSpPr>
        <p:spPr>
          <a:xfrm>
            <a:off x="4379495" y="1564048"/>
            <a:ext cx="7684168" cy="4308872"/>
          </a:xfrm>
          <a:prstGeom prst="rect">
            <a:avLst/>
          </a:prstGeom>
          <a:noFill/>
        </p:spPr>
        <p:txBody>
          <a:bodyPr wrap="square">
            <a:spAutoFit/>
          </a:bodyPr>
          <a:lstStyle/>
          <a:p>
            <a:pPr marL="0" marR="0" algn="just">
              <a:buNone/>
            </a:pPr>
            <a:r>
              <a:rPr lang="en-GB" b="1" kern="100" dirty="0">
                <a:effectLst/>
                <a:latin typeface="Times New Roman" panose="02020603050405020304" pitchFamily="18" charset="0"/>
                <a:ea typeface="Times New Roman" panose="02020603050405020304" pitchFamily="18" charset="0"/>
              </a:rPr>
              <a:t> </a:t>
            </a:r>
            <a:endParaRPr lang="en-US" b="1" kern="100" dirty="0">
              <a:effectLst/>
              <a:latin typeface="Times New Roman" panose="02020603050405020304" pitchFamily="18" charset="0"/>
              <a:ea typeface="Times New Roman" panose="02020603050405020304" pitchFamily="18"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Arial" panose="020B0604020202020204" pitchFamily="34" charset="0"/>
                <a:cs typeface="Arial" panose="020B0604020202020204" pitchFamily="34" charset="0"/>
              </a:rPr>
              <a:t>The sustainability aspects in terms of food waste in the hospitality sector are a very important matter that needs to be acknowledged. </a:t>
            </a:r>
          </a:p>
          <a:p>
            <a:pPr marL="285750" marR="0" indent="-285750" algn="just">
              <a:buFont typeface="Arial" panose="020B0604020202020204" pitchFamily="34" charset="0"/>
              <a:buChar char="•"/>
            </a:pPr>
            <a:endParaRPr lang="en-GB" sz="1600" dirty="0">
              <a:latin typeface="Times New Roman" panose="02020603050405020304" pitchFamily="18" charset="0"/>
              <a:ea typeface="Arial" panose="020B0604020202020204" pitchFamily="34" charset="0"/>
              <a:cs typeface="Arial" panose="020B0604020202020204" pitchFamily="34" charset="0"/>
            </a:endParaRPr>
          </a:p>
          <a:p>
            <a:pPr marR="0" algn="just"/>
            <a:endParaRPr lang="en-GB" sz="1600" dirty="0">
              <a:effectLst/>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endParaRPr lang="en-GB" sz="1600" dirty="0">
              <a:effectLst/>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Arial" panose="020B0604020202020204" pitchFamily="34" charset="0"/>
                <a:cs typeface="Arial" panose="020B0604020202020204" pitchFamily="34" charset="0"/>
              </a:rPr>
              <a:t>Within this context, the above presentation has discussed these issues and the ways through which composting can help in reducing waste have also been highlighted. </a:t>
            </a:r>
          </a:p>
          <a:p>
            <a:pPr marL="285750" marR="0" indent="-285750" algn="just">
              <a:buFont typeface="Arial" panose="020B0604020202020204" pitchFamily="34" charset="0"/>
              <a:buChar char="•"/>
            </a:pPr>
            <a:endParaRPr lang="en-GB" sz="1600" dirty="0">
              <a:latin typeface="Times New Roman" panose="02020603050405020304" pitchFamily="18" charset="0"/>
              <a:ea typeface="Arial" panose="020B0604020202020204" pitchFamily="34" charset="0"/>
              <a:cs typeface="Arial" panose="020B0604020202020204" pitchFamily="34" charset="0"/>
            </a:endParaRPr>
          </a:p>
          <a:p>
            <a:pPr marR="0" algn="just"/>
            <a:endParaRPr lang="en-GB" sz="1600" dirty="0">
              <a:effectLst/>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endParaRPr lang="en-GB" sz="1600" dirty="0">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Arial" panose="020B0604020202020204" pitchFamily="34" charset="0"/>
                <a:cs typeface="Arial" panose="020B0604020202020204" pitchFamily="34" charset="0"/>
              </a:rPr>
              <a:t>Consequently, using TBL and other theories, the benefits and other aspects of these subjects have also been highlighted. </a:t>
            </a:r>
          </a:p>
          <a:p>
            <a:pPr marL="285750" marR="0" indent="-285750" algn="just">
              <a:buFont typeface="Arial" panose="020B0604020202020204" pitchFamily="34" charset="0"/>
              <a:buChar char="•"/>
            </a:pPr>
            <a:endParaRPr lang="en-GB" sz="1600" dirty="0">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endParaRPr lang="en-GB" sz="1600" dirty="0">
              <a:effectLst/>
              <a:latin typeface="Times New Roman" panose="02020603050405020304" pitchFamily="18" charset="0"/>
              <a:ea typeface="Arial" panose="020B0604020202020204" pitchFamily="34" charset="0"/>
              <a:cs typeface="Arial" panose="020B0604020202020204" pitchFamily="34" charset="0"/>
            </a:endParaRPr>
          </a:p>
          <a:p>
            <a:pPr marR="0" algn="just"/>
            <a:endParaRPr lang="en-GB" sz="1600" dirty="0">
              <a:effectLst/>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Arial" panose="020B0604020202020204" pitchFamily="34" charset="0"/>
                <a:cs typeface="Arial" panose="020B0604020202020204" pitchFamily="34" charset="0"/>
              </a:rPr>
              <a:t>The presentation has also discussed the ways through which data has been collected. </a:t>
            </a:r>
          </a:p>
        </p:txBody>
      </p:sp>
      <p:sp>
        <p:nvSpPr>
          <p:cNvPr id="7" name="TextBox 6">
            <a:extLst>
              <a:ext uri="{FF2B5EF4-FFF2-40B4-BE49-F238E27FC236}">
                <a16:creationId xmlns:a16="http://schemas.microsoft.com/office/drawing/2014/main" id="{D2D8C53F-4EED-2690-E297-EC9F895E2ABB}"/>
              </a:ext>
            </a:extLst>
          </p:cNvPr>
          <p:cNvSpPr txBox="1"/>
          <p:nvPr/>
        </p:nvSpPr>
        <p:spPr>
          <a:xfrm>
            <a:off x="4700337" y="328681"/>
            <a:ext cx="6096000" cy="523220"/>
          </a:xfrm>
          <a:prstGeom prst="rect">
            <a:avLst/>
          </a:prstGeom>
          <a:noFill/>
        </p:spPr>
        <p:txBody>
          <a:bodyPr wrap="square">
            <a:spAutoFit/>
          </a:bodyPr>
          <a:lstStyle/>
          <a:p>
            <a:r>
              <a:rPr lang="en-GB" sz="2800" b="1" kern="100" dirty="0">
                <a:solidFill>
                  <a:srgbClr val="000000"/>
                </a:solidFill>
                <a:effectLst/>
                <a:latin typeface="Times New Roman" panose="02020603050405020304" pitchFamily="18" charset="0"/>
                <a:ea typeface="Times New Roman" panose="02020603050405020304" pitchFamily="18" charset="0"/>
                <a:cs typeface="+mn-cs"/>
              </a:rPr>
              <a:t>Conclusion</a:t>
            </a:r>
            <a:endParaRPr lang="en-GB" sz="2800" dirty="0"/>
          </a:p>
        </p:txBody>
      </p:sp>
      <p:sp>
        <p:nvSpPr>
          <p:cNvPr id="9" name="TextBox 8">
            <a:extLst>
              <a:ext uri="{FF2B5EF4-FFF2-40B4-BE49-F238E27FC236}">
                <a16:creationId xmlns:a16="http://schemas.microsoft.com/office/drawing/2014/main" id="{33A37451-C7BB-B49E-42C1-4E0BBD54B260}"/>
              </a:ext>
            </a:extLst>
          </p:cNvPr>
          <p:cNvSpPr txBox="1"/>
          <p:nvPr/>
        </p:nvSpPr>
        <p:spPr>
          <a:xfrm>
            <a:off x="1652337" y="6065763"/>
            <a:ext cx="6096000" cy="379335"/>
          </a:xfrm>
          <a:prstGeom prst="rect">
            <a:avLst/>
          </a:prstGeom>
          <a:noFill/>
        </p:spPr>
        <p:txBody>
          <a:bodyPr wrap="square">
            <a:spAutoFit/>
          </a:bodyPr>
          <a:lstStyle/>
          <a:p>
            <a:pPr marL="0" marR="0" algn="just">
              <a:lnSpc>
                <a:spcPct val="200000"/>
              </a:lnSpc>
              <a:buNone/>
            </a:pPr>
            <a:r>
              <a:rPr lang="en-GB" sz="1050" dirty="0">
                <a:effectLst/>
                <a:latin typeface="Times New Roman" panose="02020603050405020304" pitchFamily="18" charset="0"/>
                <a:ea typeface="Arial" panose="020B0604020202020204" pitchFamily="34" charset="0"/>
                <a:cs typeface="Arial" panose="020B0604020202020204" pitchFamily="34" charset="0"/>
              </a:rPr>
              <a:t> </a:t>
            </a:r>
            <a:r>
              <a:rPr lang="en-US" sz="1050" dirty="0">
                <a:effectLst/>
                <a:latin typeface="Times New Roman" panose="02020603050405020304" pitchFamily="18" charset="0"/>
                <a:ea typeface="Arial" panose="020B0604020202020204" pitchFamily="34" charset="0"/>
                <a:cs typeface="Arial" panose="020B0604020202020204" pitchFamily="34" charset="0"/>
              </a:rPr>
              <a:t>(Lendon, 2021)</a:t>
            </a:r>
            <a:r>
              <a:rPr lang="en-GB" sz="1050" dirty="0">
                <a:effectLst/>
                <a:latin typeface="Times New Roman" panose="02020603050405020304" pitchFamily="18" charset="0"/>
                <a:ea typeface="Arial" panose="020B0604020202020204" pitchFamily="34" charset="0"/>
                <a:cs typeface="Arial" panose="020B0604020202020204" pitchFamily="34" charset="0"/>
              </a:rPr>
              <a:t>. </a:t>
            </a:r>
            <a:endParaRPr lang="en-US" sz="1050" dirty="0">
              <a:effectLst/>
              <a:latin typeface="Times New Roman" panose="02020603050405020304" pitchFamily="18" charset="0"/>
              <a:ea typeface="Arial" panose="020B0604020202020204" pitchFamily="34" charset="0"/>
              <a:cs typeface="Arial" panose="020B0604020202020204" pitchFamily="34" charset="0"/>
            </a:endParaRPr>
          </a:p>
        </p:txBody>
      </p:sp>
      <p:pic>
        <p:nvPicPr>
          <p:cNvPr id="3074" name="Picture 2" descr="What Is Sustainability? And Why Does It Matter?">
            <a:extLst>
              <a:ext uri="{FF2B5EF4-FFF2-40B4-BE49-F238E27FC236}">
                <a16:creationId xmlns:a16="http://schemas.microsoft.com/office/drawing/2014/main" id="{A0A51C4A-1AA6-A312-69B9-86045A27C69D}"/>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36886" y="1564048"/>
            <a:ext cx="3866146" cy="4142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6198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1B9C3-5ECA-104B-5CB6-BF3B677547B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16E4EEE-F6BE-50ED-6F9C-DB2D350BACBB}"/>
              </a:ext>
            </a:extLst>
          </p:cNvPr>
          <p:cNvSpPr txBox="1"/>
          <p:nvPr/>
        </p:nvSpPr>
        <p:spPr>
          <a:xfrm>
            <a:off x="0" y="1930871"/>
            <a:ext cx="7652084" cy="4031873"/>
          </a:xfrm>
          <a:prstGeom prst="rect">
            <a:avLst/>
          </a:prstGeom>
          <a:noFill/>
        </p:spPr>
        <p:txBody>
          <a:bodyPr wrap="square">
            <a:spAutoFit/>
          </a:bodyPr>
          <a:lstStyle/>
          <a:p>
            <a:pPr marL="285750" marR="0" indent="-285750" algn="just">
              <a:buFont typeface="Arial" panose="020B0604020202020204" pitchFamily="34" charset="0"/>
              <a:buChar char="•"/>
            </a:pPr>
            <a:r>
              <a:rPr lang="en-GB" sz="1600" dirty="0">
                <a:effectLst/>
                <a:latin typeface="Times New Roman" panose="02020603050405020304" pitchFamily="18" charset="0"/>
                <a:ea typeface="Arial" panose="020B0604020202020204" pitchFamily="34" charset="0"/>
                <a:cs typeface="Arial" panose="020B0604020202020204" pitchFamily="34" charset="0"/>
              </a:rPr>
              <a:t>For the development of sustainability practices within the hospitality industry through composting, the hotels, pubs and restaurants within this sector need to adopt some crucial strategies. </a:t>
            </a:r>
          </a:p>
          <a:p>
            <a:pPr marL="285750" marR="0" indent="-285750" algn="just">
              <a:buFont typeface="Arial" panose="020B0604020202020204" pitchFamily="34" charset="0"/>
              <a:buChar char="•"/>
            </a:pPr>
            <a:endParaRPr lang="en-GB" sz="1600" dirty="0">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Arial" panose="020B0604020202020204" pitchFamily="34" charset="0"/>
                <a:cs typeface="Arial" panose="020B0604020202020204" pitchFamily="34" charset="0"/>
              </a:rPr>
              <a:t>On that account, the hotel needs to evaluate the needs and scale effectively so that they can develop a system that is needed. </a:t>
            </a:r>
          </a:p>
          <a:p>
            <a:pPr marL="285750" marR="0" indent="-285750" algn="just">
              <a:buFont typeface="Arial" panose="020B0604020202020204" pitchFamily="34" charset="0"/>
              <a:buChar char="•"/>
            </a:pPr>
            <a:endParaRPr lang="en-GB" sz="1600" dirty="0">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Arial" panose="020B0604020202020204" pitchFamily="34" charset="0"/>
                <a:cs typeface="Arial" panose="020B0604020202020204" pitchFamily="34" charset="0"/>
              </a:rPr>
              <a:t>For instance, a small hotel does not need full-scale systems for composting and pile or bin composting will be enough for them.  </a:t>
            </a:r>
          </a:p>
          <a:p>
            <a:pPr marL="285750" marR="0" indent="-285750" algn="just">
              <a:buFont typeface="Arial" panose="020B0604020202020204" pitchFamily="34" charset="0"/>
              <a:buChar char="•"/>
            </a:pPr>
            <a:endParaRPr lang="en-GB" sz="1600" dirty="0">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Arial" panose="020B0604020202020204" pitchFamily="34" charset="0"/>
                <a:cs typeface="Arial" panose="020B0604020202020204" pitchFamily="34" charset="0"/>
              </a:rPr>
              <a:t>Additionally, choosing an appropriate method for composting by using the help of external service providers is also a very important method that should be adopted by hotels. </a:t>
            </a:r>
          </a:p>
          <a:p>
            <a:pPr marL="285750" marR="0" indent="-285750" algn="just">
              <a:buFont typeface="Arial" panose="020B0604020202020204" pitchFamily="34" charset="0"/>
              <a:buChar char="•"/>
            </a:pPr>
            <a:endParaRPr lang="en-GB" sz="1600" dirty="0">
              <a:latin typeface="Times New Roman" panose="02020603050405020304" pitchFamily="18" charset="0"/>
              <a:ea typeface="Arial" panose="020B0604020202020204" pitchFamily="34" charset="0"/>
              <a:cs typeface="Arial" panose="020B0604020202020204" pitchFamily="34" charset="0"/>
            </a:endParaRPr>
          </a:p>
          <a:p>
            <a:pPr marL="285750" marR="0" indent="-285750" algn="just">
              <a:buFont typeface="Arial" panose="020B0604020202020204" pitchFamily="34" charset="0"/>
              <a:buChar char="•"/>
            </a:pPr>
            <a:r>
              <a:rPr lang="en-GB" sz="1600" dirty="0">
                <a:effectLst/>
                <a:latin typeface="Times New Roman" panose="02020603050405020304" pitchFamily="18" charset="0"/>
                <a:ea typeface="Arial" panose="020B0604020202020204" pitchFamily="34" charset="0"/>
                <a:cs typeface="Arial" panose="020B0604020202020204" pitchFamily="34" charset="0"/>
              </a:rPr>
              <a:t>Lastly, training and educating the staff can also help the hotel with the on-site composting process (Mihai </a:t>
            </a:r>
            <a:r>
              <a:rPr lang="en-GB" sz="1600" i="1" dirty="0">
                <a:effectLst/>
                <a:latin typeface="Times New Roman" panose="02020603050405020304" pitchFamily="18" charset="0"/>
                <a:ea typeface="Arial" panose="020B0604020202020204" pitchFamily="34" charset="0"/>
                <a:cs typeface="Arial" panose="020B0604020202020204" pitchFamily="34" charset="0"/>
              </a:rPr>
              <a:t>et al</a:t>
            </a:r>
            <a:r>
              <a:rPr lang="en-GB" sz="1600" dirty="0">
                <a:effectLst/>
                <a:latin typeface="Times New Roman" panose="02020603050405020304" pitchFamily="18" charset="0"/>
                <a:ea typeface="Arial" panose="020B0604020202020204" pitchFamily="34" charset="0"/>
                <a:cs typeface="Arial" panose="020B0604020202020204" pitchFamily="34" charset="0"/>
              </a:rPr>
              <a:t>., 2023).</a:t>
            </a:r>
            <a:endParaRPr lang="en-US" sz="1600" dirty="0">
              <a:effectLst/>
              <a:latin typeface="Times New Roman" panose="02020603050405020304" pitchFamily="18" charset="0"/>
              <a:ea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B2DFE78-BD5F-EFA5-6C76-D78B3B66D2DC}"/>
              </a:ext>
            </a:extLst>
          </p:cNvPr>
          <p:cNvSpPr txBox="1"/>
          <p:nvPr/>
        </p:nvSpPr>
        <p:spPr>
          <a:xfrm>
            <a:off x="4828673" y="388078"/>
            <a:ext cx="6096000" cy="523220"/>
          </a:xfrm>
          <a:prstGeom prst="rect">
            <a:avLst/>
          </a:prstGeom>
          <a:noFill/>
        </p:spPr>
        <p:txBody>
          <a:bodyPr wrap="square">
            <a:spAutoFit/>
          </a:bodyPr>
          <a:lstStyle/>
          <a:p>
            <a:pPr algn="just"/>
            <a:r>
              <a:rPr lang="en-GB" sz="2800" b="1" kern="100" dirty="0">
                <a:effectLst/>
                <a:latin typeface="Times New Roman" panose="02020603050405020304" pitchFamily="18" charset="0"/>
                <a:ea typeface="Times New Roman" panose="02020603050405020304" pitchFamily="18" charset="0"/>
              </a:rPr>
              <a:t>Recommendations</a:t>
            </a:r>
            <a:endParaRPr lang="en-GB" sz="2800" dirty="0"/>
          </a:p>
        </p:txBody>
      </p:sp>
      <p:sp>
        <p:nvSpPr>
          <p:cNvPr id="7" name="TextBox 6">
            <a:extLst>
              <a:ext uri="{FF2B5EF4-FFF2-40B4-BE49-F238E27FC236}">
                <a16:creationId xmlns:a16="http://schemas.microsoft.com/office/drawing/2014/main" id="{07FC2991-AF2F-1C4E-E5D2-A46899BCDDB9}"/>
              </a:ext>
            </a:extLst>
          </p:cNvPr>
          <p:cNvSpPr txBox="1"/>
          <p:nvPr/>
        </p:nvSpPr>
        <p:spPr>
          <a:xfrm>
            <a:off x="9336505" y="5962744"/>
            <a:ext cx="6096000" cy="261610"/>
          </a:xfrm>
          <a:prstGeom prst="rect">
            <a:avLst/>
          </a:prstGeom>
          <a:noFill/>
        </p:spPr>
        <p:txBody>
          <a:bodyPr wrap="square">
            <a:spAutoFit/>
          </a:bodyPr>
          <a:lstStyle/>
          <a:p>
            <a:r>
              <a:rPr lang="en-GB" sz="1050" dirty="0">
                <a:effectLst/>
                <a:latin typeface="Times New Roman" panose="02020603050405020304" pitchFamily="18" charset="0"/>
                <a:ea typeface="Arial" panose="020B0604020202020204" pitchFamily="34" charset="0"/>
                <a:cs typeface="Arial" panose="020B0604020202020204" pitchFamily="34" charset="0"/>
              </a:rPr>
              <a:t>(Mihai </a:t>
            </a:r>
            <a:r>
              <a:rPr lang="en-GB" sz="1050" i="1" dirty="0">
                <a:effectLst/>
                <a:latin typeface="Times New Roman" panose="02020603050405020304" pitchFamily="18" charset="0"/>
                <a:ea typeface="Arial" panose="020B0604020202020204" pitchFamily="34" charset="0"/>
                <a:cs typeface="Arial" panose="020B0604020202020204" pitchFamily="34" charset="0"/>
              </a:rPr>
              <a:t>et al</a:t>
            </a:r>
            <a:r>
              <a:rPr lang="en-GB" sz="1050" dirty="0">
                <a:effectLst/>
                <a:latin typeface="Times New Roman" panose="02020603050405020304" pitchFamily="18" charset="0"/>
                <a:ea typeface="Arial" panose="020B0604020202020204" pitchFamily="34" charset="0"/>
                <a:cs typeface="Arial" panose="020B0604020202020204" pitchFamily="34" charset="0"/>
              </a:rPr>
              <a:t>., 2023)</a:t>
            </a:r>
            <a:endParaRPr lang="en-GB" sz="1050" dirty="0"/>
          </a:p>
        </p:txBody>
      </p:sp>
      <p:pic>
        <p:nvPicPr>
          <p:cNvPr id="4098" name="Picture 2" descr="Food waste recovery at downtown hotel bound for composting and soil... |  Download Scientific Diagram">
            <a:extLst>
              <a:ext uri="{FF2B5EF4-FFF2-40B4-BE49-F238E27FC236}">
                <a16:creationId xmlns:a16="http://schemas.microsoft.com/office/drawing/2014/main" id="{4C54B9F4-17FC-F309-7B44-35B87315D98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069180" y="1930871"/>
            <a:ext cx="3850104" cy="3689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818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lue question mark on a white surface">
            <a:extLst>
              <a:ext uri="{FF2B5EF4-FFF2-40B4-BE49-F238E27FC236}">
                <a16:creationId xmlns:a16="http://schemas.microsoft.com/office/drawing/2014/main" id="{72476AB9-106B-E25F-8AC1-89A31197AA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75" y="0"/>
            <a:ext cx="12134850" cy="6858000"/>
          </a:xfrm>
          <a:prstGeom prst="rect">
            <a:avLst/>
          </a:prstGeom>
        </p:spPr>
      </p:pic>
    </p:spTree>
    <p:extLst>
      <p:ext uri="{BB962C8B-B14F-4D97-AF65-F5344CB8AC3E}">
        <p14:creationId xmlns:p14="http://schemas.microsoft.com/office/powerpoint/2010/main" val="19282241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59A1F-4F34-3DC5-7CE1-2C0D87B1036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AF6FF8B-16BF-C26D-82D8-7DEA40B126E2}"/>
              </a:ext>
            </a:extLst>
          </p:cNvPr>
          <p:cNvSpPr txBox="1"/>
          <p:nvPr/>
        </p:nvSpPr>
        <p:spPr>
          <a:xfrm>
            <a:off x="186812" y="856357"/>
            <a:ext cx="11818375" cy="6001643"/>
          </a:xfrm>
          <a:prstGeom prst="rect">
            <a:avLst/>
          </a:prstGeom>
          <a:noFill/>
        </p:spPr>
        <p:txBody>
          <a:bodyPr wrap="square" rtlCol="0">
            <a:spAutoFit/>
          </a:bodyPr>
          <a:lstStyle/>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Barnes, J.B., Smith, J.C., Ross, K.E. and Whiley, H. (2024) ‘Performing food safety inspections.’ </a:t>
            </a:r>
            <a:r>
              <a:rPr lang="en-US" sz="1600" i="1" dirty="0">
                <a:latin typeface="Times New Roman" panose="02020603050405020304" pitchFamily="18" charset="0"/>
                <a:cs typeface="Times New Roman" panose="02020603050405020304" pitchFamily="18" charset="0"/>
              </a:rPr>
              <a:t>Food Control</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160</a:t>
            </a:r>
            <a:r>
              <a:rPr lang="en-US" sz="1600" dirty="0">
                <a:latin typeface="Times New Roman" panose="02020603050405020304" pitchFamily="18" charset="0"/>
                <a:cs typeface="Times New Roman" panose="02020603050405020304" pitchFamily="18" charset="0"/>
              </a:rPr>
              <a:t>, p.110329.</a:t>
            </a:r>
          </a:p>
          <a:p>
            <a:pPr marL="28575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Bui, H.T. and </a:t>
            </a:r>
            <a:r>
              <a:rPr lang="en-GB" sz="1600" dirty="0" err="1">
                <a:latin typeface="Times New Roman" panose="02020603050405020304" pitchFamily="18" charset="0"/>
                <a:cs typeface="Times New Roman" panose="02020603050405020304" pitchFamily="18" charset="0"/>
              </a:rPr>
              <a:t>Filimonau</a:t>
            </a:r>
            <a:r>
              <a:rPr lang="en-GB" sz="1600" dirty="0">
                <a:latin typeface="Times New Roman" panose="02020603050405020304" pitchFamily="18" charset="0"/>
                <a:cs typeface="Times New Roman" panose="02020603050405020304" pitchFamily="18" charset="0"/>
              </a:rPr>
              <a:t>, V. (2021) ‘A recipe for sustainable development: assessing transition of commercial foodservices towards the goal of the triple bottom line sustainability.’ </a:t>
            </a:r>
            <a:r>
              <a:rPr lang="en-GB" sz="1600" i="1" dirty="0">
                <a:latin typeface="Times New Roman" panose="02020603050405020304" pitchFamily="18" charset="0"/>
                <a:cs typeface="Times New Roman" panose="02020603050405020304" pitchFamily="18" charset="0"/>
              </a:rPr>
              <a:t>International Journal of Contemporary Hospitality Management</a:t>
            </a:r>
            <a:r>
              <a:rPr lang="en-GB" sz="1600" dirty="0">
                <a:latin typeface="Times New Roman" panose="02020603050405020304" pitchFamily="18" charset="0"/>
                <a:cs typeface="Times New Roman" panose="02020603050405020304" pitchFamily="18" charset="0"/>
              </a:rPr>
              <a:t>, </a:t>
            </a:r>
            <a:r>
              <a:rPr lang="en-GB" sz="1600" i="1" dirty="0">
                <a:latin typeface="Times New Roman" panose="02020603050405020304" pitchFamily="18" charset="0"/>
                <a:cs typeface="Times New Roman" panose="02020603050405020304" pitchFamily="18" charset="0"/>
              </a:rPr>
              <a:t>33</a:t>
            </a:r>
            <a:r>
              <a:rPr lang="en-GB" sz="1600" dirty="0">
                <a:latin typeface="Times New Roman" panose="02020603050405020304" pitchFamily="18" charset="0"/>
                <a:cs typeface="Times New Roman" panose="02020603050405020304" pitchFamily="18" charset="0"/>
              </a:rPr>
              <a:t>(10), pp.3535-3563.</a:t>
            </a:r>
            <a:endParaRPr lang="en-US"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600" dirty="0" err="1">
                <a:latin typeface="Times New Roman" panose="02020603050405020304" pitchFamily="18" charset="0"/>
                <a:cs typeface="Times New Roman" panose="02020603050405020304" pitchFamily="18" charset="0"/>
              </a:rPr>
              <a:t>Bulochova</a:t>
            </a:r>
            <a:r>
              <a:rPr lang="en-US" sz="1600" dirty="0">
                <a:latin typeface="Times New Roman" panose="02020603050405020304" pitchFamily="18" charset="0"/>
                <a:cs typeface="Times New Roman" panose="02020603050405020304" pitchFamily="18" charset="0"/>
              </a:rPr>
              <a:t>, V., Evans, E.W., Haven-Tang, C. and Redmond, E.C. (2024) ‘Methods and measures in food service food safety research: A review of the published literature.’ </a:t>
            </a:r>
            <a:r>
              <a:rPr lang="en-US" sz="1600" i="1" dirty="0" err="1">
                <a:latin typeface="Times New Roman" panose="02020603050405020304" pitchFamily="18" charset="0"/>
                <a:cs typeface="Times New Roman" panose="02020603050405020304" pitchFamily="18" charset="0"/>
              </a:rPr>
              <a:t>Heliyon</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10</a:t>
            </a:r>
            <a:r>
              <a:rPr lang="en-US" sz="1600" dirty="0">
                <a:latin typeface="Times New Roman" panose="02020603050405020304" pitchFamily="18" charset="0"/>
                <a:cs typeface="Times New Roman" panose="02020603050405020304" pitchFamily="18" charset="0"/>
              </a:rPr>
              <a:t>(4).</a:t>
            </a: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Camilleri, M.A. (2025) ‘Sustainability accounting and disclosures of responsible restaurant practices in environmental, social and governance (ESG) reports.’ </a:t>
            </a:r>
            <a:r>
              <a:rPr lang="en-US" sz="1600" i="1" dirty="0">
                <a:latin typeface="Times New Roman" panose="02020603050405020304" pitchFamily="18" charset="0"/>
                <a:cs typeface="Times New Roman" panose="02020603050405020304" pitchFamily="18" charset="0"/>
              </a:rPr>
              <a:t>International Journal of Hospitality Management</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126</a:t>
            </a:r>
            <a:r>
              <a:rPr lang="en-US" sz="1600" dirty="0">
                <a:latin typeface="Times New Roman" panose="02020603050405020304" pitchFamily="18" charset="0"/>
                <a:cs typeface="Times New Roman" panose="02020603050405020304" pitchFamily="18" charset="0"/>
              </a:rPr>
              <a:t>, p.104051.</a:t>
            </a:r>
          </a:p>
          <a:p>
            <a:pPr marL="28575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Giousmpasoglou, C. (2024) ‘Working conditions in the hospitality industry: the case for a fair and decent work agenda.’ </a:t>
            </a:r>
            <a:r>
              <a:rPr lang="en-US" sz="1600" i="1" dirty="0">
                <a:latin typeface="Times New Roman" panose="02020603050405020304" pitchFamily="18" charset="0"/>
                <a:cs typeface="Times New Roman" panose="02020603050405020304" pitchFamily="18" charset="0"/>
              </a:rPr>
              <a:t>Sustainability</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16</a:t>
            </a:r>
            <a:r>
              <a:rPr lang="en-US" sz="1600" dirty="0">
                <a:latin typeface="Times New Roman" panose="02020603050405020304" pitchFamily="18" charset="0"/>
                <a:cs typeface="Times New Roman" panose="02020603050405020304" pitchFamily="18" charset="0"/>
              </a:rPr>
              <a:t>(19), p.8428.</a:t>
            </a:r>
          </a:p>
          <a:p>
            <a:pPr marL="28575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Heath, C. (2023) </a:t>
            </a:r>
            <a:r>
              <a:rPr lang="en-GB" sz="1600" i="1" dirty="0">
                <a:latin typeface="Times New Roman" panose="02020603050405020304" pitchFamily="18" charset="0"/>
                <a:cs typeface="Times New Roman" panose="02020603050405020304" pitchFamily="18" charset="0"/>
              </a:rPr>
              <a:t>Data collection in research: Your complete guide</a:t>
            </a:r>
            <a:r>
              <a:rPr lang="en-GB" sz="1600" dirty="0">
                <a:latin typeface="Times New Roman" panose="02020603050405020304" pitchFamily="18" charset="0"/>
                <a:cs typeface="Times New Roman" panose="02020603050405020304" pitchFamily="18" charset="0"/>
              </a:rPr>
              <a:t>. [Online] Available at: https://dovetail.com/research/data-collection/ (Accessed 26 October 2025).</a:t>
            </a:r>
            <a:endParaRPr lang="en-US"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Hyatt. (2025) </a:t>
            </a:r>
            <a:r>
              <a:rPr lang="en-GB" sz="1600" i="1" dirty="0">
                <a:latin typeface="Times New Roman" panose="02020603050405020304" pitchFamily="18" charset="0"/>
                <a:cs typeface="Times New Roman" panose="02020603050405020304" pitchFamily="18" charset="0"/>
              </a:rPr>
              <a:t>Caring for the Planet. </a:t>
            </a:r>
            <a:r>
              <a:rPr lang="en-GB" sz="1600" dirty="0">
                <a:latin typeface="Times New Roman" panose="02020603050405020304" pitchFamily="18" charset="0"/>
                <a:cs typeface="Times New Roman" panose="02020603050405020304" pitchFamily="18" charset="0"/>
              </a:rPr>
              <a:t>[Online] Available at: https://www.hyatt.com/world-of-care/en-US/caring-for-the-planet (Accessed 26 October 2025).</a:t>
            </a:r>
            <a:endParaRPr lang="en-US"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Lendon, G. (2021) </a:t>
            </a:r>
            <a:r>
              <a:rPr lang="en-GB" sz="1600" i="1" dirty="0">
                <a:latin typeface="Times New Roman" panose="02020603050405020304" pitchFamily="18" charset="0"/>
                <a:cs typeface="Times New Roman" panose="02020603050405020304" pitchFamily="18" charset="0"/>
              </a:rPr>
              <a:t>Food Waste in Hospitality - Where does the Food Waste go?. </a:t>
            </a:r>
            <a:r>
              <a:rPr lang="en-GB" sz="1600" dirty="0">
                <a:latin typeface="Times New Roman" panose="02020603050405020304" pitchFamily="18" charset="0"/>
                <a:cs typeface="Times New Roman" panose="02020603050405020304" pitchFamily="18" charset="0"/>
              </a:rPr>
              <a:t>[Online]  Available at: https://www.sustainologyuk.com/food-waste-in-hospitality-where-does-the-food-waste-go (Accessed 26 October 2025).</a:t>
            </a:r>
            <a:endParaRPr lang="en-US"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Mattera, M. and Gava, L. (2022) ‘Facing TBL with IoT: creating value and positively impacting business processes.’ </a:t>
            </a:r>
            <a:r>
              <a:rPr lang="en-GB" sz="1600" i="1" dirty="0">
                <a:latin typeface="Times New Roman" panose="02020603050405020304" pitchFamily="18" charset="0"/>
                <a:cs typeface="Times New Roman" panose="02020603050405020304" pitchFamily="18" charset="0"/>
              </a:rPr>
              <a:t>Social Responsibility Journal</a:t>
            </a:r>
            <a:r>
              <a:rPr lang="en-GB" sz="1600" dirty="0">
                <a:latin typeface="Times New Roman" panose="02020603050405020304" pitchFamily="18" charset="0"/>
                <a:cs typeface="Times New Roman" panose="02020603050405020304" pitchFamily="18" charset="0"/>
              </a:rPr>
              <a:t>, </a:t>
            </a:r>
            <a:r>
              <a:rPr lang="en-GB" sz="1600" i="1" dirty="0">
                <a:latin typeface="Times New Roman" panose="02020603050405020304" pitchFamily="18" charset="0"/>
                <a:cs typeface="Times New Roman" panose="02020603050405020304" pitchFamily="18" charset="0"/>
              </a:rPr>
              <a:t>18</a:t>
            </a:r>
            <a:r>
              <a:rPr lang="en-GB" sz="1600" dirty="0">
                <a:latin typeface="Times New Roman" panose="02020603050405020304" pitchFamily="18" charset="0"/>
                <a:cs typeface="Times New Roman" panose="02020603050405020304" pitchFamily="18" charset="0"/>
              </a:rPr>
              <a:t>(1), pp.178-201.</a:t>
            </a:r>
            <a:endParaRPr lang="en-US"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Mihai, F.C., Plana, R., </a:t>
            </a:r>
            <a:r>
              <a:rPr lang="en-GB" sz="1600" dirty="0" err="1">
                <a:latin typeface="Times New Roman" panose="02020603050405020304" pitchFamily="18" charset="0"/>
                <a:cs typeface="Times New Roman" panose="02020603050405020304" pitchFamily="18" charset="0"/>
              </a:rPr>
              <a:t>Arizmendiarrieta</a:t>
            </a:r>
            <a:r>
              <a:rPr lang="en-GB" sz="1600" dirty="0">
                <a:latin typeface="Times New Roman" panose="02020603050405020304" pitchFamily="18" charset="0"/>
                <a:cs typeface="Times New Roman" panose="02020603050405020304" pitchFamily="18" charset="0"/>
              </a:rPr>
              <a:t>, J.S. and Irigoyen, I. (2023) ‘Business models of composting for a circular economy.’ In </a:t>
            </a:r>
            <a:r>
              <a:rPr lang="en-GB" sz="1600" i="1" dirty="0">
                <a:latin typeface="Times New Roman" panose="02020603050405020304" pitchFamily="18" charset="0"/>
                <a:cs typeface="Times New Roman" panose="02020603050405020304" pitchFamily="18" charset="0"/>
              </a:rPr>
              <a:t>Current Developments in Biotechnology and Bioengineering</a:t>
            </a:r>
            <a:r>
              <a:rPr lang="en-GB" sz="1600" dirty="0">
                <a:latin typeface="Times New Roman" panose="02020603050405020304" pitchFamily="18" charset="0"/>
                <a:cs typeface="Times New Roman" panose="02020603050405020304" pitchFamily="18" charset="0"/>
              </a:rPr>
              <a:t> (pp. 319-345). Elsevier.</a:t>
            </a:r>
            <a:endParaRPr lang="en-US"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1600" dirty="0" err="1">
                <a:latin typeface="Times New Roman" panose="02020603050405020304" pitchFamily="18" charset="0"/>
                <a:cs typeface="Times New Roman" panose="02020603050405020304" pitchFamily="18" charset="0"/>
              </a:rPr>
              <a:t>Ozturkoglu</a:t>
            </a:r>
            <a:r>
              <a:rPr lang="en-GB" sz="1600" dirty="0">
                <a:latin typeface="Times New Roman" panose="02020603050405020304" pitchFamily="18" charset="0"/>
                <a:cs typeface="Times New Roman" panose="02020603050405020304" pitchFamily="18" charset="0"/>
              </a:rPr>
              <a:t>, Y., Sari, F.O. and Saygili, E. (2021) ‘A new holistic conceptual framework for sustainability oriented hospitality innovation with triple bottom line perspective.’ </a:t>
            </a:r>
            <a:r>
              <a:rPr lang="en-GB" sz="1600" i="1" dirty="0">
                <a:latin typeface="Times New Roman" panose="02020603050405020304" pitchFamily="18" charset="0"/>
                <a:cs typeface="Times New Roman" panose="02020603050405020304" pitchFamily="18" charset="0"/>
              </a:rPr>
              <a:t>Journal of Hospitality and Tourism Technology</a:t>
            </a:r>
            <a:r>
              <a:rPr lang="en-GB" sz="1600" dirty="0">
                <a:latin typeface="Times New Roman" panose="02020603050405020304" pitchFamily="18" charset="0"/>
                <a:cs typeface="Times New Roman" panose="02020603050405020304" pitchFamily="18" charset="0"/>
              </a:rPr>
              <a:t>, </a:t>
            </a:r>
            <a:r>
              <a:rPr lang="en-GB" sz="1600" i="1" dirty="0">
                <a:latin typeface="Times New Roman" panose="02020603050405020304" pitchFamily="18" charset="0"/>
                <a:cs typeface="Times New Roman" panose="02020603050405020304" pitchFamily="18" charset="0"/>
              </a:rPr>
              <a:t>12</a:t>
            </a:r>
            <a:r>
              <a:rPr lang="en-GB" sz="1600" dirty="0">
                <a:latin typeface="Times New Roman" panose="02020603050405020304" pitchFamily="18" charset="0"/>
                <a:cs typeface="Times New Roman" panose="02020603050405020304" pitchFamily="18" charset="0"/>
              </a:rPr>
              <a:t>(1), pp.39-57.</a:t>
            </a:r>
            <a:endParaRPr lang="en-US" sz="16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GB" sz="1600" dirty="0" err="1">
                <a:latin typeface="Times New Roman" panose="02020603050405020304" pitchFamily="18" charset="0"/>
                <a:cs typeface="Times New Roman" panose="02020603050405020304" pitchFamily="18" charset="0"/>
              </a:rPr>
              <a:t>Psimoulis</a:t>
            </a:r>
            <a:r>
              <a:rPr lang="en-GB" sz="1600" dirty="0">
                <a:latin typeface="Times New Roman" panose="02020603050405020304" pitchFamily="18" charset="0"/>
                <a:cs typeface="Times New Roman" panose="02020603050405020304" pitchFamily="18" charset="0"/>
              </a:rPr>
              <a:t>, M., </a:t>
            </a:r>
            <a:r>
              <a:rPr lang="en-GB" sz="1600" dirty="0" err="1">
                <a:latin typeface="Times New Roman" panose="02020603050405020304" pitchFamily="18" charset="0"/>
                <a:cs typeface="Times New Roman" panose="02020603050405020304" pitchFamily="18" charset="0"/>
              </a:rPr>
              <a:t>Kakarougkas</a:t>
            </a:r>
            <a:r>
              <a:rPr lang="en-GB" sz="1600" dirty="0">
                <a:latin typeface="Times New Roman" panose="02020603050405020304" pitchFamily="18" charset="0"/>
                <a:cs typeface="Times New Roman" panose="02020603050405020304" pitchFamily="18" charset="0"/>
              </a:rPr>
              <a:t>, C. and </a:t>
            </a:r>
            <a:r>
              <a:rPr lang="en-GB" sz="1600" dirty="0" err="1">
                <a:latin typeface="Times New Roman" panose="02020603050405020304" pitchFamily="18" charset="0"/>
                <a:cs typeface="Times New Roman" panose="02020603050405020304" pitchFamily="18" charset="0"/>
              </a:rPr>
              <a:t>Stavrinoudis</a:t>
            </a:r>
            <a:r>
              <a:rPr lang="en-GB" sz="1600" dirty="0">
                <a:latin typeface="Times New Roman" panose="02020603050405020304" pitchFamily="18" charset="0"/>
                <a:cs typeface="Times New Roman" panose="02020603050405020304" pitchFamily="18" charset="0"/>
              </a:rPr>
              <a:t>, T. (2023) August. ‘Motivating Human Resources in the Hospitality Industry. A Literature Review.’ In </a:t>
            </a:r>
            <a:r>
              <a:rPr lang="en-GB" sz="1600" i="1" dirty="0">
                <a:latin typeface="Times New Roman" panose="02020603050405020304" pitchFamily="18" charset="0"/>
                <a:cs typeface="Times New Roman" panose="02020603050405020304" pitchFamily="18" charset="0"/>
              </a:rPr>
              <a:t>International Conference of the International Association of Cultural and Digital Tourism</a:t>
            </a:r>
            <a:r>
              <a:rPr lang="en-GB" sz="1600" dirty="0">
                <a:latin typeface="Times New Roman" panose="02020603050405020304" pitchFamily="18" charset="0"/>
                <a:cs typeface="Times New Roman" panose="02020603050405020304" pitchFamily="18" charset="0"/>
              </a:rPr>
              <a:t> (pp. 359-373). Cham: Springer Nature Switzerland.</a:t>
            </a:r>
            <a:endParaRPr lang="en-US" sz="1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D593EF2-9891-5F91-CB51-D93E29D03DA4}"/>
              </a:ext>
            </a:extLst>
          </p:cNvPr>
          <p:cNvSpPr txBox="1"/>
          <p:nvPr/>
        </p:nvSpPr>
        <p:spPr>
          <a:xfrm>
            <a:off x="4139381" y="117987"/>
            <a:ext cx="370676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11261753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3919</Words>
  <Application>Microsoft Office PowerPoint</Application>
  <PresentationFormat>Widescreen</PresentationFormat>
  <Paragraphs>203</Paragraphs>
  <Slides>14</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Contd…</vt:lpstr>
      <vt:lpstr>Contd…</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2025-10-27T07:55:57Z</dcterms:created>
  <dcterms:modified xsi:type="dcterms:W3CDTF">2025-11-03T12:38:11Z</dcterms:modified>
</cp:coreProperties>
</file>