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7" r:id="rId3"/>
    <p:sldId id="259" r:id="rId4"/>
    <p:sldId id="258"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3/12/2022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3/12/2022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3/12/2022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60EA64-D806-43AC-9DF2-F8C432F32B4C}" type="datetimeFigureOut">
              <a:rPr lang="en-US" dirty="0"/>
              <a:t>3/12/2022</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1160EA64-D806-43AC-9DF2-F8C432F32B4C}" type="datetimeFigureOut">
              <a:rPr lang="en-US" dirty="0"/>
              <a:pPr/>
              <a:t>3/12/2022</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3/12/2022</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1600200" y="873457"/>
            <a:ext cx="8991600" cy="3159207"/>
          </a:xfrm>
        </p:spPr>
        <p:txBody>
          <a:bodyPr>
            <a:normAutofit/>
          </a:bodyPr>
          <a:lstStyle/>
          <a:p>
            <a:r>
              <a:rPr lang="en-GB" sz="4000" b="1" dirty="0">
                <a:effectLst/>
                <a:latin typeface="Arial" panose="020B0604020202020204" pitchFamily="34" charset="0"/>
                <a:ea typeface="Times New Roman" panose="02020603050405020304" pitchFamily="18" charset="0"/>
              </a:rPr>
              <a:t>Reducing Long term absenteeism</a:t>
            </a:r>
            <a:br>
              <a:rPr lang="en-US" sz="3200" dirty="0">
                <a:effectLst/>
                <a:latin typeface="Times New Roman" panose="02020603050405020304" pitchFamily="18" charset="0"/>
                <a:ea typeface="Times New Roman" panose="02020603050405020304" pitchFamily="18" charset="0"/>
              </a:rPr>
            </a:br>
            <a:endParaRPr lang="en-US" sz="5400" dirty="0"/>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p:txBody>
          <a:bodyPr>
            <a:normAutofit/>
          </a:bodyPr>
          <a:lstStyle/>
          <a:p>
            <a:r>
              <a:rPr lang="en-US" sz="3200" b="1" dirty="0">
                <a:highlight>
                  <a:srgbClr val="000080"/>
                </a:highlight>
              </a:rPr>
              <a:t>Case study</a:t>
            </a:r>
          </a:p>
        </p:txBody>
      </p:sp>
    </p:spTree>
    <p:extLst>
      <p:ext uri="{BB962C8B-B14F-4D97-AF65-F5344CB8AC3E}">
        <p14:creationId xmlns:p14="http://schemas.microsoft.com/office/powerpoint/2010/main" val="1327168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4097741" y="476058"/>
            <a:ext cx="3449472" cy="1042256"/>
          </a:xfrm>
        </p:spPr>
        <p:txBody>
          <a:bodyPr/>
          <a:lstStyle/>
          <a:p>
            <a:r>
              <a:rPr lang="en-US" dirty="0"/>
              <a:t>nature</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normAutofit/>
          </a:bodyPr>
          <a:lstStyle/>
          <a:p>
            <a:pPr algn="just"/>
            <a:r>
              <a:rPr lang="en-US" dirty="0">
                <a:highlight>
                  <a:srgbClr val="808080"/>
                </a:highlight>
              </a:rPr>
              <a:t>Leighton Hospital in Crewe, the Victoria Infirmary in </a:t>
            </a:r>
            <a:r>
              <a:rPr lang="en-US" dirty="0" err="1">
                <a:highlight>
                  <a:srgbClr val="808080"/>
                </a:highlight>
              </a:rPr>
              <a:t>Northwich</a:t>
            </a:r>
            <a:r>
              <a:rPr lang="en-US" dirty="0">
                <a:highlight>
                  <a:srgbClr val="808080"/>
                </a:highlight>
              </a:rPr>
              <a:t>, and the Elmhurst Intermediate Care Centre in Winsford are all managed by the Mid Cheshire Hospitals NHS Foundation Trust. The trust was founded in April 1991 and converted to a foundation trust in April 2008. It has over 540 hospital beds and employs around 2,900 people.</a:t>
            </a:r>
          </a:p>
          <a:p>
            <a:r>
              <a:rPr lang="en-US" dirty="0">
                <a:highlight>
                  <a:srgbClr val="808080"/>
                </a:highlight>
              </a:rPr>
              <a:t>Reduced absences due to illness</a:t>
            </a:r>
          </a:p>
          <a:p>
            <a:r>
              <a:rPr lang="en-US" dirty="0">
                <a:highlight>
                  <a:srgbClr val="808080"/>
                </a:highlight>
              </a:rPr>
              <a:t>Promoting a positive attendance culture</a:t>
            </a:r>
          </a:p>
          <a:p>
            <a:r>
              <a:rPr lang="en-US" dirty="0">
                <a:highlight>
                  <a:srgbClr val="808080"/>
                </a:highlight>
              </a:rPr>
              <a:t>While on sick leave, employees are feeling well supported</a:t>
            </a:r>
          </a:p>
          <a:p>
            <a:r>
              <a:rPr lang="en-US" dirty="0">
                <a:highlight>
                  <a:srgbClr val="808080"/>
                </a:highlight>
              </a:rPr>
              <a:t>Reduced reliance on bank and agency employees to fill sick days</a:t>
            </a:r>
          </a:p>
        </p:txBody>
      </p:sp>
    </p:spTree>
    <p:extLst>
      <p:ext uri="{BB962C8B-B14F-4D97-AF65-F5344CB8AC3E}">
        <p14:creationId xmlns:p14="http://schemas.microsoft.com/office/powerpoint/2010/main" val="668845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4097741" y="476058"/>
            <a:ext cx="3449472" cy="1042256"/>
          </a:xfrm>
        </p:spPr>
        <p:txBody>
          <a:bodyPr/>
          <a:lstStyle/>
          <a:p>
            <a:r>
              <a:rPr lang="en-US" dirty="0"/>
              <a:t>impact</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lstStyle/>
          <a:p>
            <a:pPr algn="just"/>
            <a:r>
              <a:rPr lang="en-US" dirty="0"/>
              <a:t>Absenteeism was costing the Trust more than £1 million per percentage point each year, and a high level of absenteeism was also resulting in lower service quality due to a rise in the usage of temporary and agency personnel as a result of the increased use of temporary and agency staff.</a:t>
            </a:r>
          </a:p>
          <a:p>
            <a:pPr algn="just"/>
            <a:r>
              <a:rPr lang="en-US" dirty="0"/>
              <a:t>Between August 2012 and February 2014, the Trust's rolling twelve-month absence figures dropped from 4.51 percent to 3.56 percent, a fall of 21 percent.</a:t>
            </a:r>
          </a:p>
          <a:p>
            <a:pPr algn="just"/>
            <a:r>
              <a:rPr lang="en-US" dirty="0"/>
              <a:t>With a headcount of 3,300 employees, the average number of long-term absences reduced from 55 in September 2012 to 29.5 in June 2014. The majority of this absence was due to long-term illness.</a:t>
            </a:r>
          </a:p>
        </p:txBody>
      </p:sp>
    </p:spTree>
    <p:extLst>
      <p:ext uri="{BB962C8B-B14F-4D97-AF65-F5344CB8AC3E}">
        <p14:creationId xmlns:p14="http://schemas.microsoft.com/office/powerpoint/2010/main" val="2562628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4097741" y="476058"/>
            <a:ext cx="3449472" cy="1042256"/>
          </a:xfrm>
        </p:spPr>
        <p:txBody>
          <a:bodyPr/>
          <a:lstStyle/>
          <a:p>
            <a:r>
              <a:rPr lang="en-US" dirty="0"/>
              <a:t>impact</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lstStyle/>
          <a:p>
            <a:pPr algn="just"/>
            <a:r>
              <a:rPr lang="en-US" dirty="0"/>
              <a:t>The reduction in long-term sick leave has a considerable influence on overall costs, saving £0.9 million. The expense of short-term absence remained largely unchanged at around £1.6 million. These statistics are predicated on every percentage point save equivalent to around £1 million in personnel costs. However, it's difficult to say how much money is saved in terms of agency spend, management time, and workforce productivity.</a:t>
            </a:r>
          </a:p>
        </p:txBody>
      </p:sp>
    </p:spTree>
    <p:extLst>
      <p:ext uri="{BB962C8B-B14F-4D97-AF65-F5344CB8AC3E}">
        <p14:creationId xmlns:p14="http://schemas.microsoft.com/office/powerpoint/2010/main" val="3484097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846161" y="476058"/>
            <a:ext cx="10631606" cy="1042256"/>
          </a:xfrm>
        </p:spPr>
        <p:txBody>
          <a:bodyPr>
            <a:normAutofit/>
          </a:bodyPr>
          <a:lstStyle/>
          <a:p>
            <a:r>
              <a:rPr lang="en-US" sz="1600" b="1" dirty="0">
                <a:solidFill>
                  <a:schemeClr val="tx1"/>
                </a:solidFill>
                <a:highlight>
                  <a:srgbClr val="000080"/>
                </a:highlight>
              </a:rPr>
              <a:t>Pestel analysis </a:t>
            </a:r>
            <a:r>
              <a:rPr lang="en-US" dirty="0"/>
              <a:t>Environmental factor</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normAutofit fontScale="77500" lnSpcReduction="20000"/>
          </a:bodyPr>
          <a:lstStyle/>
          <a:p>
            <a:pPr algn="just">
              <a:lnSpc>
                <a:spcPct val="120000"/>
              </a:lnSpc>
            </a:pPr>
            <a:r>
              <a:rPr lang="en-US" sz="2200" dirty="0">
                <a:highlight>
                  <a:srgbClr val="800080"/>
                </a:highlight>
              </a:rPr>
              <a:t>HR does not require as much paperwork as other departments. Rather than printing handbooks, contracts, and other paperwork, much (if not all) of it is handled online. The only thing businesses require is a digital storage solution to keep all of their data organized.</a:t>
            </a:r>
          </a:p>
          <a:p>
            <a:pPr algn="just">
              <a:lnSpc>
                <a:spcPct val="120000"/>
              </a:lnSpc>
            </a:pPr>
            <a:r>
              <a:rPr lang="en-US" sz="2200" dirty="0">
                <a:highlight>
                  <a:srgbClr val="000080"/>
                </a:highlight>
              </a:rPr>
              <a:t>When the project began, the project manager adopted the position of leader and mentor for the team of HR advisers, providing direction and support for challenging and complex situations and convening team meetings to discuss best practises.</a:t>
            </a:r>
          </a:p>
          <a:p>
            <a:pPr algn="just">
              <a:lnSpc>
                <a:spcPct val="120000"/>
              </a:lnSpc>
            </a:pPr>
            <a:r>
              <a:rPr lang="en-US" sz="2200" dirty="0">
                <a:highlight>
                  <a:srgbClr val="800080"/>
                </a:highlight>
              </a:rPr>
              <a:t>The project's success was dependent on the Trust's HR adviser team, lead by the project manager, closely monitoring each case of long-term sickness. They worked with operational managers to ensure that assistance was in place for employees who could perform some sort of job despite being unable to perform their customary duties, allowing them to return to work in some productive role.</a:t>
            </a:r>
          </a:p>
          <a:p>
            <a:pPr algn="just"/>
            <a:br>
              <a:rPr lang="en-US" dirty="0"/>
            </a:br>
            <a:endParaRPr lang="en-US" dirty="0"/>
          </a:p>
        </p:txBody>
      </p:sp>
    </p:spTree>
    <p:extLst>
      <p:ext uri="{BB962C8B-B14F-4D97-AF65-F5344CB8AC3E}">
        <p14:creationId xmlns:p14="http://schemas.microsoft.com/office/powerpoint/2010/main" val="3658837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4097741" y="476058"/>
            <a:ext cx="3449472" cy="1042256"/>
          </a:xfrm>
        </p:spPr>
        <p:txBody>
          <a:bodyPr>
            <a:normAutofit fontScale="90000"/>
          </a:bodyPr>
          <a:lstStyle/>
          <a:p>
            <a:r>
              <a:rPr lang="en-US" dirty="0"/>
              <a:t>Research informed</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lstStyle/>
          <a:p>
            <a:pPr algn="just"/>
            <a:r>
              <a:rPr lang="en-US" dirty="0"/>
              <a:t>Many people believe that a GP must sign a person back to work before they can work. In fact, the Department of Health's fit-note policy recommends, whenever possible, early returns to adjusted duties prior to the expiration of the fit note.</a:t>
            </a:r>
          </a:p>
          <a:p>
            <a:pPr algn="just"/>
            <a:r>
              <a:rPr lang="en-US" dirty="0"/>
              <a:t>It was evident that long-term illness accounts for the vast majority of all employee absences. It is also the most expensive aspect of dealing with sickness absence, both in terms of cover arrangements and management time, despite the fact that short-term sickness absence is universally </a:t>
            </a:r>
            <a:r>
              <a:rPr lang="en-US" dirty="0" err="1"/>
              <a:t>recognised</a:t>
            </a:r>
            <a:r>
              <a:rPr lang="en-US" dirty="0"/>
              <a:t> by operational managers as having a much higher nuisance value. Organizations frequently place a greater emphasis on managing short-term sickness absence, oblivious to the fact that, while each incidence may be inconvenient, it contributes only a little proportion to overall sickness absence.</a:t>
            </a:r>
          </a:p>
        </p:txBody>
      </p:sp>
    </p:spTree>
    <p:extLst>
      <p:ext uri="{BB962C8B-B14F-4D97-AF65-F5344CB8AC3E}">
        <p14:creationId xmlns:p14="http://schemas.microsoft.com/office/powerpoint/2010/main" val="1014447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4097741" y="476058"/>
            <a:ext cx="3449472" cy="1042256"/>
          </a:xfrm>
        </p:spPr>
        <p:txBody>
          <a:bodyPr>
            <a:normAutofit fontScale="90000"/>
          </a:bodyPr>
          <a:lstStyle/>
          <a:p>
            <a:r>
              <a:rPr lang="en-US" dirty="0"/>
              <a:t>Alternative solution</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normAutofit fontScale="92500"/>
          </a:bodyPr>
          <a:lstStyle/>
          <a:p>
            <a:pPr marL="342900" indent="-342900" algn="just">
              <a:lnSpc>
                <a:spcPct val="200000"/>
              </a:lnSpc>
              <a:buFont typeface="Arial" panose="020B0604020202020204" pitchFamily="34" charset="0"/>
              <a:buChar char="•"/>
            </a:pPr>
            <a:r>
              <a:rPr lang="en-US" dirty="0"/>
              <a:t>Show the organization really focuses on their prosperity by minding them. Get the justification for the nonappearance and examine subtleties of a fit note. Clarify how they can improve and possible disciplinary activities. Make the fundamental courses of action as they return to work.</a:t>
            </a:r>
          </a:p>
          <a:p>
            <a:pPr marL="342900" indent="-342900" algn="just">
              <a:lnSpc>
                <a:spcPct val="200000"/>
              </a:lnSpc>
              <a:buFont typeface="Arial" panose="020B0604020202020204" pitchFamily="34" charset="0"/>
              <a:buChar char="•"/>
            </a:pPr>
            <a:r>
              <a:rPr lang="en-US" dirty="0"/>
              <a:t>It can be either because of individual elements like disease, family crises, and others or can take an off as a result of expert worries. Though private reasons can be managed, it's the supervisor's liability to chip away at the expert ones.</a:t>
            </a:r>
          </a:p>
        </p:txBody>
      </p:sp>
    </p:spTree>
    <p:extLst>
      <p:ext uri="{BB962C8B-B14F-4D97-AF65-F5344CB8AC3E}">
        <p14:creationId xmlns:p14="http://schemas.microsoft.com/office/powerpoint/2010/main" val="2245249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01D8-746C-4A58-AE4A-EDD8B82C7593}"/>
              </a:ext>
            </a:extLst>
          </p:cNvPr>
          <p:cNvSpPr>
            <a:spLocks noGrp="1"/>
          </p:cNvSpPr>
          <p:nvPr>
            <p:ph type="ctrTitle"/>
          </p:nvPr>
        </p:nvSpPr>
        <p:spPr>
          <a:xfrm>
            <a:off x="4097741" y="476058"/>
            <a:ext cx="3449472" cy="1042256"/>
          </a:xfrm>
        </p:spPr>
        <p:txBody>
          <a:bodyPr>
            <a:normAutofit fontScale="90000"/>
          </a:bodyPr>
          <a:lstStyle/>
          <a:p>
            <a:r>
              <a:rPr lang="en-US" dirty="0"/>
              <a:t>Alternative solution</a:t>
            </a:r>
          </a:p>
        </p:txBody>
      </p:sp>
      <p:sp>
        <p:nvSpPr>
          <p:cNvPr id="3" name="Subtitle 2">
            <a:extLst>
              <a:ext uri="{FF2B5EF4-FFF2-40B4-BE49-F238E27FC236}">
                <a16:creationId xmlns:a16="http://schemas.microsoft.com/office/drawing/2014/main" id="{AF0B8D1F-E155-4B56-A40C-6119CBC7EAFE}"/>
              </a:ext>
            </a:extLst>
          </p:cNvPr>
          <p:cNvSpPr>
            <a:spLocks noGrp="1"/>
          </p:cNvSpPr>
          <p:nvPr>
            <p:ph type="subTitle" idx="1"/>
          </p:nvPr>
        </p:nvSpPr>
        <p:spPr>
          <a:xfrm>
            <a:off x="1091821" y="1801504"/>
            <a:ext cx="9935570" cy="3790934"/>
          </a:xfrm>
        </p:spPr>
        <p:txBody>
          <a:bodyPr>
            <a:noAutofit/>
          </a:bodyPr>
          <a:lstStyle/>
          <a:p>
            <a:pPr algn="just"/>
            <a:r>
              <a:rPr lang="en-US" sz="1600" dirty="0"/>
              <a:t>Worker absenteeism arises when your labor force takes drawn out, clueless unlucky deficiencies for no obvious explanations. It tends to be either due to personal factors like disease, family crises, and others or can take an off on the grounds that of professional concerns.</a:t>
            </a:r>
          </a:p>
          <a:p>
            <a:pPr marL="285750" indent="-285750" algn="just">
              <a:buFont typeface="Wingdings" panose="05000000000000000000" pitchFamily="2" charset="2"/>
              <a:buChar char="q"/>
            </a:pPr>
            <a:r>
              <a:rPr lang="en-US" sz="1600" dirty="0"/>
              <a:t>Non-appearance turns out to be to a lesser degree an issue when organizations engage workers with adaptable timetables. More explicit is the presentation of remote work.</a:t>
            </a:r>
          </a:p>
          <a:p>
            <a:pPr marL="285750" indent="-285750" algn="just">
              <a:buFont typeface="Wingdings" panose="05000000000000000000" pitchFamily="2" charset="2"/>
              <a:buChar char="q"/>
            </a:pPr>
            <a:r>
              <a:rPr lang="en-US" sz="1600" dirty="0"/>
              <a:t>Indeed, even a little while off can counterbalance a worker getting back to work. A great deal might change during that time. Acquainting a program associated with the onboarding process eases them back into their job.</a:t>
            </a:r>
          </a:p>
          <a:p>
            <a:pPr marL="285750" indent="-285750" algn="just">
              <a:buFont typeface="Wingdings" panose="05000000000000000000" pitchFamily="2" charset="2"/>
              <a:buChar char="q"/>
            </a:pPr>
            <a:r>
              <a:rPr lang="en-US" sz="1600" dirty="0"/>
              <a:t>An association should offer an award program for good participation.</a:t>
            </a:r>
          </a:p>
          <a:p>
            <a:pPr marL="285750" indent="-285750" algn="just">
              <a:buFont typeface="Wingdings" panose="05000000000000000000" pitchFamily="2" charset="2"/>
              <a:buChar char="q"/>
            </a:pPr>
            <a:r>
              <a:rPr lang="en-US" sz="1600" dirty="0"/>
              <a:t>Magnificent staff the board starts by perceiving the great work. Subsequently, you will work on the worker's inclination with a feeling of pride. </a:t>
            </a:r>
            <a:r>
              <a:rPr lang="en-US" sz="1600"/>
              <a:t>One ought to explore improving representative satisfaction as a method for empowering being available.</a:t>
            </a:r>
            <a:endParaRPr lang="en-US" sz="1600" dirty="0"/>
          </a:p>
          <a:p>
            <a:pPr algn="just"/>
            <a:br>
              <a:rPr lang="en-US" sz="1600" dirty="0"/>
            </a:br>
            <a:endParaRPr lang="en-US" sz="1600" b="0" i="0" dirty="0">
              <a:solidFill>
                <a:srgbClr val="616161"/>
              </a:solidFill>
              <a:effectLst/>
              <a:latin typeface="Inter"/>
            </a:endParaRPr>
          </a:p>
          <a:p>
            <a:pPr algn="just"/>
            <a:br>
              <a:rPr lang="en-US" sz="1600" dirty="0"/>
            </a:br>
            <a:endParaRPr lang="en-US" sz="1600" dirty="0"/>
          </a:p>
          <a:p>
            <a:pPr algn="just"/>
            <a:br>
              <a:rPr lang="en-US" sz="1600" dirty="0"/>
            </a:br>
            <a:endParaRPr lang="en-US" sz="1600" dirty="0"/>
          </a:p>
        </p:txBody>
      </p:sp>
    </p:spTree>
    <p:extLst>
      <p:ext uri="{BB962C8B-B14F-4D97-AF65-F5344CB8AC3E}">
        <p14:creationId xmlns:p14="http://schemas.microsoft.com/office/powerpoint/2010/main" val="314856242"/>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emplate>TM10001115[[fn=Parcel]]</Template>
  <TotalTime>174</TotalTime>
  <Words>873</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Gill Sans MT</vt:lpstr>
      <vt:lpstr>Inter</vt:lpstr>
      <vt:lpstr>Times New Roman</vt:lpstr>
      <vt:lpstr>Wingdings</vt:lpstr>
      <vt:lpstr>Parcel</vt:lpstr>
      <vt:lpstr>Reducing Long term absenteeism </vt:lpstr>
      <vt:lpstr>nature</vt:lpstr>
      <vt:lpstr>impact</vt:lpstr>
      <vt:lpstr>impact</vt:lpstr>
      <vt:lpstr>Pestel analysis Environmental factor</vt:lpstr>
      <vt:lpstr>Research informed</vt:lpstr>
      <vt:lpstr>Alternative solution</vt:lpstr>
      <vt:lpstr>Alternative solution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Saad Gujjar</dc:creator>
  <cp:lastModifiedBy>Saad Gujjar</cp:lastModifiedBy>
  <cp:revision>21</cp:revision>
  <dcterms:created xsi:type="dcterms:W3CDTF">2022-03-12T06:25:44Z</dcterms:created>
  <dcterms:modified xsi:type="dcterms:W3CDTF">2022-03-12T09:20:11Z</dcterms:modified>
</cp:coreProperties>
</file>