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9" r:id="rId4"/>
  </p:sldMasterIdLst>
  <p:sldIdLst>
    <p:sldId id="256" r:id="rId5"/>
    <p:sldId id="257" r:id="rId6"/>
    <p:sldId id="259" r:id="rId7"/>
    <p:sldId id="265" r:id="rId8"/>
    <p:sldId id="258" r:id="rId9"/>
    <p:sldId id="260" r:id="rId10"/>
    <p:sldId id="264" r:id="rId11"/>
    <p:sldId id="266" r:id="rId12"/>
    <p:sldId id="261"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5E7C27-9CAB-4952-9F59-80EBBBC32FE2}"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AF49486E-BA04-4DDE-BE17-57E54FEF9E35}">
      <dgm:prSet/>
      <dgm:spPr/>
      <dgm:t>
        <a:bodyPr/>
        <a:lstStyle/>
        <a:p>
          <a:pPr rtl="0">
            <a:lnSpc>
              <a:spcPct val="100000"/>
            </a:lnSpc>
          </a:pPr>
          <a:r>
            <a:rPr lang="en-GB">
              <a:latin typeface="Arial Nova"/>
            </a:rPr>
            <a:t>Scope of the profit decline, Impact on the business of TM Lewin and impact on the staff of TM Lewin</a:t>
          </a:r>
          <a:endParaRPr lang="en-US">
            <a:latin typeface="Arial Nova"/>
          </a:endParaRPr>
        </a:p>
      </dgm:t>
    </dgm:pt>
    <dgm:pt modelId="{592CEA8C-B4AC-4678-84C5-E620E113B485}" type="parTrans" cxnId="{261C2927-583D-4B9B-BEA7-33EA30FE89E3}">
      <dgm:prSet/>
      <dgm:spPr/>
      <dgm:t>
        <a:bodyPr/>
        <a:lstStyle/>
        <a:p>
          <a:endParaRPr lang="en-US"/>
        </a:p>
      </dgm:t>
    </dgm:pt>
    <dgm:pt modelId="{8E0A3394-8F61-49E8-934B-F4B4F719D77B}" type="sibTrans" cxnId="{261C2927-583D-4B9B-BEA7-33EA30FE89E3}">
      <dgm:prSet/>
      <dgm:spPr/>
      <dgm:t>
        <a:bodyPr/>
        <a:lstStyle/>
        <a:p>
          <a:pPr>
            <a:lnSpc>
              <a:spcPct val="100000"/>
            </a:lnSpc>
          </a:pPr>
          <a:endParaRPr lang="en-US"/>
        </a:p>
      </dgm:t>
    </dgm:pt>
    <dgm:pt modelId="{FC3BBD27-2A5D-4DD6-8F5F-A04F42A56FC6}">
      <dgm:prSet/>
      <dgm:spPr/>
      <dgm:t>
        <a:bodyPr/>
        <a:lstStyle/>
        <a:p>
          <a:pPr>
            <a:lnSpc>
              <a:spcPct val="100000"/>
            </a:lnSpc>
          </a:pPr>
          <a:r>
            <a:rPr lang="en-GB">
              <a:latin typeface="Arial Nova"/>
            </a:rPr>
            <a:t>Pestel analysis on the factors contributing to the complex problems of TM Lewin</a:t>
          </a:r>
          <a:endParaRPr lang="en-US">
            <a:latin typeface="Arial Nova"/>
          </a:endParaRPr>
        </a:p>
      </dgm:t>
    </dgm:pt>
    <dgm:pt modelId="{BB55F544-C3F3-4503-87BB-E9F9E20C411C}" type="parTrans" cxnId="{DE66F7C1-8689-404E-AAFD-CAE5C6511D7D}">
      <dgm:prSet/>
      <dgm:spPr/>
      <dgm:t>
        <a:bodyPr/>
        <a:lstStyle/>
        <a:p>
          <a:endParaRPr lang="en-US"/>
        </a:p>
      </dgm:t>
    </dgm:pt>
    <dgm:pt modelId="{93E03138-C03F-49F8-97EB-EC3185EA50F4}" type="sibTrans" cxnId="{DE66F7C1-8689-404E-AAFD-CAE5C6511D7D}">
      <dgm:prSet/>
      <dgm:spPr/>
      <dgm:t>
        <a:bodyPr/>
        <a:lstStyle/>
        <a:p>
          <a:pPr>
            <a:lnSpc>
              <a:spcPct val="100000"/>
            </a:lnSpc>
          </a:pPr>
          <a:endParaRPr lang="en-US"/>
        </a:p>
      </dgm:t>
    </dgm:pt>
    <dgm:pt modelId="{A6B2C806-FA0A-4A07-BE5C-9E00ADD56C28}">
      <dgm:prSet phldr="0"/>
      <dgm:spPr/>
      <dgm:t>
        <a:bodyPr/>
        <a:lstStyle/>
        <a:p>
          <a:pPr rtl="0">
            <a:lnSpc>
              <a:spcPct val="100000"/>
            </a:lnSpc>
          </a:pPr>
          <a:r>
            <a:rPr lang="en-GB" dirty="0">
              <a:latin typeface="Arial Nova"/>
            </a:rPr>
            <a:t>An evaluation of most appropriate solution among alternatives solution</a:t>
          </a:r>
        </a:p>
      </dgm:t>
    </dgm:pt>
    <dgm:pt modelId="{20F4FDCB-C0FC-41E1-B451-4309BB71BEC0}" type="parTrans" cxnId="{DCEC5CE2-7175-4898-9E66-763B09111438}">
      <dgm:prSet/>
      <dgm:spPr/>
      <dgm:t>
        <a:bodyPr/>
        <a:lstStyle/>
        <a:p>
          <a:endParaRPr lang="en-US"/>
        </a:p>
      </dgm:t>
    </dgm:pt>
    <dgm:pt modelId="{873746DA-E9A4-4DA0-BC12-A12A8D77B709}" type="sibTrans" cxnId="{DCEC5CE2-7175-4898-9E66-763B09111438}">
      <dgm:prSet/>
      <dgm:spPr/>
      <dgm:t>
        <a:bodyPr/>
        <a:lstStyle/>
        <a:p>
          <a:endParaRPr lang="en-US"/>
        </a:p>
      </dgm:t>
    </dgm:pt>
    <dgm:pt modelId="{72635DB0-0959-4ED1-8033-301376DCDA12}">
      <dgm:prSet phldr="0"/>
      <dgm:spPr/>
      <dgm:t>
        <a:bodyPr/>
        <a:lstStyle/>
        <a:p>
          <a:pPr>
            <a:lnSpc>
              <a:spcPct val="100000"/>
            </a:lnSpc>
          </a:pPr>
          <a:r>
            <a:rPr lang="en-GB">
              <a:latin typeface="Arial Nova"/>
            </a:rPr>
            <a:t>cause-and-effect analysis, using Fishbone Diagram</a:t>
          </a:r>
        </a:p>
      </dgm:t>
    </dgm:pt>
    <dgm:pt modelId="{695CBDB5-9CAE-49E3-BB78-9F75D16C8D5D}" type="parTrans" cxnId="{5BC8687B-E92B-49FE-9EF1-FEE98EB9051D}">
      <dgm:prSet/>
      <dgm:spPr/>
      <dgm:t>
        <a:bodyPr/>
        <a:lstStyle/>
        <a:p>
          <a:endParaRPr lang="en-GB"/>
        </a:p>
      </dgm:t>
    </dgm:pt>
    <dgm:pt modelId="{1B5188FA-3704-4113-9B9D-830759AA415D}" type="sibTrans" cxnId="{5BC8687B-E92B-49FE-9EF1-FEE98EB9051D}">
      <dgm:prSet/>
      <dgm:spPr/>
      <dgm:t>
        <a:bodyPr/>
        <a:lstStyle/>
        <a:p>
          <a:endParaRPr lang="en-GB"/>
        </a:p>
      </dgm:t>
    </dgm:pt>
    <dgm:pt modelId="{B3C5020C-E6E3-47E8-8933-BDF2AB9CEF03}">
      <dgm:prSet phldr="0"/>
      <dgm:spPr/>
      <dgm:t>
        <a:bodyPr/>
        <a:lstStyle/>
        <a:p>
          <a:pPr rtl="0">
            <a:lnSpc>
              <a:spcPct val="100000"/>
            </a:lnSpc>
          </a:pPr>
          <a:r>
            <a:rPr lang="en-GB">
              <a:latin typeface="Arial Nova"/>
            </a:rPr>
            <a:t>A Grid Analysis- Decision making tool to solve the problem of TM Lewin</a:t>
          </a:r>
        </a:p>
      </dgm:t>
    </dgm:pt>
    <dgm:pt modelId="{FFB7B28F-C7C4-4F91-B997-251F0AACDF2D}" type="parTrans" cxnId="{9D9910CE-2F6B-4454-8658-AD6C00D39F93}">
      <dgm:prSet/>
      <dgm:spPr/>
      <dgm:t>
        <a:bodyPr/>
        <a:lstStyle/>
        <a:p>
          <a:endParaRPr lang="en-GB"/>
        </a:p>
      </dgm:t>
    </dgm:pt>
    <dgm:pt modelId="{BF7CBEB1-DBBE-4C90-97D1-F304C3EB96B6}" type="sibTrans" cxnId="{9D9910CE-2F6B-4454-8658-AD6C00D39F93}">
      <dgm:prSet/>
      <dgm:spPr/>
      <dgm:t>
        <a:bodyPr/>
        <a:lstStyle/>
        <a:p>
          <a:endParaRPr lang="en-GB"/>
        </a:p>
      </dgm:t>
    </dgm:pt>
    <dgm:pt modelId="{7FACC485-BB7B-44E4-881F-174613EEA461}">
      <dgm:prSet phldr="0"/>
      <dgm:spPr/>
      <dgm:t>
        <a:bodyPr/>
        <a:lstStyle/>
        <a:p>
          <a:pPr rtl="0">
            <a:lnSpc>
              <a:spcPct val="100000"/>
            </a:lnSpc>
          </a:pPr>
          <a:r>
            <a:rPr lang="en-GB">
              <a:latin typeface="Arial Nova"/>
            </a:rPr>
            <a:t> Identify possible solution that target the causes identified  for TM Lewin</a:t>
          </a:r>
        </a:p>
      </dgm:t>
    </dgm:pt>
    <dgm:pt modelId="{0FE88FE8-BAB5-4254-A567-9671839CECAE}" type="parTrans" cxnId="{79DBA7FF-A07C-4F31-9BFE-3B63F5A14C4F}">
      <dgm:prSet/>
      <dgm:spPr/>
      <dgm:t>
        <a:bodyPr/>
        <a:lstStyle/>
        <a:p>
          <a:endParaRPr lang="en-GB"/>
        </a:p>
      </dgm:t>
    </dgm:pt>
    <dgm:pt modelId="{965E881A-9FAF-4066-86AC-27B1E338D159}" type="sibTrans" cxnId="{79DBA7FF-A07C-4F31-9BFE-3B63F5A14C4F}">
      <dgm:prSet/>
      <dgm:spPr/>
      <dgm:t>
        <a:bodyPr/>
        <a:lstStyle/>
        <a:p>
          <a:endParaRPr lang="en-GB"/>
        </a:p>
      </dgm:t>
    </dgm:pt>
    <dgm:pt modelId="{FA997EA6-5D71-4B94-ADBD-32B3FE16E26A}">
      <dgm:prSet phldr="0"/>
      <dgm:spPr/>
      <dgm:t>
        <a:bodyPr/>
        <a:lstStyle/>
        <a:p>
          <a:pPr rtl="0">
            <a:lnSpc>
              <a:spcPct val="100000"/>
            </a:lnSpc>
          </a:pPr>
          <a:r>
            <a:rPr lang="en-GB">
              <a:latin typeface="Arial Nova"/>
            </a:rPr>
            <a:t>Identifying causes of profit decline</a:t>
          </a:r>
        </a:p>
      </dgm:t>
    </dgm:pt>
    <dgm:pt modelId="{283E34E8-76EF-4862-A65C-23FA9B13E365}" type="parTrans" cxnId="{7BE81B8C-BDEC-434D-AF92-92D0A49E5613}">
      <dgm:prSet/>
      <dgm:spPr/>
      <dgm:t>
        <a:bodyPr/>
        <a:lstStyle/>
        <a:p>
          <a:endParaRPr lang="en-GB"/>
        </a:p>
      </dgm:t>
    </dgm:pt>
    <dgm:pt modelId="{3D507D13-4189-4210-8EC5-E7C76465B88E}" type="sibTrans" cxnId="{7BE81B8C-BDEC-434D-AF92-92D0A49E5613}">
      <dgm:prSet/>
      <dgm:spPr/>
      <dgm:t>
        <a:bodyPr/>
        <a:lstStyle/>
        <a:p>
          <a:endParaRPr lang="en-GB"/>
        </a:p>
      </dgm:t>
    </dgm:pt>
    <dgm:pt modelId="{3AB9FA0C-70EA-4743-9E03-D0BA0A6E1C55}" type="pres">
      <dgm:prSet presAssocID="{BF5E7C27-9CAB-4952-9F59-80EBBBC32FE2}" presName="linear" presStyleCnt="0">
        <dgm:presLayoutVars>
          <dgm:animLvl val="lvl"/>
          <dgm:resizeHandles val="exact"/>
        </dgm:presLayoutVars>
      </dgm:prSet>
      <dgm:spPr/>
    </dgm:pt>
    <dgm:pt modelId="{5A2F926F-728A-4FD0-96A1-50A6FB8D4046}" type="pres">
      <dgm:prSet presAssocID="{AF49486E-BA04-4DDE-BE17-57E54FEF9E35}" presName="parentText" presStyleLbl="node1" presStyleIdx="0" presStyleCnt="7">
        <dgm:presLayoutVars>
          <dgm:chMax val="0"/>
          <dgm:bulletEnabled val="1"/>
        </dgm:presLayoutVars>
      </dgm:prSet>
      <dgm:spPr/>
    </dgm:pt>
    <dgm:pt modelId="{54788822-64F0-4008-98D8-4C28DC02A4FE}" type="pres">
      <dgm:prSet presAssocID="{8E0A3394-8F61-49E8-934B-F4B4F719D77B}" presName="spacer" presStyleCnt="0"/>
      <dgm:spPr/>
    </dgm:pt>
    <dgm:pt modelId="{9BC2C6D2-5D4D-4B34-A28E-5795845667FF}" type="pres">
      <dgm:prSet presAssocID="{FA997EA6-5D71-4B94-ADBD-32B3FE16E26A}" presName="parentText" presStyleLbl="node1" presStyleIdx="1" presStyleCnt="7">
        <dgm:presLayoutVars>
          <dgm:chMax val="0"/>
          <dgm:bulletEnabled val="1"/>
        </dgm:presLayoutVars>
      </dgm:prSet>
      <dgm:spPr/>
    </dgm:pt>
    <dgm:pt modelId="{DBEAB4BF-F3D8-4225-8E5E-63F68780619B}" type="pres">
      <dgm:prSet presAssocID="{3D507D13-4189-4210-8EC5-E7C76465B88E}" presName="spacer" presStyleCnt="0"/>
      <dgm:spPr/>
    </dgm:pt>
    <dgm:pt modelId="{DC1E90F0-0198-4A25-825E-ACE120205EAA}" type="pres">
      <dgm:prSet presAssocID="{FC3BBD27-2A5D-4DD6-8F5F-A04F42A56FC6}" presName="parentText" presStyleLbl="node1" presStyleIdx="2" presStyleCnt="7">
        <dgm:presLayoutVars>
          <dgm:chMax val="0"/>
          <dgm:bulletEnabled val="1"/>
        </dgm:presLayoutVars>
      </dgm:prSet>
      <dgm:spPr/>
    </dgm:pt>
    <dgm:pt modelId="{C7534E61-EE61-40E4-8385-5DC85EB7F4AA}" type="pres">
      <dgm:prSet presAssocID="{93E03138-C03F-49F8-97EB-EC3185EA50F4}" presName="spacer" presStyleCnt="0"/>
      <dgm:spPr/>
    </dgm:pt>
    <dgm:pt modelId="{BFA264F0-68A0-4895-9D93-053E0FAC5814}" type="pres">
      <dgm:prSet presAssocID="{72635DB0-0959-4ED1-8033-301376DCDA12}" presName="parentText" presStyleLbl="node1" presStyleIdx="3" presStyleCnt="7">
        <dgm:presLayoutVars>
          <dgm:chMax val="0"/>
          <dgm:bulletEnabled val="1"/>
        </dgm:presLayoutVars>
      </dgm:prSet>
      <dgm:spPr/>
    </dgm:pt>
    <dgm:pt modelId="{1E8CF587-E417-42BA-93AD-19EBF2895315}" type="pres">
      <dgm:prSet presAssocID="{1B5188FA-3704-4113-9B9D-830759AA415D}" presName="spacer" presStyleCnt="0"/>
      <dgm:spPr/>
    </dgm:pt>
    <dgm:pt modelId="{8C266BEB-58AC-4A65-8933-4CB257C0AFB6}" type="pres">
      <dgm:prSet presAssocID="{7FACC485-BB7B-44E4-881F-174613EEA461}" presName="parentText" presStyleLbl="node1" presStyleIdx="4" presStyleCnt="7">
        <dgm:presLayoutVars>
          <dgm:chMax val="0"/>
          <dgm:bulletEnabled val="1"/>
        </dgm:presLayoutVars>
      </dgm:prSet>
      <dgm:spPr/>
    </dgm:pt>
    <dgm:pt modelId="{8D99676A-BD21-4359-85E3-5C6ABA61F6C5}" type="pres">
      <dgm:prSet presAssocID="{965E881A-9FAF-4066-86AC-27B1E338D159}" presName="spacer" presStyleCnt="0"/>
      <dgm:spPr/>
    </dgm:pt>
    <dgm:pt modelId="{B668CB06-4BFE-4B17-9C01-BBAE8AB5FAFD}" type="pres">
      <dgm:prSet presAssocID="{B3C5020C-E6E3-47E8-8933-BDF2AB9CEF03}" presName="parentText" presStyleLbl="node1" presStyleIdx="5" presStyleCnt="7">
        <dgm:presLayoutVars>
          <dgm:chMax val="0"/>
          <dgm:bulletEnabled val="1"/>
        </dgm:presLayoutVars>
      </dgm:prSet>
      <dgm:spPr/>
    </dgm:pt>
    <dgm:pt modelId="{37883F21-066E-440A-9EA3-DA17C1E543F0}" type="pres">
      <dgm:prSet presAssocID="{BF7CBEB1-DBBE-4C90-97D1-F304C3EB96B6}" presName="spacer" presStyleCnt="0"/>
      <dgm:spPr/>
    </dgm:pt>
    <dgm:pt modelId="{E5609981-0116-44E7-B5CA-0525EF8E3088}" type="pres">
      <dgm:prSet presAssocID="{A6B2C806-FA0A-4A07-BE5C-9E00ADD56C28}" presName="parentText" presStyleLbl="node1" presStyleIdx="6" presStyleCnt="7">
        <dgm:presLayoutVars>
          <dgm:chMax val="0"/>
          <dgm:bulletEnabled val="1"/>
        </dgm:presLayoutVars>
      </dgm:prSet>
      <dgm:spPr/>
    </dgm:pt>
  </dgm:ptLst>
  <dgm:cxnLst>
    <dgm:cxn modelId="{261C2927-583D-4B9B-BEA7-33EA30FE89E3}" srcId="{BF5E7C27-9CAB-4952-9F59-80EBBBC32FE2}" destId="{AF49486E-BA04-4DDE-BE17-57E54FEF9E35}" srcOrd="0" destOrd="0" parTransId="{592CEA8C-B4AC-4678-84C5-E620E113B485}" sibTransId="{8E0A3394-8F61-49E8-934B-F4B4F719D77B}"/>
    <dgm:cxn modelId="{CA46E85C-C66A-4944-90F5-07CBB0EED3E2}" type="presOf" srcId="{BF5E7C27-9CAB-4952-9F59-80EBBBC32FE2}" destId="{3AB9FA0C-70EA-4743-9E03-D0BA0A6E1C55}" srcOrd="0" destOrd="0" presId="urn:microsoft.com/office/officeart/2005/8/layout/vList2"/>
    <dgm:cxn modelId="{BFE8FE42-E888-478D-9BEA-808F5D0041BE}" type="presOf" srcId="{7FACC485-BB7B-44E4-881F-174613EEA461}" destId="{8C266BEB-58AC-4A65-8933-4CB257C0AFB6}" srcOrd="0" destOrd="0" presId="urn:microsoft.com/office/officeart/2005/8/layout/vList2"/>
    <dgm:cxn modelId="{E8448E75-C1F0-4BDE-8735-D45BFBF9F2D5}" type="presOf" srcId="{A6B2C806-FA0A-4A07-BE5C-9E00ADD56C28}" destId="{E5609981-0116-44E7-B5CA-0525EF8E3088}" srcOrd="0" destOrd="0" presId="urn:microsoft.com/office/officeart/2005/8/layout/vList2"/>
    <dgm:cxn modelId="{5BC8687B-E92B-49FE-9EF1-FEE98EB9051D}" srcId="{BF5E7C27-9CAB-4952-9F59-80EBBBC32FE2}" destId="{72635DB0-0959-4ED1-8033-301376DCDA12}" srcOrd="3" destOrd="0" parTransId="{695CBDB5-9CAE-49E3-BB78-9F75D16C8D5D}" sibTransId="{1B5188FA-3704-4113-9B9D-830759AA415D}"/>
    <dgm:cxn modelId="{F47F107C-CBC6-4BB7-A6CA-A62EBA539845}" type="presOf" srcId="{72635DB0-0959-4ED1-8033-301376DCDA12}" destId="{BFA264F0-68A0-4895-9D93-053E0FAC5814}" srcOrd="0" destOrd="0" presId="urn:microsoft.com/office/officeart/2005/8/layout/vList2"/>
    <dgm:cxn modelId="{3BCDC388-D380-4FED-9B2E-51B1F3982A63}" type="presOf" srcId="{B3C5020C-E6E3-47E8-8933-BDF2AB9CEF03}" destId="{B668CB06-4BFE-4B17-9C01-BBAE8AB5FAFD}" srcOrd="0" destOrd="0" presId="urn:microsoft.com/office/officeart/2005/8/layout/vList2"/>
    <dgm:cxn modelId="{7BE81B8C-BDEC-434D-AF92-92D0A49E5613}" srcId="{BF5E7C27-9CAB-4952-9F59-80EBBBC32FE2}" destId="{FA997EA6-5D71-4B94-ADBD-32B3FE16E26A}" srcOrd="1" destOrd="0" parTransId="{283E34E8-76EF-4862-A65C-23FA9B13E365}" sibTransId="{3D507D13-4189-4210-8EC5-E7C76465B88E}"/>
    <dgm:cxn modelId="{C15CAAA3-275E-4C94-B51F-3DF6CD49B0F4}" type="presOf" srcId="{FC3BBD27-2A5D-4DD6-8F5F-A04F42A56FC6}" destId="{DC1E90F0-0198-4A25-825E-ACE120205EAA}" srcOrd="0" destOrd="0" presId="urn:microsoft.com/office/officeart/2005/8/layout/vList2"/>
    <dgm:cxn modelId="{DE66F7C1-8689-404E-AAFD-CAE5C6511D7D}" srcId="{BF5E7C27-9CAB-4952-9F59-80EBBBC32FE2}" destId="{FC3BBD27-2A5D-4DD6-8F5F-A04F42A56FC6}" srcOrd="2" destOrd="0" parTransId="{BB55F544-C3F3-4503-87BB-E9F9E20C411C}" sibTransId="{93E03138-C03F-49F8-97EB-EC3185EA50F4}"/>
    <dgm:cxn modelId="{9D9910CE-2F6B-4454-8658-AD6C00D39F93}" srcId="{BF5E7C27-9CAB-4952-9F59-80EBBBC32FE2}" destId="{B3C5020C-E6E3-47E8-8933-BDF2AB9CEF03}" srcOrd="5" destOrd="0" parTransId="{FFB7B28F-C7C4-4F91-B997-251F0AACDF2D}" sibTransId="{BF7CBEB1-DBBE-4C90-97D1-F304C3EB96B6}"/>
    <dgm:cxn modelId="{241B21CE-8CC6-4597-A63F-418A08BB3768}" type="presOf" srcId="{FA997EA6-5D71-4B94-ADBD-32B3FE16E26A}" destId="{9BC2C6D2-5D4D-4B34-A28E-5795845667FF}" srcOrd="0" destOrd="0" presId="urn:microsoft.com/office/officeart/2005/8/layout/vList2"/>
    <dgm:cxn modelId="{192202D7-C589-4743-B6E6-3D7F53EAC758}" type="presOf" srcId="{AF49486E-BA04-4DDE-BE17-57E54FEF9E35}" destId="{5A2F926F-728A-4FD0-96A1-50A6FB8D4046}" srcOrd="0" destOrd="0" presId="urn:microsoft.com/office/officeart/2005/8/layout/vList2"/>
    <dgm:cxn modelId="{DCEC5CE2-7175-4898-9E66-763B09111438}" srcId="{BF5E7C27-9CAB-4952-9F59-80EBBBC32FE2}" destId="{A6B2C806-FA0A-4A07-BE5C-9E00ADD56C28}" srcOrd="6" destOrd="0" parTransId="{20F4FDCB-C0FC-41E1-B451-4309BB71BEC0}" sibTransId="{873746DA-E9A4-4DA0-BC12-A12A8D77B709}"/>
    <dgm:cxn modelId="{79DBA7FF-A07C-4F31-9BFE-3B63F5A14C4F}" srcId="{BF5E7C27-9CAB-4952-9F59-80EBBBC32FE2}" destId="{7FACC485-BB7B-44E4-881F-174613EEA461}" srcOrd="4" destOrd="0" parTransId="{0FE88FE8-BAB5-4254-A567-9671839CECAE}" sibTransId="{965E881A-9FAF-4066-86AC-27B1E338D159}"/>
    <dgm:cxn modelId="{C5677999-5A85-4E9D-B954-6DDC022A3B83}" type="presParOf" srcId="{3AB9FA0C-70EA-4743-9E03-D0BA0A6E1C55}" destId="{5A2F926F-728A-4FD0-96A1-50A6FB8D4046}" srcOrd="0" destOrd="0" presId="urn:microsoft.com/office/officeart/2005/8/layout/vList2"/>
    <dgm:cxn modelId="{8523EF27-B837-42B2-8B15-126A3BD5901A}" type="presParOf" srcId="{3AB9FA0C-70EA-4743-9E03-D0BA0A6E1C55}" destId="{54788822-64F0-4008-98D8-4C28DC02A4FE}" srcOrd="1" destOrd="0" presId="urn:microsoft.com/office/officeart/2005/8/layout/vList2"/>
    <dgm:cxn modelId="{EC2BEFE0-0927-456E-B652-C913A526D2DC}" type="presParOf" srcId="{3AB9FA0C-70EA-4743-9E03-D0BA0A6E1C55}" destId="{9BC2C6D2-5D4D-4B34-A28E-5795845667FF}" srcOrd="2" destOrd="0" presId="urn:microsoft.com/office/officeart/2005/8/layout/vList2"/>
    <dgm:cxn modelId="{6FCE82EC-3EDA-4DFD-85F8-3C5BAB591A76}" type="presParOf" srcId="{3AB9FA0C-70EA-4743-9E03-D0BA0A6E1C55}" destId="{DBEAB4BF-F3D8-4225-8E5E-63F68780619B}" srcOrd="3" destOrd="0" presId="urn:microsoft.com/office/officeart/2005/8/layout/vList2"/>
    <dgm:cxn modelId="{25B22D46-B4AD-4EAF-A694-AF3BD0707500}" type="presParOf" srcId="{3AB9FA0C-70EA-4743-9E03-D0BA0A6E1C55}" destId="{DC1E90F0-0198-4A25-825E-ACE120205EAA}" srcOrd="4" destOrd="0" presId="urn:microsoft.com/office/officeart/2005/8/layout/vList2"/>
    <dgm:cxn modelId="{948EB955-3B04-4153-8EEA-5E0168FAF178}" type="presParOf" srcId="{3AB9FA0C-70EA-4743-9E03-D0BA0A6E1C55}" destId="{C7534E61-EE61-40E4-8385-5DC85EB7F4AA}" srcOrd="5" destOrd="0" presId="urn:microsoft.com/office/officeart/2005/8/layout/vList2"/>
    <dgm:cxn modelId="{75180966-4CE1-4015-A2E0-7149CC37E990}" type="presParOf" srcId="{3AB9FA0C-70EA-4743-9E03-D0BA0A6E1C55}" destId="{BFA264F0-68A0-4895-9D93-053E0FAC5814}" srcOrd="6" destOrd="0" presId="urn:microsoft.com/office/officeart/2005/8/layout/vList2"/>
    <dgm:cxn modelId="{92E44D8C-B2C6-432E-B844-ED2C47A247BE}" type="presParOf" srcId="{3AB9FA0C-70EA-4743-9E03-D0BA0A6E1C55}" destId="{1E8CF587-E417-42BA-93AD-19EBF2895315}" srcOrd="7" destOrd="0" presId="urn:microsoft.com/office/officeart/2005/8/layout/vList2"/>
    <dgm:cxn modelId="{73DF5F2B-E7C7-4118-B36B-471F631D4EAB}" type="presParOf" srcId="{3AB9FA0C-70EA-4743-9E03-D0BA0A6E1C55}" destId="{8C266BEB-58AC-4A65-8933-4CB257C0AFB6}" srcOrd="8" destOrd="0" presId="urn:microsoft.com/office/officeart/2005/8/layout/vList2"/>
    <dgm:cxn modelId="{DC0CBA7C-92ED-451B-8A25-8EEA9A881EEA}" type="presParOf" srcId="{3AB9FA0C-70EA-4743-9E03-D0BA0A6E1C55}" destId="{8D99676A-BD21-4359-85E3-5C6ABA61F6C5}" srcOrd="9" destOrd="0" presId="urn:microsoft.com/office/officeart/2005/8/layout/vList2"/>
    <dgm:cxn modelId="{86DBB8E2-F8B5-4BBD-B82A-4675FB88A080}" type="presParOf" srcId="{3AB9FA0C-70EA-4743-9E03-D0BA0A6E1C55}" destId="{B668CB06-4BFE-4B17-9C01-BBAE8AB5FAFD}" srcOrd="10" destOrd="0" presId="urn:microsoft.com/office/officeart/2005/8/layout/vList2"/>
    <dgm:cxn modelId="{30B27D67-C367-459E-81BF-452D1D97B3EF}" type="presParOf" srcId="{3AB9FA0C-70EA-4743-9E03-D0BA0A6E1C55}" destId="{37883F21-066E-440A-9EA3-DA17C1E543F0}" srcOrd="11" destOrd="0" presId="urn:microsoft.com/office/officeart/2005/8/layout/vList2"/>
    <dgm:cxn modelId="{C45BE40D-FFE2-427D-905F-07E7D3490EDB}" type="presParOf" srcId="{3AB9FA0C-70EA-4743-9E03-D0BA0A6E1C55}" destId="{E5609981-0116-44E7-B5CA-0525EF8E3088}"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48DA00-2958-4B30-9188-561EC6CD6252}"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US"/>
        </a:p>
      </dgm:t>
    </dgm:pt>
    <dgm:pt modelId="{57A41B18-28E6-49F3-BFF4-FAEC0C179B79}">
      <dgm:prSet custT="1"/>
      <dgm:spPr/>
      <dgm:t>
        <a:bodyPr/>
        <a:lstStyle/>
        <a:p>
          <a:r>
            <a:rPr lang="en-GB" sz="1100" b="0">
              <a:latin typeface="Arial"/>
              <a:cs typeface="Arial"/>
            </a:rPr>
            <a:t>Problem causes must be identified to solve the problem</a:t>
          </a:r>
          <a:endParaRPr lang="en-US" sz="1100" b="0">
            <a:latin typeface="Arial"/>
            <a:cs typeface="Arial"/>
          </a:endParaRPr>
        </a:p>
      </dgm:t>
    </dgm:pt>
    <dgm:pt modelId="{B030D30F-7420-452C-871B-53CF527AA7D7}" type="parTrans" cxnId="{6C705DAE-5689-4C10-A880-88A8BE74664B}">
      <dgm:prSet/>
      <dgm:spPr/>
      <dgm:t>
        <a:bodyPr/>
        <a:lstStyle/>
        <a:p>
          <a:endParaRPr lang="en-US"/>
        </a:p>
      </dgm:t>
    </dgm:pt>
    <dgm:pt modelId="{26034A4A-B75E-4815-A403-95E4D9095952}" type="sibTrans" cxnId="{6C705DAE-5689-4C10-A880-88A8BE74664B}">
      <dgm:prSet/>
      <dgm:spPr/>
      <dgm:t>
        <a:bodyPr/>
        <a:lstStyle/>
        <a:p>
          <a:endParaRPr lang="en-US"/>
        </a:p>
      </dgm:t>
    </dgm:pt>
    <dgm:pt modelId="{4034DFAE-DA2C-4306-B9E3-21C7557D35EA}">
      <dgm:prSet custT="1"/>
      <dgm:spPr/>
      <dgm:t>
        <a:bodyPr/>
        <a:lstStyle/>
        <a:p>
          <a:r>
            <a:rPr lang="en-GB" sz="1100" b="0">
              <a:latin typeface="Arial"/>
              <a:cs typeface="Arial"/>
            </a:rPr>
            <a:t>PESTLE and Fishbone are the framework used in this case to identify possible cause of profit decline for TM Lewin</a:t>
          </a:r>
          <a:endParaRPr lang="en-US" sz="1100" b="0">
            <a:latin typeface="Arial"/>
            <a:cs typeface="Arial"/>
          </a:endParaRPr>
        </a:p>
      </dgm:t>
    </dgm:pt>
    <dgm:pt modelId="{FDFE1C39-E359-4F62-9C14-90AED7A3B44C}" type="parTrans" cxnId="{5A1E9492-0F4F-41A0-8CAD-40AD537E2030}">
      <dgm:prSet/>
      <dgm:spPr/>
      <dgm:t>
        <a:bodyPr/>
        <a:lstStyle/>
        <a:p>
          <a:endParaRPr lang="en-US"/>
        </a:p>
      </dgm:t>
    </dgm:pt>
    <dgm:pt modelId="{B54D60A2-8BBB-44AB-9CEA-413F5C932824}" type="sibTrans" cxnId="{5A1E9492-0F4F-41A0-8CAD-40AD537E2030}">
      <dgm:prSet/>
      <dgm:spPr/>
      <dgm:t>
        <a:bodyPr/>
        <a:lstStyle/>
        <a:p>
          <a:endParaRPr lang="en-US"/>
        </a:p>
      </dgm:t>
    </dgm:pt>
    <dgm:pt modelId="{64585399-8BE0-4324-92DB-49900D958F33}">
      <dgm:prSet custT="1"/>
      <dgm:spPr/>
      <dgm:t>
        <a:bodyPr/>
        <a:lstStyle/>
        <a:p>
          <a:pPr rtl="0"/>
          <a:r>
            <a:rPr lang="en-GB" sz="1100" b="0">
              <a:latin typeface="Arial"/>
              <a:cs typeface="Arial"/>
            </a:rPr>
            <a:t>PESTLE is a framework is useful for identifying external factors that affect an organisation. Francis J. Aguilar (1967) who discusses ‘ETPS’ – a prompt for the four sectors of his taxonomy of the environment: Economic, Technical, Political, and Social.   </a:t>
          </a:r>
          <a:endParaRPr lang="en-US" sz="1100" b="0">
            <a:latin typeface="Arial"/>
            <a:cs typeface="Arial"/>
          </a:endParaRPr>
        </a:p>
      </dgm:t>
    </dgm:pt>
    <dgm:pt modelId="{6A8386F4-B67F-4861-9EA6-778252DEF0D9}" type="parTrans" cxnId="{998EB7D9-2FAD-48C7-BACE-A2CB6FE634F7}">
      <dgm:prSet/>
      <dgm:spPr/>
      <dgm:t>
        <a:bodyPr/>
        <a:lstStyle/>
        <a:p>
          <a:endParaRPr lang="en-US"/>
        </a:p>
      </dgm:t>
    </dgm:pt>
    <dgm:pt modelId="{B1024B1B-8288-4046-9460-38A4ACE8CC73}" type="sibTrans" cxnId="{998EB7D9-2FAD-48C7-BACE-A2CB6FE634F7}">
      <dgm:prSet/>
      <dgm:spPr/>
      <dgm:t>
        <a:bodyPr/>
        <a:lstStyle/>
        <a:p>
          <a:endParaRPr lang="en-US"/>
        </a:p>
      </dgm:t>
    </dgm:pt>
    <dgm:pt modelId="{0D1CF792-0127-4E12-9C4D-FE22FF0A9853}">
      <dgm:prSet custT="1"/>
      <dgm:spPr/>
      <dgm:t>
        <a:bodyPr/>
        <a:lstStyle/>
        <a:p>
          <a:r>
            <a:rPr lang="en-GB" sz="1100" b="0">
              <a:latin typeface="Arial"/>
              <a:cs typeface="Arial"/>
            </a:rPr>
            <a:t>Fishbone is a timeframe that was developed by Kaoru Ishikawa (1960s) as a way of measuring quality control processes</a:t>
          </a:r>
          <a:endParaRPr lang="en-US" sz="1100" b="0">
            <a:latin typeface="Arial"/>
            <a:cs typeface="Arial"/>
          </a:endParaRPr>
        </a:p>
      </dgm:t>
    </dgm:pt>
    <dgm:pt modelId="{68649933-F00B-400C-AD27-65EDF7B8DB64}" type="parTrans" cxnId="{EB2B44F2-FAFF-4E92-97E0-9C09FC184E9D}">
      <dgm:prSet/>
      <dgm:spPr/>
      <dgm:t>
        <a:bodyPr/>
        <a:lstStyle/>
        <a:p>
          <a:endParaRPr lang="en-US"/>
        </a:p>
      </dgm:t>
    </dgm:pt>
    <dgm:pt modelId="{D865C4E3-09A6-42AA-A67A-27DDB043E2C7}" type="sibTrans" cxnId="{EB2B44F2-FAFF-4E92-97E0-9C09FC184E9D}">
      <dgm:prSet/>
      <dgm:spPr/>
      <dgm:t>
        <a:bodyPr/>
        <a:lstStyle/>
        <a:p>
          <a:endParaRPr lang="en-US"/>
        </a:p>
      </dgm:t>
    </dgm:pt>
    <dgm:pt modelId="{CB6EA3E4-0254-4044-874C-83C8F60C7D0E}">
      <dgm:prSet custT="1"/>
      <dgm:spPr/>
      <dgm:t>
        <a:bodyPr/>
        <a:lstStyle/>
        <a:p>
          <a:endParaRPr lang="en-GB" sz="1100" b="0">
            <a:latin typeface="Arial"/>
            <a:cs typeface="Arial"/>
          </a:endParaRPr>
        </a:p>
        <a:p>
          <a:r>
            <a:rPr lang="en-GB" sz="1100" b="0">
              <a:latin typeface="Arial"/>
              <a:cs typeface="Arial"/>
            </a:rPr>
            <a:t>Criteria- Grid Analysis: This decision making tools is preferred when making a choice where many factors must be balanced.</a:t>
          </a:r>
        </a:p>
        <a:p>
          <a:endParaRPr lang="en-GB" sz="1100" b="1">
            <a:latin typeface="Arial" panose="020B0604020202020204" pitchFamily="34" charset="0"/>
            <a:cs typeface="Arial" panose="020B0604020202020204" pitchFamily="34" charset="0"/>
          </a:endParaRPr>
        </a:p>
      </dgm:t>
    </dgm:pt>
    <dgm:pt modelId="{1CDB7CFF-7AED-4D28-B161-B6C986E4BC98}" type="parTrans" cxnId="{88D8BA1A-4329-41DB-ACF5-3F4F4D6B0633}">
      <dgm:prSet/>
      <dgm:spPr/>
      <dgm:t>
        <a:bodyPr/>
        <a:lstStyle/>
        <a:p>
          <a:endParaRPr lang="en-US"/>
        </a:p>
      </dgm:t>
    </dgm:pt>
    <dgm:pt modelId="{F63EC9D0-A15B-48C4-A299-7D601DF0A2DD}" type="sibTrans" cxnId="{88D8BA1A-4329-41DB-ACF5-3F4F4D6B0633}">
      <dgm:prSet/>
      <dgm:spPr/>
      <dgm:t>
        <a:bodyPr/>
        <a:lstStyle/>
        <a:p>
          <a:endParaRPr lang="en-US"/>
        </a:p>
      </dgm:t>
    </dgm:pt>
    <dgm:pt modelId="{15566C4D-E587-49AF-8E57-C8D1449581E2}">
      <dgm:prSet custT="1"/>
      <dgm:spPr/>
      <dgm:t>
        <a:bodyPr/>
        <a:lstStyle/>
        <a:p>
          <a:r>
            <a:rPr lang="en-GB" sz="1100" b="0" dirty="0">
              <a:latin typeface="Arial"/>
              <a:cs typeface="Arial"/>
            </a:rPr>
            <a:t>Stuart Pugh (1991) A Pugh Analysis is a decision matrix where alternatives or solutions are listed on one axis, and evaluation criteria are listed on the other axis. The objective is to evaluate and prioritize the alternatives or solutions. This is a grid analysis.</a:t>
          </a:r>
          <a:endParaRPr lang="en-US" sz="1100" b="0" dirty="0">
            <a:latin typeface="Arial"/>
            <a:cs typeface="Arial"/>
          </a:endParaRPr>
        </a:p>
      </dgm:t>
    </dgm:pt>
    <dgm:pt modelId="{8C7F749E-55F7-4B1B-A77F-821B350329E6}" type="parTrans" cxnId="{47A2ED79-DE2F-47F9-BDDE-A1FA040603A9}">
      <dgm:prSet/>
      <dgm:spPr/>
      <dgm:t>
        <a:bodyPr/>
        <a:lstStyle/>
        <a:p>
          <a:endParaRPr lang="en-GB"/>
        </a:p>
      </dgm:t>
    </dgm:pt>
    <dgm:pt modelId="{D0A31842-D997-40D0-9CEE-EE9CDD4E0FE5}" type="sibTrans" cxnId="{47A2ED79-DE2F-47F9-BDDE-A1FA040603A9}">
      <dgm:prSet/>
      <dgm:spPr/>
      <dgm:t>
        <a:bodyPr/>
        <a:lstStyle/>
        <a:p>
          <a:endParaRPr lang="en-GB"/>
        </a:p>
      </dgm:t>
    </dgm:pt>
    <dgm:pt modelId="{034EF5D5-5427-4521-94F8-001AAB3E3827}" type="pres">
      <dgm:prSet presAssocID="{6848DA00-2958-4B30-9188-561EC6CD6252}" presName="linear" presStyleCnt="0">
        <dgm:presLayoutVars>
          <dgm:dir/>
          <dgm:animLvl val="lvl"/>
          <dgm:resizeHandles val="exact"/>
        </dgm:presLayoutVars>
      </dgm:prSet>
      <dgm:spPr/>
    </dgm:pt>
    <dgm:pt modelId="{FEB51119-D26B-429B-AE0B-4FD12D4A76D5}" type="pres">
      <dgm:prSet presAssocID="{57A41B18-28E6-49F3-BFF4-FAEC0C179B79}" presName="parentLin" presStyleCnt="0"/>
      <dgm:spPr/>
    </dgm:pt>
    <dgm:pt modelId="{4A47D1C9-F8C9-42FB-B890-6B6123DF1738}" type="pres">
      <dgm:prSet presAssocID="{57A41B18-28E6-49F3-BFF4-FAEC0C179B79}" presName="parentLeftMargin" presStyleLbl="node1" presStyleIdx="0" presStyleCnt="6"/>
      <dgm:spPr/>
    </dgm:pt>
    <dgm:pt modelId="{0825360B-2997-46A9-9827-32F0D6991D7C}" type="pres">
      <dgm:prSet presAssocID="{57A41B18-28E6-49F3-BFF4-FAEC0C179B79}" presName="parentText" presStyleLbl="node1" presStyleIdx="0" presStyleCnt="6">
        <dgm:presLayoutVars>
          <dgm:chMax val="0"/>
          <dgm:bulletEnabled val="1"/>
        </dgm:presLayoutVars>
      </dgm:prSet>
      <dgm:spPr/>
    </dgm:pt>
    <dgm:pt modelId="{4DB53B43-1749-44E8-B26D-01983C89C74A}" type="pres">
      <dgm:prSet presAssocID="{57A41B18-28E6-49F3-BFF4-FAEC0C179B79}" presName="negativeSpace" presStyleCnt="0"/>
      <dgm:spPr/>
    </dgm:pt>
    <dgm:pt modelId="{499C29CD-1476-4EA0-ACAD-8F1658E74418}" type="pres">
      <dgm:prSet presAssocID="{57A41B18-28E6-49F3-BFF4-FAEC0C179B79}" presName="childText" presStyleLbl="conFgAcc1" presStyleIdx="0" presStyleCnt="6">
        <dgm:presLayoutVars>
          <dgm:bulletEnabled val="1"/>
        </dgm:presLayoutVars>
      </dgm:prSet>
      <dgm:spPr/>
    </dgm:pt>
    <dgm:pt modelId="{9BD101B1-656C-473B-94FA-9B5EF571FCE8}" type="pres">
      <dgm:prSet presAssocID="{26034A4A-B75E-4815-A403-95E4D9095952}" presName="spaceBetweenRectangles" presStyleCnt="0"/>
      <dgm:spPr/>
    </dgm:pt>
    <dgm:pt modelId="{88A21949-65C8-487C-BD72-0AC51D19EC97}" type="pres">
      <dgm:prSet presAssocID="{4034DFAE-DA2C-4306-B9E3-21C7557D35EA}" presName="parentLin" presStyleCnt="0"/>
      <dgm:spPr/>
    </dgm:pt>
    <dgm:pt modelId="{67677DE3-3F52-4DBA-9255-E1461BBBC995}" type="pres">
      <dgm:prSet presAssocID="{4034DFAE-DA2C-4306-B9E3-21C7557D35EA}" presName="parentLeftMargin" presStyleLbl="node1" presStyleIdx="0" presStyleCnt="6"/>
      <dgm:spPr/>
    </dgm:pt>
    <dgm:pt modelId="{A05709D9-3C2B-4F8D-BF44-96CA7D528F52}" type="pres">
      <dgm:prSet presAssocID="{4034DFAE-DA2C-4306-B9E3-21C7557D35EA}" presName="parentText" presStyleLbl="node1" presStyleIdx="1" presStyleCnt="6">
        <dgm:presLayoutVars>
          <dgm:chMax val="0"/>
          <dgm:bulletEnabled val="1"/>
        </dgm:presLayoutVars>
      </dgm:prSet>
      <dgm:spPr/>
    </dgm:pt>
    <dgm:pt modelId="{AF7C649E-B40C-4CC7-86BB-2D0EAD9FCE78}" type="pres">
      <dgm:prSet presAssocID="{4034DFAE-DA2C-4306-B9E3-21C7557D35EA}" presName="negativeSpace" presStyleCnt="0"/>
      <dgm:spPr/>
    </dgm:pt>
    <dgm:pt modelId="{355762D0-4BAA-4EE0-A05B-D1584CCF8870}" type="pres">
      <dgm:prSet presAssocID="{4034DFAE-DA2C-4306-B9E3-21C7557D35EA}" presName="childText" presStyleLbl="conFgAcc1" presStyleIdx="1" presStyleCnt="6">
        <dgm:presLayoutVars>
          <dgm:bulletEnabled val="1"/>
        </dgm:presLayoutVars>
      </dgm:prSet>
      <dgm:spPr/>
    </dgm:pt>
    <dgm:pt modelId="{9B783B34-9F16-4DF9-AF35-36809E933472}" type="pres">
      <dgm:prSet presAssocID="{B54D60A2-8BBB-44AB-9CEA-413F5C932824}" presName="spaceBetweenRectangles" presStyleCnt="0"/>
      <dgm:spPr/>
    </dgm:pt>
    <dgm:pt modelId="{06E5D54D-2BD1-4F85-A0B4-8C5182830F18}" type="pres">
      <dgm:prSet presAssocID="{64585399-8BE0-4324-92DB-49900D958F33}" presName="parentLin" presStyleCnt="0"/>
      <dgm:spPr/>
    </dgm:pt>
    <dgm:pt modelId="{3CC76277-2E39-479C-A412-B18476B1725F}" type="pres">
      <dgm:prSet presAssocID="{64585399-8BE0-4324-92DB-49900D958F33}" presName="parentLeftMargin" presStyleLbl="node1" presStyleIdx="1" presStyleCnt="6"/>
      <dgm:spPr/>
    </dgm:pt>
    <dgm:pt modelId="{2A4E2ADB-6868-4FEF-A42D-4BC6A2AF3CE5}" type="pres">
      <dgm:prSet presAssocID="{64585399-8BE0-4324-92DB-49900D958F33}" presName="parentText" presStyleLbl="node1" presStyleIdx="2" presStyleCnt="6">
        <dgm:presLayoutVars>
          <dgm:chMax val="0"/>
          <dgm:bulletEnabled val="1"/>
        </dgm:presLayoutVars>
      </dgm:prSet>
      <dgm:spPr/>
    </dgm:pt>
    <dgm:pt modelId="{18E6F3BD-D47B-4205-9ECC-60E24768A4CC}" type="pres">
      <dgm:prSet presAssocID="{64585399-8BE0-4324-92DB-49900D958F33}" presName="negativeSpace" presStyleCnt="0"/>
      <dgm:spPr/>
    </dgm:pt>
    <dgm:pt modelId="{2929B382-7D09-48EC-915C-7B674AD125FF}" type="pres">
      <dgm:prSet presAssocID="{64585399-8BE0-4324-92DB-49900D958F33}" presName="childText" presStyleLbl="conFgAcc1" presStyleIdx="2" presStyleCnt="6">
        <dgm:presLayoutVars>
          <dgm:bulletEnabled val="1"/>
        </dgm:presLayoutVars>
      </dgm:prSet>
      <dgm:spPr/>
    </dgm:pt>
    <dgm:pt modelId="{D891F582-BE13-40F9-B8C1-1E58AC56763B}" type="pres">
      <dgm:prSet presAssocID="{B1024B1B-8288-4046-9460-38A4ACE8CC73}" presName="spaceBetweenRectangles" presStyleCnt="0"/>
      <dgm:spPr/>
    </dgm:pt>
    <dgm:pt modelId="{2C1B4BF9-8393-483E-9D5F-C877ED0F237E}" type="pres">
      <dgm:prSet presAssocID="{0D1CF792-0127-4E12-9C4D-FE22FF0A9853}" presName="parentLin" presStyleCnt="0"/>
      <dgm:spPr/>
    </dgm:pt>
    <dgm:pt modelId="{F7939897-0B56-42B3-AD80-1D6DF7272D4E}" type="pres">
      <dgm:prSet presAssocID="{0D1CF792-0127-4E12-9C4D-FE22FF0A9853}" presName="parentLeftMargin" presStyleLbl="node1" presStyleIdx="2" presStyleCnt="6"/>
      <dgm:spPr/>
    </dgm:pt>
    <dgm:pt modelId="{C0AB93ED-0A08-4400-9B51-61112F50E97F}" type="pres">
      <dgm:prSet presAssocID="{0D1CF792-0127-4E12-9C4D-FE22FF0A9853}" presName="parentText" presStyleLbl="node1" presStyleIdx="3" presStyleCnt="6">
        <dgm:presLayoutVars>
          <dgm:chMax val="0"/>
          <dgm:bulletEnabled val="1"/>
        </dgm:presLayoutVars>
      </dgm:prSet>
      <dgm:spPr/>
    </dgm:pt>
    <dgm:pt modelId="{4917E3D1-2FCC-4CDB-BE6F-BA3749E670A6}" type="pres">
      <dgm:prSet presAssocID="{0D1CF792-0127-4E12-9C4D-FE22FF0A9853}" presName="negativeSpace" presStyleCnt="0"/>
      <dgm:spPr/>
    </dgm:pt>
    <dgm:pt modelId="{186A5FD2-A09F-4E88-8EE8-F1A9D8AA6188}" type="pres">
      <dgm:prSet presAssocID="{0D1CF792-0127-4E12-9C4D-FE22FF0A9853}" presName="childText" presStyleLbl="conFgAcc1" presStyleIdx="3" presStyleCnt="6">
        <dgm:presLayoutVars>
          <dgm:bulletEnabled val="1"/>
        </dgm:presLayoutVars>
      </dgm:prSet>
      <dgm:spPr/>
    </dgm:pt>
    <dgm:pt modelId="{15F29E37-0ABD-4866-9990-56AD826675CC}" type="pres">
      <dgm:prSet presAssocID="{D865C4E3-09A6-42AA-A67A-27DDB043E2C7}" presName="spaceBetweenRectangles" presStyleCnt="0"/>
      <dgm:spPr/>
    </dgm:pt>
    <dgm:pt modelId="{06AD715E-41FC-4ECB-9759-A4F77C95977A}" type="pres">
      <dgm:prSet presAssocID="{15566C4D-E587-49AF-8E57-C8D1449581E2}" presName="parentLin" presStyleCnt="0"/>
      <dgm:spPr/>
    </dgm:pt>
    <dgm:pt modelId="{D59AA03B-E08D-408D-BAE4-5666C5D81749}" type="pres">
      <dgm:prSet presAssocID="{15566C4D-E587-49AF-8E57-C8D1449581E2}" presName="parentLeftMargin" presStyleLbl="node1" presStyleIdx="3" presStyleCnt="6"/>
      <dgm:spPr/>
    </dgm:pt>
    <dgm:pt modelId="{DC377DC1-C1BB-4763-85B3-8A9AA53CE9A2}" type="pres">
      <dgm:prSet presAssocID="{15566C4D-E587-49AF-8E57-C8D1449581E2}" presName="parentText" presStyleLbl="node1" presStyleIdx="4" presStyleCnt="6">
        <dgm:presLayoutVars>
          <dgm:chMax val="0"/>
          <dgm:bulletEnabled val="1"/>
        </dgm:presLayoutVars>
      </dgm:prSet>
      <dgm:spPr/>
    </dgm:pt>
    <dgm:pt modelId="{72F58636-A7CC-4AA9-9D37-EBC50F217044}" type="pres">
      <dgm:prSet presAssocID="{15566C4D-E587-49AF-8E57-C8D1449581E2}" presName="negativeSpace" presStyleCnt="0"/>
      <dgm:spPr/>
    </dgm:pt>
    <dgm:pt modelId="{DB85C18B-895A-49D8-AB79-2C0C21F3C43E}" type="pres">
      <dgm:prSet presAssocID="{15566C4D-E587-49AF-8E57-C8D1449581E2}" presName="childText" presStyleLbl="conFgAcc1" presStyleIdx="4" presStyleCnt="6">
        <dgm:presLayoutVars>
          <dgm:bulletEnabled val="1"/>
        </dgm:presLayoutVars>
      </dgm:prSet>
      <dgm:spPr/>
    </dgm:pt>
    <dgm:pt modelId="{06E15175-3223-4E60-A4C4-0EA755C86D49}" type="pres">
      <dgm:prSet presAssocID="{D0A31842-D997-40D0-9CEE-EE9CDD4E0FE5}" presName="spaceBetweenRectangles" presStyleCnt="0"/>
      <dgm:spPr/>
    </dgm:pt>
    <dgm:pt modelId="{B57306D5-A8DD-4A8D-AF75-F6A2C96F328E}" type="pres">
      <dgm:prSet presAssocID="{CB6EA3E4-0254-4044-874C-83C8F60C7D0E}" presName="parentLin" presStyleCnt="0"/>
      <dgm:spPr/>
    </dgm:pt>
    <dgm:pt modelId="{4914DD61-4B21-4E32-98A8-C4119AD6CC9C}" type="pres">
      <dgm:prSet presAssocID="{CB6EA3E4-0254-4044-874C-83C8F60C7D0E}" presName="parentLeftMargin" presStyleLbl="node1" presStyleIdx="4" presStyleCnt="6"/>
      <dgm:spPr/>
    </dgm:pt>
    <dgm:pt modelId="{3CD6D3BB-719A-4093-882C-A61018389FBC}" type="pres">
      <dgm:prSet presAssocID="{CB6EA3E4-0254-4044-874C-83C8F60C7D0E}" presName="parentText" presStyleLbl="node1" presStyleIdx="5" presStyleCnt="6">
        <dgm:presLayoutVars>
          <dgm:chMax val="0"/>
          <dgm:bulletEnabled val="1"/>
        </dgm:presLayoutVars>
      </dgm:prSet>
      <dgm:spPr/>
    </dgm:pt>
    <dgm:pt modelId="{DE69EF32-BC25-43C8-B7A8-FA21783814F0}" type="pres">
      <dgm:prSet presAssocID="{CB6EA3E4-0254-4044-874C-83C8F60C7D0E}" presName="negativeSpace" presStyleCnt="0"/>
      <dgm:spPr/>
    </dgm:pt>
    <dgm:pt modelId="{E4E5738A-608A-4D49-BADB-8A337E6498E5}" type="pres">
      <dgm:prSet presAssocID="{CB6EA3E4-0254-4044-874C-83C8F60C7D0E}" presName="childText" presStyleLbl="conFgAcc1" presStyleIdx="5" presStyleCnt="6">
        <dgm:presLayoutVars>
          <dgm:bulletEnabled val="1"/>
        </dgm:presLayoutVars>
      </dgm:prSet>
      <dgm:spPr/>
    </dgm:pt>
  </dgm:ptLst>
  <dgm:cxnLst>
    <dgm:cxn modelId="{9330A102-90C3-4987-A41D-B876468B362E}" type="presOf" srcId="{4034DFAE-DA2C-4306-B9E3-21C7557D35EA}" destId="{A05709D9-3C2B-4F8D-BF44-96CA7D528F52}" srcOrd="1" destOrd="0" presId="urn:microsoft.com/office/officeart/2005/8/layout/list1"/>
    <dgm:cxn modelId="{B7C54017-33AF-4FA4-AB82-7CD366C5D484}" type="presOf" srcId="{15566C4D-E587-49AF-8E57-C8D1449581E2}" destId="{D59AA03B-E08D-408D-BAE4-5666C5D81749}" srcOrd="0" destOrd="0" presId="urn:microsoft.com/office/officeart/2005/8/layout/list1"/>
    <dgm:cxn modelId="{88D8BA1A-4329-41DB-ACF5-3F4F4D6B0633}" srcId="{6848DA00-2958-4B30-9188-561EC6CD6252}" destId="{CB6EA3E4-0254-4044-874C-83C8F60C7D0E}" srcOrd="5" destOrd="0" parTransId="{1CDB7CFF-7AED-4D28-B161-B6C986E4BC98}" sibTransId="{F63EC9D0-A15B-48C4-A299-7D601DF0A2DD}"/>
    <dgm:cxn modelId="{F55B2960-D0EB-413F-9297-19A6DC6BF2DC}" type="presOf" srcId="{57A41B18-28E6-49F3-BFF4-FAEC0C179B79}" destId="{4A47D1C9-F8C9-42FB-B890-6B6123DF1738}" srcOrd="0" destOrd="0" presId="urn:microsoft.com/office/officeart/2005/8/layout/list1"/>
    <dgm:cxn modelId="{FC121A66-1E32-4C13-9144-C10AA8B66681}" type="presOf" srcId="{CB6EA3E4-0254-4044-874C-83C8F60C7D0E}" destId="{3CD6D3BB-719A-4093-882C-A61018389FBC}" srcOrd="1" destOrd="0" presId="urn:microsoft.com/office/officeart/2005/8/layout/list1"/>
    <dgm:cxn modelId="{86346E76-AFD3-4573-AC2B-418C0D222FC1}" type="presOf" srcId="{15566C4D-E587-49AF-8E57-C8D1449581E2}" destId="{DC377DC1-C1BB-4763-85B3-8A9AA53CE9A2}" srcOrd="1" destOrd="0" presId="urn:microsoft.com/office/officeart/2005/8/layout/list1"/>
    <dgm:cxn modelId="{47A2ED79-DE2F-47F9-BDDE-A1FA040603A9}" srcId="{6848DA00-2958-4B30-9188-561EC6CD6252}" destId="{15566C4D-E587-49AF-8E57-C8D1449581E2}" srcOrd="4" destOrd="0" parTransId="{8C7F749E-55F7-4B1B-A77F-821B350329E6}" sibTransId="{D0A31842-D997-40D0-9CEE-EE9CDD4E0FE5}"/>
    <dgm:cxn modelId="{9D900C7D-5B66-4F26-BB5C-CAD190286C43}" type="presOf" srcId="{CB6EA3E4-0254-4044-874C-83C8F60C7D0E}" destId="{4914DD61-4B21-4E32-98A8-C4119AD6CC9C}" srcOrd="0" destOrd="0" presId="urn:microsoft.com/office/officeart/2005/8/layout/list1"/>
    <dgm:cxn modelId="{5A1E9492-0F4F-41A0-8CAD-40AD537E2030}" srcId="{6848DA00-2958-4B30-9188-561EC6CD6252}" destId="{4034DFAE-DA2C-4306-B9E3-21C7557D35EA}" srcOrd="1" destOrd="0" parTransId="{FDFE1C39-E359-4F62-9C14-90AED7A3B44C}" sibTransId="{B54D60A2-8BBB-44AB-9CEA-413F5C932824}"/>
    <dgm:cxn modelId="{BC651CAE-815B-4328-8394-A0B588B49659}" type="presOf" srcId="{64585399-8BE0-4324-92DB-49900D958F33}" destId="{2A4E2ADB-6868-4FEF-A42D-4BC6A2AF3CE5}" srcOrd="1" destOrd="0" presId="urn:microsoft.com/office/officeart/2005/8/layout/list1"/>
    <dgm:cxn modelId="{6C705DAE-5689-4C10-A880-88A8BE74664B}" srcId="{6848DA00-2958-4B30-9188-561EC6CD6252}" destId="{57A41B18-28E6-49F3-BFF4-FAEC0C179B79}" srcOrd="0" destOrd="0" parTransId="{B030D30F-7420-452C-871B-53CF527AA7D7}" sibTransId="{26034A4A-B75E-4815-A403-95E4D9095952}"/>
    <dgm:cxn modelId="{921C03BA-26E0-4360-829B-585D9A4D7B01}" type="presOf" srcId="{64585399-8BE0-4324-92DB-49900D958F33}" destId="{3CC76277-2E39-479C-A412-B18476B1725F}" srcOrd="0" destOrd="0" presId="urn:microsoft.com/office/officeart/2005/8/layout/list1"/>
    <dgm:cxn modelId="{BA91E1BD-5724-4AEF-B279-F01E1806ACDB}" type="presOf" srcId="{6848DA00-2958-4B30-9188-561EC6CD6252}" destId="{034EF5D5-5427-4521-94F8-001AAB3E3827}" srcOrd="0" destOrd="0" presId="urn:microsoft.com/office/officeart/2005/8/layout/list1"/>
    <dgm:cxn modelId="{998EB7D9-2FAD-48C7-BACE-A2CB6FE634F7}" srcId="{6848DA00-2958-4B30-9188-561EC6CD6252}" destId="{64585399-8BE0-4324-92DB-49900D958F33}" srcOrd="2" destOrd="0" parTransId="{6A8386F4-B67F-4861-9EA6-778252DEF0D9}" sibTransId="{B1024B1B-8288-4046-9460-38A4ACE8CC73}"/>
    <dgm:cxn modelId="{D470BEDF-83F3-4B90-AE55-3F5ACD7A3C3D}" type="presOf" srcId="{0D1CF792-0127-4E12-9C4D-FE22FF0A9853}" destId="{C0AB93ED-0A08-4400-9B51-61112F50E97F}" srcOrd="1" destOrd="0" presId="urn:microsoft.com/office/officeart/2005/8/layout/list1"/>
    <dgm:cxn modelId="{297B3BEB-B3A5-4406-AF44-92CACE3F4847}" type="presOf" srcId="{4034DFAE-DA2C-4306-B9E3-21C7557D35EA}" destId="{67677DE3-3F52-4DBA-9255-E1461BBBC995}" srcOrd="0" destOrd="0" presId="urn:microsoft.com/office/officeart/2005/8/layout/list1"/>
    <dgm:cxn modelId="{3953D6ED-1766-4C60-B55C-6498D3351157}" type="presOf" srcId="{57A41B18-28E6-49F3-BFF4-FAEC0C179B79}" destId="{0825360B-2997-46A9-9827-32F0D6991D7C}" srcOrd="1" destOrd="0" presId="urn:microsoft.com/office/officeart/2005/8/layout/list1"/>
    <dgm:cxn modelId="{EB2B44F2-FAFF-4E92-97E0-9C09FC184E9D}" srcId="{6848DA00-2958-4B30-9188-561EC6CD6252}" destId="{0D1CF792-0127-4E12-9C4D-FE22FF0A9853}" srcOrd="3" destOrd="0" parTransId="{68649933-F00B-400C-AD27-65EDF7B8DB64}" sibTransId="{D865C4E3-09A6-42AA-A67A-27DDB043E2C7}"/>
    <dgm:cxn modelId="{921265FA-A30A-42C2-A68C-1690BB344A4C}" type="presOf" srcId="{0D1CF792-0127-4E12-9C4D-FE22FF0A9853}" destId="{F7939897-0B56-42B3-AD80-1D6DF7272D4E}" srcOrd="0" destOrd="0" presId="urn:microsoft.com/office/officeart/2005/8/layout/list1"/>
    <dgm:cxn modelId="{1265C513-2E2C-4DC2-96EE-74FC2EA2696F}" type="presParOf" srcId="{034EF5D5-5427-4521-94F8-001AAB3E3827}" destId="{FEB51119-D26B-429B-AE0B-4FD12D4A76D5}" srcOrd="0" destOrd="0" presId="urn:microsoft.com/office/officeart/2005/8/layout/list1"/>
    <dgm:cxn modelId="{BF7826FC-3907-4647-894F-4B915C9B1D2D}" type="presParOf" srcId="{FEB51119-D26B-429B-AE0B-4FD12D4A76D5}" destId="{4A47D1C9-F8C9-42FB-B890-6B6123DF1738}" srcOrd="0" destOrd="0" presId="urn:microsoft.com/office/officeart/2005/8/layout/list1"/>
    <dgm:cxn modelId="{7C016A90-56F3-4816-8034-7F752E865290}" type="presParOf" srcId="{FEB51119-D26B-429B-AE0B-4FD12D4A76D5}" destId="{0825360B-2997-46A9-9827-32F0D6991D7C}" srcOrd="1" destOrd="0" presId="urn:microsoft.com/office/officeart/2005/8/layout/list1"/>
    <dgm:cxn modelId="{AB79891F-225E-4531-B39E-A824CE7969BA}" type="presParOf" srcId="{034EF5D5-5427-4521-94F8-001AAB3E3827}" destId="{4DB53B43-1749-44E8-B26D-01983C89C74A}" srcOrd="1" destOrd="0" presId="urn:microsoft.com/office/officeart/2005/8/layout/list1"/>
    <dgm:cxn modelId="{473166DF-3A54-42EA-9C5A-D95AF21114FB}" type="presParOf" srcId="{034EF5D5-5427-4521-94F8-001AAB3E3827}" destId="{499C29CD-1476-4EA0-ACAD-8F1658E74418}" srcOrd="2" destOrd="0" presId="urn:microsoft.com/office/officeart/2005/8/layout/list1"/>
    <dgm:cxn modelId="{BC4C920C-A23E-4914-8ECC-CBF4F2047F8A}" type="presParOf" srcId="{034EF5D5-5427-4521-94F8-001AAB3E3827}" destId="{9BD101B1-656C-473B-94FA-9B5EF571FCE8}" srcOrd="3" destOrd="0" presId="urn:microsoft.com/office/officeart/2005/8/layout/list1"/>
    <dgm:cxn modelId="{FC46FF6B-C285-40E1-AE79-DE485A681016}" type="presParOf" srcId="{034EF5D5-5427-4521-94F8-001AAB3E3827}" destId="{88A21949-65C8-487C-BD72-0AC51D19EC97}" srcOrd="4" destOrd="0" presId="urn:microsoft.com/office/officeart/2005/8/layout/list1"/>
    <dgm:cxn modelId="{27B15538-779D-42FF-B8AB-A31A10DC62E2}" type="presParOf" srcId="{88A21949-65C8-487C-BD72-0AC51D19EC97}" destId="{67677DE3-3F52-4DBA-9255-E1461BBBC995}" srcOrd="0" destOrd="0" presId="urn:microsoft.com/office/officeart/2005/8/layout/list1"/>
    <dgm:cxn modelId="{8E77F8C7-C204-4842-8C92-E1D76F7CE955}" type="presParOf" srcId="{88A21949-65C8-487C-BD72-0AC51D19EC97}" destId="{A05709D9-3C2B-4F8D-BF44-96CA7D528F52}" srcOrd="1" destOrd="0" presId="urn:microsoft.com/office/officeart/2005/8/layout/list1"/>
    <dgm:cxn modelId="{66CF3FF7-D22D-4C59-A12F-DAA5AA80CE73}" type="presParOf" srcId="{034EF5D5-5427-4521-94F8-001AAB3E3827}" destId="{AF7C649E-B40C-4CC7-86BB-2D0EAD9FCE78}" srcOrd="5" destOrd="0" presId="urn:microsoft.com/office/officeart/2005/8/layout/list1"/>
    <dgm:cxn modelId="{A0BD8991-4F90-4859-B75C-2C43E5F730F0}" type="presParOf" srcId="{034EF5D5-5427-4521-94F8-001AAB3E3827}" destId="{355762D0-4BAA-4EE0-A05B-D1584CCF8870}" srcOrd="6" destOrd="0" presId="urn:microsoft.com/office/officeart/2005/8/layout/list1"/>
    <dgm:cxn modelId="{C7B58DD8-F49A-4274-941E-D3A1269CC4D6}" type="presParOf" srcId="{034EF5D5-5427-4521-94F8-001AAB3E3827}" destId="{9B783B34-9F16-4DF9-AF35-36809E933472}" srcOrd="7" destOrd="0" presId="urn:microsoft.com/office/officeart/2005/8/layout/list1"/>
    <dgm:cxn modelId="{3EEE9867-5B9D-4504-93D9-55A1E8D9E2F4}" type="presParOf" srcId="{034EF5D5-5427-4521-94F8-001AAB3E3827}" destId="{06E5D54D-2BD1-4F85-A0B4-8C5182830F18}" srcOrd="8" destOrd="0" presId="urn:microsoft.com/office/officeart/2005/8/layout/list1"/>
    <dgm:cxn modelId="{67DC2842-6BFC-420B-BF4B-03BC44D1EA93}" type="presParOf" srcId="{06E5D54D-2BD1-4F85-A0B4-8C5182830F18}" destId="{3CC76277-2E39-479C-A412-B18476B1725F}" srcOrd="0" destOrd="0" presId="urn:microsoft.com/office/officeart/2005/8/layout/list1"/>
    <dgm:cxn modelId="{BD07252E-B4A7-49A3-8F76-1D54267941C9}" type="presParOf" srcId="{06E5D54D-2BD1-4F85-A0B4-8C5182830F18}" destId="{2A4E2ADB-6868-4FEF-A42D-4BC6A2AF3CE5}" srcOrd="1" destOrd="0" presId="urn:microsoft.com/office/officeart/2005/8/layout/list1"/>
    <dgm:cxn modelId="{609D4849-991A-48E6-8B69-A9EE457C8A79}" type="presParOf" srcId="{034EF5D5-5427-4521-94F8-001AAB3E3827}" destId="{18E6F3BD-D47B-4205-9ECC-60E24768A4CC}" srcOrd="9" destOrd="0" presId="urn:microsoft.com/office/officeart/2005/8/layout/list1"/>
    <dgm:cxn modelId="{A51C22B6-A0CD-45B6-9B41-1DBE64B34963}" type="presParOf" srcId="{034EF5D5-5427-4521-94F8-001AAB3E3827}" destId="{2929B382-7D09-48EC-915C-7B674AD125FF}" srcOrd="10" destOrd="0" presId="urn:microsoft.com/office/officeart/2005/8/layout/list1"/>
    <dgm:cxn modelId="{FC1C4D5C-3F0C-4639-8DBC-6617A332980C}" type="presParOf" srcId="{034EF5D5-5427-4521-94F8-001AAB3E3827}" destId="{D891F582-BE13-40F9-B8C1-1E58AC56763B}" srcOrd="11" destOrd="0" presId="urn:microsoft.com/office/officeart/2005/8/layout/list1"/>
    <dgm:cxn modelId="{330C9D41-B25F-4AC6-8036-CCE335EFCBED}" type="presParOf" srcId="{034EF5D5-5427-4521-94F8-001AAB3E3827}" destId="{2C1B4BF9-8393-483E-9D5F-C877ED0F237E}" srcOrd="12" destOrd="0" presId="urn:microsoft.com/office/officeart/2005/8/layout/list1"/>
    <dgm:cxn modelId="{324651DB-99E9-4870-9565-D43031EF9687}" type="presParOf" srcId="{2C1B4BF9-8393-483E-9D5F-C877ED0F237E}" destId="{F7939897-0B56-42B3-AD80-1D6DF7272D4E}" srcOrd="0" destOrd="0" presId="urn:microsoft.com/office/officeart/2005/8/layout/list1"/>
    <dgm:cxn modelId="{9664CFB6-6F59-4E68-A61A-427012E2FC3F}" type="presParOf" srcId="{2C1B4BF9-8393-483E-9D5F-C877ED0F237E}" destId="{C0AB93ED-0A08-4400-9B51-61112F50E97F}" srcOrd="1" destOrd="0" presId="urn:microsoft.com/office/officeart/2005/8/layout/list1"/>
    <dgm:cxn modelId="{B3700794-A837-426F-93ED-4DC748F3A6F8}" type="presParOf" srcId="{034EF5D5-5427-4521-94F8-001AAB3E3827}" destId="{4917E3D1-2FCC-4CDB-BE6F-BA3749E670A6}" srcOrd="13" destOrd="0" presId="urn:microsoft.com/office/officeart/2005/8/layout/list1"/>
    <dgm:cxn modelId="{68DCF54F-D30D-48B5-9A19-16035929BD11}" type="presParOf" srcId="{034EF5D5-5427-4521-94F8-001AAB3E3827}" destId="{186A5FD2-A09F-4E88-8EE8-F1A9D8AA6188}" srcOrd="14" destOrd="0" presId="urn:microsoft.com/office/officeart/2005/8/layout/list1"/>
    <dgm:cxn modelId="{A7D7157B-7F96-48C7-9488-C8342595CBA8}" type="presParOf" srcId="{034EF5D5-5427-4521-94F8-001AAB3E3827}" destId="{15F29E37-0ABD-4866-9990-56AD826675CC}" srcOrd="15" destOrd="0" presId="urn:microsoft.com/office/officeart/2005/8/layout/list1"/>
    <dgm:cxn modelId="{DAA4F46D-8AC8-4512-A03A-4562BFF43189}" type="presParOf" srcId="{034EF5D5-5427-4521-94F8-001AAB3E3827}" destId="{06AD715E-41FC-4ECB-9759-A4F77C95977A}" srcOrd="16" destOrd="0" presId="urn:microsoft.com/office/officeart/2005/8/layout/list1"/>
    <dgm:cxn modelId="{A09602F8-9059-4116-9741-522ED26B0D5C}" type="presParOf" srcId="{06AD715E-41FC-4ECB-9759-A4F77C95977A}" destId="{D59AA03B-E08D-408D-BAE4-5666C5D81749}" srcOrd="0" destOrd="0" presId="urn:microsoft.com/office/officeart/2005/8/layout/list1"/>
    <dgm:cxn modelId="{B46A57A3-C8BE-4AFA-ADA0-F57D413F84AC}" type="presParOf" srcId="{06AD715E-41FC-4ECB-9759-A4F77C95977A}" destId="{DC377DC1-C1BB-4763-85B3-8A9AA53CE9A2}" srcOrd="1" destOrd="0" presId="urn:microsoft.com/office/officeart/2005/8/layout/list1"/>
    <dgm:cxn modelId="{1B4E89B2-50E3-45B7-9E91-EC8EF4C6CF69}" type="presParOf" srcId="{034EF5D5-5427-4521-94F8-001AAB3E3827}" destId="{72F58636-A7CC-4AA9-9D37-EBC50F217044}" srcOrd="17" destOrd="0" presId="urn:microsoft.com/office/officeart/2005/8/layout/list1"/>
    <dgm:cxn modelId="{E299D993-9AC8-4414-B590-8ACFB3F3148B}" type="presParOf" srcId="{034EF5D5-5427-4521-94F8-001AAB3E3827}" destId="{DB85C18B-895A-49D8-AB79-2C0C21F3C43E}" srcOrd="18" destOrd="0" presId="urn:microsoft.com/office/officeart/2005/8/layout/list1"/>
    <dgm:cxn modelId="{C2F85610-AFD1-4283-9C33-2FE9AA22A574}" type="presParOf" srcId="{034EF5D5-5427-4521-94F8-001AAB3E3827}" destId="{06E15175-3223-4E60-A4C4-0EA755C86D49}" srcOrd="19" destOrd="0" presId="urn:microsoft.com/office/officeart/2005/8/layout/list1"/>
    <dgm:cxn modelId="{B329032D-AFAD-40FF-93CB-55095999AD42}" type="presParOf" srcId="{034EF5D5-5427-4521-94F8-001AAB3E3827}" destId="{B57306D5-A8DD-4A8D-AF75-F6A2C96F328E}" srcOrd="20" destOrd="0" presId="urn:microsoft.com/office/officeart/2005/8/layout/list1"/>
    <dgm:cxn modelId="{BFFA19BB-7692-4AE9-9085-807BCF952FB4}" type="presParOf" srcId="{B57306D5-A8DD-4A8D-AF75-F6A2C96F328E}" destId="{4914DD61-4B21-4E32-98A8-C4119AD6CC9C}" srcOrd="0" destOrd="0" presId="urn:microsoft.com/office/officeart/2005/8/layout/list1"/>
    <dgm:cxn modelId="{3DBFACCC-3C04-4165-AEF9-A7E2E823CCDA}" type="presParOf" srcId="{B57306D5-A8DD-4A8D-AF75-F6A2C96F328E}" destId="{3CD6D3BB-719A-4093-882C-A61018389FBC}" srcOrd="1" destOrd="0" presId="urn:microsoft.com/office/officeart/2005/8/layout/list1"/>
    <dgm:cxn modelId="{2303ACAB-9BB9-499D-A015-D4B65BD6D119}" type="presParOf" srcId="{034EF5D5-5427-4521-94F8-001AAB3E3827}" destId="{DE69EF32-BC25-43C8-B7A8-FA21783814F0}" srcOrd="21" destOrd="0" presId="urn:microsoft.com/office/officeart/2005/8/layout/list1"/>
    <dgm:cxn modelId="{CE565D5E-7FEC-4E5D-B69C-EC7E15195B4E}" type="presParOf" srcId="{034EF5D5-5427-4521-94F8-001AAB3E3827}" destId="{E4E5738A-608A-4D49-BADB-8A337E6498E5}"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88643C-14CE-418A-942E-6B005238C692}" type="doc">
      <dgm:prSet loTypeId="urn:microsoft.com/office/officeart/2005/8/layout/chevron2" loCatId="process" qsTypeId="urn:microsoft.com/office/officeart/2005/8/quickstyle/simple1" qsCatId="simple" csTypeId="urn:microsoft.com/office/officeart/2005/8/colors/accent5_3" csCatId="accent5" phldr="1"/>
      <dgm:spPr/>
      <dgm:t>
        <a:bodyPr/>
        <a:lstStyle/>
        <a:p>
          <a:endParaRPr lang="en-GB"/>
        </a:p>
      </dgm:t>
    </dgm:pt>
    <dgm:pt modelId="{F7C7B30B-C0CE-472E-A0A2-1EDD355078FE}">
      <dgm:prSet phldrT="[Text]" phldr="0" custT="1"/>
      <dgm:spPr/>
      <dgm:t>
        <a:bodyPr/>
        <a:lstStyle/>
        <a:p>
          <a:r>
            <a:rPr lang="en-GB" sz="1200" b="0">
              <a:highlight>
                <a:srgbClr val="000000"/>
              </a:highlight>
              <a:latin typeface="Arial Nova"/>
            </a:rPr>
            <a:t>Technology</a:t>
          </a:r>
        </a:p>
      </dgm:t>
    </dgm:pt>
    <dgm:pt modelId="{A9F291DF-1953-4FED-91D4-9C4622F4DDC3}" type="parTrans" cxnId="{CAD4E100-5958-43F1-9A7C-7B506892D990}">
      <dgm:prSet/>
      <dgm:spPr/>
      <dgm:t>
        <a:bodyPr/>
        <a:lstStyle/>
        <a:p>
          <a:endParaRPr lang="en-GB"/>
        </a:p>
      </dgm:t>
    </dgm:pt>
    <dgm:pt modelId="{538FFEBD-1944-4D07-AF67-6D8D062E7363}" type="sibTrans" cxnId="{CAD4E100-5958-43F1-9A7C-7B506892D990}">
      <dgm:prSet/>
      <dgm:spPr/>
      <dgm:t>
        <a:bodyPr/>
        <a:lstStyle/>
        <a:p>
          <a:endParaRPr lang="en-GB"/>
        </a:p>
      </dgm:t>
    </dgm:pt>
    <dgm:pt modelId="{E7204ECB-A464-47AC-8D6B-F5B1FB77EAA3}">
      <dgm:prSet phldrT="[Text]" custT="1"/>
      <dgm:spPr/>
      <dgm:t>
        <a:bodyPr/>
        <a:lstStyle/>
        <a:p>
          <a:pPr rtl="0"/>
          <a:r>
            <a:rPr lang="en-GB" sz="1100" b="0">
              <a:latin typeface="Arial Nova"/>
            </a:rPr>
            <a:t> With the lockdown restriction due to the pandemic and living cost rising, consumer behaviour will change towards online shopping as majority stores would have closed or shut down.</a:t>
          </a:r>
        </a:p>
      </dgm:t>
    </dgm:pt>
    <dgm:pt modelId="{930F3F15-242B-4AE9-A5FD-48D058D6FA8D}" type="parTrans" cxnId="{1387E614-54A3-4514-8174-6B4EC2ADC73F}">
      <dgm:prSet/>
      <dgm:spPr/>
      <dgm:t>
        <a:bodyPr/>
        <a:lstStyle/>
        <a:p>
          <a:endParaRPr lang="en-GB"/>
        </a:p>
      </dgm:t>
    </dgm:pt>
    <dgm:pt modelId="{873269A1-D6D7-48E1-B918-834C352C6C54}" type="sibTrans" cxnId="{1387E614-54A3-4514-8174-6B4EC2ADC73F}">
      <dgm:prSet/>
      <dgm:spPr/>
      <dgm:t>
        <a:bodyPr/>
        <a:lstStyle/>
        <a:p>
          <a:endParaRPr lang="en-GB"/>
        </a:p>
      </dgm:t>
    </dgm:pt>
    <dgm:pt modelId="{F0753B14-16C2-46EA-9231-D522E4BD04EA}">
      <dgm:prSet phldrT="[Text]" phldr="0" custT="1"/>
      <dgm:spPr/>
      <dgm:t>
        <a:bodyPr/>
        <a:lstStyle/>
        <a:p>
          <a:pPr rtl="0"/>
          <a:r>
            <a:rPr lang="en-GB" sz="1100" b="0">
              <a:latin typeface="Arial Nova"/>
            </a:rPr>
            <a:t> The guardian newspaper emphasis the pandemic crisis affecting cost of living and profit decline and inflation .</a:t>
          </a:r>
        </a:p>
      </dgm:t>
    </dgm:pt>
    <dgm:pt modelId="{8FF00940-01D6-4E7D-92C1-59EBC3E5BB3A}" type="parTrans" cxnId="{DB5E260F-9F2D-4236-AEB7-85A65B4DF831}">
      <dgm:prSet/>
      <dgm:spPr/>
      <dgm:t>
        <a:bodyPr/>
        <a:lstStyle/>
        <a:p>
          <a:endParaRPr lang="en-GB"/>
        </a:p>
      </dgm:t>
    </dgm:pt>
    <dgm:pt modelId="{F5BC370D-4FB5-4F0D-882A-E6B4842994C4}" type="sibTrans" cxnId="{DB5E260F-9F2D-4236-AEB7-85A65B4DF831}">
      <dgm:prSet/>
      <dgm:spPr/>
      <dgm:t>
        <a:bodyPr/>
        <a:lstStyle/>
        <a:p>
          <a:endParaRPr lang="en-GB"/>
        </a:p>
      </dgm:t>
    </dgm:pt>
    <dgm:pt modelId="{C61D23CE-2367-4D8E-B968-94C929BB56C9}">
      <dgm:prSet phldrT="[Text]" phldr="0" custT="1"/>
      <dgm:spPr/>
      <dgm:t>
        <a:bodyPr/>
        <a:lstStyle/>
        <a:p>
          <a:r>
            <a:rPr lang="en-GB" sz="1200" b="0">
              <a:solidFill>
                <a:schemeClr val="bg1"/>
              </a:solidFill>
              <a:highlight>
                <a:srgbClr val="000000"/>
              </a:highlight>
              <a:latin typeface="Arial Nova"/>
            </a:rPr>
            <a:t>Environment</a:t>
          </a:r>
        </a:p>
      </dgm:t>
    </dgm:pt>
    <dgm:pt modelId="{4BBFB153-5166-4C00-AA8D-20FF19041150}" type="parTrans" cxnId="{032D573A-8882-4187-8D80-6BE830D1394E}">
      <dgm:prSet/>
      <dgm:spPr/>
      <dgm:t>
        <a:bodyPr/>
        <a:lstStyle/>
        <a:p>
          <a:endParaRPr lang="en-GB"/>
        </a:p>
      </dgm:t>
    </dgm:pt>
    <dgm:pt modelId="{A8629183-4787-4F0A-B7A8-DB3FE41FDF6B}" type="sibTrans" cxnId="{032D573A-8882-4187-8D80-6BE830D1394E}">
      <dgm:prSet/>
      <dgm:spPr/>
      <dgm:t>
        <a:bodyPr/>
        <a:lstStyle/>
        <a:p>
          <a:endParaRPr lang="en-GB"/>
        </a:p>
      </dgm:t>
    </dgm:pt>
    <dgm:pt modelId="{E881850C-37F6-4487-B0F3-3A0E2445E9BD}">
      <dgm:prSet phldrT="[Text]" phldr="0" custT="1"/>
      <dgm:spPr/>
      <dgm:t>
        <a:bodyPr/>
        <a:lstStyle/>
        <a:p>
          <a:r>
            <a:rPr lang="en-GB" sz="1200" b="0">
              <a:solidFill>
                <a:schemeClr val="bg1"/>
              </a:solidFill>
              <a:highlight>
                <a:srgbClr val="000000"/>
              </a:highlight>
              <a:latin typeface="Arial Nova"/>
            </a:rPr>
            <a:t>Legislation</a:t>
          </a:r>
        </a:p>
      </dgm:t>
    </dgm:pt>
    <dgm:pt modelId="{011726E9-8F1E-4C52-A34B-A5B4DA18B434}" type="parTrans" cxnId="{F33274DC-979D-4A29-9760-28A890E98634}">
      <dgm:prSet/>
      <dgm:spPr/>
      <dgm:t>
        <a:bodyPr/>
        <a:lstStyle/>
        <a:p>
          <a:endParaRPr lang="en-GB"/>
        </a:p>
      </dgm:t>
    </dgm:pt>
    <dgm:pt modelId="{A7F503C0-FE13-4CF7-B63A-45FCFCDE001B}" type="sibTrans" cxnId="{F33274DC-979D-4A29-9760-28A890E98634}">
      <dgm:prSet/>
      <dgm:spPr/>
      <dgm:t>
        <a:bodyPr/>
        <a:lstStyle/>
        <a:p>
          <a:endParaRPr lang="en-GB"/>
        </a:p>
      </dgm:t>
    </dgm:pt>
    <dgm:pt modelId="{CDB7E457-D496-43E0-A8C3-70A2166A860B}">
      <dgm:prSet phldrT="[Text]" phldr="0" custT="1"/>
      <dgm:spPr/>
      <dgm:t>
        <a:bodyPr/>
        <a:lstStyle/>
        <a:p>
          <a:pPr rtl="0"/>
          <a:r>
            <a:rPr lang="en-GB" sz="900">
              <a:latin typeface="Arial Nova"/>
            </a:rPr>
            <a:t> </a:t>
          </a:r>
          <a:r>
            <a:rPr lang="en-GB" sz="1100" b="0">
              <a:latin typeface="Arial Nova"/>
            </a:rPr>
            <a:t>With supply issues means following transport and delivery legislation has  consumed time and that has caused problem for truck drivers and lorries </a:t>
          </a:r>
          <a:r>
            <a:rPr lang="en-GB" sz="1100" b="0">
              <a:latin typeface="Calibri Light" panose="020F0302020204030204"/>
            </a:rPr>
            <a:t> </a:t>
          </a:r>
          <a:endParaRPr lang="en-GB" sz="1100" b="0"/>
        </a:p>
      </dgm:t>
    </dgm:pt>
    <dgm:pt modelId="{D336FCE1-A545-4036-8C7F-D0E09DC44958}" type="parTrans" cxnId="{5B41B1FA-C5D2-42B9-A6C3-EFDA774A3F46}">
      <dgm:prSet/>
      <dgm:spPr/>
      <dgm:t>
        <a:bodyPr/>
        <a:lstStyle/>
        <a:p>
          <a:endParaRPr lang="en-GB"/>
        </a:p>
      </dgm:t>
    </dgm:pt>
    <dgm:pt modelId="{3EF2360B-5F0A-4ADA-BA03-9133F8BCC112}" type="sibTrans" cxnId="{5B41B1FA-C5D2-42B9-A6C3-EFDA774A3F46}">
      <dgm:prSet/>
      <dgm:spPr/>
      <dgm:t>
        <a:bodyPr/>
        <a:lstStyle/>
        <a:p>
          <a:endParaRPr lang="en-GB"/>
        </a:p>
      </dgm:t>
    </dgm:pt>
    <dgm:pt modelId="{880E8880-3FBC-4681-9909-6FD67AAAB326}">
      <dgm:prSet phldr="0" custT="1"/>
      <dgm:spPr/>
      <dgm:t>
        <a:bodyPr/>
        <a:lstStyle/>
        <a:p>
          <a:pPr rtl="0"/>
          <a:r>
            <a:rPr lang="en-GB" sz="1100" b="0">
              <a:latin typeface="Arial Nova"/>
            </a:rPr>
            <a:t>Remote learning</a:t>
          </a:r>
        </a:p>
      </dgm:t>
    </dgm:pt>
    <dgm:pt modelId="{5397978F-E343-438B-8E4F-E9D413B1F80E}" type="parTrans" cxnId="{E3754367-4FE7-4014-A7A0-3AAAFDC467B9}">
      <dgm:prSet/>
      <dgm:spPr/>
      <dgm:t>
        <a:bodyPr/>
        <a:lstStyle/>
        <a:p>
          <a:endParaRPr lang="en-GB"/>
        </a:p>
      </dgm:t>
    </dgm:pt>
    <dgm:pt modelId="{2F6A773E-572C-4914-B9F5-8850F9092914}" type="sibTrans" cxnId="{E3754367-4FE7-4014-A7A0-3AAAFDC467B9}">
      <dgm:prSet/>
      <dgm:spPr/>
      <dgm:t>
        <a:bodyPr/>
        <a:lstStyle/>
        <a:p>
          <a:endParaRPr lang="en-GB"/>
        </a:p>
      </dgm:t>
    </dgm:pt>
    <dgm:pt modelId="{DA813D4E-432D-43EC-9FAB-55E89D134339}" type="pres">
      <dgm:prSet presAssocID="{9F88643C-14CE-418A-942E-6B005238C692}" presName="linearFlow" presStyleCnt="0">
        <dgm:presLayoutVars>
          <dgm:dir/>
          <dgm:animLvl val="lvl"/>
          <dgm:resizeHandles val="exact"/>
        </dgm:presLayoutVars>
      </dgm:prSet>
      <dgm:spPr/>
    </dgm:pt>
    <dgm:pt modelId="{B8A3B74E-272C-4358-A516-648BDB602651}" type="pres">
      <dgm:prSet presAssocID="{F7C7B30B-C0CE-472E-A0A2-1EDD355078FE}" presName="composite" presStyleCnt="0"/>
      <dgm:spPr/>
    </dgm:pt>
    <dgm:pt modelId="{44075F47-3EC9-48DC-8630-0B84A380C2B8}" type="pres">
      <dgm:prSet presAssocID="{F7C7B30B-C0CE-472E-A0A2-1EDD355078FE}" presName="parentText" presStyleLbl="alignNode1" presStyleIdx="0" presStyleCnt="3">
        <dgm:presLayoutVars>
          <dgm:chMax val="1"/>
          <dgm:bulletEnabled val="1"/>
        </dgm:presLayoutVars>
      </dgm:prSet>
      <dgm:spPr/>
    </dgm:pt>
    <dgm:pt modelId="{D77D2A73-2461-4F39-9FAD-3842D057F660}" type="pres">
      <dgm:prSet presAssocID="{F7C7B30B-C0CE-472E-A0A2-1EDD355078FE}" presName="descendantText" presStyleLbl="alignAcc1" presStyleIdx="0" presStyleCnt="3" custScaleY="145814">
        <dgm:presLayoutVars>
          <dgm:bulletEnabled val="1"/>
        </dgm:presLayoutVars>
      </dgm:prSet>
      <dgm:spPr/>
    </dgm:pt>
    <dgm:pt modelId="{01F220B1-73DB-483E-A7B3-02DCC2731328}" type="pres">
      <dgm:prSet presAssocID="{538FFEBD-1944-4D07-AF67-6D8D062E7363}" presName="sp" presStyleCnt="0"/>
      <dgm:spPr/>
    </dgm:pt>
    <dgm:pt modelId="{4BCA7DFA-21D2-4D9F-8C75-D76AECBBABDE}" type="pres">
      <dgm:prSet presAssocID="{C61D23CE-2367-4D8E-B968-94C929BB56C9}" presName="composite" presStyleCnt="0"/>
      <dgm:spPr/>
    </dgm:pt>
    <dgm:pt modelId="{4AD54100-8E36-412E-84D9-496B82C1599C}" type="pres">
      <dgm:prSet presAssocID="{C61D23CE-2367-4D8E-B968-94C929BB56C9}" presName="parentText" presStyleLbl="alignNode1" presStyleIdx="1" presStyleCnt="3" custLinFactNeighborX="236" custLinFactNeighborY="0">
        <dgm:presLayoutVars>
          <dgm:chMax val="1"/>
          <dgm:bulletEnabled val="1"/>
        </dgm:presLayoutVars>
      </dgm:prSet>
      <dgm:spPr/>
    </dgm:pt>
    <dgm:pt modelId="{EC2621A1-BDCA-4A0E-A1F4-D72AE75DE417}" type="pres">
      <dgm:prSet presAssocID="{C61D23CE-2367-4D8E-B968-94C929BB56C9}" presName="descendantText" presStyleLbl="alignAcc1" presStyleIdx="1" presStyleCnt="3" custLinFactNeighborY="-413">
        <dgm:presLayoutVars>
          <dgm:bulletEnabled val="1"/>
        </dgm:presLayoutVars>
      </dgm:prSet>
      <dgm:spPr/>
    </dgm:pt>
    <dgm:pt modelId="{5CEFC2AD-586F-43AF-BE10-0621AE4311D1}" type="pres">
      <dgm:prSet presAssocID="{A8629183-4787-4F0A-B7A8-DB3FE41FDF6B}" presName="sp" presStyleCnt="0"/>
      <dgm:spPr/>
    </dgm:pt>
    <dgm:pt modelId="{DD017222-7A5C-443D-8FD5-9B25A74AD346}" type="pres">
      <dgm:prSet presAssocID="{E881850C-37F6-4487-B0F3-3A0E2445E9BD}" presName="composite" presStyleCnt="0"/>
      <dgm:spPr/>
    </dgm:pt>
    <dgm:pt modelId="{77C79E03-EC5E-4732-AAA5-76451BDE9C05}" type="pres">
      <dgm:prSet presAssocID="{E881850C-37F6-4487-B0F3-3A0E2445E9BD}" presName="parentText" presStyleLbl="alignNode1" presStyleIdx="2" presStyleCnt="3" custLinFactNeighborX="-77208" custLinFactNeighborY="766">
        <dgm:presLayoutVars>
          <dgm:chMax val="1"/>
          <dgm:bulletEnabled val="1"/>
        </dgm:presLayoutVars>
      </dgm:prSet>
      <dgm:spPr/>
    </dgm:pt>
    <dgm:pt modelId="{E0BD264E-9624-494A-BA56-6BFB58DB0EF9}" type="pres">
      <dgm:prSet presAssocID="{E881850C-37F6-4487-B0F3-3A0E2445E9BD}" presName="descendantText" presStyleLbl="alignAcc1" presStyleIdx="2" presStyleCnt="3">
        <dgm:presLayoutVars>
          <dgm:bulletEnabled val="1"/>
        </dgm:presLayoutVars>
      </dgm:prSet>
      <dgm:spPr/>
    </dgm:pt>
  </dgm:ptLst>
  <dgm:cxnLst>
    <dgm:cxn modelId="{CAD4E100-5958-43F1-9A7C-7B506892D990}" srcId="{9F88643C-14CE-418A-942E-6B005238C692}" destId="{F7C7B30B-C0CE-472E-A0A2-1EDD355078FE}" srcOrd="0" destOrd="0" parTransId="{A9F291DF-1953-4FED-91D4-9C4622F4DDC3}" sibTransId="{538FFEBD-1944-4D07-AF67-6D8D062E7363}"/>
    <dgm:cxn modelId="{DB5E260F-9F2D-4236-AEB7-85A65B4DF831}" srcId="{F7C7B30B-C0CE-472E-A0A2-1EDD355078FE}" destId="{F0753B14-16C2-46EA-9231-D522E4BD04EA}" srcOrd="2" destOrd="0" parTransId="{8FF00940-01D6-4E7D-92C1-59EBC3E5BB3A}" sibTransId="{F5BC370D-4FB5-4F0D-882A-E6B4842994C4}"/>
    <dgm:cxn modelId="{7DC4D410-7EEF-4A64-9F6F-7B219E902A41}" type="presOf" srcId="{C61D23CE-2367-4D8E-B968-94C929BB56C9}" destId="{4AD54100-8E36-412E-84D9-496B82C1599C}" srcOrd="0" destOrd="0" presId="urn:microsoft.com/office/officeart/2005/8/layout/chevron2"/>
    <dgm:cxn modelId="{91C67512-F445-4177-BAF4-C76089E21FE0}" type="presOf" srcId="{9F88643C-14CE-418A-942E-6B005238C692}" destId="{DA813D4E-432D-43EC-9FAB-55E89D134339}" srcOrd="0" destOrd="0" presId="urn:microsoft.com/office/officeart/2005/8/layout/chevron2"/>
    <dgm:cxn modelId="{1387E614-54A3-4514-8174-6B4EC2ADC73F}" srcId="{F7C7B30B-C0CE-472E-A0A2-1EDD355078FE}" destId="{E7204ECB-A464-47AC-8D6B-F5B1FB77EAA3}" srcOrd="0" destOrd="0" parTransId="{930F3F15-242B-4AE9-A5FD-48D058D6FA8D}" sibTransId="{873269A1-D6D7-48E1-B918-834C352C6C54}"/>
    <dgm:cxn modelId="{032D573A-8882-4187-8D80-6BE830D1394E}" srcId="{9F88643C-14CE-418A-942E-6B005238C692}" destId="{C61D23CE-2367-4D8E-B968-94C929BB56C9}" srcOrd="1" destOrd="0" parTransId="{4BBFB153-5166-4C00-AA8D-20FF19041150}" sibTransId="{A8629183-4787-4F0A-B7A8-DB3FE41FDF6B}"/>
    <dgm:cxn modelId="{E3754367-4FE7-4014-A7A0-3AAAFDC467B9}" srcId="{F7C7B30B-C0CE-472E-A0A2-1EDD355078FE}" destId="{880E8880-3FBC-4681-9909-6FD67AAAB326}" srcOrd="1" destOrd="0" parTransId="{5397978F-E343-438B-8E4F-E9D413B1F80E}" sibTransId="{2F6A773E-572C-4914-B9F5-8850F9092914}"/>
    <dgm:cxn modelId="{7DD4B275-8118-447F-9DA8-97502878C6E0}" type="presOf" srcId="{E7204ECB-A464-47AC-8D6B-F5B1FB77EAA3}" destId="{D77D2A73-2461-4F39-9FAD-3842D057F660}" srcOrd="0" destOrd="0" presId="urn:microsoft.com/office/officeart/2005/8/layout/chevron2"/>
    <dgm:cxn modelId="{8876777D-705A-4BA8-8989-B1F19EC090EC}" type="presOf" srcId="{880E8880-3FBC-4681-9909-6FD67AAAB326}" destId="{D77D2A73-2461-4F39-9FAD-3842D057F660}" srcOrd="0" destOrd="1" presId="urn:microsoft.com/office/officeart/2005/8/layout/chevron2"/>
    <dgm:cxn modelId="{6014F984-E13D-4B27-B42B-F47F55CE685A}" type="presOf" srcId="{E881850C-37F6-4487-B0F3-3A0E2445E9BD}" destId="{77C79E03-EC5E-4732-AAA5-76451BDE9C05}" srcOrd="0" destOrd="0" presId="urn:microsoft.com/office/officeart/2005/8/layout/chevron2"/>
    <dgm:cxn modelId="{EBE64CA8-2944-49E2-9A5C-7EA9FE81A093}" type="presOf" srcId="{CDB7E457-D496-43E0-A8C3-70A2166A860B}" destId="{E0BD264E-9624-494A-BA56-6BFB58DB0EF9}" srcOrd="0" destOrd="0" presId="urn:microsoft.com/office/officeart/2005/8/layout/chevron2"/>
    <dgm:cxn modelId="{F33274DC-979D-4A29-9760-28A890E98634}" srcId="{9F88643C-14CE-418A-942E-6B005238C692}" destId="{E881850C-37F6-4487-B0F3-3A0E2445E9BD}" srcOrd="2" destOrd="0" parTransId="{011726E9-8F1E-4C52-A34B-A5B4DA18B434}" sibTransId="{A7F503C0-FE13-4CF7-B63A-45FCFCDE001B}"/>
    <dgm:cxn modelId="{A78EE2DE-8674-4E5A-B187-08BECC00EAF5}" type="presOf" srcId="{F0753B14-16C2-46EA-9231-D522E4BD04EA}" destId="{D77D2A73-2461-4F39-9FAD-3842D057F660}" srcOrd="0" destOrd="2" presId="urn:microsoft.com/office/officeart/2005/8/layout/chevron2"/>
    <dgm:cxn modelId="{F77EEAEC-4C47-44AE-9096-6747A021FCA7}" type="presOf" srcId="{F7C7B30B-C0CE-472E-A0A2-1EDD355078FE}" destId="{44075F47-3EC9-48DC-8630-0B84A380C2B8}" srcOrd="0" destOrd="0" presId="urn:microsoft.com/office/officeart/2005/8/layout/chevron2"/>
    <dgm:cxn modelId="{5B41B1FA-C5D2-42B9-A6C3-EFDA774A3F46}" srcId="{E881850C-37F6-4487-B0F3-3A0E2445E9BD}" destId="{CDB7E457-D496-43E0-A8C3-70A2166A860B}" srcOrd="0" destOrd="0" parTransId="{D336FCE1-A545-4036-8C7F-D0E09DC44958}" sibTransId="{3EF2360B-5F0A-4ADA-BA03-9133F8BCC112}"/>
    <dgm:cxn modelId="{7332D293-2FEE-4A10-A183-31405C054E94}" type="presParOf" srcId="{DA813D4E-432D-43EC-9FAB-55E89D134339}" destId="{B8A3B74E-272C-4358-A516-648BDB602651}" srcOrd="0" destOrd="0" presId="urn:microsoft.com/office/officeart/2005/8/layout/chevron2"/>
    <dgm:cxn modelId="{0CB733B5-DD0D-49CC-81B2-4888D6B2C9AE}" type="presParOf" srcId="{B8A3B74E-272C-4358-A516-648BDB602651}" destId="{44075F47-3EC9-48DC-8630-0B84A380C2B8}" srcOrd="0" destOrd="0" presId="urn:microsoft.com/office/officeart/2005/8/layout/chevron2"/>
    <dgm:cxn modelId="{A32E021A-6115-4D85-AEE6-FD1DB40AA9E4}" type="presParOf" srcId="{B8A3B74E-272C-4358-A516-648BDB602651}" destId="{D77D2A73-2461-4F39-9FAD-3842D057F660}" srcOrd="1" destOrd="0" presId="urn:microsoft.com/office/officeart/2005/8/layout/chevron2"/>
    <dgm:cxn modelId="{F95DBD04-FBAD-4B6E-8D2D-B73D15F39B99}" type="presParOf" srcId="{DA813D4E-432D-43EC-9FAB-55E89D134339}" destId="{01F220B1-73DB-483E-A7B3-02DCC2731328}" srcOrd="1" destOrd="0" presId="urn:microsoft.com/office/officeart/2005/8/layout/chevron2"/>
    <dgm:cxn modelId="{02B42442-731A-400A-BFAD-501DE5040908}" type="presParOf" srcId="{DA813D4E-432D-43EC-9FAB-55E89D134339}" destId="{4BCA7DFA-21D2-4D9F-8C75-D76AECBBABDE}" srcOrd="2" destOrd="0" presId="urn:microsoft.com/office/officeart/2005/8/layout/chevron2"/>
    <dgm:cxn modelId="{897FC9E2-E4E4-47C9-AB0D-FAFA373E361F}" type="presParOf" srcId="{4BCA7DFA-21D2-4D9F-8C75-D76AECBBABDE}" destId="{4AD54100-8E36-412E-84D9-496B82C1599C}" srcOrd="0" destOrd="0" presId="urn:microsoft.com/office/officeart/2005/8/layout/chevron2"/>
    <dgm:cxn modelId="{AF0C0973-5F46-477F-81B2-46B45B792FA8}" type="presParOf" srcId="{4BCA7DFA-21D2-4D9F-8C75-D76AECBBABDE}" destId="{EC2621A1-BDCA-4A0E-A1F4-D72AE75DE417}" srcOrd="1" destOrd="0" presId="urn:microsoft.com/office/officeart/2005/8/layout/chevron2"/>
    <dgm:cxn modelId="{5B422B78-40F9-4C00-B254-40F4C55E8589}" type="presParOf" srcId="{DA813D4E-432D-43EC-9FAB-55E89D134339}" destId="{5CEFC2AD-586F-43AF-BE10-0621AE4311D1}" srcOrd="3" destOrd="0" presId="urn:microsoft.com/office/officeart/2005/8/layout/chevron2"/>
    <dgm:cxn modelId="{7DA04CE8-AADA-4256-935E-4CAFA993C81B}" type="presParOf" srcId="{DA813D4E-432D-43EC-9FAB-55E89D134339}" destId="{DD017222-7A5C-443D-8FD5-9B25A74AD346}" srcOrd="4" destOrd="0" presId="urn:microsoft.com/office/officeart/2005/8/layout/chevron2"/>
    <dgm:cxn modelId="{BB2ECE9C-1209-4023-8C25-C39B6CD4CA04}" type="presParOf" srcId="{DD017222-7A5C-443D-8FD5-9B25A74AD346}" destId="{77C79E03-EC5E-4732-AAA5-76451BDE9C05}" srcOrd="0" destOrd="0" presId="urn:microsoft.com/office/officeart/2005/8/layout/chevron2"/>
    <dgm:cxn modelId="{FB6E67D4-1521-4BD3-AEDE-83679D67E947}" type="presParOf" srcId="{DD017222-7A5C-443D-8FD5-9B25A74AD346}" destId="{E0BD264E-9624-494A-BA56-6BFB58DB0EF9}"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DA440A-4BB7-499C-9BF5-16E57CD63668}" type="doc">
      <dgm:prSet loTypeId="urn:microsoft.com/office/officeart/2005/8/layout/chevron2" loCatId="process" qsTypeId="urn:microsoft.com/office/officeart/2005/8/quickstyle/simple2" qsCatId="simple" csTypeId="urn:microsoft.com/office/officeart/2005/8/colors/accent5_3" csCatId="accent5" phldr="1"/>
      <dgm:spPr/>
      <dgm:t>
        <a:bodyPr/>
        <a:lstStyle/>
        <a:p>
          <a:endParaRPr lang="en-GB"/>
        </a:p>
      </dgm:t>
    </dgm:pt>
    <dgm:pt modelId="{AD7D9F54-4A9A-40B6-80C2-9C25D96A0D61}">
      <dgm:prSet phldrT="[Text]" phldr="0" custT="1"/>
      <dgm:spPr/>
      <dgm:t>
        <a:bodyPr/>
        <a:lstStyle/>
        <a:p>
          <a:r>
            <a:rPr lang="en-GB" sz="1200">
              <a:highlight>
                <a:srgbClr val="000000"/>
              </a:highlight>
              <a:latin typeface="Arial Nova"/>
            </a:rPr>
            <a:t>Political</a:t>
          </a:r>
        </a:p>
      </dgm:t>
    </dgm:pt>
    <dgm:pt modelId="{F9963BE9-7822-47CB-B179-09DC58AC25BB}" type="parTrans" cxnId="{E300EED6-7C6B-41C9-BCA4-81065D74A7CD}">
      <dgm:prSet/>
      <dgm:spPr/>
      <dgm:t>
        <a:bodyPr/>
        <a:lstStyle/>
        <a:p>
          <a:endParaRPr lang="en-GB"/>
        </a:p>
      </dgm:t>
    </dgm:pt>
    <dgm:pt modelId="{B4927B6F-1DB4-4F45-BE33-D5137844A31E}" type="sibTrans" cxnId="{E300EED6-7C6B-41C9-BCA4-81065D74A7CD}">
      <dgm:prSet/>
      <dgm:spPr/>
      <dgm:t>
        <a:bodyPr/>
        <a:lstStyle/>
        <a:p>
          <a:endParaRPr lang="en-GB"/>
        </a:p>
      </dgm:t>
    </dgm:pt>
    <dgm:pt modelId="{0B1F857E-656E-4B97-A726-265355BCA65F}">
      <dgm:prSet phldrT="[Text]" phldr="0" custT="1"/>
      <dgm:spPr/>
      <dgm:t>
        <a:bodyPr/>
        <a:lstStyle/>
        <a:p>
          <a:pPr rtl="0"/>
          <a:r>
            <a:rPr lang="en-GB" sz="1100" b="0">
              <a:latin typeface="Arial Nova"/>
            </a:rPr>
            <a:t>work-from-home was put in place to control the virus from spreading.</a:t>
          </a:r>
        </a:p>
      </dgm:t>
    </dgm:pt>
    <dgm:pt modelId="{10244DF3-DEF3-47C3-A868-9DA0C3680027}" type="parTrans" cxnId="{10CC0252-EB0E-42C2-9CA1-54EEDC8AC3BB}">
      <dgm:prSet/>
      <dgm:spPr/>
      <dgm:t>
        <a:bodyPr/>
        <a:lstStyle/>
        <a:p>
          <a:endParaRPr lang="en-GB"/>
        </a:p>
      </dgm:t>
    </dgm:pt>
    <dgm:pt modelId="{51334C45-46BD-4B30-AA4E-3DF1A688CB84}" type="sibTrans" cxnId="{10CC0252-EB0E-42C2-9CA1-54EEDC8AC3BB}">
      <dgm:prSet/>
      <dgm:spPr/>
      <dgm:t>
        <a:bodyPr/>
        <a:lstStyle/>
        <a:p>
          <a:endParaRPr lang="en-GB"/>
        </a:p>
      </dgm:t>
    </dgm:pt>
    <dgm:pt modelId="{5D8C8431-1DCA-4AB4-9944-DE335174B4BD}">
      <dgm:prSet phldrT="[Text]" phldr="0" custT="1"/>
      <dgm:spPr/>
      <dgm:t>
        <a:bodyPr/>
        <a:lstStyle/>
        <a:p>
          <a:pPr rtl="0"/>
          <a:r>
            <a:rPr lang="en-GB" sz="1100" b="0">
              <a:latin typeface="Arial Nova"/>
            </a:rPr>
            <a:t> Lockdown restrictions meant only non-essential business to be opened only</a:t>
          </a:r>
        </a:p>
      </dgm:t>
    </dgm:pt>
    <dgm:pt modelId="{68EA361F-FDE2-4ED2-9468-6E7E7C36C3AC}" type="parTrans" cxnId="{7B36CDE8-87A8-4BA1-B111-91928CC4EA7D}">
      <dgm:prSet/>
      <dgm:spPr/>
      <dgm:t>
        <a:bodyPr/>
        <a:lstStyle/>
        <a:p>
          <a:endParaRPr lang="en-GB"/>
        </a:p>
      </dgm:t>
    </dgm:pt>
    <dgm:pt modelId="{EDEE4E07-377B-44D2-B552-906A45398E26}" type="sibTrans" cxnId="{7B36CDE8-87A8-4BA1-B111-91928CC4EA7D}">
      <dgm:prSet/>
      <dgm:spPr/>
      <dgm:t>
        <a:bodyPr/>
        <a:lstStyle/>
        <a:p>
          <a:endParaRPr lang="en-GB"/>
        </a:p>
      </dgm:t>
    </dgm:pt>
    <dgm:pt modelId="{07EC5344-6573-4A3D-B675-C22F8C4005D3}">
      <dgm:prSet phldrT="[Text]" phldr="0" custT="1"/>
      <dgm:spPr/>
      <dgm:t>
        <a:bodyPr/>
        <a:lstStyle/>
        <a:p>
          <a:r>
            <a:rPr lang="en-GB" sz="1200">
              <a:highlight>
                <a:srgbClr val="000000"/>
              </a:highlight>
              <a:latin typeface="Arial Nova"/>
            </a:rPr>
            <a:t>Economic</a:t>
          </a:r>
        </a:p>
      </dgm:t>
    </dgm:pt>
    <dgm:pt modelId="{0381AF70-7A1C-4492-8A7E-E5A979A9E907}" type="parTrans" cxnId="{2EA8AEF9-3CF7-4B6A-A92C-DBDB1971319F}">
      <dgm:prSet/>
      <dgm:spPr/>
      <dgm:t>
        <a:bodyPr/>
        <a:lstStyle/>
        <a:p>
          <a:endParaRPr lang="en-GB"/>
        </a:p>
      </dgm:t>
    </dgm:pt>
    <dgm:pt modelId="{207EB6D0-AC18-485E-9395-D4198DF55566}" type="sibTrans" cxnId="{2EA8AEF9-3CF7-4B6A-A92C-DBDB1971319F}">
      <dgm:prSet/>
      <dgm:spPr/>
      <dgm:t>
        <a:bodyPr/>
        <a:lstStyle/>
        <a:p>
          <a:endParaRPr lang="en-GB"/>
        </a:p>
      </dgm:t>
    </dgm:pt>
    <dgm:pt modelId="{6C9A7383-80FF-448B-8A79-2CA2E2851597}">
      <dgm:prSet phldrT="[Text]" phldr="0" custT="1"/>
      <dgm:spPr/>
      <dgm:t>
        <a:bodyPr/>
        <a:lstStyle/>
        <a:p>
          <a:pPr rtl="0"/>
          <a:r>
            <a:rPr lang="en-GB" sz="1100" b="0">
              <a:latin typeface="Arial Nova"/>
            </a:rPr>
            <a:t>rising costs increases in transport, energy, and market prices</a:t>
          </a:r>
        </a:p>
      </dgm:t>
    </dgm:pt>
    <dgm:pt modelId="{A286F3F1-9D54-4DA0-B94B-015253152CAD}" type="parTrans" cxnId="{6DAE6866-4F32-411E-AAC1-0CD6BD7141CA}">
      <dgm:prSet/>
      <dgm:spPr/>
      <dgm:t>
        <a:bodyPr/>
        <a:lstStyle/>
        <a:p>
          <a:endParaRPr lang="en-GB"/>
        </a:p>
      </dgm:t>
    </dgm:pt>
    <dgm:pt modelId="{DB6D35D8-52F7-4DA0-A61A-F8BD8D564C45}" type="sibTrans" cxnId="{6DAE6866-4F32-411E-AAC1-0CD6BD7141CA}">
      <dgm:prSet/>
      <dgm:spPr/>
      <dgm:t>
        <a:bodyPr/>
        <a:lstStyle/>
        <a:p>
          <a:endParaRPr lang="en-GB"/>
        </a:p>
      </dgm:t>
    </dgm:pt>
    <dgm:pt modelId="{23AF554E-CFDB-4CEE-A98B-C41F75DBB6D9}">
      <dgm:prSet phldrT="[Text]" phldr="0" custT="1"/>
      <dgm:spPr/>
      <dgm:t>
        <a:bodyPr/>
        <a:lstStyle/>
        <a:p>
          <a:pPr rtl="0"/>
          <a:r>
            <a:rPr lang="en-GB" sz="1100" b="0">
              <a:latin typeface="Arial Nova"/>
            </a:rPr>
            <a:t>Rising inflation</a:t>
          </a:r>
        </a:p>
      </dgm:t>
    </dgm:pt>
    <dgm:pt modelId="{7971E365-888E-41CF-AD16-C1116812722F}" type="parTrans" cxnId="{979946BB-2F8E-45FB-8A6C-3234E6BB836F}">
      <dgm:prSet/>
      <dgm:spPr/>
      <dgm:t>
        <a:bodyPr/>
        <a:lstStyle/>
        <a:p>
          <a:endParaRPr lang="en-GB"/>
        </a:p>
      </dgm:t>
    </dgm:pt>
    <dgm:pt modelId="{3638E482-87CD-41E9-8EBA-9ACB69E152AC}" type="sibTrans" cxnId="{979946BB-2F8E-45FB-8A6C-3234E6BB836F}">
      <dgm:prSet/>
      <dgm:spPr/>
      <dgm:t>
        <a:bodyPr/>
        <a:lstStyle/>
        <a:p>
          <a:endParaRPr lang="en-GB"/>
        </a:p>
      </dgm:t>
    </dgm:pt>
    <dgm:pt modelId="{72F41FF1-6D5E-4B5F-A195-F942AA118D7A}">
      <dgm:prSet phldrT="[Text]" phldr="0" custT="1"/>
      <dgm:spPr/>
      <dgm:t>
        <a:bodyPr/>
        <a:lstStyle/>
        <a:p>
          <a:r>
            <a:rPr lang="en-GB" sz="1200">
              <a:highlight>
                <a:srgbClr val="000000"/>
              </a:highlight>
              <a:latin typeface="Arial Nova"/>
            </a:rPr>
            <a:t>Social</a:t>
          </a:r>
        </a:p>
      </dgm:t>
    </dgm:pt>
    <dgm:pt modelId="{18AA344B-4F36-48FE-9D30-F1C41A739C4E}" type="parTrans" cxnId="{1080D6D1-BA25-4703-881B-8A7B4C46EFC8}">
      <dgm:prSet/>
      <dgm:spPr/>
      <dgm:t>
        <a:bodyPr/>
        <a:lstStyle/>
        <a:p>
          <a:endParaRPr lang="en-GB"/>
        </a:p>
      </dgm:t>
    </dgm:pt>
    <dgm:pt modelId="{6C43AF62-F68B-4F3D-BC9C-9A5B293B9EFF}" type="sibTrans" cxnId="{1080D6D1-BA25-4703-881B-8A7B4C46EFC8}">
      <dgm:prSet/>
      <dgm:spPr/>
      <dgm:t>
        <a:bodyPr/>
        <a:lstStyle/>
        <a:p>
          <a:endParaRPr lang="en-GB"/>
        </a:p>
      </dgm:t>
    </dgm:pt>
    <dgm:pt modelId="{2608C92F-CFC6-43FC-A94A-DD47C67D8EC3}">
      <dgm:prSet phldrT="[Text]" phldr="0" custT="1"/>
      <dgm:spPr/>
      <dgm:t>
        <a:bodyPr/>
        <a:lstStyle/>
        <a:p>
          <a:pPr rtl="0"/>
          <a:r>
            <a:rPr lang="en-GB" sz="1100" b="0">
              <a:latin typeface="Arial Nova"/>
            </a:rPr>
            <a:t>Cost of living being high meant consumer spending less</a:t>
          </a:r>
        </a:p>
      </dgm:t>
    </dgm:pt>
    <dgm:pt modelId="{A06FB703-DCB6-49E5-B79E-1CDB0991645B}" type="parTrans" cxnId="{1D426FF5-E917-4EB3-A2C5-42BCBA275F21}">
      <dgm:prSet/>
      <dgm:spPr/>
      <dgm:t>
        <a:bodyPr/>
        <a:lstStyle/>
        <a:p>
          <a:endParaRPr lang="en-GB"/>
        </a:p>
      </dgm:t>
    </dgm:pt>
    <dgm:pt modelId="{12631A64-4E60-45E1-B8D8-4B189B8C7AC2}" type="sibTrans" cxnId="{1D426FF5-E917-4EB3-A2C5-42BCBA275F21}">
      <dgm:prSet/>
      <dgm:spPr/>
      <dgm:t>
        <a:bodyPr/>
        <a:lstStyle/>
        <a:p>
          <a:endParaRPr lang="en-GB"/>
        </a:p>
      </dgm:t>
    </dgm:pt>
    <dgm:pt modelId="{0265D243-FDD9-4D35-8C28-BD52E8605FEA}">
      <dgm:prSet phldrT="[Text]" custT="1"/>
      <dgm:spPr/>
      <dgm:t>
        <a:bodyPr/>
        <a:lstStyle/>
        <a:p>
          <a:pPr rtl="0"/>
          <a:r>
            <a:rPr lang="en-GB" sz="1100" b="0">
              <a:latin typeface="Arial Nova"/>
            </a:rPr>
            <a:t> events being cancelled meant demand for suits and formal tailoring was less and working from home meant men’s apparel - and formalwear was hit hard</a:t>
          </a:r>
          <a:r>
            <a:rPr lang="en-GB" sz="1300" b="0">
              <a:latin typeface="Arial Nova"/>
            </a:rPr>
            <a:t>.</a:t>
          </a:r>
        </a:p>
      </dgm:t>
    </dgm:pt>
    <dgm:pt modelId="{C90F0BF1-9205-4317-A612-AF00B7A2A133}" type="parTrans" cxnId="{36E3ED64-2945-4E5E-B2C6-30D0F1CE1951}">
      <dgm:prSet/>
      <dgm:spPr/>
      <dgm:t>
        <a:bodyPr/>
        <a:lstStyle/>
        <a:p>
          <a:endParaRPr lang="en-GB"/>
        </a:p>
      </dgm:t>
    </dgm:pt>
    <dgm:pt modelId="{66BBDA84-5951-4F96-8ACA-DCA4491C7F5F}" type="sibTrans" cxnId="{36E3ED64-2945-4E5E-B2C6-30D0F1CE1951}">
      <dgm:prSet/>
      <dgm:spPr/>
      <dgm:t>
        <a:bodyPr/>
        <a:lstStyle/>
        <a:p>
          <a:endParaRPr lang="en-GB"/>
        </a:p>
      </dgm:t>
    </dgm:pt>
    <dgm:pt modelId="{60AB3AB1-F56C-4317-9B81-5ECC00F98927}">
      <dgm:prSet phldr="0" custT="1"/>
      <dgm:spPr/>
      <dgm:t>
        <a:bodyPr/>
        <a:lstStyle/>
        <a:p>
          <a:pPr rtl="0"/>
          <a:r>
            <a:rPr lang="en-GB" sz="1100" b="0">
              <a:latin typeface="Arial Nova"/>
            </a:rPr>
            <a:t> Numerous big retailers going administration meant it would affect high number of unemployment </a:t>
          </a:r>
        </a:p>
      </dgm:t>
    </dgm:pt>
    <dgm:pt modelId="{C1F106DC-F6E5-4518-AE38-E3B341D7BF65}" type="parTrans" cxnId="{06639A01-24FC-428C-8A2E-3966351FF509}">
      <dgm:prSet/>
      <dgm:spPr/>
      <dgm:t>
        <a:bodyPr/>
        <a:lstStyle/>
        <a:p>
          <a:endParaRPr lang="en-GB"/>
        </a:p>
      </dgm:t>
    </dgm:pt>
    <dgm:pt modelId="{BDE93544-CD4C-4809-A1E2-9C926FBC3380}" type="sibTrans" cxnId="{06639A01-24FC-428C-8A2E-3966351FF509}">
      <dgm:prSet/>
      <dgm:spPr/>
      <dgm:t>
        <a:bodyPr/>
        <a:lstStyle/>
        <a:p>
          <a:endParaRPr lang="en-GB"/>
        </a:p>
      </dgm:t>
    </dgm:pt>
    <dgm:pt modelId="{61326157-9027-42C6-AE9D-AA82364BA130}">
      <dgm:prSet phldr="0" custT="1"/>
      <dgm:spPr/>
      <dgm:t>
        <a:bodyPr/>
        <a:lstStyle/>
        <a:p>
          <a:pPr rtl="0"/>
          <a:r>
            <a:rPr lang="en-GB" sz="1100" b="0">
              <a:latin typeface="Arial Nova"/>
            </a:rPr>
            <a:t>Social event getting cancelled</a:t>
          </a:r>
        </a:p>
      </dgm:t>
    </dgm:pt>
    <dgm:pt modelId="{F7FA4F43-86D8-431A-99B4-5C2E48FA38C7}" type="parTrans" cxnId="{FA73BCF7-DF04-4009-BD1A-87B3C961C713}">
      <dgm:prSet/>
      <dgm:spPr/>
      <dgm:t>
        <a:bodyPr/>
        <a:lstStyle/>
        <a:p>
          <a:endParaRPr lang="en-GB"/>
        </a:p>
      </dgm:t>
    </dgm:pt>
    <dgm:pt modelId="{455F755E-EBD6-47DD-86FF-59EE3962CDDC}" type="sibTrans" cxnId="{FA73BCF7-DF04-4009-BD1A-87B3C961C713}">
      <dgm:prSet/>
      <dgm:spPr/>
      <dgm:t>
        <a:bodyPr/>
        <a:lstStyle/>
        <a:p>
          <a:endParaRPr lang="en-GB"/>
        </a:p>
      </dgm:t>
    </dgm:pt>
    <dgm:pt modelId="{7BEFE507-A3BB-4AC9-991D-A912B18C034D}">
      <dgm:prSet phldr="0" custT="1"/>
      <dgm:spPr/>
      <dgm:t>
        <a:bodyPr/>
        <a:lstStyle/>
        <a:p>
          <a:pPr rtl="0"/>
          <a:r>
            <a:rPr lang="en-GB" sz="1100" b="0">
              <a:latin typeface="Arial Nova"/>
            </a:rPr>
            <a:t>TM Lewin retail going into administration meant risk of losing most assets</a:t>
          </a:r>
        </a:p>
      </dgm:t>
    </dgm:pt>
    <dgm:pt modelId="{1D07DD6B-09B7-4DA2-ACBB-B8F35BC0C3EF}" type="parTrans" cxnId="{1D578163-4374-4D9B-960B-179AA9ECF15D}">
      <dgm:prSet/>
      <dgm:spPr/>
      <dgm:t>
        <a:bodyPr/>
        <a:lstStyle/>
        <a:p>
          <a:endParaRPr lang="en-GB"/>
        </a:p>
      </dgm:t>
    </dgm:pt>
    <dgm:pt modelId="{89B60C3C-C45A-4665-9162-4BC312EB550D}" type="sibTrans" cxnId="{1D578163-4374-4D9B-960B-179AA9ECF15D}">
      <dgm:prSet/>
      <dgm:spPr/>
      <dgm:t>
        <a:bodyPr/>
        <a:lstStyle/>
        <a:p>
          <a:endParaRPr lang="en-GB"/>
        </a:p>
      </dgm:t>
    </dgm:pt>
    <dgm:pt modelId="{D94A749F-05AA-468E-83EF-ED419D57E722}">
      <dgm:prSet phldrT="[Text]" phldr="0" custT="1"/>
      <dgm:spPr/>
      <dgm:t>
        <a:bodyPr/>
        <a:lstStyle/>
        <a:p>
          <a:pPr rtl="0"/>
          <a:r>
            <a:rPr lang="en-GB" sz="1100" b="0">
              <a:latin typeface="Arial Nova"/>
            </a:rPr>
            <a:t>TM Lewin store had to be closed as it is not a non-essential store</a:t>
          </a:r>
        </a:p>
      </dgm:t>
    </dgm:pt>
    <dgm:pt modelId="{A063DFD6-2089-47B2-B870-EC4BAF5CBAB3}" type="parTrans" cxnId="{D2792ACA-C371-4185-A82E-C5DA002B9606}">
      <dgm:prSet/>
      <dgm:spPr/>
      <dgm:t>
        <a:bodyPr/>
        <a:lstStyle/>
        <a:p>
          <a:endParaRPr lang="en-GB"/>
        </a:p>
      </dgm:t>
    </dgm:pt>
    <dgm:pt modelId="{ABF7E213-C7F8-48DC-970F-9946BF86CC45}" type="sibTrans" cxnId="{D2792ACA-C371-4185-A82E-C5DA002B9606}">
      <dgm:prSet/>
      <dgm:spPr/>
      <dgm:t>
        <a:bodyPr/>
        <a:lstStyle/>
        <a:p>
          <a:endParaRPr lang="en-GB"/>
        </a:p>
      </dgm:t>
    </dgm:pt>
    <dgm:pt modelId="{5E95C84F-2DBF-4B16-A31E-0D0710517C1B}" type="pres">
      <dgm:prSet presAssocID="{12DA440A-4BB7-499C-9BF5-16E57CD63668}" presName="linearFlow" presStyleCnt="0">
        <dgm:presLayoutVars>
          <dgm:dir/>
          <dgm:animLvl val="lvl"/>
          <dgm:resizeHandles val="exact"/>
        </dgm:presLayoutVars>
      </dgm:prSet>
      <dgm:spPr/>
    </dgm:pt>
    <dgm:pt modelId="{D32CD084-97B0-4341-B5F9-87D8AC407E42}" type="pres">
      <dgm:prSet presAssocID="{AD7D9F54-4A9A-40B6-80C2-9C25D96A0D61}" presName="composite" presStyleCnt="0"/>
      <dgm:spPr/>
    </dgm:pt>
    <dgm:pt modelId="{69EDABC3-C869-4392-809B-87E62AD6367D}" type="pres">
      <dgm:prSet presAssocID="{AD7D9F54-4A9A-40B6-80C2-9C25D96A0D61}" presName="parentText" presStyleLbl="alignNode1" presStyleIdx="0" presStyleCnt="3">
        <dgm:presLayoutVars>
          <dgm:chMax val="1"/>
          <dgm:bulletEnabled val="1"/>
        </dgm:presLayoutVars>
      </dgm:prSet>
      <dgm:spPr/>
    </dgm:pt>
    <dgm:pt modelId="{A803F229-9653-49FE-A959-1350BA969EAE}" type="pres">
      <dgm:prSet presAssocID="{AD7D9F54-4A9A-40B6-80C2-9C25D96A0D61}" presName="descendantText" presStyleLbl="alignAcc1" presStyleIdx="0" presStyleCnt="3">
        <dgm:presLayoutVars>
          <dgm:bulletEnabled val="1"/>
        </dgm:presLayoutVars>
      </dgm:prSet>
      <dgm:spPr/>
    </dgm:pt>
    <dgm:pt modelId="{3D61F1DC-9877-4AE6-9689-0C7F2EFF9449}" type="pres">
      <dgm:prSet presAssocID="{B4927B6F-1DB4-4F45-BE33-D5137844A31E}" presName="sp" presStyleCnt="0"/>
      <dgm:spPr/>
    </dgm:pt>
    <dgm:pt modelId="{52741051-CBA5-4E72-B21C-E28A79C2DFBA}" type="pres">
      <dgm:prSet presAssocID="{07EC5344-6573-4A3D-B675-C22F8C4005D3}" presName="composite" presStyleCnt="0"/>
      <dgm:spPr/>
    </dgm:pt>
    <dgm:pt modelId="{040C72D8-2E84-4C87-BE12-5E71B37E7726}" type="pres">
      <dgm:prSet presAssocID="{07EC5344-6573-4A3D-B675-C22F8C4005D3}" presName="parentText" presStyleLbl="alignNode1" presStyleIdx="1" presStyleCnt="3">
        <dgm:presLayoutVars>
          <dgm:chMax val="1"/>
          <dgm:bulletEnabled val="1"/>
        </dgm:presLayoutVars>
      </dgm:prSet>
      <dgm:spPr/>
    </dgm:pt>
    <dgm:pt modelId="{9E311F35-B6E2-473A-B860-CC2A5C53883F}" type="pres">
      <dgm:prSet presAssocID="{07EC5344-6573-4A3D-B675-C22F8C4005D3}" presName="descendantText" presStyleLbl="alignAcc1" presStyleIdx="1" presStyleCnt="3">
        <dgm:presLayoutVars>
          <dgm:bulletEnabled val="1"/>
        </dgm:presLayoutVars>
      </dgm:prSet>
      <dgm:spPr/>
    </dgm:pt>
    <dgm:pt modelId="{E8EC6DA8-41F0-4932-A4C3-447CE975E974}" type="pres">
      <dgm:prSet presAssocID="{207EB6D0-AC18-485E-9395-D4198DF55566}" presName="sp" presStyleCnt="0"/>
      <dgm:spPr/>
    </dgm:pt>
    <dgm:pt modelId="{8773B57D-373C-4419-A313-971E1E2F2E29}" type="pres">
      <dgm:prSet presAssocID="{72F41FF1-6D5E-4B5F-A195-F942AA118D7A}" presName="composite" presStyleCnt="0"/>
      <dgm:spPr/>
    </dgm:pt>
    <dgm:pt modelId="{EAADAEFB-7CE8-4675-9CD8-CA333D680EA5}" type="pres">
      <dgm:prSet presAssocID="{72F41FF1-6D5E-4B5F-A195-F942AA118D7A}" presName="parentText" presStyleLbl="alignNode1" presStyleIdx="2" presStyleCnt="3" custLinFactNeighborX="-247" custLinFactNeighborY="-2132">
        <dgm:presLayoutVars>
          <dgm:chMax val="1"/>
          <dgm:bulletEnabled val="1"/>
        </dgm:presLayoutVars>
      </dgm:prSet>
      <dgm:spPr/>
    </dgm:pt>
    <dgm:pt modelId="{6135AC96-DFD3-452B-95CD-67C819F0BC91}" type="pres">
      <dgm:prSet presAssocID="{72F41FF1-6D5E-4B5F-A195-F942AA118D7A}" presName="descendantText" presStyleLbl="alignAcc1" presStyleIdx="2" presStyleCnt="3" custLinFactNeighborX="-29" custLinFactNeighborY="4212">
        <dgm:presLayoutVars>
          <dgm:bulletEnabled val="1"/>
        </dgm:presLayoutVars>
      </dgm:prSet>
      <dgm:spPr/>
    </dgm:pt>
  </dgm:ptLst>
  <dgm:cxnLst>
    <dgm:cxn modelId="{2B512F00-3E89-4000-90CC-B5410E59796A}" type="presOf" srcId="{23AF554E-CFDB-4CEE-A98B-C41F75DBB6D9}" destId="{9E311F35-B6E2-473A-B860-CC2A5C53883F}" srcOrd="0" destOrd="1" presId="urn:microsoft.com/office/officeart/2005/8/layout/chevron2"/>
    <dgm:cxn modelId="{06639A01-24FC-428C-8A2E-3966351FF509}" srcId="{07EC5344-6573-4A3D-B675-C22F8C4005D3}" destId="{60AB3AB1-F56C-4317-9B81-5ECC00F98927}" srcOrd="2" destOrd="0" parTransId="{C1F106DC-F6E5-4518-AE38-E3B341D7BF65}" sibTransId="{BDE93544-CD4C-4809-A1E2-9C926FBC3380}"/>
    <dgm:cxn modelId="{688E3803-965A-4B89-B581-71BE73EB266C}" type="presOf" srcId="{61326157-9027-42C6-AE9D-AA82364BA130}" destId="{A803F229-9653-49FE-A959-1350BA969EAE}" srcOrd="0" destOrd="3" presId="urn:microsoft.com/office/officeart/2005/8/layout/chevron2"/>
    <dgm:cxn modelId="{3D25D60E-1014-49A4-B6AA-04E7CF6D6DFE}" type="presOf" srcId="{0265D243-FDD9-4D35-8C28-BD52E8605FEA}" destId="{6135AC96-DFD3-452B-95CD-67C819F0BC91}" srcOrd="0" destOrd="1" presId="urn:microsoft.com/office/officeart/2005/8/layout/chevron2"/>
    <dgm:cxn modelId="{BB2FF039-8919-4090-9740-5131800E48FF}" type="presOf" srcId="{5D8C8431-1DCA-4AB4-9944-DE335174B4BD}" destId="{A803F229-9653-49FE-A959-1350BA969EAE}" srcOrd="0" destOrd="2" presId="urn:microsoft.com/office/officeart/2005/8/layout/chevron2"/>
    <dgm:cxn modelId="{3558F540-4330-4563-AD79-4BDCA37033A6}" type="presOf" srcId="{AD7D9F54-4A9A-40B6-80C2-9C25D96A0D61}" destId="{69EDABC3-C869-4392-809B-87E62AD6367D}" srcOrd="0" destOrd="0" presId="urn:microsoft.com/office/officeart/2005/8/layout/chevron2"/>
    <dgm:cxn modelId="{3FDC8661-B841-4B78-B034-3E5852907309}" type="presOf" srcId="{07EC5344-6573-4A3D-B675-C22F8C4005D3}" destId="{040C72D8-2E84-4C87-BE12-5E71B37E7726}" srcOrd="0" destOrd="0" presId="urn:microsoft.com/office/officeart/2005/8/layout/chevron2"/>
    <dgm:cxn modelId="{1D578163-4374-4D9B-960B-179AA9ECF15D}" srcId="{07EC5344-6573-4A3D-B675-C22F8C4005D3}" destId="{7BEFE507-A3BB-4AC9-991D-A912B18C034D}" srcOrd="3" destOrd="0" parTransId="{1D07DD6B-09B7-4DA2-ACBB-B8F35BC0C3EF}" sibTransId="{89B60C3C-C45A-4665-9162-4BC312EB550D}"/>
    <dgm:cxn modelId="{36E3ED64-2945-4E5E-B2C6-30D0F1CE1951}" srcId="{72F41FF1-6D5E-4B5F-A195-F942AA118D7A}" destId="{0265D243-FDD9-4D35-8C28-BD52E8605FEA}" srcOrd="1" destOrd="0" parTransId="{C90F0BF1-9205-4317-A612-AF00B7A2A133}" sibTransId="{66BBDA84-5951-4F96-8ACA-DCA4491C7F5F}"/>
    <dgm:cxn modelId="{6DAE6866-4F32-411E-AAC1-0CD6BD7141CA}" srcId="{07EC5344-6573-4A3D-B675-C22F8C4005D3}" destId="{6C9A7383-80FF-448B-8A79-2CA2E2851597}" srcOrd="0" destOrd="0" parTransId="{A286F3F1-9D54-4DA0-B94B-015253152CAD}" sibTransId="{DB6D35D8-52F7-4DA0-A61A-F8BD8D564C45}"/>
    <dgm:cxn modelId="{290E0E4A-2C14-4157-8B0F-A19C81DC1A4C}" type="presOf" srcId="{6C9A7383-80FF-448B-8A79-2CA2E2851597}" destId="{9E311F35-B6E2-473A-B860-CC2A5C53883F}" srcOrd="0" destOrd="0" presId="urn:microsoft.com/office/officeart/2005/8/layout/chevron2"/>
    <dgm:cxn modelId="{10CC0252-EB0E-42C2-9CA1-54EEDC8AC3BB}" srcId="{AD7D9F54-4A9A-40B6-80C2-9C25D96A0D61}" destId="{0B1F857E-656E-4B97-A726-265355BCA65F}" srcOrd="0" destOrd="0" parTransId="{10244DF3-DEF3-47C3-A868-9DA0C3680027}" sibTransId="{51334C45-46BD-4B30-AA4E-3DF1A688CB84}"/>
    <dgm:cxn modelId="{BAFFF972-CE86-4866-ADAF-6A6195E9261C}" type="presOf" srcId="{0B1F857E-656E-4B97-A726-265355BCA65F}" destId="{A803F229-9653-49FE-A959-1350BA969EAE}" srcOrd="0" destOrd="0" presId="urn:microsoft.com/office/officeart/2005/8/layout/chevron2"/>
    <dgm:cxn modelId="{6DEB3D54-076B-43D2-8F20-5DA7D9B083FC}" type="presOf" srcId="{72F41FF1-6D5E-4B5F-A195-F942AA118D7A}" destId="{EAADAEFB-7CE8-4675-9CD8-CA333D680EA5}" srcOrd="0" destOrd="0" presId="urn:microsoft.com/office/officeart/2005/8/layout/chevron2"/>
    <dgm:cxn modelId="{02946556-CC7C-429D-B7DA-61B96E132CAE}" type="presOf" srcId="{7BEFE507-A3BB-4AC9-991D-A912B18C034D}" destId="{9E311F35-B6E2-473A-B860-CC2A5C53883F}" srcOrd="0" destOrd="3" presId="urn:microsoft.com/office/officeart/2005/8/layout/chevron2"/>
    <dgm:cxn modelId="{6F03CABA-84B3-4205-9A9A-80F78F567399}" type="presOf" srcId="{12DA440A-4BB7-499C-9BF5-16E57CD63668}" destId="{5E95C84F-2DBF-4B16-A31E-0D0710517C1B}" srcOrd="0" destOrd="0" presId="urn:microsoft.com/office/officeart/2005/8/layout/chevron2"/>
    <dgm:cxn modelId="{979946BB-2F8E-45FB-8A6C-3234E6BB836F}" srcId="{07EC5344-6573-4A3D-B675-C22F8C4005D3}" destId="{23AF554E-CFDB-4CEE-A98B-C41F75DBB6D9}" srcOrd="1" destOrd="0" parTransId="{7971E365-888E-41CF-AD16-C1116812722F}" sibTransId="{3638E482-87CD-41E9-8EBA-9ACB69E152AC}"/>
    <dgm:cxn modelId="{D2792ACA-C371-4185-A82E-C5DA002B9606}" srcId="{AD7D9F54-4A9A-40B6-80C2-9C25D96A0D61}" destId="{D94A749F-05AA-468E-83EF-ED419D57E722}" srcOrd="1" destOrd="0" parTransId="{A063DFD6-2089-47B2-B870-EC4BAF5CBAB3}" sibTransId="{ABF7E213-C7F8-48DC-970F-9946BF86CC45}"/>
    <dgm:cxn modelId="{1080D6D1-BA25-4703-881B-8A7B4C46EFC8}" srcId="{12DA440A-4BB7-499C-9BF5-16E57CD63668}" destId="{72F41FF1-6D5E-4B5F-A195-F942AA118D7A}" srcOrd="2" destOrd="0" parTransId="{18AA344B-4F36-48FE-9D30-F1C41A739C4E}" sibTransId="{6C43AF62-F68B-4F3D-BC9C-9A5B293B9EFF}"/>
    <dgm:cxn modelId="{E300EED6-7C6B-41C9-BCA4-81065D74A7CD}" srcId="{12DA440A-4BB7-499C-9BF5-16E57CD63668}" destId="{AD7D9F54-4A9A-40B6-80C2-9C25D96A0D61}" srcOrd="0" destOrd="0" parTransId="{F9963BE9-7822-47CB-B179-09DC58AC25BB}" sibTransId="{B4927B6F-1DB4-4F45-BE33-D5137844A31E}"/>
    <dgm:cxn modelId="{CE4086E0-EFE0-4DCB-94B0-90A768352D5A}" type="presOf" srcId="{2608C92F-CFC6-43FC-A94A-DD47C67D8EC3}" destId="{6135AC96-DFD3-452B-95CD-67C819F0BC91}" srcOrd="0" destOrd="0" presId="urn:microsoft.com/office/officeart/2005/8/layout/chevron2"/>
    <dgm:cxn modelId="{7B36CDE8-87A8-4BA1-B111-91928CC4EA7D}" srcId="{AD7D9F54-4A9A-40B6-80C2-9C25D96A0D61}" destId="{5D8C8431-1DCA-4AB4-9944-DE335174B4BD}" srcOrd="2" destOrd="0" parTransId="{68EA361F-FDE2-4ED2-9468-6E7E7C36C3AC}" sibTransId="{EDEE4E07-377B-44D2-B552-906A45398E26}"/>
    <dgm:cxn modelId="{655422F3-806C-43DC-8411-CD0726A79538}" type="presOf" srcId="{D94A749F-05AA-468E-83EF-ED419D57E722}" destId="{A803F229-9653-49FE-A959-1350BA969EAE}" srcOrd="0" destOrd="1" presId="urn:microsoft.com/office/officeart/2005/8/layout/chevron2"/>
    <dgm:cxn modelId="{1D426FF5-E917-4EB3-A2C5-42BCBA275F21}" srcId="{72F41FF1-6D5E-4B5F-A195-F942AA118D7A}" destId="{2608C92F-CFC6-43FC-A94A-DD47C67D8EC3}" srcOrd="0" destOrd="0" parTransId="{A06FB703-DCB6-49E5-B79E-1CDB0991645B}" sibTransId="{12631A64-4E60-45E1-B8D8-4B189B8C7AC2}"/>
    <dgm:cxn modelId="{7E6FB9F5-F2BC-4739-AAA3-81C767C204BF}" type="presOf" srcId="{60AB3AB1-F56C-4317-9B81-5ECC00F98927}" destId="{9E311F35-B6E2-473A-B860-CC2A5C53883F}" srcOrd="0" destOrd="2" presId="urn:microsoft.com/office/officeart/2005/8/layout/chevron2"/>
    <dgm:cxn modelId="{FA73BCF7-DF04-4009-BD1A-87B3C961C713}" srcId="{AD7D9F54-4A9A-40B6-80C2-9C25D96A0D61}" destId="{61326157-9027-42C6-AE9D-AA82364BA130}" srcOrd="3" destOrd="0" parTransId="{F7FA4F43-86D8-431A-99B4-5C2E48FA38C7}" sibTransId="{455F755E-EBD6-47DD-86FF-59EE3962CDDC}"/>
    <dgm:cxn modelId="{2EA8AEF9-3CF7-4B6A-A92C-DBDB1971319F}" srcId="{12DA440A-4BB7-499C-9BF5-16E57CD63668}" destId="{07EC5344-6573-4A3D-B675-C22F8C4005D3}" srcOrd="1" destOrd="0" parTransId="{0381AF70-7A1C-4492-8A7E-E5A979A9E907}" sibTransId="{207EB6D0-AC18-485E-9395-D4198DF55566}"/>
    <dgm:cxn modelId="{52334478-2FAB-4AFB-A44C-2AFFDCF687F0}" type="presParOf" srcId="{5E95C84F-2DBF-4B16-A31E-0D0710517C1B}" destId="{D32CD084-97B0-4341-B5F9-87D8AC407E42}" srcOrd="0" destOrd="0" presId="urn:microsoft.com/office/officeart/2005/8/layout/chevron2"/>
    <dgm:cxn modelId="{3AF4934E-733F-4B15-9D95-F81227DC47D3}" type="presParOf" srcId="{D32CD084-97B0-4341-B5F9-87D8AC407E42}" destId="{69EDABC3-C869-4392-809B-87E62AD6367D}" srcOrd="0" destOrd="0" presId="urn:microsoft.com/office/officeart/2005/8/layout/chevron2"/>
    <dgm:cxn modelId="{0305F035-30D5-475C-B0F3-21F6B2A53742}" type="presParOf" srcId="{D32CD084-97B0-4341-B5F9-87D8AC407E42}" destId="{A803F229-9653-49FE-A959-1350BA969EAE}" srcOrd="1" destOrd="0" presId="urn:microsoft.com/office/officeart/2005/8/layout/chevron2"/>
    <dgm:cxn modelId="{1C4D55DA-3674-413F-A539-0AC66A9844F9}" type="presParOf" srcId="{5E95C84F-2DBF-4B16-A31E-0D0710517C1B}" destId="{3D61F1DC-9877-4AE6-9689-0C7F2EFF9449}" srcOrd="1" destOrd="0" presId="urn:microsoft.com/office/officeart/2005/8/layout/chevron2"/>
    <dgm:cxn modelId="{FD0FC432-6588-498A-9E8F-937E104EA2D4}" type="presParOf" srcId="{5E95C84F-2DBF-4B16-A31E-0D0710517C1B}" destId="{52741051-CBA5-4E72-B21C-E28A79C2DFBA}" srcOrd="2" destOrd="0" presId="urn:microsoft.com/office/officeart/2005/8/layout/chevron2"/>
    <dgm:cxn modelId="{0227D816-1A45-42CD-A724-E2A2BF93C61B}" type="presParOf" srcId="{52741051-CBA5-4E72-B21C-E28A79C2DFBA}" destId="{040C72D8-2E84-4C87-BE12-5E71B37E7726}" srcOrd="0" destOrd="0" presId="urn:microsoft.com/office/officeart/2005/8/layout/chevron2"/>
    <dgm:cxn modelId="{274DD93A-F1C0-4F45-9CCD-A280A0145309}" type="presParOf" srcId="{52741051-CBA5-4E72-B21C-E28A79C2DFBA}" destId="{9E311F35-B6E2-473A-B860-CC2A5C53883F}" srcOrd="1" destOrd="0" presId="urn:microsoft.com/office/officeart/2005/8/layout/chevron2"/>
    <dgm:cxn modelId="{2D02F690-1291-428C-B2E0-CC65B36D9749}" type="presParOf" srcId="{5E95C84F-2DBF-4B16-A31E-0D0710517C1B}" destId="{E8EC6DA8-41F0-4932-A4C3-447CE975E974}" srcOrd="3" destOrd="0" presId="urn:microsoft.com/office/officeart/2005/8/layout/chevron2"/>
    <dgm:cxn modelId="{45D59B10-FC68-4978-BB00-B1CE38B85023}" type="presParOf" srcId="{5E95C84F-2DBF-4B16-A31E-0D0710517C1B}" destId="{8773B57D-373C-4419-A313-971E1E2F2E29}" srcOrd="4" destOrd="0" presId="urn:microsoft.com/office/officeart/2005/8/layout/chevron2"/>
    <dgm:cxn modelId="{A35D9E03-6690-4F27-BF68-C77246AAFC8B}" type="presParOf" srcId="{8773B57D-373C-4419-A313-971E1E2F2E29}" destId="{EAADAEFB-7CE8-4675-9CD8-CA333D680EA5}" srcOrd="0" destOrd="0" presId="urn:microsoft.com/office/officeart/2005/8/layout/chevron2"/>
    <dgm:cxn modelId="{58DBFE9A-D833-41CE-88BD-B6ADDDC99EA8}" type="presParOf" srcId="{8773B57D-373C-4419-A313-971E1E2F2E29}" destId="{6135AC96-DFD3-452B-95CD-67C819F0BC91}"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F926F-728A-4FD0-96A1-50A6FB8D4046}">
      <dsp:nvSpPr>
        <dsp:cNvPr id="0" name=""/>
        <dsp:cNvSpPr/>
      </dsp:nvSpPr>
      <dsp:spPr>
        <a:xfrm>
          <a:off x="0" y="266264"/>
          <a:ext cx="4196521" cy="6060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100000"/>
            </a:lnSpc>
            <a:spcBef>
              <a:spcPct val="0"/>
            </a:spcBef>
            <a:spcAft>
              <a:spcPct val="35000"/>
            </a:spcAft>
            <a:buNone/>
          </a:pPr>
          <a:r>
            <a:rPr lang="en-GB" sz="1400" kern="1200">
              <a:latin typeface="Arial Nova"/>
            </a:rPr>
            <a:t>Scope of the profit decline, Impact on the business of TM Lewin and impact on the staff of TM Lewin</a:t>
          </a:r>
          <a:endParaRPr lang="en-US" sz="1400" kern="1200">
            <a:latin typeface="Arial Nova"/>
          </a:endParaRPr>
        </a:p>
      </dsp:txBody>
      <dsp:txXfrm>
        <a:off x="29585" y="295849"/>
        <a:ext cx="4137351" cy="546890"/>
      </dsp:txXfrm>
    </dsp:sp>
    <dsp:sp modelId="{9BC2C6D2-5D4D-4B34-A28E-5795845667FF}">
      <dsp:nvSpPr>
        <dsp:cNvPr id="0" name=""/>
        <dsp:cNvSpPr/>
      </dsp:nvSpPr>
      <dsp:spPr>
        <a:xfrm>
          <a:off x="0" y="912644"/>
          <a:ext cx="4196521" cy="6060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100000"/>
            </a:lnSpc>
            <a:spcBef>
              <a:spcPct val="0"/>
            </a:spcBef>
            <a:spcAft>
              <a:spcPct val="35000"/>
            </a:spcAft>
            <a:buNone/>
          </a:pPr>
          <a:r>
            <a:rPr lang="en-GB" sz="1400" kern="1200">
              <a:latin typeface="Arial Nova"/>
            </a:rPr>
            <a:t>Identifying causes of profit decline</a:t>
          </a:r>
        </a:p>
      </dsp:txBody>
      <dsp:txXfrm>
        <a:off x="29585" y="942229"/>
        <a:ext cx="4137351" cy="546890"/>
      </dsp:txXfrm>
    </dsp:sp>
    <dsp:sp modelId="{DC1E90F0-0198-4A25-825E-ACE120205EAA}">
      <dsp:nvSpPr>
        <dsp:cNvPr id="0" name=""/>
        <dsp:cNvSpPr/>
      </dsp:nvSpPr>
      <dsp:spPr>
        <a:xfrm>
          <a:off x="0" y="1559024"/>
          <a:ext cx="4196521" cy="6060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a:latin typeface="Arial Nova"/>
            </a:rPr>
            <a:t>Pestel analysis on the factors contributing to the complex problems of TM Lewin</a:t>
          </a:r>
          <a:endParaRPr lang="en-US" sz="1400" kern="1200">
            <a:latin typeface="Arial Nova"/>
          </a:endParaRPr>
        </a:p>
      </dsp:txBody>
      <dsp:txXfrm>
        <a:off x="29585" y="1588609"/>
        <a:ext cx="4137351" cy="546890"/>
      </dsp:txXfrm>
    </dsp:sp>
    <dsp:sp modelId="{BFA264F0-68A0-4895-9D93-053E0FAC5814}">
      <dsp:nvSpPr>
        <dsp:cNvPr id="0" name=""/>
        <dsp:cNvSpPr/>
      </dsp:nvSpPr>
      <dsp:spPr>
        <a:xfrm>
          <a:off x="0" y="2205404"/>
          <a:ext cx="4196521" cy="6060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a:latin typeface="Arial Nova"/>
            </a:rPr>
            <a:t>cause-and-effect analysis, using Fishbone Diagram</a:t>
          </a:r>
        </a:p>
      </dsp:txBody>
      <dsp:txXfrm>
        <a:off x="29585" y="2234989"/>
        <a:ext cx="4137351" cy="546890"/>
      </dsp:txXfrm>
    </dsp:sp>
    <dsp:sp modelId="{8C266BEB-58AC-4A65-8933-4CB257C0AFB6}">
      <dsp:nvSpPr>
        <dsp:cNvPr id="0" name=""/>
        <dsp:cNvSpPr/>
      </dsp:nvSpPr>
      <dsp:spPr>
        <a:xfrm>
          <a:off x="0" y="2851784"/>
          <a:ext cx="4196521" cy="6060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100000"/>
            </a:lnSpc>
            <a:spcBef>
              <a:spcPct val="0"/>
            </a:spcBef>
            <a:spcAft>
              <a:spcPct val="35000"/>
            </a:spcAft>
            <a:buNone/>
          </a:pPr>
          <a:r>
            <a:rPr lang="en-GB" sz="1400" kern="1200">
              <a:latin typeface="Arial Nova"/>
            </a:rPr>
            <a:t> Identify possible solution that target the causes identified  for TM Lewin</a:t>
          </a:r>
        </a:p>
      </dsp:txBody>
      <dsp:txXfrm>
        <a:off x="29585" y="2881369"/>
        <a:ext cx="4137351" cy="546890"/>
      </dsp:txXfrm>
    </dsp:sp>
    <dsp:sp modelId="{B668CB06-4BFE-4B17-9C01-BBAE8AB5FAFD}">
      <dsp:nvSpPr>
        <dsp:cNvPr id="0" name=""/>
        <dsp:cNvSpPr/>
      </dsp:nvSpPr>
      <dsp:spPr>
        <a:xfrm>
          <a:off x="0" y="3498164"/>
          <a:ext cx="4196521" cy="6060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100000"/>
            </a:lnSpc>
            <a:spcBef>
              <a:spcPct val="0"/>
            </a:spcBef>
            <a:spcAft>
              <a:spcPct val="35000"/>
            </a:spcAft>
            <a:buNone/>
          </a:pPr>
          <a:r>
            <a:rPr lang="en-GB" sz="1400" kern="1200">
              <a:latin typeface="Arial Nova"/>
            </a:rPr>
            <a:t>A Grid Analysis- Decision making tool to solve the problem of TM Lewin</a:t>
          </a:r>
        </a:p>
      </dsp:txBody>
      <dsp:txXfrm>
        <a:off x="29585" y="3527749"/>
        <a:ext cx="4137351" cy="546890"/>
      </dsp:txXfrm>
    </dsp:sp>
    <dsp:sp modelId="{E5609981-0116-44E7-B5CA-0525EF8E3088}">
      <dsp:nvSpPr>
        <dsp:cNvPr id="0" name=""/>
        <dsp:cNvSpPr/>
      </dsp:nvSpPr>
      <dsp:spPr>
        <a:xfrm>
          <a:off x="0" y="4144545"/>
          <a:ext cx="4196521" cy="60606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100000"/>
            </a:lnSpc>
            <a:spcBef>
              <a:spcPct val="0"/>
            </a:spcBef>
            <a:spcAft>
              <a:spcPct val="35000"/>
            </a:spcAft>
            <a:buNone/>
          </a:pPr>
          <a:r>
            <a:rPr lang="en-GB" sz="1400" kern="1200" dirty="0">
              <a:latin typeface="Arial Nova"/>
            </a:rPr>
            <a:t>An evaluation of most appropriate solution among alternatives solution</a:t>
          </a:r>
        </a:p>
      </dsp:txBody>
      <dsp:txXfrm>
        <a:off x="29585" y="4174130"/>
        <a:ext cx="4137351" cy="5468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C29CD-1476-4EA0-ACAD-8F1658E74418}">
      <dsp:nvSpPr>
        <dsp:cNvPr id="0" name=""/>
        <dsp:cNvSpPr/>
      </dsp:nvSpPr>
      <dsp:spPr>
        <a:xfrm>
          <a:off x="0" y="327952"/>
          <a:ext cx="10905066"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25360B-2997-46A9-9827-32F0D6991D7C}">
      <dsp:nvSpPr>
        <dsp:cNvPr id="0" name=""/>
        <dsp:cNvSpPr/>
      </dsp:nvSpPr>
      <dsp:spPr>
        <a:xfrm>
          <a:off x="545253" y="62272"/>
          <a:ext cx="7633546"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530" tIns="0" rIns="288530" bIns="0" numCol="1" spcCol="1270" anchor="ctr" anchorCtr="0">
          <a:noAutofit/>
        </a:bodyPr>
        <a:lstStyle/>
        <a:p>
          <a:pPr marL="0" lvl="0" indent="0" algn="l" defTabSz="488950">
            <a:lnSpc>
              <a:spcPct val="90000"/>
            </a:lnSpc>
            <a:spcBef>
              <a:spcPct val="0"/>
            </a:spcBef>
            <a:spcAft>
              <a:spcPct val="35000"/>
            </a:spcAft>
            <a:buNone/>
          </a:pPr>
          <a:r>
            <a:rPr lang="en-GB" sz="1100" b="0" kern="1200">
              <a:latin typeface="Arial"/>
              <a:cs typeface="Arial"/>
            </a:rPr>
            <a:t>Problem causes must be identified to solve the problem</a:t>
          </a:r>
          <a:endParaRPr lang="en-US" sz="1100" b="0" kern="1200">
            <a:latin typeface="Arial"/>
            <a:cs typeface="Arial"/>
          </a:endParaRPr>
        </a:p>
      </dsp:txBody>
      <dsp:txXfrm>
        <a:off x="571192" y="88211"/>
        <a:ext cx="7581668" cy="479482"/>
      </dsp:txXfrm>
    </dsp:sp>
    <dsp:sp modelId="{355762D0-4BAA-4EE0-A05B-D1584CCF8870}">
      <dsp:nvSpPr>
        <dsp:cNvPr id="0" name=""/>
        <dsp:cNvSpPr/>
      </dsp:nvSpPr>
      <dsp:spPr>
        <a:xfrm>
          <a:off x="0" y="1144432"/>
          <a:ext cx="10905066"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5709D9-3C2B-4F8D-BF44-96CA7D528F52}">
      <dsp:nvSpPr>
        <dsp:cNvPr id="0" name=""/>
        <dsp:cNvSpPr/>
      </dsp:nvSpPr>
      <dsp:spPr>
        <a:xfrm>
          <a:off x="545253" y="878752"/>
          <a:ext cx="7633546"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530" tIns="0" rIns="288530" bIns="0" numCol="1" spcCol="1270" anchor="ctr" anchorCtr="0">
          <a:noAutofit/>
        </a:bodyPr>
        <a:lstStyle/>
        <a:p>
          <a:pPr marL="0" lvl="0" indent="0" algn="l" defTabSz="488950">
            <a:lnSpc>
              <a:spcPct val="90000"/>
            </a:lnSpc>
            <a:spcBef>
              <a:spcPct val="0"/>
            </a:spcBef>
            <a:spcAft>
              <a:spcPct val="35000"/>
            </a:spcAft>
            <a:buNone/>
          </a:pPr>
          <a:r>
            <a:rPr lang="en-GB" sz="1100" b="0" kern="1200">
              <a:latin typeface="Arial"/>
              <a:cs typeface="Arial"/>
            </a:rPr>
            <a:t>PESTLE and Fishbone are the framework used in this case to identify possible cause of profit decline for TM Lewin</a:t>
          </a:r>
          <a:endParaRPr lang="en-US" sz="1100" b="0" kern="1200">
            <a:latin typeface="Arial"/>
            <a:cs typeface="Arial"/>
          </a:endParaRPr>
        </a:p>
      </dsp:txBody>
      <dsp:txXfrm>
        <a:off x="571192" y="904691"/>
        <a:ext cx="7581668" cy="479482"/>
      </dsp:txXfrm>
    </dsp:sp>
    <dsp:sp modelId="{2929B382-7D09-48EC-915C-7B674AD125FF}">
      <dsp:nvSpPr>
        <dsp:cNvPr id="0" name=""/>
        <dsp:cNvSpPr/>
      </dsp:nvSpPr>
      <dsp:spPr>
        <a:xfrm>
          <a:off x="0" y="1960912"/>
          <a:ext cx="10905066"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4E2ADB-6868-4FEF-A42D-4BC6A2AF3CE5}">
      <dsp:nvSpPr>
        <dsp:cNvPr id="0" name=""/>
        <dsp:cNvSpPr/>
      </dsp:nvSpPr>
      <dsp:spPr>
        <a:xfrm>
          <a:off x="545253" y="1695232"/>
          <a:ext cx="7633546"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530" tIns="0" rIns="288530" bIns="0" numCol="1" spcCol="1270" anchor="ctr" anchorCtr="0">
          <a:noAutofit/>
        </a:bodyPr>
        <a:lstStyle/>
        <a:p>
          <a:pPr marL="0" lvl="0" indent="0" algn="l" defTabSz="488950" rtl="0">
            <a:lnSpc>
              <a:spcPct val="90000"/>
            </a:lnSpc>
            <a:spcBef>
              <a:spcPct val="0"/>
            </a:spcBef>
            <a:spcAft>
              <a:spcPct val="35000"/>
            </a:spcAft>
            <a:buNone/>
          </a:pPr>
          <a:r>
            <a:rPr lang="en-GB" sz="1100" b="0" kern="1200">
              <a:latin typeface="Arial"/>
              <a:cs typeface="Arial"/>
            </a:rPr>
            <a:t>PESTLE is a framework is useful for identifying external factors that affect an organisation. Francis J. Aguilar (1967) who discusses ‘ETPS’ – a prompt for the four sectors of his taxonomy of the environment: Economic, Technical, Political, and Social.   </a:t>
          </a:r>
          <a:endParaRPr lang="en-US" sz="1100" b="0" kern="1200">
            <a:latin typeface="Arial"/>
            <a:cs typeface="Arial"/>
          </a:endParaRPr>
        </a:p>
      </dsp:txBody>
      <dsp:txXfrm>
        <a:off x="571192" y="1721171"/>
        <a:ext cx="7581668" cy="479482"/>
      </dsp:txXfrm>
    </dsp:sp>
    <dsp:sp modelId="{186A5FD2-A09F-4E88-8EE8-F1A9D8AA6188}">
      <dsp:nvSpPr>
        <dsp:cNvPr id="0" name=""/>
        <dsp:cNvSpPr/>
      </dsp:nvSpPr>
      <dsp:spPr>
        <a:xfrm>
          <a:off x="0" y="2777392"/>
          <a:ext cx="10905066"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0AB93ED-0A08-4400-9B51-61112F50E97F}">
      <dsp:nvSpPr>
        <dsp:cNvPr id="0" name=""/>
        <dsp:cNvSpPr/>
      </dsp:nvSpPr>
      <dsp:spPr>
        <a:xfrm>
          <a:off x="545253" y="2511712"/>
          <a:ext cx="7633546"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530" tIns="0" rIns="288530" bIns="0" numCol="1" spcCol="1270" anchor="ctr" anchorCtr="0">
          <a:noAutofit/>
        </a:bodyPr>
        <a:lstStyle/>
        <a:p>
          <a:pPr marL="0" lvl="0" indent="0" algn="l" defTabSz="488950">
            <a:lnSpc>
              <a:spcPct val="90000"/>
            </a:lnSpc>
            <a:spcBef>
              <a:spcPct val="0"/>
            </a:spcBef>
            <a:spcAft>
              <a:spcPct val="35000"/>
            </a:spcAft>
            <a:buNone/>
          </a:pPr>
          <a:r>
            <a:rPr lang="en-GB" sz="1100" b="0" kern="1200">
              <a:latin typeface="Arial"/>
              <a:cs typeface="Arial"/>
            </a:rPr>
            <a:t>Fishbone is a timeframe that was developed by Kaoru Ishikawa (1960s) as a way of measuring quality control processes</a:t>
          </a:r>
          <a:endParaRPr lang="en-US" sz="1100" b="0" kern="1200">
            <a:latin typeface="Arial"/>
            <a:cs typeface="Arial"/>
          </a:endParaRPr>
        </a:p>
      </dsp:txBody>
      <dsp:txXfrm>
        <a:off x="571192" y="2537651"/>
        <a:ext cx="7581668" cy="479482"/>
      </dsp:txXfrm>
    </dsp:sp>
    <dsp:sp modelId="{DB85C18B-895A-49D8-AB79-2C0C21F3C43E}">
      <dsp:nvSpPr>
        <dsp:cNvPr id="0" name=""/>
        <dsp:cNvSpPr/>
      </dsp:nvSpPr>
      <dsp:spPr>
        <a:xfrm>
          <a:off x="0" y="3593872"/>
          <a:ext cx="10905066"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377DC1-C1BB-4763-85B3-8A9AA53CE9A2}">
      <dsp:nvSpPr>
        <dsp:cNvPr id="0" name=""/>
        <dsp:cNvSpPr/>
      </dsp:nvSpPr>
      <dsp:spPr>
        <a:xfrm>
          <a:off x="545253" y="3328192"/>
          <a:ext cx="7633546"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530" tIns="0" rIns="288530" bIns="0" numCol="1" spcCol="1270" anchor="ctr" anchorCtr="0">
          <a:noAutofit/>
        </a:bodyPr>
        <a:lstStyle/>
        <a:p>
          <a:pPr marL="0" lvl="0" indent="0" algn="l" defTabSz="488950">
            <a:lnSpc>
              <a:spcPct val="90000"/>
            </a:lnSpc>
            <a:spcBef>
              <a:spcPct val="0"/>
            </a:spcBef>
            <a:spcAft>
              <a:spcPct val="35000"/>
            </a:spcAft>
            <a:buNone/>
          </a:pPr>
          <a:r>
            <a:rPr lang="en-GB" sz="1100" b="0" kern="1200" dirty="0">
              <a:latin typeface="Arial"/>
              <a:cs typeface="Arial"/>
            </a:rPr>
            <a:t>Stuart Pugh (1991) A Pugh Analysis is a decision matrix where alternatives or solutions are listed on one axis, and evaluation criteria are listed on the other axis. The objective is to evaluate and prioritize the alternatives or solutions. This is a grid analysis.</a:t>
          </a:r>
          <a:endParaRPr lang="en-US" sz="1100" b="0" kern="1200" dirty="0">
            <a:latin typeface="Arial"/>
            <a:cs typeface="Arial"/>
          </a:endParaRPr>
        </a:p>
      </dsp:txBody>
      <dsp:txXfrm>
        <a:off x="571192" y="3354131"/>
        <a:ext cx="7581668" cy="479482"/>
      </dsp:txXfrm>
    </dsp:sp>
    <dsp:sp modelId="{E4E5738A-608A-4D49-BADB-8A337E6498E5}">
      <dsp:nvSpPr>
        <dsp:cNvPr id="0" name=""/>
        <dsp:cNvSpPr/>
      </dsp:nvSpPr>
      <dsp:spPr>
        <a:xfrm>
          <a:off x="0" y="4410352"/>
          <a:ext cx="10905066" cy="4536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CD6D3BB-719A-4093-882C-A61018389FBC}">
      <dsp:nvSpPr>
        <dsp:cNvPr id="0" name=""/>
        <dsp:cNvSpPr/>
      </dsp:nvSpPr>
      <dsp:spPr>
        <a:xfrm>
          <a:off x="545253" y="4144672"/>
          <a:ext cx="7633546" cy="53136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8530" tIns="0" rIns="288530" bIns="0" numCol="1" spcCol="1270" anchor="ctr" anchorCtr="0">
          <a:noAutofit/>
        </a:bodyPr>
        <a:lstStyle/>
        <a:p>
          <a:pPr marL="0" lvl="0" indent="0" algn="l" defTabSz="488950">
            <a:lnSpc>
              <a:spcPct val="90000"/>
            </a:lnSpc>
            <a:spcBef>
              <a:spcPct val="0"/>
            </a:spcBef>
            <a:spcAft>
              <a:spcPct val="35000"/>
            </a:spcAft>
            <a:buNone/>
          </a:pPr>
          <a:endParaRPr lang="en-GB" sz="1100" b="0" kern="1200">
            <a:latin typeface="Arial"/>
            <a:cs typeface="Arial"/>
          </a:endParaRPr>
        </a:p>
        <a:p>
          <a:pPr marL="0" lvl="0" indent="0" algn="l" defTabSz="488950">
            <a:lnSpc>
              <a:spcPct val="90000"/>
            </a:lnSpc>
            <a:spcBef>
              <a:spcPct val="0"/>
            </a:spcBef>
            <a:spcAft>
              <a:spcPct val="35000"/>
            </a:spcAft>
            <a:buNone/>
          </a:pPr>
          <a:r>
            <a:rPr lang="en-GB" sz="1100" b="0" kern="1200">
              <a:latin typeface="Arial"/>
              <a:cs typeface="Arial"/>
            </a:rPr>
            <a:t>Criteria- Grid Analysis: This decision making tools is preferred when making a choice where many factors must be balanced.</a:t>
          </a:r>
        </a:p>
        <a:p>
          <a:pPr marL="0" lvl="0" indent="0" algn="l" defTabSz="488950">
            <a:lnSpc>
              <a:spcPct val="90000"/>
            </a:lnSpc>
            <a:spcBef>
              <a:spcPct val="0"/>
            </a:spcBef>
            <a:spcAft>
              <a:spcPct val="35000"/>
            </a:spcAft>
            <a:buNone/>
          </a:pPr>
          <a:endParaRPr lang="en-GB" sz="1100" b="1" kern="1200">
            <a:latin typeface="Arial" panose="020B0604020202020204" pitchFamily="34" charset="0"/>
            <a:cs typeface="Arial" panose="020B0604020202020204" pitchFamily="34" charset="0"/>
          </a:endParaRPr>
        </a:p>
      </dsp:txBody>
      <dsp:txXfrm>
        <a:off x="571192" y="4170611"/>
        <a:ext cx="7581668" cy="4794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075F47-3EC9-48DC-8630-0B84A380C2B8}">
      <dsp:nvSpPr>
        <dsp:cNvPr id="0" name=""/>
        <dsp:cNvSpPr/>
      </dsp:nvSpPr>
      <dsp:spPr>
        <a:xfrm rot="5400000">
          <a:off x="-167829" y="336531"/>
          <a:ext cx="1118861" cy="783203"/>
        </a:xfrm>
        <a:prstGeom prst="chevron">
          <a:avLst/>
        </a:prstGeom>
        <a:solidFill>
          <a:schemeClr val="accent5">
            <a:shade val="80000"/>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0" kern="1200">
              <a:highlight>
                <a:srgbClr val="000000"/>
              </a:highlight>
              <a:latin typeface="Arial Nova"/>
            </a:rPr>
            <a:t>Technology</a:t>
          </a:r>
        </a:p>
      </dsp:txBody>
      <dsp:txXfrm rot="-5400000">
        <a:off x="1" y="560304"/>
        <a:ext cx="783203" cy="335658"/>
      </dsp:txXfrm>
    </dsp:sp>
    <dsp:sp modelId="{D77D2A73-2461-4F39-9FAD-3842D057F660}">
      <dsp:nvSpPr>
        <dsp:cNvPr id="0" name=""/>
        <dsp:cNvSpPr/>
      </dsp:nvSpPr>
      <dsp:spPr>
        <a:xfrm rot="5400000">
          <a:off x="3442865" y="-2657641"/>
          <a:ext cx="1061004" cy="6380329"/>
        </a:xfrm>
        <a:prstGeom prst="round2SameRect">
          <a:avLst/>
        </a:prstGeom>
        <a:solidFill>
          <a:schemeClr val="lt1">
            <a:alpha val="90000"/>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GB" sz="1100" b="0" kern="1200">
              <a:latin typeface="Arial Nova"/>
            </a:rPr>
            <a:t> With the lockdown restriction due to the pandemic and living cost rising, consumer behaviour will change towards online shopping as majority stores would have closed or shut down.</a:t>
          </a:r>
        </a:p>
        <a:p>
          <a:pPr marL="57150" lvl="1" indent="-57150" algn="l" defTabSz="488950" rtl="0">
            <a:lnSpc>
              <a:spcPct val="90000"/>
            </a:lnSpc>
            <a:spcBef>
              <a:spcPct val="0"/>
            </a:spcBef>
            <a:spcAft>
              <a:spcPct val="15000"/>
            </a:spcAft>
            <a:buChar char="•"/>
          </a:pPr>
          <a:r>
            <a:rPr lang="en-GB" sz="1100" b="0" kern="1200">
              <a:latin typeface="Arial Nova"/>
            </a:rPr>
            <a:t>Remote learning</a:t>
          </a:r>
        </a:p>
        <a:p>
          <a:pPr marL="57150" lvl="1" indent="-57150" algn="l" defTabSz="488950" rtl="0">
            <a:lnSpc>
              <a:spcPct val="90000"/>
            </a:lnSpc>
            <a:spcBef>
              <a:spcPct val="0"/>
            </a:spcBef>
            <a:spcAft>
              <a:spcPct val="15000"/>
            </a:spcAft>
            <a:buChar char="•"/>
          </a:pPr>
          <a:r>
            <a:rPr lang="en-GB" sz="1100" b="0" kern="1200">
              <a:latin typeface="Arial Nova"/>
            </a:rPr>
            <a:t> The guardian newspaper emphasis the pandemic crisis affecting cost of living and profit decline and inflation .</a:t>
          </a:r>
        </a:p>
      </dsp:txBody>
      <dsp:txXfrm rot="-5400000">
        <a:off x="783203" y="53815"/>
        <a:ext cx="6328535" cy="957416"/>
      </dsp:txXfrm>
    </dsp:sp>
    <dsp:sp modelId="{4AD54100-8E36-412E-84D9-496B82C1599C}">
      <dsp:nvSpPr>
        <dsp:cNvPr id="0" name=""/>
        <dsp:cNvSpPr/>
      </dsp:nvSpPr>
      <dsp:spPr>
        <a:xfrm rot="5400000">
          <a:off x="-165980" y="1264899"/>
          <a:ext cx="1118861" cy="783203"/>
        </a:xfrm>
        <a:prstGeom prst="chevron">
          <a:avLst/>
        </a:prstGeom>
        <a:solidFill>
          <a:schemeClr val="accent5">
            <a:shade val="80000"/>
            <a:hueOff val="135632"/>
            <a:satOff val="2588"/>
            <a:lumOff val="11428"/>
            <a:alphaOff val="0"/>
          </a:schemeClr>
        </a:solidFill>
        <a:ln w="12700" cap="flat" cmpd="sng" algn="ctr">
          <a:solidFill>
            <a:schemeClr val="accent5">
              <a:shade val="80000"/>
              <a:hueOff val="135632"/>
              <a:satOff val="2588"/>
              <a:lumOff val="114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0" kern="1200">
              <a:solidFill>
                <a:schemeClr val="bg1"/>
              </a:solidFill>
              <a:highlight>
                <a:srgbClr val="000000"/>
              </a:highlight>
              <a:latin typeface="Arial Nova"/>
            </a:rPr>
            <a:t>Environment</a:t>
          </a:r>
        </a:p>
      </dsp:txBody>
      <dsp:txXfrm rot="-5400000">
        <a:off x="1850" y="1488672"/>
        <a:ext cx="783203" cy="335658"/>
      </dsp:txXfrm>
    </dsp:sp>
    <dsp:sp modelId="{EC2621A1-BDCA-4A0E-A1F4-D72AE75DE417}">
      <dsp:nvSpPr>
        <dsp:cNvPr id="0" name=""/>
        <dsp:cNvSpPr/>
      </dsp:nvSpPr>
      <dsp:spPr>
        <a:xfrm rot="5400000">
          <a:off x="3609738" y="-1732467"/>
          <a:ext cx="727260" cy="6380329"/>
        </a:xfrm>
        <a:prstGeom prst="round2SameRect">
          <a:avLst/>
        </a:prstGeom>
        <a:solidFill>
          <a:schemeClr val="lt1">
            <a:alpha val="90000"/>
            <a:hueOff val="0"/>
            <a:satOff val="0"/>
            <a:lumOff val="0"/>
            <a:alphaOff val="0"/>
          </a:schemeClr>
        </a:solidFill>
        <a:ln w="12700" cap="flat" cmpd="sng" algn="ctr">
          <a:solidFill>
            <a:schemeClr val="accent5">
              <a:shade val="80000"/>
              <a:hueOff val="135632"/>
              <a:satOff val="2588"/>
              <a:lumOff val="114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77C79E03-EC5E-4732-AAA5-76451BDE9C05}">
      <dsp:nvSpPr>
        <dsp:cNvPr id="0" name=""/>
        <dsp:cNvSpPr/>
      </dsp:nvSpPr>
      <dsp:spPr>
        <a:xfrm rot="5400000">
          <a:off x="-167829" y="2195289"/>
          <a:ext cx="1118861" cy="783203"/>
        </a:xfrm>
        <a:prstGeom prst="chevron">
          <a:avLst/>
        </a:prstGeom>
        <a:solidFill>
          <a:schemeClr val="accent5">
            <a:shade val="80000"/>
            <a:hueOff val="271263"/>
            <a:satOff val="5175"/>
            <a:lumOff val="22855"/>
            <a:alphaOff val="0"/>
          </a:schemeClr>
        </a:solidFill>
        <a:ln w="12700" cap="flat" cmpd="sng" algn="ctr">
          <a:solidFill>
            <a:schemeClr val="accent5">
              <a:shade val="80000"/>
              <a:hueOff val="271263"/>
              <a:satOff val="5175"/>
              <a:lumOff val="228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0" kern="1200">
              <a:solidFill>
                <a:schemeClr val="bg1"/>
              </a:solidFill>
              <a:highlight>
                <a:srgbClr val="000000"/>
              </a:highlight>
              <a:latin typeface="Arial Nova"/>
            </a:rPr>
            <a:t>Legislation</a:t>
          </a:r>
        </a:p>
      </dsp:txBody>
      <dsp:txXfrm rot="-5400000">
        <a:off x="1" y="2419062"/>
        <a:ext cx="783203" cy="335658"/>
      </dsp:txXfrm>
    </dsp:sp>
    <dsp:sp modelId="{E0BD264E-9624-494A-BA56-6BFB58DB0EF9}">
      <dsp:nvSpPr>
        <dsp:cNvPr id="0" name=""/>
        <dsp:cNvSpPr/>
      </dsp:nvSpPr>
      <dsp:spPr>
        <a:xfrm rot="5400000">
          <a:off x="3609738" y="-801095"/>
          <a:ext cx="727260" cy="6380329"/>
        </a:xfrm>
        <a:prstGeom prst="round2SameRect">
          <a:avLst/>
        </a:prstGeom>
        <a:solidFill>
          <a:schemeClr val="lt1">
            <a:alpha val="90000"/>
            <a:hueOff val="0"/>
            <a:satOff val="0"/>
            <a:lumOff val="0"/>
            <a:alphaOff val="0"/>
          </a:schemeClr>
        </a:solidFill>
        <a:ln w="12700" cap="flat" cmpd="sng" algn="ctr">
          <a:solidFill>
            <a:schemeClr val="accent5">
              <a:shade val="80000"/>
              <a:hueOff val="271263"/>
              <a:satOff val="5175"/>
              <a:lumOff val="228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08" tIns="5715" rIns="5715" bIns="5715" numCol="1" spcCol="1270" anchor="ctr" anchorCtr="0">
          <a:noAutofit/>
        </a:bodyPr>
        <a:lstStyle/>
        <a:p>
          <a:pPr marL="57150" lvl="1" indent="-57150" algn="l" defTabSz="400050" rtl="0">
            <a:lnSpc>
              <a:spcPct val="90000"/>
            </a:lnSpc>
            <a:spcBef>
              <a:spcPct val="0"/>
            </a:spcBef>
            <a:spcAft>
              <a:spcPct val="15000"/>
            </a:spcAft>
            <a:buChar char="•"/>
          </a:pPr>
          <a:r>
            <a:rPr lang="en-GB" sz="900" kern="1200">
              <a:latin typeface="Arial Nova"/>
            </a:rPr>
            <a:t> </a:t>
          </a:r>
          <a:r>
            <a:rPr lang="en-GB" sz="1100" b="0" kern="1200">
              <a:latin typeface="Arial Nova"/>
            </a:rPr>
            <a:t>With supply issues means following transport and delivery legislation has  consumed time and that has caused problem for truck drivers and lorries </a:t>
          </a:r>
          <a:r>
            <a:rPr lang="en-GB" sz="1100" b="0" kern="1200">
              <a:latin typeface="Calibri Light" panose="020F0302020204030204"/>
            </a:rPr>
            <a:t> </a:t>
          </a:r>
          <a:endParaRPr lang="en-GB" sz="1100" b="0" kern="1200"/>
        </a:p>
      </dsp:txBody>
      <dsp:txXfrm rot="-5400000">
        <a:off x="783204" y="2060941"/>
        <a:ext cx="6344827" cy="6562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DABC3-C869-4392-809B-87E62AD6367D}">
      <dsp:nvSpPr>
        <dsp:cNvPr id="0" name=""/>
        <dsp:cNvSpPr/>
      </dsp:nvSpPr>
      <dsp:spPr>
        <a:xfrm rot="5400000">
          <a:off x="-165257" y="167471"/>
          <a:ext cx="1101713" cy="771199"/>
        </a:xfrm>
        <a:prstGeom prst="chevron">
          <a:avLst/>
        </a:prstGeom>
        <a:solidFill>
          <a:schemeClr val="accent5">
            <a:shade val="80000"/>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highlight>
                <a:srgbClr val="000000"/>
              </a:highlight>
              <a:latin typeface="Arial Nova"/>
            </a:rPr>
            <a:t>Political</a:t>
          </a:r>
        </a:p>
      </dsp:txBody>
      <dsp:txXfrm rot="-5400000">
        <a:off x="1" y="387814"/>
        <a:ext cx="771199" cy="330514"/>
      </dsp:txXfrm>
    </dsp:sp>
    <dsp:sp modelId="{A803F229-9653-49FE-A959-1350BA969EAE}">
      <dsp:nvSpPr>
        <dsp:cNvPr id="0" name=""/>
        <dsp:cNvSpPr/>
      </dsp:nvSpPr>
      <dsp:spPr>
        <a:xfrm rot="5400000">
          <a:off x="3609309" y="-2835895"/>
          <a:ext cx="716113" cy="6392333"/>
        </a:xfrm>
        <a:prstGeom prst="round2SameRect">
          <a:avLst/>
        </a:prstGeom>
        <a:solidFill>
          <a:schemeClr val="lt1">
            <a:alpha val="90000"/>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GB" sz="1100" b="0" kern="1200">
              <a:latin typeface="Arial Nova"/>
            </a:rPr>
            <a:t>work-from-home was put in place to control the virus from spreading.</a:t>
          </a:r>
        </a:p>
        <a:p>
          <a:pPr marL="57150" lvl="1" indent="-57150" algn="l" defTabSz="488950" rtl="0">
            <a:lnSpc>
              <a:spcPct val="90000"/>
            </a:lnSpc>
            <a:spcBef>
              <a:spcPct val="0"/>
            </a:spcBef>
            <a:spcAft>
              <a:spcPct val="15000"/>
            </a:spcAft>
            <a:buChar char="•"/>
          </a:pPr>
          <a:r>
            <a:rPr lang="en-GB" sz="1100" b="0" kern="1200">
              <a:latin typeface="Arial Nova"/>
            </a:rPr>
            <a:t>TM Lewin store had to be closed as it is not a non-essential store</a:t>
          </a:r>
        </a:p>
        <a:p>
          <a:pPr marL="57150" lvl="1" indent="-57150" algn="l" defTabSz="488950" rtl="0">
            <a:lnSpc>
              <a:spcPct val="90000"/>
            </a:lnSpc>
            <a:spcBef>
              <a:spcPct val="0"/>
            </a:spcBef>
            <a:spcAft>
              <a:spcPct val="15000"/>
            </a:spcAft>
            <a:buChar char="•"/>
          </a:pPr>
          <a:r>
            <a:rPr lang="en-GB" sz="1100" b="0" kern="1200">
              <a:latin typeface="Arial Nova"/>
            </a:rPr>
            <a:t> Lockdown restrictions meant only non-essential business to be opened only</a:t>
          </a:r>
        </a:p>
        <a:p>
          <a:pPr marL="57150" lvl="1" indent="-57150" algn="l" defTabSz="488950" rtl="0">
            <a:lnSpc>
              <a:spcPct val="90000"/>
            </a:lnSpc>
            <a:spcBef>
              <a:spcPct val="0"/>
            </a:spcBef>
            <a:spcAft>
              <a:spcPct val="15000"/>
            </a:spcAft>
            <a:buChar char="•"/>
          </a:pPr>
          <a:r>
            <a:rPr lang="en-GB" sz="1100" b="0" kern="1200">
              <a:latin typeface="Arial Nova"/>
            </a:rPr>
            <a:t>Social event getting cancelled</a:t>
          </a:r>
        </a:p>
      </dsp:txBody>
      <dsp:txXfrm rot="-5400000">
        <a:off x="771199" y="37173"/>
        <a:ext cx="6357375" cy="646197"/>
      </dsp:txXfrm>
    </dsp:sp>
    <dsp:sp modelId="{040C72D8-2E84-4C87-BE12-5E71B37E7726}">
      <dsp:nvSpPr>
        <dsp:cNvPr id="0" name=""/>
        <dsp:cNvSpPr/>
      </dsp:nvSpPr>
      <dsp:spPr>
        <a:xfrm rot="5400000">
          <a:off x="-165257" y="1065887"/>
          <a:ext cx="1101713" cy="771199"/>
        </a:xfrm>
        <a:prstGeom prst="chevron">
          <a:avLst/>
        </a:prstGeom>
        <a:solidFill>
          <a:schemeClr val="accent5">
            <a:shade val="80000"/>
            <a:hueOff val="135632"/>
            <a:satOff val="2588"/>
            <a:lumOff val="11428"/>
            <a:alphaOff val="0"/>
          </a:schemeClr>
        </a:solidFill>
        <a:ln w="12700" cap="flat" cmpd="sng" algn="ctr">
          <a:solidFill>
            <a:schemeClr val="accent5">
              <a:shade val="80000"/>
              <a:hueOff val="135632"/>
              <a:satOff val="2588"/>
              <a:lumOff val="114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highlight>
                <a:srgbClr val="000000"/>
              </a:highlight>
              <a:latin typeface="Arial Nova"/>
            </a:rPr>
            <a:t>Economic</a:t>
          </a:r>
        </a:p>
      </dsp:txBody>
      <dsp:txXfrm rot="-5400000">
        <a:off x="1" y="1286230"/>
        <a:ext cx="771199" cy="330514"/>
      </dsp:txXfrm>
    </dsp:sp>
    <dsp:sp modelId="{9E311F35-B6E2-473A-B860-CC2A5C53883F}">
      <dsp:nvSpPr>
        <dsp:cNvPr id="0" name=""/>
        <dsp:cNvSpPr/>
      </dsp:nvSpPr>
      <dsp:spPr>
        <a:xfrm rot="5400000">
          <a:off x="3609309" y="-1937479"/>
          <a:ext cx="716113" cy="6392333"/>
        </a:xfrm>
        <a:prstGeom prst="round2SameRect">
          <a:avLst/>
        </a:prstGeom>
        <a:solidFill>
          <a:schemeClr val="lt1">
            <a:alpha val="90000"/>
            <a:hueOff val="0"/>
            <a:satOff val="0"/>
            <a:lumOff val="0"/>
            <a:alphaOff val="0"/>
          </a:schemeClr>
        </a:solidFill>
        <a:ln w="12700" cap="flat" cmpd="sng" algn="ctr">
          <a:solidFill>
            <a:schemeClr val="accent5">
              <a:shade val="80000"/>
              <a:hueOff val="135632"/>
              <a:satOff val="2588"/>
              <a:lumOff val="114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GB" sz="1100" b="0" kern="1200">
              <a:latin typeface="Arial Nova"/>
            </a:rPr>
            <a:t>rising costs increases in transport, energy, and market prices</a:t>
          </a:r>
        </a:p>
        <a:p>
          <a:pPr marL="57150" lvl="1" indent="-57150" algn="l" defTabSz="488950" rtl="0">
            <a:lnSpc>
              <a:spcPct val="90000"/>
            </a:lnSpc>
            <a:spcBef>
              <a:spcPct val="0"/>
            </a:spcBef>
            <a:spcAft>
              <a:spcPct val="15000"/>
            </a:spcAft>
            <a:buChar char="•"/>
          </a:pPr>
          <a:r>
            <a:rPr lang="en-GB" sz="1100" b="0" kern="1200">
              <a:latin typeface="Arial Nova"/>
            </a:rPr>
            <a:t>Rising inflation</a:t>
          </a:r>
        </a:p>
        <a:p>
          <a:pPr marL="57150" lvl="1" indent="-57150" algn="l" defTabSz="488950" rtl="0">
            <a:lnSpc>
              <a:spcPct val="90000"/>
            </a:lnSpc>
            <a:spcBef>
              <a:spcPct val="0"/>
            </a:spcBef>
            <a:spcAft>
              <a:spcPct val="15000"/>
            </a:spcAft>
            <a:buChar char="•"/>
          </a:pPr>
          <a:r>
            <a:rPr lang="en-GB" sz="1100" b="0" kern="1200">
              <a:latin typeface="Arial Nova"/>
            </a:rPr>
            <a:t> Numerous big retailers going administration meant it would affect high number of unemployment </a:t>
          </a:r>
        </a:p>
        <a:p>
          <a:pPr marL="57150" lvl="1" indent="-57150" algn="l" defTabSz="488950" rtl="0">
            <a:lnSpc>
              <a:spcPct val="90000"/>
            </a:lnSpc>
            <a:spcBef>
              <a:spcPct val="0"/>
            </a:spcBef>
            <a:spcAft>
              <a:spcPct val="15000"/>
            </a:spcAft>
            <a:buChar char="•"/>
          </a:pPr>
          <a:r>
            <a:rPr lang="en-GB" sz="1100" b="0" kern="1200">
              <a:latin typeface="Arial Nova"/>
            </a:rPr>
            <a:t>TM Lewin retail going into administration meant risk of losing most assets</a:t>
          </a:r>
        </a:p>
      </dsp:txBody>
      <dsp:txXfrm rot="-5400000">
        <a:off x="771199" y="935589"/>
        <a:ext cx="6357375" cy="646197"/>
      </dsp:txXfrm>
    </dsp:sp>
    <dsp:sp modelId="{EAADAEFB-7CE8-4675-9CD8-CA333D680EA5}">
      <dsp:nvSpPr>
        <dsp:cNvPr id="0" name=""/>
        <dsp:cNvSpPr/>
      </dsp:nvSpPr>
      <dsp:spPr>
        <a:xfrm rot="5400000">
          <a:off x="-165257" y="1940815"/>
          <a:ext cx="1101713" cy="771199"/>
        </a:xfrm>
        <a:prstGeom prst="chevron">
          <a:avLst/>
        </a:prstGeom>
        <a:solidFill>
          <a:schemeClr val="accent5">
            <a:shade val="80000"/>
            <a:hueOff val="271263"/>
            <a:satOff val="5175"/>
            <a:lumOff val="22855"/>
            <a:alphaOff val="0"/>
          </a:schemeClr>
        </a:solidFill>
        <a:ln w="12700" cap="flat" cmpd="sng" algn="ctr">
          <a:solidFill>
            <a:schemeClr val="accent5">
              <a:shade val="80000"/>
              <a:hueOff val="271263"/>
              <a:satOff val="5175"/>
              <a:lumOff val="2285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a:highlight>
                <a:srgbClr val="000000"/>
              </a:highlight>
              <a:latin typeface="Arial Nova"/>
            </a:rPr>
            <a:t>Social</a:t>
          </a:r>
        </a:p>
      </dsp:txBody>
      <dsp:txXfrm rot="-5400000">
        <a:off x="1" y="2161158"/>
        <a:ext cx="771199" cy="330514"/>
      </dsp:txXfrm>
    </dsp:sp>
    <dsp:sp modelId="{6135AC96-DFD3-452B-95CD-67C819F0BC91}">
      <dsp:nvSpPr>
        <dsp:cNvPr id="0" name=""/>
        <dsp:cNvSpPr/>
      </dsp:nvSpPr>
      <dsp:spPr>
        <a:xfrm rot="5400000">
          <a:off x="3607455" y="-1008899"/>
          <a:ext cx="716113" cy="6392333"/>
        </a:xfrm>
        <a:prstGeom prst="round2SameRect">
          <a:avLst/>
        </a:prstGeom>
        <a:solidFill>
          <a:schemeClr val="lt1">
            <a:alpha val="90000"/>
            <a:hueOff val="0"/>
            <a:satOff val="0"/>
            <a:lumOff val="0"/>
            <a:alphaOff val="0"/>
          </a:schemeClr>
        </a:solidFill>
        <a:ln w="12700" cap="flat" cmpd="sng" algn="ctr">
          <a:solidFill>
            <a:schemeClr val="accent5">
              <a:shade val="80000"/>
              <a:hueOff val="271263"/>
              <a:satOff val="5175"/>
              <a:lumOff val="2285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8232" tIns="6985" rIns="6985" bIns="6985" numCol="1" spcCol="1270" anchor="ctr" anchorCtr="0">
          <a:noAutofit/>
        </a:bodyPr>
        <a:lstStyle/>
        <a:p>
          <a:pPr marL="57150" lvl="1" indent="-57150" algn="l" defTabSz="488950" rtl="0">
            <a:lnSpc>
              <a:spcPct val="90000"/>
            </a:lnSpc>
            <a:spcBef>
              <a:spcPct val="0"/>
            </a:spcBef>
            <a:spcAft>
              <a:spcPct val="15000"/>
            </a:spcAft>
            <a:buChar char="•"/>
          </a:pPr>
          <a:r>
            <a:rPr lang="en-GB" sz="1100" b="0" kern="1200">
              <a:latin typeface="Arial Nova"/>
            </a:rPr>
            <a:t>Cost of living being high meant consumer spending less</a:t>
          </a:r>
        </a:p>
        <a:p>
          <a:pPr marL="57150" lvl="1" indent="-57150" algn="l" defTabSz="488950" rtl="0">
            <a:lnSpc>
              <a:spcPct val="90000"/>
            </a:lnSpc>
            <a:spcBef>
              <a:spcPct val="0"/>
            </a:spcBef>
            <a:spcAft>
              <a:spcPct val="15000"/>
            </a:spcAft>
            <a:buChar char="•"/>
          </a:pPr>
          <a:r>
            <a:rPr lang="en-GB" sz="1100" b="0" kern="1200">
              <a:latin typeface="Arial Nova"/>
            </a:rPr>
            <a:t> events being cancelled meant demand for suits and formal tailoring was less and working from home meant men’s apparel - and formalwear was hit hard</a:t>
          </a:r>
          <a:r>
            <a:rPr lang="en-GB" sz="1300" b="0" kern="1200">
              <a:latin typeface="Arial Nova"/>
            </a:rPr>
            <a:t>.</a:t>
          </a:r>
        </a:p>
      </dsp:txBody>
      <dsp:txXfrm rot="-5400000">
        <a:off x="769345" y="1864169"/>
        <a:ext cx="6357375" cy="64619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52946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10107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815085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17788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10/31/2022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9012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10/31/2022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30736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10/31/2022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83042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56204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10/31/2022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81923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64822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10/31/2022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1592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10/31/2022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34244264"/>
      </p:ext>
    </p:extLst>
  </p:cSld>
  <p:clrMap bg1="dk1" tx1="lt1" bg2="dk2" tx2="lt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2" name="Straight Connector 5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5" descr="Text&#10;&#10;Description automatically generated">
            <a:extLst>
              <a:ext uri="{FF2B5EF4-FFF2-40B4-BE49-F238E27FC236}">
                <a16:creationId xmlns:a16="http://schemas.microsoft.com/office/drawing/2014/main" id="{FEFD2952-55BA-E28F-564F-AEFFF6F91A1C}"/>
              </a:ext>
            </a:extLst>
          </p:cNvPr>
          <p:cNvPicPr>
            <a:picLocks noChangeAspect="1"/>
          </p:cNvPicPr>
          <p:nvPr/>
        </p:nvPicPr>
        <p:blipFill rotWithShape="1">
          <a:blip r:embed="rId2">
            <a:alphaModFix/>
          </a:blip>
          <a:srcRect l="333"/>
          <a:stretch/>
        </p:blipFill>
        <p:spPr>
          <a:xfrm>
            <a:off x="5153025" y="498475"/>
            <a:ext cx="6553200" cy="3117850"/>
          </a:xfrm>
          <a:prstGeom prst="rect">
            <a:avLst/>
          </a:prstGeom>
        </p:spPr>
      </p:pic>
      <p:pic>
        <p:nvPicPr>
          <p:cNvPr id="5" name="Picture 4" descr="Yellow paper folded as graph">
            <a:extLst>
              <a:ext uri="{FF2B5EF4-FFF2-40B4-BE49-F238E27FC236}">
                <a16:creationId xmlns:a16="http://schemas.microsoft.com/office/drawing/2014/main" id="{6276518A-ED6F-136D-50BE-D198ABE927E4}"/>
              </a:ext>
            </a:extLst>
          </p:cNvPr>
          <p:cNvPicPr>
            <a:picLocks noChangeAspect="1"/>
          </p:cNvPicPr>
          <p:nvPr/>
        </p:nvPicPr>
        <p:blipFill rotWithShape="1">
          <a:blip r:embed="rId3"/>
          <a:srcRect t="32150" r="-1" b="5593"/>
          <a:stretch/>
        </p:blipFill>
        <p:spPr>
          <a:xfrm>
            <a:off x="5153025" y="3686175"/>
            <a:ext cx="6553200" cy="2678113"/>
          </a:xfrm>
          <a:prstGeom prst="rect">
            <a:avLst/>
          </a:prstGeom>
        </p:spPr>
      </p:pic>
      <p:sp>
        <p:nvSpPr>
          <p:cNvPr id="2" name="Title 1"/>
          <p:cNvSpPr>
            <a:spLocks noGrp="1"/>
          </p:cNvSpPr>
          <p:nvPr>
            <p:ph type="ctrTitle"/>
          </p:nvPr>
        </p:nvSpPr>
        <p:spPr>
          <a:xfrm>
            <a:off x="674236" y="501650"/>
            <a:ext cx="3657600" cy="1467112"/>
          </a:xfrm>
        </p:spPr>
        <p:txBody>
          <a:bodyPr>
            <a:normAutofit/>
          </a:bodyPr>
          <a:lstStyle/>
          <a:p>
            <a:r>
              <a:rPr lang="en-GB" sz="2800" b="1">
                <a:solidFill>
                  <a:schemeClr val="bg1"/>
                </a:solidFill>
                <a:latin typeface="Arial Nova"/>
                <a:cs typeface="Calibri Light"/>
              </a:rPr>
              <a:t> Declining Profitability at TM Lewin, UK.</a:t>
            </a:r>
          </a:p>
        </p:txBody>
      </p:sp>
      <p:sp>
        <p:nvSpPr>
          <p:cNvPr id="3" name="Subtitle 2"/>
          <p:cNvSpPr>
            <a:spLocks noGrp="1"/>
          </p:cNvSpPr>
          <p:nvPr>
            <p:ph type="subTitle" idx="1"/>
          </p:nvPr>
        </p:nvSpPr>
        <p:spPr>
          <a:xfrm>
            <a:off x="748320" y="2254918"/>
            <a:ext cx="3657600" cy="1223742"/>
          </a:xfrm>
        </p:spPr>
        <p:txBody>
          <a:bodyPr vert="horz" lIns="91440" tIns="45720" rIns="91440" bIns="45720" rtlCol="0" anchor="t">
            <a:normAutofit/>
          </a:bodyPr>
          <a:lstStyle/>
          <a:p>
            <a:r>
              <a:rPr lang="en-GB" b="1">
                <a:solidFill>
                  <a:schemeClr val="bg1"/>
                </a:solidFill>
                <a:latin typeface="Arial Nova"/>
                <a:cs typeface="Calibri"/>
              </a:rPr>
              <a:t>Problem solving and decision making</a:t>
            </a:r>
          </a:p>
          <a:p>
            <a:r>
              <a:rPr lang="en-GB" b="1">
                <a:solidFill>
                  <a:schemeClr val="bg1"/>
                </a:solidFill>
                <a:latin typeface="Arial Nova"/>
                <a:cs typeface="Calibri"/>
              </a:rPr>
              <a:t>Task 1</a:t>
            </a:r>
          </a:p>
          <a:p>
            <a:endParaRPr lang="en-GB" sz="2000">
              <a:solidFill>
                <a:srgbClr val="FFFFFF"/>
              </a:solidFill>
              <a:cs typeface="Calibri"/>
            </a:endParaRPr>
          </a:p>
          <a:p>
            <a:endParaRPr lang="en-GB" sz="2000">
              <a:solidFill>
                <a:srgbClr val="FFFFFF"/>
              </a:solidFill>
              <a:cs typeface="Calibri"/>
            </a:endParaRPr>
          </a:p>
        </p:txBody>
      </p:sp>
      <p:sp>
        <p:nvSpPr>
          <p:cNvPr id="7" name="TextBox 6">
            <a:extLst>
              <a:ext uri="{FF2B5EF4-FFF2-40B4-BE49-F238E27FC236}">
                <a16:creationId xmlns:a16="http://schemas.microsoft.com/office/drawing/2014/main" id="{215DF3E5-55F2-C248-BD4C-05FA3FEF0FFB}"/>
              </a:ext>
            </a:extLst>
          </p:cNvPr>
          <p:cNvSpPr txBox="1"/>
          <p:nvPr/>
        </p:nvSpPr>
        <p:spPr>
          <a:xfrm>
            <a:off x="798582" y="4442353"/>
            <a:ext cx="3535176"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bg1"/>
                </a:solidFill>
                <a:latin typeface="Arial Nova"/>
                <a:cs typeface="Calibri"/>
              </a:rPr>
              <a:t>Name: </a:t>
            </a:r>
            <a:r>
              <a:rPr lang="en-GB" b="1" err="1">
                <a:solidFill>
                  <a:schemeClr val="bg1"/>
                </a:solidFill>
                <a:latin typeface="Arial Nova"/>
                <a:cs typeface="Calibri"/>
              </a:rPr>
              <a:t>Labli</a:t>
            </a:r>
            <a:r>
              <a:rPr lang="en-GB" b="1">
                <a:solidFill>
                  <a:schemeClr val="bg1"/>
                </a:solidFill>
                <a:latin typeface="Arial Nova"/>
                <a:cs typeface="Calibri"/>
              </a:rPr>
              <a:t> Begum </a:t>
            </a:r>
          </a:p>
          <a:p>
            <a:r>
              <a:rPr lang="en-GB" b="1">
                <a:solidFill>
                  <a:schemeClr val="bg1"/>
                </a:solidFill>
                <a:latin typeface="Arial Nova"/>
                <a:cs typeface="Calibri"/>
              </a:rPr>
              <a:t>Student number : 2121373</a:t>
            </a:r>
          </a:p>
          <a:p>
            <a:r>
              <a:rPr lang="en-GB" b="1">
                <a:solidFill>
                  <a:schemeClr val="bg1"/>
                </a:solidFill>
                <a:latin typeface="Arial Nova"/>
                <a:cs typeface="Calibri"/>
              </a:rPr>
              <a:t>Module: BMSW4004</a:t>
            </a:r>
          </a:p>
          <a:p>
            <a:r>
              <a:rPr lang="en-GB" b="1">
                <a:solidFill>
                  <a:schemeClr val="bg1"/>
                </a:solidFill>
                <a:latin typeface="Arial Nova"/>
                <a:cs typeface="Calibri"/>
              </a:rPr>
              <a:t>Lecturer: Dr</a:t>
            </a:r>
            <a:r>
              <a:rPr lang="en-GB" b="1">
                <a:solidFill>
                  <a:schemeClr val="bg1"/>
                </a:solidFill>
                <a:latin typeface="Arial Nova"/>
                <a:ea typeface="+mn-lt"/>
                <a:cs typeface="+mn-lt"/>
              </a:rPr>
              <a:t> Chijioke D Uba</a:t>
            </a:r>
            <a:r>
              <a:rPr lang="en-GB" sz="1600">
                <a:solidFill>
                  <a:schemeClr val="bg1"/>
                </a:solidFill>
                <a:latin typeface="Arial Nova"/>
                <a:cs typeface="Calibri"/>
              </a:rPr>
              <a:t> </a:t>
            </a:r>
          </a:p>
          <a:p>
            <a:endParaRPr lang="en-GB" sz="1400" b="1">
              <a:solidFill>
                <a:srgbClr val="FFFFFF"/>
              </a:solidFill>
              <a:latin typeface="Arial Nova"/>
              <a:cs typeface="Calibri"/>
            </a:endParaRPr>
          </a:p>
          <a:p>
            <a:endParaRPr lang="en-GB" b="1">
              <a:solidFill>
                <a:srgbClr val="FFFFFF"/>
              </a:solidFill>
              <a:latin typeface="Arial Nova"/>
              <a:cs typeface="Calibri"/>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7" name="Straight Connector 46">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8CA9E01-EC92-7676-05FD-A86D6C80C585}"/>
              </a:ext>
            </a:extLst>
          </p:cNvPr>
          <p:cNvSpPr>
            <a:spLocks noGrp="1"/>
          </p:cNvSpPr>
          <p:nvPr>
            <p:ph idx="1"/>
          </p:nvPr>
        </p:nvSpPr>
        <p:spPr>
          <a:xfrm>
            <a:off x="593610" y="2121763"/>
            <a:ext cx="3822192" cy="3773010"/>
          </a:xfrm>
        </p:spPr>
        <p:txBody>
          <a:bodyPr vert="horz" lIns="91440" tIns="45720" rIns="91440" bIns="45720" rtlCol="0">
            <a:normAutofit/>
          </a:bodyPr>
          <a:lstStyle/>
          <a:p>
            <a:endParaRPr lang="en-US" sz="2000">
              <a:solidFill>
                <a:schemeClr val="bg1"/>
              </a:solidFill>
            </a:endParaRPr>
          </a:p>
          <a:p>
            <a:endParaRPr lang="en-US" sz="2000">
              <a:solidFill>
                <a:schemeClr val="bg1"/>
              </a:solidFill>
            </a:endParaRPr>
          </a:p>
        </p:txBody>
      </p:sp>
      <p:pic>
        <p:nvPicPr>
          <p:cNvPr id="6" name="Picture 6">
            <a:extLst>
              <a:ext uri="{FF2B5EF4-FFF2-40B4-BE49-F238E27FC236}">
                <a16:creationId xmlns:a16="http://schemas.microsoft.com/office/drawing/2014/main" id="{CD6B5FAF-BE0A-0804-741C-418B0C1D10F9}"/>
              </a:ext>
            </a:extLst>
          </p:cNvPr>
          <p:cNvPicPr>
            <a:picLocks noChangeAspect="1"/>
          </p:cNvPicPr>
          <p:nvPr/>
        </p:nvPicPr>
        <p:blipFill>
          <a:blip r:embed="rId2"/>
          <a:stretch>
            <a:fillRect/>
          </a:stretch>
        </p:blipFill>
        <p:spPr>
          <a:xfrm>
            <a:off x="5110716" y="1149643"/>
            <a:ext cx="6596652" cy="4403265"/>
          </a:xfrm>
          <a:prstGeom prst="rect">
            <a:avLst/>
          </a:prstGeom>
          <a:ln w="57150">
            <a:solidFill>
              <a:schemeClr val="tx1"/>
            </a:solidFill>
          </a:ln>
        </p:spPr>
      </p:pic>
      <p:sp>
        <p:nvSpPr>
          <p:cNvPr id="5" name="TextBox 4">
            <a:extLst>
              <a:ext uri="{FF2B5EF4-FFF2-40B4-BE49-F238E27FC236}">
                <a16:creationId xmlns:a16="http://schemas.microsoft.com/office/drawing/2014/main" id="{DD767DB0-8CE5-C166-5156-B06EE64FEF7A}"/>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p>
        </p:txBody>
      </p:sp>
      <p:sp>
        <p:nvSpPr>
          <p:cNvPr id="2" name="TextBox 1">
            <a:extLst>
              <a:ext uri="{FF2B5EF4-FFF2-40B4-BE49-F238E27FC236}">
                <a16:creationId xmlns:a16="http://schemas.microsoft.com/office/drawing/2014/main" id="{EF428618-B0D4-143F-5F5A-74FCFEF31CD6}"/>
              </a:ext>
            </a:extLst>
          </p:cNvPr>
          <p:cNvSpPr txBox="1"/>
          <p:nvPr/>
        </p:nvSpPr>
        <p:spPr>
          <a:xfrm>
            <a:off x="1471083" y="375708"/>
            <a:ext cx="152135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u="sng">
                <a:solidFill>
                  <a:schemeClr val="bg1"/>
                </a:solidFill>
                <a:latin typeface="Arial Nova"/>
                <a:cs typeface="Calibri"/>
              </a:rPr>
              <a:t>CONTENTS</a:t>
            </a:r>
            <a:endParaRPr lang="en-GB" b="1" u="sng" err="1">
              <a:solidFill>
                <a:schemeClr val="bg1"/>
              </a:solidFill>
              <a:latin typeface="Arial Nova"/>
              <a:cs typeface="Calibri"/>
            </a:endParaRPr>
          </a:p>
        </p:txBody>
      </p:sp>
      <p:graphicFrame>
        <p:nvGraphicFramePr>
          <p:cNvPr id="49" name="TextBox 6">
            <a:extLst>
              <a:ext uri="{FF2B5EF4-FFF2-40B4-BE49-F238E27FC236}">
                <a16:creationId xmlns:a16="http://schemas.microsoft.com/office/drawing/2014/main" id="{B5FD969E-BC6A-15AC-B090-C5EB1F84483F}"/>
              </a:ext>
            </a:extLst>
          </p:cNvPr>
          <p:cNvGraphicFramePr/>
          <p:nvPr>
            <p:extLst>
              <p:ext uri="{D42A27DB-BD31-4B8C-83A1-F6EECF244321}">
                <p14:modId xmlns:p14="http://schemas.microsoft.com/office/powerpoint/2010/main" val="2332086099"/>
              </p:ext>
            </p:extLst>
          </p:nvPr>
        </p:nvGraphicFramePr>
        <p:xfrm>
          <a:off x="333605" y="947437"/>
          <a:ext cx="4196521" cy="5016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6758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0" name="Rectangle 6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58915-FD9B-4896-0868-8FBD70BC5605}"/>
              </a:ext>
            </a:extLst>
          </p:cNvPr>
          <p:cNvSpPr>
            <a:spLocks noGrp="1"/>
          </p:cNvSpPr>
          <p:nvPr>
            <p:ph type="title"/>
          </p:nvPr>
        </p:nvSpPr>
        <p:spPr>
          <a:xfrm>
            <a:off x="601134" y="543984"/>
            <a:ext cx="10905066" cy="1135737"/>
          </a:xfrm>
        </p:spPr>
        <p:txBody>
          <a:bodyPr vert="horz" lIns="91440" tIns="45720" rIns="91440" bIns="45720" rtlCol="0">
            <a:normAutofit/>
          </a:bodyPr>
          <a:lstStyle/>
          <a:p>
            <a:r>
              <a:rPr lang="en-GB" sz="2000" b="1" u="sng">
                <a:latin typeface="Arial Nova"/>
                <a:ea typeface="Cambria"/>
                <a:cs typeface="Calibri Light"/>
              </a:rPr>
              <a:t>Understanding The Scope Of The Profit Decline and  the Impact that Effected The Business and Staff of TM Lewin</a:t>
            </a:r>
            <a:endParaRPr lang="en-GB" sz="2000" b="1" u="sng">
              <a:latin typeface="Arial Nova"/>
              <a:ea typeface="Cambria"/>
            </a:endParaRPr>
          </a:p>
        </p:txBody>
      </p:sp>
      <p:sp>
        <p:nvSpPr>
          <p:cNvPr id="3" name="Content Placeholder 2">
            <a:extLst>
              <a:ext uri="{FF2B5EF4-FFF2-40B4-BE49-F238E27FC236}">
                <a16:creationId xmlns:a16="http://schemas.microsoft.com/office/drawing/2014/main" id="{B97B0212-A679-3A07-CD4D-7F8D59AB14F8}"/>
              </a:ext>
            </a:extLst>
          </p:cNvPr>
          <p:cNvSpPr>
            <a:spLocks noGrp="1"/>
          </p:cNvSpPr>
          <p:nvPr>
            <p:ph idx="1"/>
          </p:nvPr>
        </p:nvSpPr>
        <p:spPr>
          <a:xfrm>
            <a:off x="665553" y="1782981"/>
            <a:ext cx="10882980" cy="4742163"/>
          </a:xfrm>
          <a:ln>
            <a:solidFill>
              <a:schemeClr val="bg1"/>
            </a:solidFill>
          </a:ln>
        </p:spPr>
        <p:txBody>
          <a:bodyPr vert="horz" lIns="91440" tIns="45720" rIns="91440" bIns="45720" rtlCol="0" anchor="t">
            <a:noAutofit/>
          </a:bodyPr>
          <a:lstStyle/>
          <a:p>
            <a:pPr marL="342900" indent="-342900"/>
            <a:r>
              <a:rPr lang="en-GB" sz="1200" b="1">
                <a:latin typeface="Arial Nova"/>
                <a:cs typeface="Calibri"/>
              </a:rPr>
              <a:t>Scope of the profit decline: </a:t>
            </a:r>
          </a:p>
          <a:p>
            <a:pPr>
              <a:buFont typeface="Wingdings" panose="05000000000000000000" pitchFamily="2" charset="2"/>
              <a:buChar char="ü"/>
            </a:pPr>
            <a:r>
              <a:rPr lang="en-GB" sz="1200" b="1">
                <a:latin typeface="Arial Nova"/>
                <a:cs typeface="Calibri"/>
              </a:rPr>
              <a:t>Sales rates continue to decline, potentially undermining the existence of the business</a:t>
            </a:r>
          </a:p>
          <a:p>
            <a:pPr>
              <a:buFont typeface="Wingdings" panose="020B0604020202020204" pitchFamily="34" charset="0"/>
              <a:buChar char="ü"/>
            </a:pPr>
            <a:r>
              <a:rPr lang="en-GB" sz="1200" b="1">
                <a:latin typeface="Arial Nova"/>
                <a:cs typeface="Calibri"/>
              </a:rPr>
              <a:t>The pandemic left many businesses to go into administration, including TM Lewin. </a:t>
            </a:r>
          </a:p>
          <a:p>
            <a:pPr>
              <a:buFont typeface="Wingdings" panose="020B0604020202020204" pitchFamily="34" charset="0"/>
              <a:buChar char="ü"/>
            </a:pPr>
            <a:r>
              <a:rPr lang="en-GB" sz="1200" b="1">
                <a:latin typeface="Arial Nova"/>
                <a:cs typeface="Calibri"/>
              </a:rPr>
              <a:t>All TM Lewin shops in the UK were affected.</a:t>
            </a:r>
          </a:p>
          <a:p>
            <a:pPr marL="0" indent="0">
              <a:buNone/>
            </a:pPr>
            <a:endParaRPr lang="en-GB" sz="1200" b="1">
              <a:latin typeface="Arial Nova"/>
              <a:cs typeface="Calibri"/>
            </a:endParaRPr>
          </a:p>
          <a:p>
            <a:pPr marL="342900" indent="-342900"/>
            <a:r>
              <a:rPr lang="en-GB" sz="1200" b="1">
                <a:latin typeface="Arial Nova"/>
                <a:cs typeface="Calibri"/>
              </a:rPr>
              <a:t>Impact on the business of TM Lewin: </a:t>
            </a:r>
          </a:p>
          <a:p>
            <a:pPr>
              <a:buFont typeface="Wingdings" panose="020B0604020202020204" pitchFamily="34" charset="0"/>
              <a:buChar char="ü"/>
            </a:pPr>
            <a:r>
              <a:rPr lang="en-GB" sz="1200" b="1">
                <a:latin typeface="Arial Nova"/>
                <a:ea typeface="+mn-lt"/>
                <a:cs typeface="+mn-lt"/>
              </a:rPr>
              <a:t>T M Lewin, established in 1898, fell into administration for the second time earlier in the year after it entered an insolvency process and was bought by US-owned Torque Brands</a:t>
            </a:r>
            <a:r>
              <a:rPr lang="en-GB" sz="1200" b="1">
                <a:latin typeface="Arial Nova"/>
                <a:cs typeface="Calibri"/>
              </a:rPr>
              <a:t>. </a:t>
            </a:r>
          </a:p>
          <a:p>
            <a:pPr>
              <a:buFont typeface="Wingdings" panose="020B0604020202020204" pitchFamily="34" charset="0"/>
              <a:buChar char="ü"/>
            </a:pPr>
            <a:r>
              <a:rPr lang="en-GB" sz="1200" b="1">
                <a:latin typeface="Arial Nova"/>
                <a:cs typeface="Calibri"/>
              </a:rPr>
              <a:t>In early start of the pandemic the company underwent some changes for the betterment of the business, but this pandemic was much more challenging. </a:t>
            </a:r>
          </a:p>
          <a:p>
            <a:pPr>
              <a:buFont typeface="Wingdings" panose="020B0604020202020204" pitchFamily="34" charset="0"/>
              <a:buChar char="ü"/>
            </a:pPr>
            <a:r>
              <a:rPr lang="en-GB" sz="1200" b="1">
                <a:latin typeface="Arial Nova"/>
                <a:cs typeface="Calibri"/>
              </a:rPr>
              <a:t>Also, issues with supply chain.</a:t>
            </a:r>
          </a:p>
          <a:p>
            <a:pPr marL="342900" indent="-342900"/>
            <a:endParaRPr lang="en-GB" sz="1200" b="1">
              <a:latin typeface="Arial Nova"/>
              <a:cs typeface="Calibri"/>
            </a:endParaRPr>
          </a:p>
          <a:p>
            <a:pPr marL="342900" indent="-342900"/>
            <a:r>
              <a:rPr lang="en-GB" sz="1200" b="1">
                <a:latin typeface="Arial Nova"/>
                <a:cs typeface="Calibri"/>
              </a:rPr>
              <a:t>Impact on the employees of TM Lewin: </a:t>
            </a:r>
          </a:p>
          <a:p>
            <a:pPr>
              <a:buFont typeface="Wingdings" panose="020B0604020202020204" pitchFamily="34" charset="0"/>
              <a:buChar char="ü"/>
            </a:pPr>
            <a:r>
              <a:rPr lang="en-GB" sz="1200" b="1">
                <a:latin typeface="Arial Nova"/>
                <a:cs typeface="Calibri"/>
              </a:rPr>
              <a:t>This has meant a threat to staff losing their jobs or made to be redundant.</a:t>
            </a:r>
            <a:endParaRPr lang="en-GB" sz="1200" b="1">
              <a:cs typeface="Calibri" panose="020F0502020204030204"/>
            </a:endParaRPr>
          </a:p>
          <a:p>
            <a:pPr>
              <a:buFont typeface="Wingdings" panose="020B0604020202020204" pitchFamily="34" charset="0"/>
              <a:buChar char="ü"/>
            </a:pPr>
            <a:r>
              <a:rPr lang="en-GB" sz="1200" b="1">
                <a:latin typeface="Arial Nova"/>
                <a:cs typeface="Calibri"/>
              </a:rPr>
              <a:t>Staff under more </a:t>
            </a:r>
            <a:r>
              <a:rPr lang="en-GB" sz="1200" b="1" err="1">
                <a:latin typeface="Arial Nova"/>
                <a:cs typeface="Calibri"/>
              </a:rPr>
              <a:t>fincial</a:t>
            </a:r>
            <a:r>
              <a:rPr lang="en-GB" sz="1200" b="1">
                <a:latin typeface="Arial Nova"/>
                <a:cs typeface="Calibri"/>
              </a:rPr>
              <a:t> pressure, made worse by cost of ;</a:t>
            </a:r>
            <a:r>
              <a:rPr lang="en-GB" sz="1200" b="1" err="1">
                <a:latin typeface="Arial Nova"/>
                <a:cs typeface="Calibri"/>
              </a:rPr>
              <a:t>iving</a:t>
            </a:r>
            <a:r>
              <a:rPr lang="en-GB" sz="1200" b="1">
                <a:latin typeface="Arial Nova"/>
                <a:cs typeface="Calibri"/>
              </a:rPr>
              <a:t> crisis and inflation</a:t>
            </a:r>
          </a:p>
          <a:p>
            <a:pPr marL="342900" indent="-342900"/>
            <a:endParaRPr lang="en-GB" sz="1700">
              <a:cs typeface="Calibri"/>
            </a:endParaRPr>
          </a:p>
          <a:p>
            <a:pPr marL="342900" indent="-342900"/>
            <a:endParaRPr lang="en-GB" sz="1700">
              <a:cs typeface="Calibri"/>
            </a:endParaRPr>
          </a:p>
          <a:p>
            <a:pPr marL="342900" indent="-342900"/>
            <a:endParaRPr lang="en-GB" sz="1700">
              <a:cs typeface="Calibri"/>
            </a:endParaRPr>
          </a:p>
          <a:p>
            <a:pPr marL="0" indent="0">
              <a:buNone/>
            </a:pPr>
            <a:endParaRPr lang="en-GB" sz="1700">
              <a:cs typeface="Calibri"/>
            </a:endParaRPr>
          </a:p>
        </p:txBody>
      </p:sp>
      <p:sp>
        <p:nvSpPr>
          <p:cNvPr id="72" name="Rectangle 7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Isosceles Triangle 7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Isosceles Triangle 7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Rectangle 7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7645857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Isosceles Triangle 3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DDBBC0-CCAF-5C00-74F5-8598F55170AC}"/>
              </a:ext>
            </a:extLst>
          </p:cNvPr>
          <p:cNvSpPr>
            <a:spLocks noGrp="1"/>
          </p:cNvSpPr>
          <p:nvPr>
            <p:ph type="title"/>
          </p:nvPr>
        </p:nvSpPr>
        <p:spPr>
          <a:xfrm>
            <a:off x="643467" y="321734"/>
            <a:ext cx="10905066" cy="1135737"/>
          </a:xfrm>
        </p:spPr>
        <p:txBody>
          <a:bodyPr>
            <a:normAutofit/>
          </a:bodyPr>
          <a:lstStyle/>
          <a:p>
            <a:r>
              <a:rPr lang="en-GB" sz="3600" u="sng">
                <a:latin typeface="Arial Nova"/>
              </a:rPr>
              <a:t>Identifying causes of profit decline</a:t>
            </a:r>
          </a:p>
        </p:txBody>
      </p:sp>
      <p:graphicFrame>
        <p:nvGraphicFramePr>
          <p:cNvPr id="22" name="Content Placeholder 2">
            <a:extLst>
              <a:ext uri="{FF2B5EF4-FFF2-40B4-BE49-F238E27FC236}">
                <a16:creationId xmlns:a16="http://schemas.microsoft.com/office/drawing/2014/main" id="{9671BCA5-7943-FC6B-5B5A-EA0FAD902319}"/>
              </a:ext>
            </a:extLst>
          </p:cNvPr>
          <p:cNvGraphicFramePr>
            <a:graphicFrameLocks noGrp="1"/>
          </p:cNvGraphicFramePr>
          <p:nvPr>
            <p:ph idx="1"/>
            <p:extLst>
              <p:ext uri="{D42A27DB-BD31-4B8C-83A1-F6EECF244321}">
                <p14:modId xmlns:p14="http://schemas.microsoft.com/office/powerpoint/2010/main" val="2132382620"/>
              </p:ext>
            </p:extLst>
          </p:nvPr>
        </p:nvGraphicFramePr>
        <p:xfrm>
          <a:off x="537663" y="1419015"/>
          <a:ext cx="10905066" cy="49262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252666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8">
            <a:extLst>
              <a:ext uri="{FF2B5EF4-FFF2-40B4-BE49-F238E27FC236}">
                <a16:creationId xmlns:a16="http://schemas.microsoft.com/office/drawing/2014/main" id="{605494DE-B078-4D87-BB01-C84320618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0">
            <a:extLst>
              <a:ext uri="{FF2B5EF4-FFF2-40B4-BE49-F238E27FC236}">
                <a16:creationId xmlns:a16="http://schemas.microsoft.com/office/drawing/2014/main" id="{9A0576B0-CD8C-4661-95C8-A9F2CE7CDD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4724288" cy="6861324"/>
          </a:xfrm>
          <a:prstGeom prst="rect">
            <a:avLst/>
          </a:prstGeom>
          <a:solidFill>
            <a:srgbClr val="000000">
              <a:alpha val="8039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2">
            <a:extLst>
              <a:ext uri="{FF2B5EF4-FFF2-40B4-BE49-F238E27FC236}">
                <a16:creationId xmlns:a16="http://schemas.microsoft.com/office/drawing/2014/main" id="{3FF60E2B-3919-423C-B1FF-56CDE6681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19042"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rgbClr val="000000">
              <a:alpha val="34902"/>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E86AAA7-7AD9-41C7-F151-151564E8AFF4}"/>
              </a:ext>
            </a:extLst>
          </p:cNvPr>
          <p:cNvSpPr>
            <a:spLocks noGrp="1"/>
          </p:cNvSpPr>
          <p:nvPr>
            <p:ph type="title"/>
          </p:nvPr>
        </p:nvSpPr>
        <p:spPr>
          <a:xfrm>
            <a:off x="541746" y="429614"/>
            <a:ext cx="3308130" cy="1802296"/>
          </a:xfrm>
          <a:solidFill>
            <a:schemeClr val="bg1"/>
          </a:solidFill>
        </p:spPr>
        <p:txBody>
          <a:bodyPr vert="horz" lIns="91440" tIns="45720" rIns="91440" bIns="45720" rtlCol="0" anchor="b">
            <a:normAutofit/>
          </a:bodyPr>
          <a:lstStyle/>
          <a:p>
            <a:r>
              <a:rPr lang="en-US" sz="2400" b="1">
                <a:latin typeface="Arial Nova"/>
              </a:rPr>
              <a:t>Pestel analysis on factors contributing to the complex problems</a:t>
            </a:r>
          </a:p>
        </p:txBody>
      </p:sp>
      <p:pic>
        <p:nvPicPr>
          <p:cNvPr id="82" name="Picture 82" descr="Logo, company name&#10;&#10;Description automatically generated">
            <a:extLst>
              <a:ext uri="{FF2B5EF4-FFF2-40B4-BE49-F238E27FC236}">
                <a16:creationId xmlns:a16="http://schemas.microsoft.com/office/drawing/2014/main" id="{6595F395-459B-E4BF-A69B-838C685F622D}"/>
              </a:ext>
            </a:extLst>
          </p:cNvPr>
          <p:cNvPicPr>
            <a:picLocks noChangeAspect="1"/>
          </p:cNvPicPr>
          <p:nvPr/>
        </p:nvPicPr>
        <p:blipFill>
          <a:blip r:embed="rId2"/>
          <a:stretch>
            <a:fillRect/>
          </a:stretch>
        </p:blipFill>
        <p:spPr>
          <a:xfrm>
            <a:off x="1375074" y="2640358"/>
            <a:ext cx="2075392" cy="1297517"/>
          </a:xfrm>
          <a:prstGeom prst="rect">
            <a:avLst/>
          </a:prstGeom>
        </p:spPr>
      </p:pic>
      <p:sp>
        <p:nvSpPr>
          <p:cNvPr id="148" name="Arrow: Down 147">
            <a:extLst>
              <a:ext uri="{FF2B5EF4-FFF2-40B4-BE49-F238E27FC236}">
                <a16:creationId xmlns:a16="http://schemas.microsoft.com/office/drawing/2014/main" id="{39C1D8E2-E0CE-7DD2-6D13-FC99BBC910E6}"/>
              </a:ext>
            </a:extLst>
          </p:cNvPr>
          <p:cNvSpPr/>
          <p:nvPr/>
        </p:nvSpPr>
        <p:spPr>
          <a:xfrm>
            <a:off x="2121448" y="2062758"/>
            <a:ext cx="485913" cy="98286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Arrow: Right 32">
            <a:extLst>
              <a:ext uri="{FF2B5EF4-FFF2-40B4-BE49-F238E27FC236}">
                <a16:creationId xmlns:a16="http://schemas.microsoft.com/office/drawing/2014/main" id="{DF89F1D4-1A85-5969-453F-7AA5E541487B}"/>
              </a:ext>
            </a:extLst>
          </p:cNvPr>
          <p:cNvSpPr/>
          <p:nvPr/>
        </p:nvSpPr>
        <p:spPr>
          <a:xfrm>
            <a:off x="3451123" y="1870251"/>
            <a:ext cx="1110446" cy="48227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12339" name="Diagram 12339">
            <a:extLst>
              <a:ext uri="{FF2B5EF4-FFF2-40B4-BE49-F238E27FC236}">
                <a16:creationId xmlns:a16="http://schemas.microsoft.com/office/drawing/2014/main" id="{DA7190AF-9D8C-ED5B-65DE-5AA3706D2350}"/>
              </a:ext>
            </a:extLst>
          </p:cNvPr>
          <p:cNvGraphicFramePr/>
          <p:nvPr>
            <p:extLst>
              <p:ext uri="{D42A27DB-BD31-4B8C-83A1-F6EECF244321}">
                <p14:modId xmlns:p14="http://schemas.microsoft.com/office/powerpoint/2010/main" val="3492514812"/>
              </p:ext>
            </p:extLst>
          </p:nvPr>
        </p:nvGraphicFramePr>
        <p:xfrm>
          <a:off x="4921249" y="3185653"/>
          <a:ext cx="7163533" cy="3146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515" name="Diagram 12515">
            <a:extLst>
              <a:ext uri="{FF2B5EF4-FFF2-40B4-BE49-F238E27FC236}">
                <a16:creationId xmlns:a16="http://schemas.microsoft.com/office/drawing/2014/main" id="{70261457-F561-44DD-0E11-BADFC51007D6}"/>
              </a:ext>
            </a:extLst>
          </p:cNvPr>
          <p:cNvGraphicFramePr/>
          <p:nvPr>
            <p:extLst>
              <p:ext uri="{D42A27DB-BD31-4B8C-83A1-F6EECF244321}">
                <p14:modId xmlns:p14="http://schemas.microsoft.com/office/powerpoint/2010/main" val="3011358516"/>
              </p:ext>
            </p:extLst>
          </p:nvPr>
        </p:nvGraphicFramePr>
        <p:xfrm>
          <a:off x="4923091" y="526025"/>
          <a:ext cx="7163533" cy="29029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5" name="TextBox 34">
            <a:extLst>
              <a:ext uri="{FF2B5EF4-FFF2-40B4-BE49-F238E27FC236}">
                <a16:creationId xmlns:a16="http://schemas.microsoft.com/office/drawing/2014/main" id="{E8655C5F-7632-10EE-FC21-789E198C7035}"/>
              </a:ext>
            </a:extLst>
          </p:cNvPr>
          <p:cNvSpPr txBox="1"/>
          <p:nvPr/>
        </p:nvSpPr>
        <p:spPr>
          <a:xfrm>
            <a:off x="545041" y="4590520"/>
            <a:ext cx="3357562" cy="1938992"/>
          </a:xfrm>
          <a:prstGeom prst="rect">
            <a:avLst/>
          </a:prstGeo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GB" sz="1600" b="1">
                <a:latin typeface="Arial"/>
                <a:cs typeface="Arial"/>
              </a:rPr>
              <a:t>"I have used a Pestel analysis to understand the external factors which may be the cause of profit decline”</a:t>
            </a:r>
          </a:p>
          <a:p>
            <a:endParaRPr lang="en-GB" sz="1200" b="1">
              <a:latin typeface="Arial"/>
              <a:cs typeface="Arial"/>
            </a:endParaRPr>
          </a:p>
          <a:p>
            <a:r>
              <a:rPr lang="en-GB" sz="1200" b="1">
                <a:latin typeface="Arial"/>
                <a:cs typeface="Arial"/>
              </a:rPr>
              <a:t> </a:t>
            </a:r>
            <a:endParaRPr lang="en-GB" sz="1200" b="1"/>
          </a:p>
        </p:txBody>
      </p:sp>
    </p:spTree>
    <p:extLst>
      <p:ext uri="{BB962C8B-B14F-4D97-AF65-F5344CB8AC3E}">
        <p14:creationId xmlns:p14="http://schemas.microsoft.com/office/powerpoint/2010/main" val="109361668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28" name="Group 27">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32" name="Freeform: Shape 31">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9" name="Group 28">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30" name="Freeform: Shape 29">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46DA2A6C-5600-9B76-E804-03A4D116D4A1}"/>
              </a:ext>
            </a:extLst>
          </p:cNvPr>
          <p:cNvSpPr>
            <a:spLocks noGrp="1"/>
          </p:cNvSpPr>
          <p:nvPr>
            <p:ph type="title"/>
          </p:nvPr>
        </p:nvSpPr>
        <p:spPr>
          <a:xfrm>
            <a:off x="2163416" y="358676"/>
            <a:ext cx="7021513" cy="894760"/>
          </a:xfrm>
        </p:spPr>
        <p:txBody>
          <a:bodyPr vert="horz" lIns="91440" tIns="45720" rIns="91440" bIns="45720" rtlCol="0" anchor="b">
            <a:normAutofit/>
          </a:bodyPr>
          <a:lstStyle/>
          <a:p>
            <a:r>
              <a:rPr lang="en-US" sz="2400" b="1" u="sng">
                <a:solidFill>
                  <a:schemeClr val="bg1"/>
                </a:solidFill>
                <a:latin typeface="Arial Nova"/>
              </a:rPr>
              <a:t>Cause-and-effect</a:t>
            </a:r>
            <a:r>
              <a:rPr lang="en-US" sz="2400" b="1" u="sng" kern="1200">
                <a:solidFill>
                  <a:schemeClr val="bg1"/>
                </a:solidFill>
                <a:latin typeface="Arial Nova"/>
              </a:rPr>
              <a:t> analysis, using Fishbone Diagram</a:t>
            </a:r>
            <a:endParaRPr lang="en-US">
              <a:cs typeface="Calibri Light" panose="020F0302020204030204"/>
            </a:endParaRPr>
          </a:p>
        </p:txBody>
      </p:sp>
      <p:sp>
        <p:nvSpPr>
          <p:cNvPr id="4" name="TextBox 1">
            <a:extLst>
              <a:ext uri="{FF2B5EF4-FFF2-40B4-BE49-F238E27FC236}">
                <a16:creationId xmlns:a16="http://schemas.microsoft.com/office/drawing/2014/main" id="{9DCCFF0A-B0BD-FBB4-2049-87FCC73C721D}"/>
              </a:ext>
            </a:extLst>
          </p:cNvPr>
          <p:cNvSpPr txBox="1"/>
          <p:nvPr/>
        </p:nvSpPr>
        <p:spPr>
          <a:xfrm>
            <a:off x="748419" y="1769387"/>
            <a:ext cx="10691811" cy="424731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a:p>
            <a:pPr marL="285750" indent="-285750">
              <a:buFont typeface="Arial"/>
              <a:buChar char="•"/>
            </a:pPr>
            <a:endParaRPr lang="en-GB">
              <a:solidFill>
                <a:schemeClr val="bg1"/>
              </a:solidFill>
              <a:latin typeface="Arial Nova"/>
              <a:cs typeface="Calibri"/>
            </a:endParaRPr>
          </a:p>
        </p:txBody>
      </p:sp>
      <p:pic>
        <p:nvPicPr>
          <p:cNvPr id="57" name="Picture 56">
            <a:extLst>
              <a:ext uri="{FF2B5EF4-FFF2-40B4-BE49-F238E27FC236}">
                <a16:creationId xmlns:a16="http://schemas.microsoft.com/office/drawing/2014/main" id="{32CEFB4E-4F9F-7CAB-7216-E80DF07B7356}"/>
              </a:ext>
            </a:extLst>
          </p:cNvPr>
          <p:cNvPicPr>
            <a:picLocks noChangeAspect="1"/>
          </p:cNvPicPr>
          <p:nvPr/>
        </p:nvPicPr>
        <p:blipFill>
          <a:blip r:embed="rId3"/>
          <a:stretch>
            <a:fillRect/>
          </a:stretch>
        </p:blipFill>
        <p:spPr>
          <a:xfrm>
            <a:off x="1442674" y="1499449"/>
            <a:ext cx="9303302" cy="3859102"/>
          </a:xfrm>
          <a:prstGeom prst="rect">
            <a:avLst/>
          </a:prstGeom>
        </p:spPr>
      </p:pic>
      <p:sp>
        <p:nvSpPr>
          <p:cNvPr id="5" name="TextBox 4">
            <a:extLst>
              <a:ext uri="{FF2B5EF4-FFF2-40B4-BE49-F238E27FC236}">
                <a16:creationId xmlns:a16="http://schemas.microsoft.com/office/drawing/2014/main" id="{ADA55356-3DE2-0F5C-D853-0DE32D7617AE}"/>
              </a:ext>
            </a:extLst>
          </p:cNvPr>
          <p:cNvSpPr txBox="1"/>
          <p:nvPr/>
        </p:nvSpPr>
        <p:spPr>
          <a:xfrm>
            <a:off x="8337716" y="4605060"/>
            <a:ext cx="3051531" cy="1323439"/>
          </a:xfrm>
          <a:prstGeom prst="rect">
            <a:avLst/>
          </a:prstGeom>
          <a:solidFill>
            <a:schemeClr val="tx1"/>
          </a:solidFill>
          <a:ln>
            <a:solidFill>
              <a:schemeClr val="bg1"/>
            </a:solidFill>
          </a:ln>
        </p:spPr>
        <p:txBody>
          <a:bodyPr wrap="square" rtlCol="0">
            <a:spAutoFit/>
          </a:bodyPr>
          <a:lstStyle/>
          <a:p>
            <a:r>
              <a:rPr lang="en-GB" sz="1600">
                <a:solidFill>
                  <a:schemeClr val="bg1"/>
                </a:solidFill>
                <a:latin typeface="Arial" panose="020B0604020202020204" pitchFamily="34" charset="0"/>
                <a:cs typeface="Arial" panose="020B0604020202020204" pitchFamily="34" charset="0"/>
              </a:rPr>
              <a:t>“ I have chose the fishbone analysis to understand the possible causes and effects of the problem, for TM Lewin profit decline”</a:t>
            </a:r>
            <a:endParaRPr lang="en-GB" sz="1600"/>
          </a:p>
        </p:txBody>
      </p:sp>
      <p:sp>
        <p:nvSpPr>
          <p:cNvPr id="6" name="TextBox 5">
            <a:extLst>
              <a:ext uri="{FF2B5EF4-FFF2-40B4-BE49-F238E27FC236}">
                <a16:creationId xmlns:a16="http://schemas.microsoft.com/office/drawing/2014/main" id="{C8AE61E4-2216-B19D-86E8-745EB34B8C5F}"/>
              </a:ext>
            </a:extLst>
          </p:cNvPr>
          <p:cNvSpPr txBox="1"/>
          <p:nvPr/>
        </p:nvSpPr>
        <p:spPr>
          <a:xfrm>
            <a:off x="2699458" y="4522983"/>
            <a:ext cx="1012723" cy="215444"/>
          </a:xfrm>
          <a:prstGeom prst="rect">
            <a:avLst/>
          </a:prstGeom>
          <a:noFill/>
        </p:spPr>
        <p:txBody>
          <a:bodyPr wrap="square" rtlCol="0">
            <a:spAutoFit/>
          </a:bodyPr>
          <a:lstStyle/>
          <a:p>
            <a:r>
              <a:rPr lang="en-GB" sz="800" b="1">
                <a:solidFill>
                  <a:schemeClr val="bg1"/>
                </a:solidFill>
                <a:latin typeface="Amasis MT Pro" panose="020B0604020202020204" pitchFamily="18" charset="0"/>
                <a:ea typeface="Batang" panose="02030600000101010101" pitchFamily="18" charset="-127"/>
              </a:rPr>
              <a:t>Low in demand</a:t>
            </a:r>
          </a:p>
        </p:txBody>
      </p:sp>
      <p:sp>
        <p:nvSpPr>
          <p:cNvPr id="7" name="TextBox 6">
            <a:extLst>
              <a:ext uri="{FF2B5EF4-FFF2-40B4-BE49-F238E27FC236}">
                <a16:creationId xmlns:a16="http://schemas.microsoft.com/office/drawing/2014/main" id="{A6DD71A7-B7E7-A5AB-3640-10679B76E56C}"/>
              </a:ext>
            </a:extLst>
          </p:cNvPr>
          <p:cNvSpPr txBox="1"/>
          <p:nvPr/>
        </p:nvSpPr>
        <p:spPr>
          <a:xfrm>
            <a:off x="3529781" y="5004619"/>
            <a:ext cx="914400" cy="261610"/>
          </a:xfrm>
          <a:prstGeom prst="rect">
            <a:avLst/>
          </a:prstGeom>
          <a:noFill/>
        </p:spPr>
        <p:txBody>
          <a:bodyPr wrap="square" rtlCol="0">
            <a:spAutoFit/>
          </a:bodyPr>
          <a:lstStyle/>
          <a:p>
            <a:r>
              <a:rPr lang="en-GB" sz="1100" b="1">
                <a:solidFill>
                  <a:schemeClr val="bg1"/>
                </a:solidFill>
                <a:latin typeface="Baskerville Old Face" panose="02020602080505020303" pitchFamily="18" charset="0"/>
              </a:rPr>
              <a:t>public</a:t>
            </a:r>
          </a:p>
        </p:txBody>
      </p:sp>
      <p:sp>
        <p:nvSpPr>
          <p:cNvPr id="9" name="TextBox 8">
            <a:extLst>
              <a:ext uri="{FF2B5EF4-FFF2-40B4-BE49-F238E27FC236}">
                <a16:creationId xmlns:a16="http://schemas.microsoft.com/office/drawing/2014/main" id="{740DBB2C-A2ED-C05A-CBB7-3A3C99C92C96}"/>
              </a:ext>
            </a:extLst>
          </p:cNvPr>
          <p:cNvSpPr txBox="1"/>
          <p:nvPr/>
        </p:nvSpPr>
        <p:spPr>
          <a:xfrm>
            <a:off x="3670318" y="3658746"/>
            <a:ext cx="967004" cy="369332"/>
          </a:xfrm>
          <a:prstGeom prst="rect">
            <a:avLst/>
          </a:prstGeom>
          <a:noFill/>
        </p:spPr>
        <p:txBody>
          <a:bodyPr wrap="square" rtlCol="0">
            <a:spAutoFit/>
          </a:bodyPr>
          <a:lstStyle/>
          <a:p>
            <a:r>
              <a:rPr lang="en-GB" sz="900">
                <a:solidFill>
                  <a:schemeClr val="bg1"/>
                </a:solidFill>
                <a:latin typeface="Amasis MT Pro" panose="02040504050005020304" pitchFamily="18" charset="0"/>
              </a:rPr>
              <a:t>Consumer spending</a:t>
            </a:r>
          </a:p>
        </p:txBody>
      </p:sp>
    </p:spTree>
    <p:extLst>
      <p:ext uri="{BB962C8B-B14F-4D97-AF65-F5344CB8AC3E}">
        <p14:creationId xmlns:p14="http://schemas.microsoft.com/office/powerpoint/2010/main" val="931428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C3D6EC93-F369-413E-AA67-5D4104161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132379B-00CA-D0A8-CEB1-958120FCBC9E}"/>
              </a:ext>
            </a:extLst>
          </p:cNvPr>
          <p:cNvSpPr txBox="1"/>
          <p:nvPr/>
        </p:nvSpPr>
        <p:spPr>
          <a:xfrm>
            <a:off x="499240" y="1165033"/>
            <a:ext cx="5073196" cy="45273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171450">
              <a:lnSpc>
                <a:spcPct val="150000"/>
              </a:lnSpc>
              <a:spcAft>
                <a:spcPts val="600"/>
              </a:spcAft>
              <a:buFont typeface="Arial" panose="020B0604020202020204" pitchFamily="34" charset="0"/>
              <a:buChar char="•"/>
            </a:pPr>
            <a:r>
              <a:rPr lang="en-US" b="1">
                <a:solidFill>
                  <a:schemeClr val="bg1">
                    <a:alpha val="80000"/>
                  </a:schemeClr>
                </a:solidFill>
                <a:latin typeface="Arial Nova"/>
                <a:cs typeface="Calibri"/>
              </a:rPr>
              <a:t>Cause</a:t>
            </a:r>
            <a:r>
              <a:rPr lang="en-US">
                <a:solidFill>
                  <a:schemeClr val="bg1">
                    <a:alpha val="80000"/>
                  </a:schemeClr>
                </a:solidFill>
                <a:latin typeface="Arial Nova"/>
                <a:cs typeface="Calibri"/>
              </a:rPr>
              <a:t>:- pandemic affecting physical stores to shut down</a:t>
            </a:r>
          </a:p>
          <a:p>
            <a:pPr marL="228600" indent="-171450">
              <a:lnSpc>
                <a:spcPct val="150000"/>
              </a:lnSpc>
              <a:spcAft>
                <a:spcPts val="600"/>
              </a:spcAft>
              <a:buFont typeface="Wingdings" panose="05000000000000000000" pitchFamily="2" charset="2"/>
              <a:buChar char="ü"/>
            </a:pPr>
            <a:r>
              <a:rPr lang="en-US" b="1">
                <a:solidFill>
                  <a:srgbClr val="FF0000">
                    <a:alpha val="80000"/>
                  </a:srgbClr>
                </a:solidFill>
                <a:latin typeface="Arial Nova"/>
                <a:cs typeface="Calibri"/>
              </a:rPr>
              <a:t>Solution</a:t>
            </a:r>
            <a:r>
              <a:rPr lang="en-US">
                <a:solidFill>
                  <a:schemeClr val="bg1">
                    <a:alpha val="80000"/>
                  </a:schemeClr>
                </a:solidFill>
                <a:latin typeface="Arial Nova"/>
                <a:cs typeface="Calibri"/>
              </a:rPr>
              <a:t>:- easy online shopping </a:t>
            </a:r>
          </a:p>
          <a:p>
            <a:pPr marL="342900" indent="-285750">
              <a:lnSpc>
                <a:spcPct val="150000"/>
              </a:lnSpc>
              <a:spcAft>
                <a:spcPts val="600"/>
              </a:spcAft>
              <a:buFont typeface="Arial" panose="020B0604020202020204" pitchFamily="34" charset="0"/>
              <a:buChar char="•"/>
            </a:pPr>
            <a:r>
              <a:rPr lang="en-US" b="1">
                <a:solidFill>
                  <a:schemeClr val="bg1">
                    <a:alpha val="80000"/>
                  </a:schemeClr>
                </a:solidFill>
                <a:latin typeface="Arial Nova"/>
                <a:cs typeface="Calibri"/>
              </a:rPr>
              <a:t>Cause</a:t>
            </a:r>
            <a:r>
              <a:rPr lang="en-US">
                <a:solidFill>
                  <a:schemeClr val="bg1">
                    <a:alpha val="80000"/>
                  </a:schemeClr>
                </a:solidFill>
                <a:latin typeface="Arial Nova"/>
                <a:cs typeface="Calibri"/>
              </a:rPr>
              <a:t>:- cost of living, inflation and consumer spending</a:t>
            </a:r>
          </a:p>
          <a:p>
            <a:pPr marL="228600" indent="-171450">
              <a:lnSpc>
                <a:spcPct val="150000"/>
              </a:lnSpc>
              <a:spcAft>
                <a:spcPts val="600"/>
              </a:spcAft>
              <a:buFont typeface="Wingdings" panose="05000000000000000000" pitchFamily="2" charset="2"/>
              <a:buChar char="ü"/>
            </a:pPr>
            <a:r>
              <a:rPr lang="en-US" b="1">
                <a:solidFill>
                  <a:srgbClr val="FF0000">
                    <a:alpha val="80000"/>
                  </a:srgbClr>
                </a:solidFill>
                <a:latin typeface="Arial Nova"/>
                <a:cs typeface="Calibri"/>
              </a:rPr>
              <a:t>solution</a:t>
            </a:r>
            <a:r>
              <a:rPr lang="en-US">
                <a:solidFill>
                  <a:schemeClr val="bg1">
                    <a:alpha val="80000"/>
                  </a:schemeClr>
                </a:solidFill>
                <a:latin typeface="Arial Nova"/>
                <a:cs typeface="Calibri"/>
              </a:rPr>
              <a:t>:- Using promotions and make it affordable </a:t>
            </a:r>
            <a:endParaRPr lang="en-US" b="1">
              <a:solidFill>
                <a:schemeClr val="bg1">
                  <a:alpha val="80000"/>
                </a:schemeClr>
              </a:solidFill>
              <a:latin typeface="Arial Nova"/>
              <a:cs typeface="Calibri"/>
            </a:endParaRPr>
          </a:p>
          <a:p>
            <a:pPr marL="342900" indent="-285750">
              <a:lnSpc>
                <a:spcPct val="150000"/>
              </a:lnSpc>
              <a:spcAft>
                <a:spcPts val="600"/>
              </a:spcAft>
              <a:buFont typeface="Arial" panose="020B0604020202020204" pitchFamily="34" charset="0"/>
              <a:buChar char="•"/>
            </a:pPr>
            <a:r>
              <a:rPr lang="en-US" b="1">
                <a:solidFill>
                  <a:schemeClr val="bg1">
                    <a:alpha val="80000"/>
                  </a:schemeClr>
                </a:solidFill>
                <a:latin typeface="Arial Nova"/>
                <a:cs typeface="Calibri"/>
              </a:rPr>
              <a:t>Cause</a:t>
            </a:r>
            <a:r>
              <a:rPr lang="en-US">
                <a:solidFill>
                  <a:schemeClr val="bg1">
                    <a:alpha val="80000"/>
                  </a:schemeClr>
                </a:solidFill>
                <a:latin typeface="Arial Nova"/>
                <a:cs typeface="Calibri"/>
              </a:rPr>
              <a:t>:- customers not having other options apart from formal wear</a:t>
            </a:r>
          </a:p>
          <a:p>
            <a:pPr marL="228600" indent="-171450">
              <a:lnSpc>
                <a:spcPct val="150000"/>
              </a:lnSpc>
              <a:spcAft>
                <a:spcPts val="600"/>
              </a:spcAft>
              <a:buFont typeface="Wingdings" panose="05000000000000000000" pitchFamily="2" charset="2"/>
              <a:buChar char="ü"/>
            </a:pPr>
            <a:r>
              <a:rPr lang="en-US" b="1">
                <a:solidFill>
                  <a:srgbClr val="FF0000">
                    <a:alpha val="80000"/>
                  </a:srgbClr>
                </a:solidFill>
                <a:latin typeface="Arial Nova"/>
                <a:cs typeface="Calibri"/>
              </a:rPr>
              <a:t>Solution</a:t>
            </a:r>
            <a:r>
              <a:rPr lang="en-US">
                <a:solidFill>
                  <a:schemeClr val="bg1">
                    <a:alpha val="80000"/>
                  </a:schemeClr>
                </a:solidFill>
                <a:latin typeface="Arial Nova"/>
                <a:cs typeface="Calibri"/>
              </a:rPr>
              <a:t>:-  Enhanced product portfolio</a:t>
            </a:r>
          </a:p>
          <a:p>
            <a:pPr marL="228600" indent="-171450">
              <a:lnSpc>
                <a:spcPct val="150000"/>
              </a:lnSpc>
              <a:spcAft>
                <a:spcPts val="600"/>
              </a:spcAft>
              <a:buFont typeface="Wingdings" panose="05000000000000000000" pitchFamily="2" charset="2"/>
              <a:buChar char="ü"/>
            </a:pPr>
            <a:endParaRPr lang="en-US" sz="1100">
              <a:solidFill>
                <a:schemeClr val="bg1">
                  <a:alpha val="80000"/>
                </a:schemeClr>
              </a:solidFill>
              <a:latin typeface="Arial Nova"/>
              <a:cs typeface="Calibri"/>
            </a:endParaRPr>
          </a:p>
          <a:p>
            <a:pPr marL="228600" indent="-171450">
              <a:lnSpc>
                <a:spcPct val="150000"/>
              </a:lnSpc>
              <a:spcAft>
                <a:spcPts val="600"/>
              </a:spcAft>
              <a:buFont typeface="Wingdings" panose="05000000000000000000" pitchFamily="2" charset="2"/>
              <a:buChar char="ü"/>
            </a:pPr>
            <a:endParaRPr lang="en-US" sz="1100">
              <a:solidFill>
                <a:schemeClr val="bg1">
                  <a:alpha val="80000"/>
                </a:schemeClr>
              </a:solidFill>
              <a:latin typeface="Arial Nova"/>
              <a:cs typeface="Calibri"/>
            </a:endParaRPr>
          </a:p>
          <a:p>
            <a:pPr marL="228600" indent="-171450">
              <a:lnSpc>
                <a:spcPct val="150000"/>
              </a:lnSpc>
              <a:spcAft>
                <a:spcPts val="600"/>
              </a:spcAft>
              <a:buFont typeface="Arial" panose="020B0604020202020204" pitchFamily="34" charset="0"/>
              <a:buChar char="•"/>
            </a:pPr>
            <a:endParaRPr lang="en-US" sz="1100">
              <a:solidFill>
                <a:schemeClr val="bg1">
                  <a:alpha val="80000"/>
                </a:schemeClr>
              </a:solidFill>
              <a:latin typeface="Arial Nova"/>
              <a:cs typeface="Calibri"/>
            </a:endParaRPr>
          </a:p>
          <a:p>
            <a:pPr marL="228600" indent="-171450">
              <a:lnSpc>
                <a:spcPct val="90000"/>
              </a:lnSpc>
              <a:spcAft>
                <a:spcPts val="600"/>
              </a:spcAft>
              <a:buFont typeface="Arial" panose="020B0604020202020204" pitchFamily="34" charset="0"/>
              <a:buChar char="•"/>
            </a:pPr>
            <a:endParaRPr lang="en-US" sz="1200" b="1">
              <a:solidFill>
                <a:schemeClr val="bg1">
                  <a:alpha val="80000"/>
                </a:schemeClr>
              </a:solidFill>
              <a:latin typeface="Arial Nova"/>
              <a:cs typeface="Calibri"/>
            </a:endParaRPr>
          </a:p>
          <a:p>
            <a:pPr marL="57150">
              <a:lnSpc>
                <a:spcPct val="90000"/>
              </a:lnSpc>
              <a:spcAft>
                <a:spcPts val="600"/>
              </a:spcAft>
            </a:pPr>
            <a:r>
              <a:rPr lang="en-US" sz="1200" b="1">
                <a:solidFill>
                  <a:schemeClr val="bg1">
                    <a:alpha val="80000"/>
                  </a:schemeClr>
                </a:solidFill>
                <a:latin typeface="Arial Nova"/>
                <a:cs typeface="Calibri"/>
              </a:rPr>
              <a:t>  </a:t>
            </a:r>
          </a:p>
          <a:p>
            <a:pPr marL="285750" indent="-228600">
              <a:lnSpc>
                <a:spcPct val="90000"/>
              </a:lnSpc>
              <a:spcAft>
                <a:spcPts val="600"/>
              </a:spcAft>
              <a:buFont typeface="Arial" panose="020B0604020202020204" pitchFamily="34" charset="0"/>
              <a:buChar char="•"/>
            </a:pPr>
            <a:endParaRPr lang="en-US" sz="1100">
              <a:solidFill>
                <a:schemeClr val="bg1">
                  <a:alpha val="80000"/>
                </a:schemeClr>
              </a:solidFill>
            </a:endParaRPr>
          </a:p>
          <a:p>
            <a:pPr marL="285750" indent="-228600">
              <a:lnSpc>
                <a:spcPct val="90000"/>
              </a:lnSpc>
              <a:spcAft>
                <a:spcPts val="600"/>
              </a:spcAft>
              <a:buFont typeface="Arial" panose="020B0604020202020204" pitchFamily="34" charset="0"/>
              <a:buChar char="•"/>
            </a:pPr>
            <a:endParaRPr lang="en-US" sz="1100">
              <a:solidFill>
                <a:schemeClr val="bg1">
                  <a:alpha val="80000"/>
                </a:schemeClr>
              </a:solidFill>
            </a:endParaRPr>
          </a:p>
          <a:p>
            <a:pPr marL="285750" indent="-228600">
              <a:lnSpc>
                <a:spcPct val="90000"/>
              </a:lnSpc>
              <a:spcAft>
                <a:spcPts val="600"/>
              </a:spcAft>
              <a:buFont typeface="Arial" panose="020B0604020202020204" pitchFamily="34" charset="0"/>
              <a:buChar char="•"/>
            </a:pPr>
            <a:endParaRPr lang="en-US" sz="1100">
              <a:solidFill>
                <a:schemeClr val="bg1">
                  <a:alpha val="80000"/>
                </a:schemeClr>
              </a:solidFill>
            </a:endParaRPr>
          </a:p>
          <a:p>
            <a:pPr marL="285750" indent="-228600">
              <a:lnSpc>
                <a:spcPct val="90000"/>
              </a:lnSpc>
              <a:spcAft>
                <a:spcPts val="600"/>
              </a:spcAft>
              <a:buFont typeface="Arial" panose="020B0604020202020204" pitchFamily="34" charset="0"/>
              <a:buChar char="•"/>
            </a:pPr>
            <a:endParaRPr lang="en-US" sz="1100">
              <a:solidFill>
                <a:schemeClr val="bg1">
                  <a:alpha val="80000"/>
                </a:schemeClr>
              </a:solidFill>
            </a:endParaRPr>
          </a:p>
          <a:p>
            <a:pPr marL="285750" indent="-228600">
              <a:lnSpc>
                <a:spcPct val="90000"/>
              </a:lnSpc>
              <a:spcAft>
                <a:spcPts val="600"/>
              </a:spcAft>
              <a:buFont typeface="Arial" panose="020B0604020202020204" pitchFamily="34" charset="0"/>
              <a:buChar char="•"/>
            </a:pPr>
            <a:endParaRPr lang="en-US" sz="1100">
              <a:solidFill>
                <a:schemeClr val="bg1">
                  <a:alpha val="80000"/>
                </a:schemeClr>
              </a:solidFill>
            </a:endParaRPr>
          </a:p>
          <a:p>
            <a:pPr marL="285750" indent="-228600">
              <a:lnSpc>
                <a:spcPct val="90000"/>
              </a:lnSpc>
              <a:spcAft>
                <a:spcPts val="600"/>
              </a:spcAft>
              <a:buFont typeface="Arial" panose="020B0604020202020204" pitchFamily="34" charset="0"/>
              <a:buChar char="•"/>
            </a:pPr>
            <a:endParaRPr lang="en-US" sz="1100">
              <a:solidFill>
                <a:schemeClr val="bg1">
                  <a:alpha val="80000"/>
                </a:schemeClr>
              </a:solidFill>
            </a:endParaRPr>
          </a:p>
          <a:p>
            <a:pPr indent="-228600">
              <a:lnSpc>
                <a:spcPct val="90000"/>
              </a:lnSpc>
              <a:spcAft>
                <a:spcPts val="600"/>
              </a:spcAft>
              <a:buFont typeface="Arial" panose="020B0604020202020204" pitchFamily="34" charset="0"/>
              <a:buChar char="•"/>
            </a:pPr>
            <a:endParaRPr lang="en-US" sz="1100">
              <a:solidFill>
                <a:schemeClr val="bg1">
                  <a:alpha val="80000"/>
                </a:schemeClr>
              </a:solidFill>
            </a:endParaRPr>
          </a:p>
          <a:p>
            <a:pPr indent="-228600">
              <a:lnSpc>
                <a:spcPct val="90000"/>
              </a:lnSpc>
              <a:spcAft>
                <a:spcPts val="600"/>
              </a:spcAft>
              <a:buFont typeface="Arial" panose="020B0604020202020204" pitchFamily="34" charset="0"/>
              <a:buChar char="•"/>
            </a:pPr>
            <a:endParaRPr lang="en-US" sz="1100">
              <a:solidFill>
                <a:schemeClr val="bg1">
                  <a:alpha val="80000"/>
                </a:schemeClr>
              </a:solidFill>
            </a:endParaRPr>
          </a:p>
        </p:txBody>
      </p:sp>
      <p:pic>
        <p:nvPicPr>
          <p:cNvPr id="17" name="Picture 4" descr="Graph on document with pen">
            <a:extLst>
              <a:ext uri="{FF2B5EF4-FFF2-40B4-BE49-F238E27FC236}">
                <a16:creationId xmlns:a16="http://schemas.microsoft.com/office/drawing/2014/main" id="{DFB813FE-7E7B-EBC0-48BE-5CA1D563620E}"/>
              </a:ext>
            </a:extLst>
          </p:cNvPr>
          <p:cNvPicPr>
            <a:picLocks noChangeAspect="1"/>
          </p:cNvPicPr>
          <p:nvPr/>
        </p:nvPicPr>
        <p:blipFill rotWithShape="1">
          <a:blip r:embed="rId2"/>
          <a:srcRect l="18660" r="18659" b="-1"/>
          <a:stretch/>
        </p:blipFill>
        <p:spPr>
          <a:xfrm>
            <a:off x="5752193" y="11"/>
            <a:ext cx="6439807" cy="6857989"/>
          </a:xfrm>
          <a:custGeom>
            <a:avLst/>
            <a:gdLst/>
            <a:ahLst/>
            <a:cxnLst/>
            <a:rect l="l" t="t" r="r" b="b"/>
            <a:pathLst>
              <a:path w="643980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1"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2" y="528850"/>
                  <a:pt x="335479" y="536547"/>
                  <a:pt x="337867" y="544146"/>
                </a:cubicBezTo>
                <a:lnTo>
                  <a:pt x="340032" y="549926"/>
                </a:lnTo>
                <a:lnTo>
                  <a:pt x="340448" y="551717"/>
                </a:lnTo>
                <a:lnTo>
                  <a:pt x="346286" y="566616"/>
                </a:lnTo>
                <a:lnTo>
                  <a:pt x="346338" y="566754"/>
                </a:lnTo>
                <a:lnTo>
                  <a:pt x="352655" y="583595"/>
                </a:lnTo>
                <a:lnTo>
                  <a:pt x="359451" y="612658"/>
                </a:lnTo>
                <a:cubicBezTo>
                  <a:pt x="358988" y="604728"/>
                  <a:pt x="357231" y="597005"/>
                  <a:pt x="354829" y="589388"/>
                </a:cubicBezTo>
                <a:lnTo>
                  <a:pt x="352655" y="583595"/>
                </a:lnTo>
                <a:lnTo>
                  <a:pt x="352236" y="581804"/>
                </a:lnTo>
                <a:lnTo>
                  <a:pt x="346286" y="566616"/>
                </a:lnTo>
                <a:lnTo>
                  <a:pt x="340032" y="549926"/>
                </a:lnTo>
                <a:close/>
                <a:moveTo>
                  <a:pt x="384407" y="268794"/>
                </a:moveTo>
                <a:lnTo>
                  <a:pt x="387837" y="328017"/>
                </a:lnTo>
                <a:cubicBezTo>
                  <a:pt x="389527" y="318646"/>
                  <a:pt x="389932" y="309031"/>
                  <a:pt x="389283" y="299164"/>
                </a:cubicBezTo>
                <a:cubicBezTo>
                  <a:pt x="388634" y="289296"/>
                  <a:pt x="386932" y="279176"/>
                  <a:pt x="384407" y="268794"/>
                </a:cubicBezTo>
                <a:close/>
                <a:moveTo>
                  <a:pt x="66991" y="0"/>
                </a:moveTo>
                <a:lnTo>
                  <a:pt x="6439807" y="0"/>
                </a:lnTo>
                <a:lnTo>
                  <a:pt x="6439807" y="6857999"/>
                </a:lnTo>
                <a:lnTo>
                  <a:pt x="149318" y="6857999"/>
                </a:lnTo>
                <a:lnTo>
                  <a:pt x="149318" y="6857457"/>
                </a:lnTo>
                <a:lnTo>
                  <a:pt x="22079" y="6857457"/>
                </a:lnTo>
                <a:lnTo>
                  <a:pt x="26851" y="6796804"/>
                </a:lnTo>
                <a:cubicBezTo>
                  <a:pt x="32162" y="6777207"/>
                  <a:pt x="39591" y="6758011"/>
                  <a:pt x="44354" y="6738388"/>
                </a:cubicBezTo>
                <a:cubicBezTo>
                  <a:pt x="48736" y="6720103"/>
                  <a:pt x="58832" y="6702955"/>
                  <a:pt x="67214" y="6685617"/>
                </a:cubicBezTo>
                <a:cubicBezTo>
                  <a:pt x="83217" y="6652472"/>
                  <a:pt x="73120" y="6617036"/>
                  <a:pt x="77310" y="6583128"/>
                </a:cubicBezTo>
                <a:cubicBezTo>
                  <a:pt x="78646" y="6572269"/>
                  <a:pt x="80168" y="6561411"/>
                  <a:pt x="82837" y="6550742"/>
                </a:cubicBezTo>
                <a:cubicBezTo>
                  <a:pt x="89885" y="6521593"/>
                  <a:pt x="95981" y="6491874"/>
                  <a:pt x="105698" y="6463490"/>
                </a:cubicBezTo>
                <a:cubicBezTo>
                  <a:pt x="116555" y="6431292"/>
                  <a:pt x="131034" y="6400429"/>
                  <a:pt x="146085" y="6363664"/>
                </a:cubicBezTo>
                <a:cubicBezTo>
                  <a:pt x="142274" y="6350899"/>
                  <a:pt x="131986" y="6331277"/>
                  <a:pt x="131034" y="6311084"/>
                </a:cubicBezTo>
                <a:cubicBezTo>
                  <a:pt x="127795" y="6246121"/>
                  <a:pt x="145512" y="6185351"/>
                  <a:pt x="173519" y="6127247"/>
                </a:cubicBezTo>
                <a:cubicBezTo>
                  <a:pt x="181900" y="6109530"/>
                  <a:pt x="187424" y="6090477"/>
                  <a:pt x="195616" y="6072569"/>
                </a:cubicBezTo>
                <a:cubicBezTo>
                  <a:pt x="198472" y="6066284"/>
                  <a:pt x="204569" y="6058092"/>
                  <a:pt x="210287" y="6056948"/>
                </a:cubicBezTo>
                <a:cubicBezTo>
                  <a:pt x="243432" y="6050282"/>
                  <a:pt x="242862" y="6025515"/>
                  <a:pt x="244766" y="5999796"/>
                </a:cubicBezTo>
                <a:cubicBezTo>
                  <a:pt x="247051" y="5969124"/>
                  <a:pt x="252386" y="5938836"/>
                  <a:pt x="256958" y="5908355"/>
                </a:cubicBezTo>
                <a:cubicBezTo>
                  <a:pt x="257530" y="5904353"/>
                  <a:pt x="261530" y="5900735"/>
                  <a:pt x="264199" y="5897114"/>
                </a:cubicBezTo>
                <a:cubicBezTo>
                  <a:pt x="268199" y="5891590"/>
                  <a:pt x="274296" y="5886447"/>
                  <a:pt x="275818" y="5880348"/>
                </a:cubicBezTo>
                <a:cubicBezTo>
                  <a:pt x="283249" y="5849107"/>
                  <a:pt x="289535" y="5817674"/>
                  <a:pt x="296393" y="5786239"/>
                </a:cubicBezTo>
                <a:cubicBezTo>
                  <a:pt x="297919" y="5779191"/>
                  <a:pt x="299822" y="5771953"/>
                  <a:pt x="302870" y="5765474"/>
                </a:cubicBezTo>
                <a:cubicBezTo>
                  <a:pt x="305728" y="5759378"/>
                  <a:pt x="310682" y="5754234"/>
                  <a:pt x="313730" y="5748136"/>
                </a:cubicBezTo>
                <a:cubicBezTo>
                  <a:pt x="321921" y="5731564"/>
                  <a:pt x="329541" y="5714607"/>
                  <a:pt x="338685" y="5695178"/>
                </a:cubicBezTo>
                <a:cubicBezTo>
                  <a:pt x="321541" y="5684320"/>
                  <a:pt x="331258" y="5669647"/>
                  <a:pt x="339449" y="5651360"/>
                </a:cubicBezTo>
                <a:cubicBezTo>
                  <a:pt x="347831" y="5632691"/>
                  <a:pt x="350497" y="5611164"/>
                  <a:pt x="353546"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4" y="4893907"/>
                  <a:pt x="406697" y="4884572"/>
                </a:cubicBezTo>
                <a:cubicBezTo>
                  <a:pt x="399647" y="4857522"/>
                  <a:pt x="388978" y="4831420"/>
                  <a:pt x="384216" y="4803988"/>
                </a:cubicBezTo>
                <a:cubicBezTo>
                  <a:pt x="381551" y="4788747"/>
                  <a:pt x="386312" y="4771793"/>
                  <a:pt x="389741" y="4755980"/>
                </a:cubicBezTo>
                <a:cubicBezTo>
                  <a:pt x="393361"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1" y="4346201"/>
                  <a:pt x="391265" y="4340674"/>
                  <a:pt x="392218" y="4335722"/>
                </a:cubicBezTo>
                <a:cubicBezTo>
                  <a:pt x="401743" y="4281810"/>
                  <a:pt x="387837" y="4231324"/>
                  <a:pt x="369547" y="4181603"/>
                </a:cubicBezTo>
                <a:cubicBezTo>
                  <a:pt x="367642" y="4176461"/>
                  <a:pt x="368214" y="4170174"/>
                  <a:pt x="368595" y="4164458"/>
                </a:cubicBezTo>
                <a:cubicBezTo>
                  <a:pt x="369928" y="4148453"/>
                  <a:pt x="376597" y="4131119"/>
                  <a:pt x="372597" y="4116641"/>
                </a:cubicBezTo>
                <a:cubicBezTo>
                  <a:pt x="361545" y="4078159"/>
                  <a:pt x="348211" y="4040058"/>
                  <a:pt x="331447" y="4003861"/>
                </a:cubicBezTo>
                <a:cubicBezTo>
                  <a:pt x="314493" y="3967091"/>
                  <a:pt x="300203" y="3932993"/>
                  <a:pt x="317350" y="3890891"/>
                </a:cubicBezTo>
                <a:cubicBezTo>
                  <a:pt x="324589" y="3872985"/>
                  <a:pt x="319445" y="3849362"/>
                  <a:pt x="317541" y="3828785"/>
                </a:cubicBezTo>
                <a:cubicBezTo>
                  <a:pt x="316016" y="3813737"/>
                  <a:pt x="307442" y="3799258"/>
                  <a:pt x="307442" y="3784397"/>
                </a:cubicBezTo>
                <a:cubicBezTo>
                  <a:pt x="307442" y="3744770"/>
                  <a:pt x="297346" y="3709529"/>
                  <a:pt x="276771" y="3675238"/>
                </a:cubicBezTo>
                <a:cubicBezTo>
                  <a:pt x="268770" y="3661899"/>
                  <a:pt x="274105" y="3641134"/>
                  <a:pt x="272009" y="3623799"/>
                </a:cubicBezTo>
                <a:cubicBezTo>
                  <a:pt x="269533" y="3605509"/>
                  <a:pt x="267247" y="3586653"/>
                  <a:pt x="261721" y="3569124"/>
                </a:cubicBezTo>
                <a:cubicBezTo>
                  <a:pt x="247242" y="3523785"/>
                  <a:pt x="230859" y="3479015"/>
                  <a:pt x="215618" y="3433866"/>
                </a:cubicBezTo>
                <a:cubicBezTo>
                  <a:pt x="203045" y="3396719"/>
                  <a:pt x="212952" y="3360139"/>
                  <a:pt x="218285" y="3323372"/>
                </a:cubicBezTo>
                <a:cubicBezTo>
                  <a:pt x="221716" y="3300319"/>
                  <a:pt x="229907" y="3278795"/>
                  <a:pt x="217715" y="3252885"/>
                </a:cubicBezTo>
                <a:cubicBezTo>
                  <a:pt x="206093" y="3228119"/>
                  <a:pt x="208761" y="3196686"/>
                  <a:pt x="202474" y="3168870"/>
                </a:cubicBezTo>
                <a:cubicBezTo>
                  <a:pt x="197141" y="3145436"/>
                  <a:pt x="188566" y="3122770"/>
                  <a:pt x="180184" y="3100099"/>
                </a:cubicBezTo>
                <a:cubicBezTo>
                  <a:pt x="168753" y="3069235"/>
                  <a:pt x="156753" y="3038756"/>
                  <a:pt x="162468" y="3005035"/>
                </a:cubicBezTo>
                <a:cubicBezTo>
                  <a:pt x="168946" y="2966742"/>
                  <a:pt x="144561" y="2940455"/>
                  <a:pt x="128367" y="2910353"/>
                </a:cubicBezTo>
                <a:cubicBezTo>
                  <a:pt x="117318" y="2889587"/>
                  <a:pt x="109126" y="2866918"/>
                  <a:pt x="102267" y="2844248"/>
                </a:cubicBezTo>
                <a:cubicBezTo>
                  <a:pt x="93313" y="2813958"/>
                  <a:pt x="87978" y="2782716"/>
                  <a:pt x="79217" y="2752235"/>
                </a:cubicBezTo>
                <a:cubicBezTo>
                  <a:pt x="66072" y="2706131"/>
                  <a:pt x="55784"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2" y="2360933"/>
                </a:cubicBezTo>
                <a:cubicBezTo>
                  <a:pt x="28541" y="2356744"/>
                  <a:pt x="36543" y="2344741"/>
                  <a:pt x="37878" y="2335405"/>
                </a:cubicBezTo>
                <a:cubicBezTo>
                  <a:pt x="41877" y="2307402"/>
                  <a:pt x="35972" y="2281683"/>
                  <a:pt x="23017" y="2254633"/>
                </a:cubicBezTo>
                <a:cubicBezTo>
                  <a:pt x="10825" y="2229296"/>
                  <a:pt x="12159" y="2197670"/>
                  <a:pt x="7395" y="2168903"/>
                </a:cubicBezTo>
                <a:cubicBezTo>
                  <a:pt x="5681"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6" y="1938009"/>
                  <a:pt x="18445" y="1921817"/>
                </a:cubicBezTo>
                <a:cubicBezTo>
                  <a:pt x="19779" y="1915912"/>
                  <a:pt x="24922" y="1910004"/>
                  <a:pt x="24161" y="1904673"/>
                </a:cubicBezTo>
                <a:cubicBezTo>
                  <a:pt x="15970" y="1851709"/>
                  <a:pt x="52545" y="1813610"/>
                  <a:pt x="68738" y="1768838"/>
                </a:cubicBezTo>
                <a:cubicBezTo>
                  <a:pt x="85885" y="1721785"/>
                  <a:pt x="112174" y="1676253"/>
                  <a:pt x="104364" y="1623675"/>
                </a:cubicBezTo>
                <a:cubicBezTo>
                  <a:pt x="99601" y="1591859"/>
                  <a:pt x="88551" y="1561189"/>
                  <a:pt x="81883" y="1529563"/>
                </a:cubicBezTo>
                <a:cubicBezTo>
                  <a:pt x="79597" y="1518324"/>
                  <a:pt x="79979" y="1505751"/>
                  <a:pt x="82264" y="1494509"/>
                </a:cubicBezTo>
                <a:cubicBezTo>
                  <a:pt x="92744" y="1440216"/>
                  <a:pt x="94267" y="1386684"/>
                  <a:pt x="77120" y="1333341"/>
                </a:cubicBezTo>
                <a:cubicBezTo>
                  <a:pt x="74262" y="1324198"/>
                  <a:pt x="71597" y="1314483"/>
                  <a:pt x="71597" y="1304955"/>
                </a:cubicBezTo>
                <a:cubicBezTo>
                  <a:pt x="71597" y="1252757"/>
                  <a:pt x="75597" y="1201512"/>
                  <a:pt x="94267" y="1151600"/>
                </a:cubicBezTo>
                <a:cubicBezTo>
                  <a:pt x="100554" y="1134834"/>
                  <a:pt x="96553" y="1114449"/>
                  <a:pt x="98078" y="1095972"/>
                </a:cubicBezTo>
                <a:cubicBezTo>
                  <a:pt x="99409" y="1078826"/>
                  <a:pt x="99981" y="1061298"/>
                  <a:pt x="104364" y="1044725"/>
                </a:cubicBezTo>
                <a:cubicBezTo>
                  <a:pt x="110839" y="1020529"/>
                  <a:pt x="111601" y="998052"/>
                  <a:pt x="105887" y="973095"/>
                </a:cubicBezTo>
                <a:cubicBezTo>
                  <a:pt x="100554" y="949281"/>
                  <a:pt x="103220" y="923562"/>
                  <a:pt x="103029" y="898797"/>
                </a:cubicBezTo>
                <a:cubicBezTo>
                  <a:pt x="102839" y="871173"/>
                  <a:pt x="102649" y="843552"/>
                  <a:pt x="103601" y="815929"/>
                </a:cubicBezTo>
                <a:cubicBezTo>
                  <a:pt x="103981" y="804877"/>
                  <a:pt x="111601" y="792306"/>
                  <a:pt x="108553" y="783158"/>
                </a:cubicBezTo>
                <a:cubicBezTo>
                  <a:pt x="98267" y="753633"/>
                  <a:pt x="110649" y="724104"/>
                  <a:pt x="105127" y="694576"/>
                </a:cubicBezTo>
                <a:cubicBezTo>
                  <a:pt x="102267" y="680096"/>
                  <a:pt x="110078" y="663713"/>
                  <a:pt x="110839" y="648092"/>
                </a:cubicBezTo>
                <a:cubicBezTo>
                  <a:pt x="112174" y="622564"/>
                  <a:pt x="111601" y="597037"/>
                  <a:pt x="111983" y="571508"/>
                </a:cubicBezTo>
                <a:cubicBezTo>
                  <a:pt x="112174" y="563125"/>
                  <a:pt x="112936" y="554933"/>
                  <a:pt x="113318" y="546552"/>
                </a:cubicBezTo>
                <a:cubicBezTo>
                  <a:pt x="113697" y="539121"/>
                  <a:pt x="115411" y="531310"/>
                  <a:pt x="114081" y="524262"/>
                </a:cubicBezTo>
                <a:cubicBezTo>
                  <a:pt x="109315" y="498733"/>
                  <a:pt x="101505" y="473587"/>
                  <a:pt x="98457" y="447870"/>
                </a:cubicBezTo>
                <a:cubicBezTo>
                  <a:pt x="95792" y="425581"/>
                  <a:pt x="99409" y="402529"/>
                  <a:pt x="97505" y="380050"/>
                </a:cubicBezTo>
                <a:cubicBezTo>
                  <a:pt x="94267" y="340425"/>
                  <a:pt x="88551" y="300800"/>
                  <a:pt x="84930" y="261173"/>
                </a:cubicBezTo>
                <a:cubicBezTo>
                  <a:pt x="84168" y="252600"/>
                  <a:pt x="88934" y="243648"/>
                  <a:pt x="89314" y="234883"/>
                </a:cubicBezTo>
                <a:cubicBezTo>
                  <a:pt x="90266" y="207450"/>
                  <a:pt x="90457" y="180017"/>
                  <a:pt x="91027" y="152584"/>
                </a:cubicBezTo>
                <a:cubicBezTo>
                  <a:pt x="91218" y="136963"/>
                  <a:pt x="90647" y="121150"/>
                  <a:pt x="92361" y="105718"/>
                </a:cubicBezTo>
                <a:cubicBezTo>
                  <a:pt x="94647" y="85336"/>
                  <a:pt x="98078" y="66857"/>
                  <a:pt x="83217" y="47806"/>
                </a:cubicBezTo>
                <a:cubicBezTo>
                  <a:pt x="77453" y="40471"/>
                  <a:pt x="73691" y="32636"/>
                  <a:pt x="71207" y="24480"/>
                </a:cubicBezTo>
                <a:close/>
              </a:path>
            </a:pathLst>
          </a:custGeom>
          <a:effectLst>
            <a:outerShdw blurRad="381000" dist="152400" dir="10800000" algn="tr" rotWithShape="0">
              <a:prstClr val="black">
                <a:alpha val="10000"/>
              </a:prstClr>
            </a:outerShdw>
          </a:effectLst>
        </p:spPr>
      </p:pic>
      <p:grpSp>
        <p:nvGrpSpPr>
          <p:cNvPr id="39" name="Group 38">
            <a:extLst>
              <a:ext uri="{FF2B5EF4-FFF2-40B4-BE49-F238E27FC236}">
                <a16:creationId xmlns:a16="http://schemas.microsoft.com/office/drawing/2014/main" id="{4EA04677-6B2C-40F4-975C-ED91965527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2356" y="0"/>
            <a:ext cx="874718" cy="6857455"/>
            <a:chOff x="5632356" y="0"/>
            <a:chExt cx="874718" cy="6857455"/>
          </a:xfrm>
        </p:grpSpPr>
        <p:sp>
          <p:nvSpPr>
            <p:cNvPr id="40" name="Freeform: Shape 39">
              <a:extLst>
                <a:ext uri="{FF2B5EF4-FFF2-40B4-BE49-F238E27FC236}">
                  <a16:creationId xmlns:a16="http://schemas.microsoft.com/office/drawing/2014/main" id="{3F1ABE2E-F19F-4BD3-B0FA-8A2D8885B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C86D0F14-D449-4833-830D-A382829E2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5DBDCE93-9BEB-DD0B-714C-E4D78338D15E}"/>
              </a:ext>
            </a:extLst>
          </p:cNvPr>
          <p:cNvSpPr>
            <a:spLocks noGrp="1"/>
          </p:cNvSpPr>
          <p:nvPr>
            <p:ph type="title"/>
          </p:nvPr>
        </p:nvSpPr>
        <p:spPr>
          <a:xfrm>
            <a:off x="619077" y="323941"/>
            <a:ext cx="10344758" cy="940084"/>
          </a:xfrm>
        </p:spPr>
        <p:txBody>
          <a:bodyPr vert="horz" lIns="91440" tIns="45720" rIns="91440" bIns="45720" rtlCol="0" anchor="t">
            <a:normAutofit/>
          </a:bodyPr>
          <a:lstStyle/>
          <a:p>
            <a:r>
              <a:rPr lang="en-US" sz="2400" b="1" u="sng">
                <a:solidFill>
                  <a:schemeClr val="bg1"/>
                </a:solidFill>
                <a:latin typeface="Arial Nova"/>
              </a:rPr>
              <a:t>Identify possible solution that target the causes identified for TM Lewin </a:t>
            </a:r>
          </a:p>
        </p:txBody>
      </p:sp>
      <p:sp>
        <p:nvSpPr>
          <p:cNvPr id="5" name="TextBox 4">
            <a:extLst>
              <a:ext uri="{FF2B5EF4-FFF2-40B4-BE49-F238E27FC236}">
                <a16:creationId xmlns:a16="http://schemas.microsoft.com/office/drawing/2014/main" id="{E7E00165-E48C-506F-1D40-E7EE4145BB8A}"/>
              </a:ext>
            </a:extLst>
          </p:cNvPr>
          <p:cNvSpPr txBox="1"/>
          <p:nvPr/>
        </p:nvSpPr>
        <p:spPr>
          <a:xfrm>
            <a:off x="7418373" y="2860606"/>
            <a:ext cx="3545462" cy="1754326"/>
          </a:xfrm>
          <a:prstGeom prst="rect">
            <a:avLst/>
          </a:prstGeom>
          <a:solidFill>
            <a:schemeClr val="tx1"/>
          </a:solidFill>
          <a:ln>
            <a:solidFill>
              <a:schemeClr val="bg1"/>
            </a:solidFill>
          </a:ln>
        </p:spPr>
        <p:txBody>
          <a:bodyPr wrap="square" rtlCol="0">
            <a:spAutoFit/>
          </a:bodyPr>
          <a:lstStyle/>
          <a:p>
            <a:r>
              <a:rPr lang="en-GB">
                <a:solidFill>
                  <a:schemeClr val="bg1"/>
                </a:solidFill>
                <a:latin typeface="Arial" panose="020B0604020202020204" pitchFamily="34" charset="0"/>
                <a:cs typeface="Arial" panose="020B0604020202020204" pitchFamily="34" charset="0"/>
              </a:rPr>
              <a:t>” I will be using a grid analysis a decision maker tool to determine the key factors influencing the decision making for possible solution”</a:t>
            </a:r>
          </a:p>
          <a:p>
            <a:r>
              <a:rPr lang="en-GB">
                <a:solidFill>
                  <a:schemeClr val="bg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94945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10">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96DE89D-6ED7-CD97-F4CB-E421EE43FF69}"/>
              </a:ext>
            </a:extLst>
          </p:cNvPr>
          <p:cNvSpPr>
            <a:spLocks noGrp="1"/>
          </p:cNvSpPr>
          <p:nvPr>
            <p:ph type="title"/>
          </p:nvPr>
        </p:nvSpPr>
        <p:spPr>
          <a:xfrm>
            <a:off x="1353666" y="759805"/>
            <a:ext cx="10000133" cy="1325563"/>
          </a:xfrm>
        </p:spPr>
        <p:txBody>
          <a:bodyPr>
            <a:normAutofit/>
          </a:bodyPr>
          <a:lstStyle/>
          <a:p>
            <a:r>
              <a:rPr lang="en-GB" sz="4000">
                <a:solidFill>
                  <a:srgbClr val="FFFFFF"/>
                </a:solidFill>
                <a:latin typeface="Arial"/>
                <a:cs typeface="Arial"/>
              </a:rPr>
              <a:t>A Grid Analysis- Decision making tool to solve the problem of TM Lewin</a:t>
            </a:r>
            <a:endParaRPr lang="en-GB" sz="4000">
              <a:solidFill>
                <a:srgbClr val="FFFFFF"/>
              </a:solidFill>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CB0C6D74-83D4-821A-C7CA-F5681B0F0EB0}"/>
              </a:ext>
            </a:extLst>
          </p:cNvPr>
          <p:cNvGraphicFramePr>
            <a:graphicFrameLocks noGrp="1"/>
          </p:cNvGraphicFramePr>
          <p:nvPr>
            <p:ph idx="1"/>
            <p:extLst>
              <p:ext uri="{D42A27DB-BD31-4B8C-83A1-F6EECF244321}">
                <p14:modId xmlns:p14="http://schemas.microsoft.com/office/powerpoint/2010/main" val="1574247686"/>
              </p:ext>
            </p:extLst>
          </p:nvPr>
        </p:nvGraphicFramePr>
        <p:xfrm>
          <a:off x="1422492" y="2794199"/>
          <a:ext cx="9507781" cy="3125975"/>
        </p:xfrm>
        <a:graphic>
          <a:graphicData uri="http://schemas.openxmlformats.org/drawingml/2006/table">
            <a:tbl>
              <a:tblPr firstRow="1" bandRow="1">
                <a:tableStyleId>{7DF18680-E054-41AD-8BC1-D1AEF772440D}</a:tableStyleId>
              </a:tblPr>
              <a:tblGrid>
                <a:gridCol w="1625010">
                  <a:extLst>
                    <a:ext uri="{9D8B030D-6E8A-4147-A177-3AD203B41FA5}">
                      <a16:colId xmlns:a16="http://schemas.microsoft.com/office/drawing/2014/main" val="1767898772"/>
                    </a:ext>
                  </a:extLst>
                </a:gridCol>
                <a:gridCol w="1640516">
                  <a:extLst>
                    <a:ext uri="{9D8B030D-6E8A-4147-A177-3AD203B41FA5}">
                      <a16:colId xmlns:a16="http://schemas.microsoft.com/office/drawing/2014/main" val="1962921031"/>
                    </a:ext>
                  </a:extLst>
                </a:gridCol>
                <a:gridCol w="1749056">
                  <a:extLst>
                    <a:ext uri="{9D8B030D-6E8A-4147-A177-3AD203B41FA5}">
                      <a16:colId xmlns:a16="http://schemas.microsoft.com/office/drawing/2014/main" val="3515360972"/>
                    </a:ext>
                  </a:extLst>
                </a:gridCol>
                <a:gridCol w="1522284">
                  <a:extLst>
                    <a:ext uri="{9D8B030D-6E8A-4147-A177-3AD203B41FA5}">
                      <a16:colId xmlns:a16="http://schemas.microsoft.com/office/drawing/2014/main" val="2626566943"/>
                    </a:ext>
                  </a:extLst>
                </a:gridCol>
                <a:gridCol w="2276254">
                  <a:extLst>
                    <a:ext uri="{9D8B030D-6E8A-4147-A177-3AD203B41FA5}">
                      <a16:colId xmlns:a16="http://schemas.microsoft.com/office/drawing/2014/main" val="2191886764"/>
                    </a:ext>
                  </a:extLst>
                </a:gridCol>
                <a:gridCol w="694661">
                  <a:extLst>
                    <a:ext uri="{9D8B030D-6E8A-4147-A177-3AD203B41FA5}">
                      <a16:colId xmlns:a16="http://schemas.microsoft.com/office/drawing/2014/main" val="1171657517"/>
                    </a:ext>
                  </a:extLst>
                </a:gridCol>
              </a:tblGrid>
              <a:tr h="826150">
                <a:tc>
                  <a:txBody>
                    <a:bodyPr/>
                    <a:lstStyle/>
                    <a:p>
                      <a:endParaRPr lang="en-GB" sz="2200"/>
                    </a:p>
                  </a:txBody>
                  <a:tcPr marL="111642" marR="111642" marT="55821" marB="55821"/>
                </a:tc>
                <a:tc>
                  <a:txBody>
                    <a:bodyPr/>
                    <a:lstStyle/>
                    <a:p>
                      <a:r>
                        <a:rPr lang="en-GB" sz="2000">
                          <a:solidFill>
                            <a:schemeClr val="bg1"/>
                          </a:solidFill>
                          <a:latin typeface="Arial"/>
                        </a:rPr>
                        <a:t>Cost/price</a:t>
                      </a:r>
                    </a:p>
                  </a:txBody>
                  <a:tcPr marL="111642" marR="111642" marT="55821" marB="55821"/>
                </a:tc>
                <a:tc>
                  <a:txBody>
                    <a:bodyPr/>
                    <a:lstStyle/>
                    <a:p>
                      <a:r>
                        <a:rPr lang="en-GB" sz="2000">
                          <a:solidFill>
                            <a:schemeClr val="bg1"/>
                          </a:solidFill>
                          <a:latin typeface="Arial"/>
                        </a:rPr>
                        <a:t>Customer experience</a:t>
                      </a:r>
                    </a:p>
                  </a:txBody>
                  <a:tcPr marL="111642" marR="111642" marT="55821" marB="55821"/>
                </a:tc>
                <a:tc>
                  <a:txBody>
                    <a:bodyPr/>
                    <a:lstStyle/>
                    <a:p>
                      <a:r>
                        <a:rPr lang="en-GB" sz="2000">
                          <a:solidFill>
                            <a:schemeClr val="bg1"/>
                          </a:solidFill>
                          <a:latin typeface="Arial"/>
                        </a:rPr>
                        <a:t>Costumer </a:t>
                      </a:r>
                    </a:p>
                    <a:p>
                      <a:r>
                        <a:rPr lang="en-GB" sz="2000">
                          <a:solidFill>
                            <a:schemeClr val="bg1"/>
                          </a:solidFill>
                          <a:latin typeface="Arial"/>
                        </a:rPr>
                        <a:t>service</a:t>
                      </a:r>
                    </a:p>
                  </a:txBody>
                  <a:tcPr marL="111642" marR="111642" marT="55821" marB="55821"/>
                </a:tc>
                <a:tc>
                  <a:txBody>
                    <a:bodyPr/>
                    <a:lstStyle/>
                    <a:p>
                      <a:r>
                        <a:rPr lang="en-GB" sz="2000">
                          <a:solidFill>
                            <a:schemeClr val="bg1"/>
                          </a:solidFill>
                          <a:latin typeface="Arial"/>
                        </a:rPr>
                        <a:t>Quantity service/product</a:t>
                      </a:r>
                    </a:p>
                  </a:txBody>
                  <a:tcPr marL="111642" marR="111642" marT="55821" marB="55821"/>
                </a:tc>
                <a:tc>
                  <a:txBody>
                    <a:bodyPr/>
                    <a:lstStyle/>
                    <a:p>
                      <a:endParaRPr lang="en-GB" sz="2200">
                        <a:solidFill>
                          <a:schemeClr val="bg1"/>
                        </a:solidFill>
                        <a:latin typeface="Arial"/>
                      </a:endParaRPr>
                    </a:p>
                  </a:txBody>
                  <a:tcPr marL="111642" marR="111642" marT="55821" marB="55821"/>
                </a:tc>
                <a:extLst>
                  <a:ext uri="{0D108BD9-81ED-4DB2-BD59-A6C34878D82A}">
                    <a16:rowId xmlns:a16="http://schemas.microsoft.com/office/drawing/2014/main" val="637312057"/>
                  </a:ext>
                </a:extLst>
              </a:tr>
              <a:tr h="491225">
                <a:tc>
                  <a:txBody>
                    <a:bodyPr/>
                    <a:lstStyle/>
                    <a:p>
                      <a:r>
                        <a:rPr lang="en-GB" sz="2200">
                          <a:latin typeface="Arial"/>
                          <a:cs typeface="Arial"/>
                        </a:rPr>
                        <a:t>weight</a:t>
                      </a:r>
                    </a:p>
                  </a:txBody>
                  <a:tcPr marL="111642" marR="111642" marT="55821" marB="55821">
                    <a:solidFill>
                      <a:schemeClr val="tx1"/>
                    </a:solidFill>
                  </a:tcPr>
                </a:tc>
                <a:tc>
                  <a:txBody>
                    <a:bodyPr/>
                    <a:lstStyle/>
                    <a:p>
                      <a:r>
                        <a:rPr lang="en-GB" sz="2200"/>
                        <a:t>4</a:t>
                      </a:r>
                    </a:p>
                  </a:txBody>
                  <a:tcPr marL="111642" marR="111642" marT="55821" marB="55821">
                    <a:solidFill>
                      <a:schemeClr val="tx1"/>
                    </a:solidFill>
                  </a:tcPr>
                </a:tc>
                <a:tc>
                  <a:txBody>
                    <a:bodyPr/>
                    <a:lstStyle/>
                    <a:p>
                      <a:r>
                        <a:rPr lang="en-GB" sz="2200"/>
                        <a:t>3</a:t>
                      </a:r>
                    </a:p>
                  </a:txBody>
                  <a:tcPr marL="111642" marR="111642" marT="55821" marB="55821">
                    <a:solidFill>
                      <a:schemeClr val="tx1"/>
                    </a:solidFill>
                  </a:tcPr>
                </a:tc>
                <a:tc>
                  <a:txBody>
                    <a:bodyPr/>
                    <a:lstStyle/>
                    <a:p>
                      <a:r>
                        <a:rPr lang="en-GB" sz="2200"/>
                        <a:t>3</a:t>
                      </a:r>
                    </a:p>
                  </a:txBody>
                  <a:tcPr marL="111642" marR="111642" marT="55821" marB="55821">
                    <a:solidFill>
                      <a:schemeClr val="tx1"/>
                    </a:solidFill>
                  </a:tcPr>
                </a:tc>
                <a:tc>
                  <a:txBody>
                    <a:bodyPr/>
                    <a:lstStyle/>
                    <a:p>
                      <a:r>
                        <a:rPr lang="en-GB" sz="2200"/>
                        <a:t>4</a:t>
                      </a:r>
                    </a:p>
                  </a:txBody>
                  <a:tcPr marL="111642" marR="111642" marT="55821" marB="55821">
                    <a:solidFill>
                      <a:schemeClr val="tx1"/>
                    </a:solidFill>
                  </a:tcPr>
                </a:tc>
                <a:tc>
                  <a:txBody>
                    <a:bodyPr/>
                    <a:lstStyle/>
                    <a:p>
                      <a:endParaRPr lang="en-GB" sz="2200"/>
                    </a:p>
                  </a:txBody>
                  <a:tcPr marL="111642" marR="111642" marT="55821" marB="55821">
                    <a:solidFill>
                      <a:schemeClr val="tx1"/>
                    </a:solidFill>
                  </a:tcPr>
                </a:tc>
                <a:extLst>
                  <a:ext uri="{0D108BD9-81ED-4DB2-BD59-A6C34878D82A}">
                    <a16:rowId xmlns:a16="http://schemas.microsoft.com/office/drawing/2014/main" val="1638295051"/>
                  </a:ext>
                </a:extLst>
              </a:tr>
              <a:tr h="491225">
                <a:tc>
                  <a:txBody>
                    <a:bodyPr/>
                    <a:lstStyle/>
                    <a:p>
                      <a:r>
                        <a:rPr lang="en-GB" sz="2200">
                          <a:latin typeface="Arial"/>
                          <a:cs typeface="Arial"/>
                        </a:rPr>
                        <a:t>online</a:t>
                      </a:r>
                    </a:p>
                  </a:txBody>
                  <a:tcPr marL="111642" marR="111642" marT="55821" marB="55821"/>
                </a:tc>
                <a:tc>
                  <a:txBody>
                    <a:bodyPr/>
                    <a:lstStyle/>
                    <a:p>
                      <a:r>
                        <a:rPr lang="en-GB" sz="2200"/>
                        <a:t>2= 8</a:t>
                      </a:r>
                    </a:p>
                  </a:txBody>
                  <a:tcPr marL="111642" marR="111642" marT="55821" marB="55821"/>
                </a:tc>
                <a:tc>
                  <a:txBody>
                    <a:bodyPr/>
                    <a:lstStyle/>
                    <a:p>
                      <a:r>
                        <a:rPr lang="en-GB" sz="2200"/>
                        <a:t>3= 9</a:t>
                      </a:r>
                    </a:p>
                  </a:txBody>
                  <a:tcPr marL="111642" marR="111642" marT="55821" marB="55821"/>
                </a:tc>
                <a:tc>
                  <a:txBody>
                    <a:bodyPr/>
                    <a:lstStyle/>
                    <a:p>
                      <a:r>
                        <a:rPr lang="en-GB" sz="2200"/>
                        <a:t>3= 9</a:t>
                      </a:r>
                    </a:p>
                  </a:txBody>
                  <a:tcPr marL="111642" marR="111642" marT="55821" marB="55821"/>
                </a:tc>
                <a:tc>
                  <a:txBody>
                    <a:bodyPr/>
                    <a:lstStyle/>
                    <a:p>
                      <a:r>
                        <a:rPr lang="en-GB" sz="2200"/>
                        <a:t>3= 12</a:t>
                      </a:r>
                    </a:p>
                  </a:txBody>
                  <a:tcPr marL="111642" marR="111642" marT="55821" marB="55821"/>
                </a:tc>
                <a:tc>
                  <a:txBody>
                    <a:bodyPr/>
                    <a:lstStyle/>
                    <a:p>
                      <a:r>
                        <a:rPr lang="en-GB" sz="2200"/>
                        <a:t>38</a:t>
                      </a:r>
                    </a:p>
                  </a:txBody>
                  <a:tcPr marL="111642" marR="111642" marT="55821" marB="55821"/>
                </a:tc>
                <a:extLst>
                  <a:ext uri="{0D108BD9-81ED-4DB2-BD59-A6C34878D82A}">
                    <a16:rowId xmlns:a16="http://schemas.microsoft.com/office/drawing/2014/main" val="47138826"/>
                  </a:ext>
                </a:extLst>
              </a:tr>
              <a:tr h="826150">
                <a:tc>
                  <a:txBody>
                    <a:bodyPr/>
                    <a:lstStyle/>
                    <a:p>
                      <a:pPr lvl="0">
                        <a:buNone/>
                      </a:pPr>
                      <a:r>
                        <a:rPr lang="en-GB" sz="2200">
                          <a:latin typeface="Arial"/>
                          <a:cs typeface="Arial"/>
                        </a:rPr>
                        <a:t>Product variety</a:t>
                      </a:r>
                    </a:p>
                  </a:txBody>
                  <a:tcPr marL="111642" marR="111642" marT="55821" marB="55821"/>
                </a:tc>
                <a:tc>
                  <a:txBody>
                    <a:bodyPr/>
                    <a:lstStyle/>
                    <a:p>
                      <a:pPr lvl="0">
                        <a:buNone/>
                      </a:pPr>
                      <a:r>
                        <a:rPr lang="en-GB" sz="2200"/>
                        <a:t>1= 4</a:t>
                      </a:r>
                    </a:p>
                  </a:txBody>
                  <a:tcPr marL="111642" marR="111642" marT="55821" marB="55821"/>
                </a:tc>
                <a:tc>
                  <a:txBody>
                    <a:bodyPr/>
                    <a:lstStyle/>
                    <a:p>
                      <a:pPr lvl="0">
                        <a:buNone/>
                      </a:pPr>
                      <a:r>
                        <a:rPr lang="en-GB" sz="2200"/>
                        <a:t>1= 3</a:t>
                      </a:r>
                    </a:p>
                  </a:txBody>
                  <a:tcPr marL="111642" marR="111642" marT="55821" marB="55821"/>
                </a:tc>
                <a:tc>
                  <a:txBody>
                    <a:bodyPr/>
                    <a:lstStyle/>
                    <a:p>
                      <a:pPr lvl="0">
                        <a:buNone/>
                      </a:pPr>
                      <a:r>
                        <a:rPr lang="en-GB" sz="2200"/>
                        <a:t>1= 3</a:t>
                      </a:r>
                    </a:p>
                  </a:txBody>
                  <a:tcPr marL="111642" marR="111642" marT="55821" marB="55821"/>
                </a:tc>
                <a:tc>
                  <a:txBody>
                    <a:bodyPr/>
                    <a:lstStyle/>
                    <a:p>
                      <a:pPr lvl="0">
                        <a:buNone/>
                      </a:pPr>
                      <a:r>
                        <a:rPr lang="en-GB" sz="2200"/>
                        <a:t>1= 8</a:t>
                      </a:r>
                    </a:p>
                  </a:txBody>
                  <a:tcPr marL="111642" marR="111642" marT="55821" marB="55821"/>
                </a:tc>
                <a:tc>
                  <a:txBody>
                    <a:bodyPr/>
                    <a:lstStyle/>
                    <a:p>
                      <a:pPr lvl="0">
                        <a:buNone/>
                      </a:pPr>
                      <a:r>
                        <a:rPr lang="en-GB" sz="2200"/>
                        <a:t>18</a:t>
                      </a:r>
                    </a:p>
                  </a:txBody>
                  <a:tcPr marL="111642" marR="111642" marT="55821" marB="55821"/>
                </a:tc>
                <a:extLst>
                  <a:ext uri="{0D108BD9-81ED-4DB2-BD59-A6C34878D82A}">
                    <a16:rowId xmlns:a16="http://schemas.microsoft.com/office/drawing/2014/main" val="2684918594"/>
                  </a:ext>
                </a:extLst>
              </a:tr>
              <a:tr h="491225">
                <a:tc>
                  <a:txBody>
                    <a:bodyPr/>
                    <a:lstStyle/>
                    <a:p>
                      <a:pPr lvl="0">
                        <a:buNone/>
                      </a:pPr>
                      <a:r>
                        <a:rPr lang="en-GB" sz="2200">
                          <a:latin typeface="Arial"/>
                          <a:cs typeface="Arial"/>
                        </a:rPr>
                        <a:t>promotion</a:t>
                      </a:r>
                    </a:p>
                  </a:txBody>
                  <a:tcPr marL="111642" marR="111642" marT="55821" marB="55821"/>
                </a:tc>
                <a:tc>
                  <a:txBody>
                    <a:bodyPr/>
                    <a:lstStyle/>
                    <a:p>
                      <a:pPr lvl="0">
                        <a:buNone/>
                      </a:pPr>
                      <a:r>
                        <a:rPr lang="en-GB" sz="2200"/>
                        <a:t>2= 8</a:t>
                      </a:r>
                    </a:p>
                  </a:txBody>
                  <a:tcPr marL="111642" marR="111642" marT="55821" marB="55821"/>
                </a:tc>
                <a:tc>
                  <a:txBody>
                    <a:bodyPr/>
                    <a:lstStyle/>
                    <a:p>
                      <a:pPr lvl="0">
                        <a:buNone/>
                      </a:pPr>
                      <a:r>
                        <a:rPr lang="en-GB" sz="2200"/>
                        <a:t>2= 6</a:t>
                      </a:r>
                    </a:p>
                  </a:txBody>
                  <a:tcPr marL="111642" marR="111642" marT="55821" marB="55821"/>
                </a:tc>
                <a:tc>
                  <a:txBody>
                    <a:bodyPr/>
                    <a:lstStyle/>
                    <a:p>
                      <a:pPr lvl="0">
                        <a:buNone/>
                      </a:pPr>
                      <a:r>
                        <a:rPr lang="en-GB" sz="2200"/>
                        <a:t>2= 6</a:t>
                      </a:r>
                    </a:p>
                  </a:txBody>
                  <a:tcPr marL="111642" marR="111642" marT="55821" marB="55821"/>
                </a:tc>
                <a:tc>
                  <a:txBody>
                    <a:bodyPr/>
                    <a:lstStyle/>
                    <a:p>
                      <a:pPr lvl="0">
                        <a:buNone/>
                      </a:pPr>
                      <a:r>
                        <a:rPr lang="en-GB" sz="2200"/>
                        <a:t>2= 8</a:t>
                      </a:r>
                    </a:p>
                  </a:txBody>
                  <a:tcPr marL="111642" marR="111642" marT="55821" marB="55821"/>
                </a:tc>
                <a:tc>
                  <a:txBody>
                    <a:bodyPr/>
                    <a:lstStyle/>
                    <a:p>
                      <a:pPr lvl="0">
                        <a:buNone/>
                      </a:pPr>
                      <a:r>
                        <a:rPr lang="en-GB" sz="2200"/>
                        <a:t>28</a:t>
                      </a:r>
                    </a:p>
                  </a:txBody>
                  <a:tcPr marL="111642" marR="111642" marT="55821" marB="55821"/>
                </a:tc>
                <a:extLst>
                  <a:ext uri="{0D108BD9-81ED-4DB2-BD59-A6C34878D82A}">
                    <a16:rowId xmlns:a16="http://schemas.microsoft.com/office/drawing/2014/main" val="1546597702"/>
                  </a:ext>
                </a:extLst>
              </a:tr>
            </a:tbl>
          </a:graphicData>
        </a:graphic>
      </p:graphicFrame>
    </p:spTree>
    <p:extLst>
      <p:ext uri="{BB962C8B-B14F-4D97-AF65-F5344CB8AC3E}">
        <p14:creationId xmlns:p14="http://schemas.microsoft.com/office/powerpoint/2010/main" val="3778306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Rectangle 6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2102B6-CDFD-FE3D-6DBC-A00DFD46D6CC}"/>
              </a:ext>
            </a:extLst>
          </p:cNvPr>
          <p:cNvSpPr>
            <a:spLocks noGrp="1"/>
          </p:cNvSpPr>
          <p:nvPr>
            <p:ph type="title"/>
          </p:nvPr>
        </p:nvSpPr>
        <p:spPr>
          <a:xfrm>
            <a:off x="497756" y="640080"/>
            <a:ext cx="3896528" cy="5257800"/>
          </a:xfrm>
        </p:spPr>
        <p:txBody>
          <a:bodyPr>
            <a:normAutofit/>
          </a:bodyPr>
          <a:lstStyle/>
          <a:p>
            <a:r>
              <a:rPr lang="en-GB" sz="2800" b="1" u="sng" dirty="0">
                <a:solidFill>
                  <a:schemeClr val="bg1"/>
                </a:solidFill>
                <a:latin typeface="Arial Nova"/>
                <a:cs typeface="Calibri Light"/>
              </a:rPr>
              <a:t>An evaluation of most appropriate solution among alternatives solution</a:t>
            </a:r>
            <a:br>
              <a:rPr lang="en-GB" b="1" u="sng" dirty="0">
                <a:solidFill>
                  <a:schemeClr val="bg1"/>
                </a:solidFill>
                <a:latin typeface="Arial Nova"/>
                <a:cs typeface="Calibri Light"/>
              </a:rPr>
            </a:br>
            <a:endParaRPr lang="en-GB" b="1" u="sng" dirty="0">
              <a:solidFill>
                <a:schemeClr val="bg1"/>
              </a:solidFill>
              <a:latin typeface="Arial Nova"/>
              <a:cs typeface="Calibri Light"/>
            </a:endParaRPr>
          </a:p>
          <a:p>
            <a:r>
              <a:rPr lang="en-GB" b="1" dirty="0">
                <a:solidFill>
                  <a:schemeClr val="bg1"/>
                </a:solidFill>
                <a:latin typeface="Arial Nova"/>
                <a:cs typeface="Calibri Light"/>
              </a:rPr>
              <a:t>  </a:t>
            </a:r>
            <a:endParaRPr lang="en-GB" dirty="0">
              <a:solidFill>
                <a:schemeClr val="bg1"/>
              </a:solidFill>
            </a:endParaRPr>
          </a:p>
        </p:txBody>
      </p:sp>
      <p:sp>
        <p:nvSpPr>
          <p:cNvPr id="60" name="Content Placeholder 2">
            <a:extLst>
              <a:ext uri="{FF2B5EF4-FFF2-40B4-BE49-F238E27FC236}">
                <a16:creationId xmlns:a16="http://schemas.microsoft.com/office/drawing/2014/main" id="{3C9297EF-8641-DD7D-35C9-71CA023FB85D}"/>
              </a:ext>
            </a:extLst>
          </p:cNvPr>
          <p:cNvSpPr>
            <a:spLocks noGrp="1"/>
          </p:cNvSpPr>
          <p:nvPr>
            <p:ph idx="1"/>
          </p:nvPr>
        </p:nvSpPr>
        <p:spPr>
          <a:xfrm>
            <a:off x="5437491" y="640080"/>
            <a:ext cx="6024654" cy="5257800"/>
          </a:xfrm>
        </p:spPr>
        <p:txBody>
          <a:bodyPr anchor="ctr">
            <a:normAutofit/>
          </a:bodyPr>
          <a:lstStyle/>
          <a:p>
            <a:pPr marL="0" indent="0">
              <a:buNone/>
            </a:pPr>
            <a:r>
              <a:rPr lang="en-GB" sz="1600" dirty="0">
                <a:latin typeface="Arial" panose="020B0604020202020204" pitchFamily="34" charset="0"/>
                <a:cs typeface="Arial" panose="020B0604020202020204" pitchFamily="34" charset="0"/>
              </a:rPr>
              <a:t>results show the most appropriate solution:-</a:t>
            </a:r>
          </a:p>
          <a:p>
            <a:r>
              <a:rPr lang="en-GB" sz="1600" dirty="0">
                <a:latin typeface="Arial" panose="020B0604020202020204" pitchFamily="34" charset="0"/>
                <a:cs typeface="Arial" panose="020B0604020202020204" pitchFamily="34" charset="0"/>
              </a:rPr>
              <a:t>Online scoring the highest with 38</a:t>
            </a:r>
          </a:p>
          <a:p>
            <a:r>
              <a:rPr lang="en-GB" sz="1600" dirty="0">
                <a:latin typeface="Arial" panose="020B0604020202020204" pitchFamily="34" charset="0"/>
                <a:cs typeface="Arial" panose="020B0604020202020204" pitchFamily="34" charset="0"/>
              </a:rPr>
              <a:t>Promotion scoring 28</a:t>
            </a:r>
          </a:p>
          <a:p>
            <a:r>
              <a:rPr lang="en-GB" sz="1600" dirty="0">
                <a:latin typeface="Arial" panose="020B0604020202020204" pitchFamily="34" charset="0"/>
                <a:cs typeface="Arial" panose="020B0604020202020204" pitchFamily="34" charset="0"/>
              </a:rPr>
              <a:t>Product variety scoring 18</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My evaluation to the most appropriate solution amongst all the alternative solution which enable/s the best decision to address the problem for TM Lewin profit decline. </a:t>
            </a:r>
          </a:p>
          <a:p>
            <a:pPr>
              <a:buFont typeface="Wingdings" panose="05000000000000000000" pitchFamily="2" charset="2"/>
              <a:buChar char="ü"/>
            </a:pPr>
            <a:endParaRPr lang="en-GB" sz="1600" dirty="0">
              <a:latin typeface="Arial" panose="020B0604020202020204" pitchFamily="34" charset="0"/>
              <a:cs typeface="Arial" panose="020B0604020202020204" pitchFamily="34" charset="0"/>
            </a:endParaRPr>
          </a:p>
          <a:p>
            <a:pPr marL="0" indent="0">
              <a:buNone/>
            </a:pPr>
            <a:endParaRPr lang="en-GB" sz="1600" dirty="0">
              <a:cs typeface="Calibri" panose="020F0502020204030204"/>
            </a:endParaRPr>
          </a:p>
        </p:txBody>
      </p:sp>
    </p:spTree>
    <p:extLst>
      <p:ext uri="{BB962C8B-B14F-4D97-AF65-F5344CB8AC3E}">
        <p14:creationId xmlns:p14="http://schemas.microsoft.com/office/powerpoint/2010/main" val="767925909"/>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663009-5E70-4C1A-A76D-4566A1561FF5}">
  <ds:schemaRefs>
    <ds:schemaRef ds:uri="http://schemas.microsoft.com/sharepoint/v3/contenttype/forms"/>
  </ds:schemaRefs>
</ds:datastoreItem>
</file>

<file path=customXml/itemProps2.xml><?xml version="1.0" encoding="utf-8"?>
<ds:datastoreItem xmlns:ds="http://schemas.openxmlformats.org/officeDocument/2006/customXml" ds:itemID="{54BFBEC2-27B3-4608-ACED-FF9B9408A617}">
  <ds:schemaRefs>
    <ds:schemaRef ds:uri="http://purl.org/dc/terms/"/>
    <ds:schemaRef ds:uri="http://www.w3.org/XML/1998/namespace"/>
    <ds:schemaRef ds:uri="0e7fbce4-8ae7-4085-8b0a-9efa4c7cae6d"/>
    <ds:schemaRef ds:uri="4eb0a523-77d0-454a-93a8-50ca111d3c44"/>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36FB9B31-1931-4D78-9777-351876F028F2}">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Ion</Template>
  <TotalTime>5</TotalTime>
  <Words>946</Words>
  <Application>Microsoft Office PowerPoint</Application>
  <PresentationFormat>Widescreen</PresentationFormat>
  <Paragraphs>138</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Amasis MT Pro</vt:lpstr>
      <vt:lpstr>Arial</vt:lpstr>
      <vt:lpstr>Arial Nova</vt:lpstr>
      <vt:lpstr>Baskerville Old Face</vt:lpstr>
      <vt:lpstr>Calibri</vt:lpstr>
      <vt:lpstr>Calibri Light</vt:lpstr>
      <vt:lpstr>Wingdings</vt:lpstr>
      <vt:lpstr>Office Theme</vt:lpstr>
      <vt:lpstr> Declining Profitability at TM Lewin, UK.</vt:lpstr>
      <vt:lpstr>PowerPoint Presentation</vt:lpstr>
      <vt:lpstr>Understanding The Scope Of The Profit Decline and  the Impact that Effected The Business and Staff of TM Lewin</vt:lpstr>
      <vt:lpstr>Identifying causes of profit decline</vt:lpstr>
      <vt:lpstr>Pestel analysis on factors contributing to the complex problems</vt:lpstr>
      <vt:lpstr>Cause-and-effect analysis, using Fishbone Diagram</vt:lpstr>
      <vt:lpstr>Identify possible solution that target the causes identified for TM Lewin </vt:lpstr>
      <vt:lpstr>A Grid Analysis- Decision making tool to solve the problem of TM Lewin</vt:lpstr>
      <vt:lpstr>An evaluation of most appropriate solution among alternatives solution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Labli Begum</dc:creator>
  <cp:lastModifiedBy>Labli Begum (2121373)</cp:lastModifiedBy>
  <cp:revision>2</cp:revision>
  <dcterms:created xsi:type="dcterms:W3CDTF">2022-08-06T22:13:23Z</dcterms:created>
  <dcterms:modified xsi:type="dcterms:W3CDTF">2022-10-31T00:50:57Z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