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6" roundtripDataSignature="AMtx7mhSU3rJrJLmPBBmWkKQ3Q/lrYKGJ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D782209-5D49-4FAD-8DE2-0DB1A4BA73A4}">
  <a:tblStyle styleId="{BD782209-5D49-4FAD-8DE2-0DB1A4BA73A4}"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0" d="100"/>
          <a:sy n="50" d="100"/>
        </p:scale>
        <p:origin x="946" y="3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a0e7d41f65_0_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0" name="Google Shape;90;g3a0e7d41f65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The presentation helps in understanding how the famous tourism company Black Tomato, situated in London, helps in maintaining a belief-oriented recruitment process. This is inspired by Simon Sinek's principles of maintaining the title, "Hire those who believe what you believe". Thus, through the implementation of job analysis, description, specification, interview methods, and questioning techniques, it explores the design of a value-aligned project team for achieving sustainable business performance.</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98" name="Google Shape;9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Black Tomato is situated in London and was established in 2005. The company focuses on luxury travel experiences that are curated according to the preferences of travellers. The company focuses on emotion-driven travel experiences in terms of implementing personalisation and creativity. The core values of the company lie in focusing on curiosity, adventure, and authenticity. The profitability of the company does not revolve around the way it serves its clients but the process by which it recruits individuals to drive transformational growth projects.</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110" name="Google Shape;11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Black Tomato mainly focuses on a mission of providing transformative travel experiences. Thus, it requires employees who can develop an approach towards customers by having empathy. Therefore, the recruitment at the company is required to align culture with values so that individuals can clearly communicate and develop innovation strategies. These are extremely crucial for setting the foundation of the business in terms of establishing its transformation journey.</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128" name="Google Shape;128;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Business transformation helps in fostering an organisational culture of continuous innovation, rethinking systems, and processes. Thus, recruitment lies as the core foundation of delivering the workforce a strategic approach to implementing change. Hence, it is important to select employees who are flexible, innovative, and can be aligned with the strategy of Black Tomato. Furthermore, the strategic requirements support that Black Tomato helps in ensuring problem-solving strategies in terms of engaging customers through market and digital expansion.</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138" name="Google Shape;138;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Black Tomato focuses on developing job analysis, job descriptions, and person specifications in terms of ensuring the right candidate. Thus, it can be aligned with Organisation Fit theory, which focuses on creating a relationship between the company values and the individual. Furthermore, the theory helps in suggesting that employees who focus on the mission of the organisation often tend to experience satisfaction. Thus, this approach helps in ensuring hires for the transformational project that meet skill requirements and provide the company with innovative change.</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149" name="Google Shape;149;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Job analysis helps in understanding what each role focuses on in terms of developing a transformation project. For example, the change manager at Black Tomato can help in involving coordinated departments and managerial cultures. This helps in ensuring job clarity, which provides HR with a better opportunity to craft job descriptions and attract candidates. However, it also needs to focus on both interpersonal and technical skills to develop competitive advantages for Black Tomato.</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160" name="Google Shape;160;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Job description plays a major role in ensuring a communication tool between HR and the candidate. For example, a project manager at Black Tomato is required to describe the exact work a candidate needs to do under the department. Hence, by stating clear expectations, Black Tomato can help ensure transparency in terms of improving the recruitment quality of the candidates. Furthermore, this strategy will also help in mitigating the challenge of employee turnover risk.</a:t>
            </a:r>
            <a:endParaRPr/>
          </a:p>
        </p:txBody>
      </p:sp>
      <p:sp>
        <p:nvSpPr>
          <p:cNvPr id="173" name="Google Shape;173;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The main role of a person's specification is to create a difference between essential skills and desirable qualities. At Black Tomato, the candidates are required to reflect upon the imaginative spirit of the company. Hence, the stage helps in meeting the technological demands in terms of fitting the emotional and cultural domains of the candidates, as stated by Sinex. Furthermore, it helps in aligning the organisational transformations with agility and value to achieve success. </a:t>
            </a:r>
            <a:endParaRPr/>
          </a:p>
        </p:txBody>
      </p:sp>
      <p:sp>
        <p:nvSpPr>
          <p:cNvPr id="187" name="Google Shape;187;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The structured interview process is mainly designed to maintain consistency and fairness within the organisation. However, to ensure a transformational project, it is required to implement technical abilities and motivational strategies for the employees. Candidates are required to ask about their prior experiences and their capability to work under pressure. This approach helps in identifying the transformational challenge in terms of maintaining a collaborative ethos at Black Tomato.</a:t>
            </a:r>
            <a:endParaRPr/>
          </a:p>
        </p:txBody>
      </p:sp>
      <p:sp>
        <p:nvSpPr>
          <p:cNvPr id="197" name="Google Shape;197;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a:t>
            </a:r>
            <a:r>
              <a:rPr lang="en-US" sz="1200">
                <a:solidFill>
                  <a:schemeClr val="dk1"/>
                </a:solidFill>
              </a:rPr>
              <a:t> This helps in ensuring a well-rounded evaluation that not only touches the technical viewpoint but also enhances the cultural compatibility. Each group or panellist is required to focus on enhancing communication, teamwork, and innovative skills that can be aligned with Sinek's approach. For example, in a transformational project, this format helps in encouraging continuous, dynamic strategies for making individuals capable of working across functions in Black Tomato. This can be a line with Simon Sinex's idea of hiring people who believe in themselves. Furthermore, involving leaders from various departments, candidates can help in reasoning with the company in terms of developing passion, authenticity and creativity for a successful transformation.</a:t>
            </a:r>
            <a:endParaRPr/>
          </a:p>
        </p:txBody>
      </p:sp>
      <p:sp>
        <p:nvSpPr>
          <p:cNvPr id="205" name="Google Shape;205;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The competency-based interviews help in understanding the challenges faced by the candidates in their previous jobs. Thus, implementing questions helps in revealing problem-solving and leadership strategies. Furthermore, in a transformational setting, it helps in ensuring the comfort of the individuals in terms of motivating them through the change in Black Tomato. This can be aligned with Sinek's philosophy of assessing the past action of the candidate. Thus, black tomato helps in hiring individuals by understanding the intrinsic motivations which can be aligned with the mission and transformational travel experience of the company.</a:t>
            </a:r>
            <a:endParaRPr/>
          </a:p>
        </p:txBody>
      </p:sp>
      <p:sp>
        <p:nvSpPr>
          <p:cNvPr id="223" name="Google Shape;223;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Black Tomato implements a mix of questioning methods in terms of developing meaningful insights. The probing questions help in developing motivations among the candidates through thought processes. The Socratic questioning helps in encouraging reflections in terms of creating an approach to succeeding. The leading questions focus on the relevant race of the candidates. Thus, by implementing these methods, Black Tomato helps in assessing the experience of the candidates based on the belief, alignment, and creativity, which is important for driving transformational success. This process can be aligned with Sinek's statement of a belief-driven approach for the right candidate.</a:t>
            </a:r>
            <a:endParaRPr/>
          </a:p>
        </p:txBody>
      </p:sp>
      <p:sp>
        <p:nvSpPr>
          <p:cNvPr id="233" name="Google Shape;233;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The face-to-face interview at Black Toronto is mainly performed by providing verbal cues and assessing the non-verbal cues in terms of understanding interpersonal chemistry. On the other hand, the online interviews help in expanding global reach in terms of cost savings while hiring international experts. For developing a transformational project, a mix of both face-to-face interviews and online interviews has been implemented in the company for selecting the final candidates who have effective collaboration and emotional intelligence skills. Thus,  both methods help in establishing authentic human connections, as demonstrated by Sinek in terms of using Technology for improving speed and inclusivity.</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243" name="Google Shape;243;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It can be observed that both interviews have disadvantages and advantages. While in-person interviews often help in fostering connections and cultural assessment, for a transformational project, the implementation of a hybrid model helps HR to maintain agility and quality. Hence, comparing both the interview processes, it can be stated that a face-to-face interview helps the company understand the personality, communication and thinking abilities of a candidate in person. Conversely, online interviews make candidates more comfortable, but often come with issues like network, fatigue and home distractions. Hence, companies are required to select one process to hire the best candidate for the desired position. However, in Black Tomato, each round is mainly focused on both virtual and offline sessions, which saves time and money in terms of hiring the best candidates suitable for the company.</a:t>
            </a:r>
            <a:endParaRPr sz="1200">
              <a:solidFill>
                <a:schemeClr val="dk1"/>
              </a:solidFill>
            </a:endParaRPr>
          </a:p>
          <a:p>
            <a:pPr marL="0" lvl="0" indent="0" algn="l" rtl="0">
              <a:lnSpc>
                <a:spcPct val="100000"/>
              </a:lnSpc>
              <a:spcBef>
                <a:spcPts val="0"/>
              </a:spcBef>
              <a:spcAft>
                <a:spcPts val="0"/>
              </a:spcAft>
              <a:buSzPts val="1100"/>
              <a:buNone/>
            </a:pPr>
            <a:endParaRPr/>
          </a:p>
        </p:txBody>
      </p:sp>
      <p:sp>
        <p:nvSpPr>
          <p:cNvPr id="253" name="Google Shape;253;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3a0e7d41f65_0_29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1">
                <a:solidFill>
                  <a:schemeClr val="dk1"/>
                </a:solidFill>
              </a:rPr>
              <a:t>Speaker Notes: </a:t>
            </a:r>
            <a:r>
              <a:rPr lang="en-US" sz="1200">
                <a:solidFill>
                  <a:schemeClr val="dk1"/>
                </a:solidFill>
              </a:rPr>
              <a:t>Effective transformation projects are managed through the implementation of a good recruitment strategy. Thus, by aligning person-organisation fit theory with Sinek's belief-driven approach, Black Tomato helps ensure a meaningful, innovative culture of hiring candidates. Furthermore, the structural process through strategic questioning and thoughtful interviews helps HR to develop a cohesive motivational strategy for the candidates. Hence, recruitment in an organisation is not only a process of hiring, but also aligning the organisation's goals with employee demand.</a:t>
            </a:r>
            <a:endParaRPr sz="1200">
              <a:solidFill>
                <a:schemeClr val="dk1"/>
              </a:solidFill>
            </a:endParaRPr>
          </a:p>
          <a:p>
            <a:pPr marL="0" lvl="0" indent="0" algn="just" rtl="0">
              <a:lnSpc>
                <a:spcPct val="150000"/>
              </a:lnSpc>
              <a:spcBef>
                <a:spcPts val="0"/>
              </a:spcBef>
              <a:spcAft>
                <a:spcPts val="0"/>
              </a:spcAft>
              <a:buSzPts val="1100"/>
              <a:buNone/>
            </a:pPr>
            <a:endParaRPr sz="1200" b="1">
              <a:solidFill>
                <a:schemeClr val="dk1"/>
              </a:solidFill>
            </a:endParaRPr>
          </a:p>
        </p:txBody>
      </p:sp>
      <p:sp>
        <p:nvSpPr>
          <p:cNvPr id="264" name="Google Shape;264;g3a0e7d41f65_0_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3a0e7d41f65_0_30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b="1">
              <a:solidFill>
                <a:schemeClr val="dk1"/>
              </a:solidFill>
            </a:endParaRPr>
          </a:p>
        </p:txBody>
      </p:sp>
      <p:sp>
        <p:nvSpPr>
          <p:cNvPr id="272" name="Google Shape;272;g3a0e7d41f65_0_3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9" name="Google Shape;279;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8"/>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8"/>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8"/>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9"/>
          <p:cNvSpPr txBox="1">
            <a:spLocks noGrp="1"/>
          </p:cNvSpPr>
          <p:nvPr>
            <p:ph type="ctrTitle"/>
          </p:nvPr>
        </p:nvSpPr>
        <p:spPr>
          <a:xfrm>
            <a:off x="685800" y="2130425"/>
            <a:ext cx="7772400" cy="1470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9"/>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9"/>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9"/>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9"/>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20"/>
          <p:cNvSpPr txBox="1">
            <a:spLocks noGrp="1"/>
          </p:cNvSpPr>
          <p:nvPr>
            <p:ph type="body" idx="1"/>
          </p:nvPr>
        </p:nvSpPr>
        <p:spPr>
          <a:xfrm>
            <a:off x="457200" y="1600200"/>
            <a:ext cx="8229600" cy="45261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20"/>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20"/>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20"/>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1"/>
          <p:cNvSpPr txBox="1">
            <a:spLocks noGrp="1"/>
          </p:cNvSpPr>
          <p:nvPr>
            <p:ph type="title"/>
          </p:nvPr>
        </p:nvSpPr>
        <p:spPr>
          <a:xfrm>
            <a:off x="722313" y="4406900"/>
            <a:ext cx="7772400" cy="13620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1"/>
          <p:cNvSpPr txBox="1">
            <a:spLocks noGrp="1"/>
          </p:cNvSpPr>
          <p:nvPr>
            <p:ph type="body" idx="1"/>
          </p:nvPr>
        </p:nvSpPr>
        <p:spPr>
          <a:xfrm>
            <a:off x="722313" y="2906713"/>
            <a:ext cx="7772400" cy="15003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21"/>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1"/>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1"/>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2"/>
          <p:cNvSpPr txBox="1">
            <a:spLocks noGrp="1"/>
          </p:cNvSpPr>
          <p:nvPr>
            <p:ph type="body" idx="1"/>
          </p:nvPr>
        </p:nvSpPr>
        <p:spPr>
          <a:xfrm>
            <a:off x="457200" y="1600200"/>
            <a:ext cx="4038600" cy="4526100"/>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22"/>
          <p:cNvSpPr txBox="1">
            <a:spLocks noGrp="1"/>
          </p:cNvSpPr>
          <p:nvPr>
            <p:ph type="body" idx="2"/>
          </p:nvPr>
        </p:nvSpPr>
        <p:spPr>
          <a:xfrm>
            <a:off x="4648200" y="1600200"/>
            <a:ext cx="4038600" cy="4526100"/>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22"/>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2"/>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2"/>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3"/>
          <p:cNvSpPr txBox="1">
            <a:spLocks noGrp="1"/>
          </p:cNvSpPr>
          <p:nvPr>
            <p:ph type="body" idx="1"/>
          </p:nvPr>
        </p:nvSpPr>
        <p:spPr>
          <a:xfrm>
            <a:off x="457200" y="1535113"/>
            <a:ext cx="4040100" cy="6399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23"/>
          <p:cNvSpPr txBox="1">
            <a:spLocks noGrp="1"/>
          </p:cNvSpPr>
          <p:nvPr>
            <p:ph type="body" idx="2"/>
          </p:nvPr>
        </p:nvSpPr>
        <p:spPr>
          <a:xfrm>
            <a:off x="457200" y="2174875"/>
            <a:ext cx="4040100" cy="3951300"/>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23"/>
          <p:cNvSpPr txBox="1">
            <a:spLocks noGrp="1"/>
          </p:cNvSpPr>
          <p:nvPr>
            <p:ph type="body" idx="3"/>
          </p:nvPr>
        </p:nvSpPr>
        <p:spPr>
          <a:xfrm>
            <a:off x="4645025" y="1535113"/>
            <a:ext cx="4041900" cy="6399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23"/>
          <p:cNvSpPr txBox="1">
            <a:spLocks noGrp="1"/>
          </p:cNvSpPr>
          <p:nvPr>
            <p:ph type="body" idx="4"/>
          </p:nvPr>
        </p:nvSpPr>
        <p:spPr>
          <a:xfrm>
            <a:off x="4645025" y="2174875"/>
            <a:ext cx="4041900" cy="3951300"/>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23"/>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3"/>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4"/>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4"/>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4"/>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5"/>
          <p:cNvSpPr txBox="1">
            <a:spLocks noGrp="1"/>
          </p:cNvSpPr>
          <p:nvPr>
            <p:ph type="title"/>
          </p:nvPr>
        </p:nvSpPr>
        <p:spPr>
          <a:xfrm>
            <a:off x="457200" y="273050"/>
            <a:ext cx="3008400" cy="1162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5"/>
          <p:cNvSpPr txBox="1">
            <a:spLocks noGrp="1"/>
          </p:cNvSpPr>
          <p:nvPr>
            <p:ph type="body" idx="1"/>
          </p:nvPr>
        </p:nvSpPr>
        <p:spPr>
          <a:xfrm>
            <a:off x="3575050" y="273050"/>
            <a:ext cx="5111700" cy="5853000"/>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25"/>
          <p:cNvSpPr txBox="1">
            <a:spLocks noGrp="1"/>
          </p:cNvSpPr>
          <p:nvPr>
            <p:ph type="body" idx="2"/>
          </p:nvPr>
        </p:nvSpPr>
        <p:spPr>
          <a:xfrm>
            <a:off x="457200" y="1435100"/>
            <a:ext cx="3008400" cy="46911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25"/>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5"/>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5"/>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6"/>
          <p:cNvSpPr txBox="1">
            <a:spLocks noGrp="1"/>
          </p:cNvSpPr>
          <p:nvPr>
            <p:ph type="title"/>
          </p:nvPr>
        </p:nvSpPr>
        <p:spPr>
          <a:xfrm>
            <a:off x="1792288" y="4800600"/>
            <a:ext cx="5486400" cy="5667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6"/>
          <p:cNvSpPr>
            <a:spLocks noGrp="1"/>
          </p:cNvSpPr>
          <p:nvPr>
            <p:ph type="pic" idx="2"/>
          </p:nvPr>
        </p:nvSpPr>
        <p:spPr>
          <a:xfrm>
            <a:off x="1792288" y="612775"/>
            <a:ext cx="5486400" cy="4114800"/>
          </a:xfrm>
          <a:prstGeom prst="rect">
            <a:avLst/>
          </a:prstGeom>
          <a:noFill/>
          <a:ln>
            <a:noFill/>
          </a:ln>
        </p:spPr>
      </p:sp>
      <p:sp>
        <p:nvSpPr>
          <p:cNvPr id="64" name="Google Shape;64;p26"/>
          <p:cNvSpPr txBox="1">
            <a:spLocks noGrp="1"/>
          </p:cNvSpPr>
          <p:nvPr>
            <p:ph type="body" idx="1"/>
          </p:nvPr>
        </p:nvSpPr>
        <p:spPr>
          <a:xfrm>
            <a:off x="1792288" y="5367338"/>
            <a:ext cx="5486400" cy="8049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6"/>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6"/>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6"/>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7"/>
          <p:cNvSpPr txBox="1">
            <a:spLocks noGrp="1"/>
          </p:cNvSpPr>
          <p:nvPr>
            <p:ph type="body" idx="1"/>
          </p:nvPr>
        </p:nvSpPr>
        <p:spPr>
          <a:xfrm rot="5400000">
            <a:off x="2308950" y="-251550"/>
            <a:ext cx="4526100"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7"/>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7"/>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8"/>
          <p:cNvSpPr txBox="1">
            <a:spLocks noGrp="1"/>
          </p:cNvSpPr>
          <p:nvPr>
            <p:ph type="title"/>
          </p:nvPr>
        </p:nvSpPr>
        <p:spPr>
          <a:xfrm rot="5400000">
            <a:off x="4732350" y="2171688"/>
            <a:ext cx="5851500"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8"/>
          <p:cNvSpPr txBox="1">
            <a:spLocks noGrp="1"/>
          </p:cNvSpPr>
          <p:nvPr>
            <p:ph type="body" idx="1"/>
          </p:nvPr>
        </p:nvSpPr>
        <p:spPr>
          <a:xfrm rot="5400000">
            <a:off x="541350" y="190488"/>
            <a:ext cx="5851500"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8"/>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8"/>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7"/>
          <p:cNvSpPr txBox="1">
            <a:spLocks noGrp="1"/>
          </p:cNvSpPr>
          <p:nvPr>
            <p:ph type="body" idx="1"/>
          </p:nvPr>
        </p:nvSpPr>
        <p:spPr>
          <a:xfrm>
            <a:off x="457200" y="1600200"/>
            <a:ext cx="8229600" cy="4526100"/>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7"/>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7"/>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7"/>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0qMK0Hhmf4eXAo0OFOnLZYVbURYiGv6n/edit#heading=h.2uhjyrua2nue" TargetMode="External"/><Relationship Id="rId13" Type="http://schemas.openxmlformats.org/officeDocument/2006/relationships/hyperlink" Target="https://docs.google.com/document/d/10qMK0Hhmf4eXAo0OFOnLZYVbURYiGv6n/edit#heading=h.ptmgawgt5rem" TargetMode="External"/><Relationship Id="rId18" Type="http://schemas.openxmlformats.org/officeDocument/2006/relationships/hyperlink" Target="https://docs.google.com/document/d/10qMK0Hhmf4eXAo0OFOnLZYVbURYiGv6n/edit#heading=h.iot6ap6oe2pz" TargetMode="External"/><Relationship Id="rId3" Type="http://schemas.openxmlformats.org/officeDocument/2006/relationships/image" Target="../media/image1.png"/><Relationship Id="rId21" Type="http://schemas.openxmlformats.org/officeDocument/2006/relationships/hyperlink" Target="https://docs.google.com/document/d/10qMK0Hhmf4eXAo0OFOnLZYVbURYiGv6n/edit#heading=h.pcrg5lbq4zsd" TargetMode="External"/><Relationship Id="rId7" Type="http://schemas.openxmlformats.org/officeDocument/2006/relationships/hyperlink" Target="https://docs.google.com/document/d/10qMK0Hhmf4eXAo0OFOnLZYVbURYiGv6n/edit#heading=h.c5olr6wdnqwx" TargetMode="External"/><Relationship Id="rId12" Type="http://schemas.openxmlformats.org/officeDocument/2006/relationships/hyperlink" Target="https://docs.google.com/document/d/10qMK0Hhmf4eXAo0OFOnLZYVbURYiGv6n/edit#heading=h.1b2c4099bbrv" TargetMode="External"/><Relationship Id="rId17" Type="http://schemas.openxmlformats.org/officeDocument/2006/relationships/hyperlink" Target="https://docs.google.com/document/d/10qMK0Hhmf4eXAo0OFOnLZYVbURYiGv6n/edit#heading=h.th2lt63jijrt" TargetMode="External"/><Relationship Id="rId2" Type="http://schemas.openxmlformats.org/officeDocument/2006/relationships/notesSlide" Target="../notesSlides/notesSlide2.xml"/><Relationship Id="rId16" Type="http://schemas.openxmlformats.org/officeDocument/2006/relationships/hyperlink" Target="https://docs.google.com/document/d/10qMK0Hhmf4eXAo0OFOnLZYVbURYiGv6n/edit#heading=h.3uyyb7llbhca" TargetMode="External"/><Relationship Id="rId20" Type="http://schemas.openxmlformats.org/officeDocument/2006/relationships/hyperlink" Target="https://docs.google.com/document/d/10qMK0Hhmf4eXAo0OFOnLZYVbURYiGv6n/edit#heading=h.315p0rjfgkjh" TargetMode="External"/><Relationship Id="rId1" Type="http://schemas.openxmlformats.org/officeDocument/2006/relationships/slideLayout" Target="../slideLayouts/slideLayout1.xml"/><Relationship Id="rId6" Type="http://schemas.openxmlformats.org/officeDocument/2006/relationships/hyperlink" Target="https://docs.google.com/document/d/10qMK0Hhmf4eXAo0OFOnLZYVbURYiGv6n/edit#heading=h.juj7zevln3ag" TargetMode="External"/><Relationship Id="rId11" Type="http://schemas.openxmlformats.org/officeDocument/2006/relationships/hyperlink" Target="https://docs.google.com/document/d/10qMK0Hhmf4eXAo0OFOnLZYVbURYiGv6n/edit#heading=h.3j5p0geodefg" TargetMode="External"/><Relationship Id="rId5" Type="http://schemas.openxmlformats.org/officeDocument/2006/relationships/hyperlink" Target="https://docs.google.com/document/d/10qMK0Hhmf4eXAo0OFOnLZYVbURYiGv6n/edit#heading=h.gy7e6k8mtbvb" TargetMode="External"/><Relationship Id="rId15" Type="http://schemas.openxmlformats.org/officeDocument/2006/relationships/hyperlink" Target="https://docs.google.com/document/d/10qMK0Hhmf4eXAo0OFOnLZYVbURYiGv6n/edit#heading=h.np5db9l533h6" TargetMode="External"/><Relationship Id="rId23" Type="http://schemas.openxmlformats.org/officeDocument/2006/relationships/hyperlink" Target="https://docs.google.com/document/d/10qMK0Hhmf4eXAo0OFOnLZYVbURYiGv6n/edit#heading=h.bz1wo27e37k7" TargetMode="External"/><Relationship Id="rId10" Type="http://schemas.openxmlformats.org/officeDocument/2006/relationships/hyperlink" Target="https://docs.google.com/document/d/10qMK0Hhmf4eXAo0OFOnLZYVbURYiGv6n/edit#heading=h.j10osijo0av3" TargetMode="External"/><Relationship Id="rId19" Type="http://schemas.openxmlformats.org/officeDocument/2006/relationships/hyperlink" Target="https://docs.google.com/document/d/10qMK0Hhmf4eXAo0OFOnLZYVbURYiGv6n/edit#heading=h.6kuqg0huvexi" TargetMode="External"/><Relationship Id="rId4" Type="http://schemas.openxmlformats.org/officeDocument/2006/relationships/hyperlink" Target="https://docs.google.com/document/d/10qMK0Hhmf4eXAo0OFOnLZYVbURYiGv6n/edit#heading=h.9t3goq9aavep" TargetMode="External"/><Relationship Id="rId9" Type="http://schemas.openxmlformats.org/officeDocument/2006/relationships/hyperlink" Target="https://docs.google.com/document/d/10qMK0Hhmf4eXAo0OFOnLZYVbURYiGv6n/edit#heading=h.i3ovmwzc7xa" TargetMode="External"/><Relationship Id="rId14" Type="http://schemas.openxmlformats.org/officeDocument/2006/relationships/hyperlink" Target="https://docs.google.com/document/d/10qMK0Hhmf4eXAo0OFOnLZYVbURYiGv6n/edit#heading=h.5dxmymqlof2z" TargetMode="External"/><Relationship Id="rId22" Type="http://schemas.openxmlformats.org/officeDocument/2006/relationships/hyperlink" Target="https://docs.google.com/document/d/10qMK0Hhmf4eXAo0OFOnLZYVbURYiGv6n/edit#heading=h.vkkxmtbi0qm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8" Type="http://schemas.openxmlformats.org/officeDocument/2006/relationships/hyperlink" Target="https://www.mdpi.com/2071-1050/15/13/9866" TargetMode="External"/><Relationship Id="rId3" Type="http://schemas.openxmlformats.org/officeDocument/2006/relationships/image" Target="../media/image1.png"/><Relationship Id="rId7" Type="http://schemas.openxmlformats.org/officeDocument/2006/relationships/hyperlink" Target="https://journals.sagepub.com/doi/abs/10.1177/87569728231165896"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www.researchgate.net/profile/Adolfo-Carreno/publication/384843798_Strategic_Alignment_in_Program_Management_A_Framework_for_Sustainable_Business_Transformation/links/6709949468e0f20a610d7dc8/Strategic-Alignment-in-Program-Management-A-Framework-for-Sustainable-Business-Transformation.pdf" TargetMode="External"/><Relationship Id="rId11" Type="http://schemas.openxmlformats.org/officeDocument/2006/relationships/hyperlink" Target="https://search.ebscohost.com/login.aspx?direct=true&amp;profile=ehost&amp;scope=site&amp;authtype=crawler&amp;jrnl=1302597X&amp;AN=184425246&amp;h=XwNYvnDI7k2vcV7OCk42rfzRB4r2tChaWw05xzGYTqG36MXvfM6XHLjp33RAKb3MoMqdpKOHHP2CpIuezWHwsQ%3D%3D&amp;crl=c" TargetMode="External"/><Relationship Id="rId5" Type="http://schemas.openxmlformats.org/officeDocument/2006/relationships/hyperlink" Target="https://search.ebscohost.com/login.aspx?direct=true&amp;profile=ehost&amp;scope=site&amp;authtype=crawler&amp;jrnl=18238521&amp;AN=162155215&amp;h=eBt04rJUoOAAEuxoUYHwSU0cz%2FS0B%2FeAL3JAFMNaHBJuwmUvE5XTvsgP%2BugdaqDLWcs3z8d03%2BT0rtONOGFaaw%3D%3D&amp;crl=c" TargetMode="External"/><Relationship Id="rId10" Type="http://schemas.openxmlformats.org/officeDocument/2006/relationships/hyperlink" Target="https://www.mdpi.com/2079-3200/11/3/54" TargetMode="External"/><Relationship Id="rId4" Type="http://schemas.openxmlformats.org/officeDocument/2006/relationships/hyperlink" Target="https://www.blacktomato.com/" TargetMode="External"/><Relationship Id="rId9" Type="http://schemas.openxmlformats.org/officeDocument/2006/relationships/hyperlink" Target="https://www.quotery.com/quotes/hire-people-just-can-job"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83"/>
        <p:cNvGrpSpPr/>
        <p:nvPr/>
      </p:nvGrpSpPr>
      <p:grpSpPr>
        <a:xfrm>
          <a:off x="0" y="0"/>
          <a:ext cx="0" cy="0"/>
          <a:chOff x="0" y="0"/>
          <a:chExt cx="0" cy="0"/>
        </a:xfrm>
      </p:grpSpPr>
      <p:sp>
        <p:nvSpPr>
          <p:cNvPr id="84" name="Google Shape;84;p1"/>
          <p:cNvSpPr/>
          <p:nvPr/>
        </p:nvSpPr>
        <p:spPr>
          <a:xfrm>
            <a:off x="1028700" y="1028700"/>
            <a:ext cx="759893" cy="759893"/>
          </a:xfrm>
          <a:custGeom>
            <a:avLst/>
            <a:gdLst/>
            <a:ahLst/>
            <a:cxnLst/>
            <a:rect l="l" t="t" r="r" b="b"/>
            <a:pathLst>
              <a:path w="759893" h="759893" extrusionOk="0">
                <a:moveTo>
                  <a:pt x="0" y="0"/>
                </a:moveTo>
                <a:lnTo>
                  <a:pt x="759893" y="0"/>
                </a:lnTo>
                <a:lnTo>
                  <a:pt x="759893" y="759893"/>
                </a:lnTo>
                <a:lnTo>
                  <a:pt x="0" y="759893"/>
                </a:lnTo>
                <a:lnTo>
                  <a:pt x="0" y="0"/>
                </a:lnTo>
                <a:close/>
              </a:path>
            </a:pathLst>
          </a:custGeom>
          <a:blipFill rotWithShape="1">
            <a:blip r:embed="rId3">
              <a:alphaModFix/>
            </a:blip>
            <a:stretch>
              <a:fillRect/>
            </a:stretch>
          </a:blipFill>
          <a:ln>
            <a:noFill/>
          </a:ln>
        </p:spPr>
        <p:txBody>
          <a:bodyPr/>
          <a:lstStyle/>
          <a:p>
            <a:endParaRPr lang="en-GB"/>
          </a:p>
        </p:txBody>
      </p:sp>
      <p:sp>
        <p:nvSpPr>
          <p:cNvPr id="85" name="Google Shape;85;p1"/>
          <p:cNvSpPr/>
          <p:nvPr/>
        </p:nvSpPr>
        <p:spPr>
          <a:xfrm>
            <a:off x="14210700" y="4057802"/>
            <a:ext cx="4077299" cy="6229207"/>
          </a:xfrm>
          <a:custGeom>
            <a:avLst/>
            <a:gdLst/>
            <a:ahLst/>
            <a:cxnLst/>
            <a:rect l="l" t="t" r="r" b="b"/>
            <a:pathLst>
              <a:path w="6795499" h="8962888" extrusionOk="0">
                <a:moveTo>
                  <a:pt x="0" y="0"/>
                </a:moveTo>
                <a:lnTo>
                  <a:pt x="6795499" y="0"/>
                </a:lnTo>
                <a:lnTo>
                  <a:pt x="6795499" y="8962888"/>
                </a:lnTo>
                <a:lnTo>
                  <a:pt x="0" y="8962888"/>
                </a:lnTo>
                <a:lnTo>
                  <a:pt x="0" y="0"/>
                </a:lnTo>
                <a:close/>
              </a:path>
            </a:pathLst>
          </a:custGeom>
          <a:blipFill rotWithShape="1">
            <a:blip r:embed="rId4">
              <a:alphaModFix/>
            </a:blip>
            <a:stretch>
              <a:fillRect/>
            </a:stretch>
          </a:blipFill>
          <a:ln>
            <a:noFill/>
          </a:ln>
        </p:spPr>
        <p:txBody>
          <a:bodyPr/>
          <a:lstStyle/>
          <a:p>
            <a:endParaRPr lang="en-GB"/>
          </a:p>
        </p:txBody>
      </p:sp>
      <p:sp>
        <p:nvSpPr>
          <p:cNvPr id="86" name="Google Shape;86;p1"/>
          <p:cNvSpPr txBox="1"/>
          <p:nvPr/>
        </p:nvSpPr>
        <p:spPr>
          <a:xfrm>
            <a:off x="300038" y="2702448"/>
            <a:ext cx="13636512" cy="7201972"/>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rgbClr val="000000"/>
              </a:buClr>
              <a:buSzPts val="3600"/>
              <a:buFont typeface="Arial"/>
              <a:buNone/>
            </a:pPr>
            <a:r>
              <a:rPr lang="en-US" sz="3600" b="1" i="0" u="none" strike="noStrike" cap="none" dirty="0">
                <a:solidFill>
                  <a:srgbClr val="000000"/>
                </a:solidFill>
                <a:latin typeface="Arial"/>
                <a:ea typeface="Arial"/>
                <a:cs typeface="Arial"/>
                <a:sym typeface="Arial"/>
              </a:rPr>
              <a:t>ASSIGNMENT TITLE: UNDERSTANDING RECRUITMENT PROCESS AS A NEW APPOINTED HR MANAGER:A CASE STUDY OF BLACK TOMATO</a:t>
            </a:r>
            <a:endParaRPr sz="14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3600"/>
              <a:buFont typeface="Arial"/>
              <a:buNone/>
            </a:pPr>
            <a:r>
              <a:rPr lang="en-US" sz="3600" b="1" i="0" u="none" strike="noStrike" cap="none" dirty="0">
                <a:solidFill>
                  <a:srgbClr val="000000"/>
                </a:solidFill>
                <a:latin typeface="Arial"/>
                <a:ea typeface="Arial"/>
                <a:cs typeface="Arial"/>
                <a:sym typeface="Arial"/>
              </a:rPr>
              <a:t> </a:t>
            </a:r>
            <a:endParaRPr sz="14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3600"/>
              <a:buFont typeface="Arial"/>
              <a:buNone/>
            </a:pPr>
            <a:r>
              <a:rPr lang="en-US" sz="3600" b="1" i="0" u="none" strike="noStrike" cap="none" dirty="0">
                <a:solidFill>
                  <a:srgbClr val="000000"/>
                </a:solidFill>
                <a:latin typeface="Arial"/>
                <a:ea typeface="Arial"/>
                <a:cs typeface="Arial"/>
                <a:sym typeface="Arial"/>
              </a:rPr>
              <a:t> </a:t>
            </a:r>
            <a:endParaRPr sz="14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2500"/>
              <a:buFont typeface="Arial"/>
              <a:buNone/>
            </a:pPr>
            <a:r>
              <a:rPr lang="en-US" sz="2500" b="1" i="0" u="none" strike="noStrike" cap="none" dirty="0">
                <a:solidFill>
                  <a:srgbClr val="000000"/>
                </a:solidFill>
                <a:latin typeface="Arial"/>
                <a:ea typeface="Arial"/>
                <a:cs typeface="Arial"/>
                <a:sym typeface="Arial"/>
              </a:rPr>
              <a:t>MODULE TITLE: DEVELOPING AND MANAGING INDIVIDUALS AND TEAMS</a:t>
            </a:r>
            <a:endParaRPr sz="1400" b="0" i="0" u="none" strike="noStrike" cap="none" dirty="0">
              <a:solidFill>
                <a:srgbClr val="000000"/>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2500"/>
              <a:buFont typeface="Arial"/>
              <a:buNone/>
            </a:pPr>
            <a:r>
              <a:rPr lang="en-US" sz="2500" b="1" i="0" u="none" strike="noStrike" cap="none" dirty="0">
                <a:solidFill>
                  <a:srgbClr val="222222"/>
                </a:solidFill>
                <a:latin typeface="Arial"/>
                <a:ea typeface="Arial"/>
                <a:cs typeface="Arial"/>
                <a:sym typeface="Arial"/>
              </a:rPr>
              <a:t>Module Code: LCLM5002</a:t>
            </a:r>
            <a:endParaRPr sz="2500" b="1" i="0" u="none" strike="noStrike" cap="none" dirty="0">
              <a:solidFill>
                <a:srgbClr val="222222"/>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endParaRPr sz="3000" b="1" i="0" u="none" strike="noStrike" cap="none" dirty="0">
              <a:solidFill>
                <a:srgbClr val="222222"/>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2600" b="1" i="0" u="none" strike="noStrike" cap="none" dirty="0">
                <a:solidFill>
                  <a:srgbClr val="222222"/>
                </a:solidFill>
                <a:latin typeface="Arial"/>
                <a:ea typeface="Arial"/>
                <a:cs typeface="Arial"/>
                <a:sym typeface="Arial"/>
              </a:rPr>
              <a:t>Student Name: Mihaela Gradinaru</a:t>
            </a:r>
            <a:endParaRPr sz="2600" b="1" i="0" u="none" strike="noStrike" cap="none" dirty="0">
              <a:solidFill>
                <a:srgbClr val="222222"/>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2600" b="1" i="0" u="none" strike="noStrike" cap="none" dirty="0">
                <a:solidFill>
                  <a:srgbClr val="222222"/>
                </a:solidFill>
                <a:latin typeface="Arial"/>
                <a:ea typeface="Arial"/>
                <a:cs typeface="Arial"/>
                <a:sym typeface="Arial"/>
              </a:rPr>
              <a:t>Student </a:t>
            </a:r>
            <a:r>
              <a:rPr lang="en-US" sz="2600" b="1" i="0" u="none" strike="noStrike" cap="none">
                <a:solidFill>
                  <a:srgbClr val="222222"/>
                </a:solidFill>
                <a:latin typeface="Arial"/>
                <a:ea typeface="Arial"/>
                <a:cs typeface="Arial"/>
                <a:sym typeface="Arial"/>
              </a:rPr>
              <a:t>ID: 2411170</a:t>
            </a:r>
            <a:endParaRPr sz="2600" b="0" i="0" u="none" strike="noStrike" cap="none" dirty="0">
              <a:solidFill>
                <a:srgbClr val="000000"/>
              </a:solidFill>
              <a:latin typeface="Arial"/>
              <a:ea typeface="Arial"/>
              <a:cs typeface="Arial"/>
              <a:sym typeface="Arial"/>
            </a:endParaRPr>
          </a:p>
        </p:txBody>
      </p:sp>
      <p:pic>
        <p:nvPicPr>
          <p:cNvPr id="87" name="Google Shape;87;p1"/>
          <p:cNvPicPr preferRelativeResize="0"/>
          <p:nvPr/>
        </p:nvPicPr>
        <p:blipFill rotWithShape="1">
          <a:blip r:embed="rId5">
            <a:alphaModFix/>
          </a:blip>
          <a:srcRect/>
          <a:stretch/>
        </p:blipFill>
        <p:spPr>
          <a:xfrm>
            <a:off x="5782948" y="110162"/>
            <a:ext cx="3689200" cy="1837075"/>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91"/>
        <p:cNvGrpSpPr/>
        <p:nvPr/>
      </p:nvGrpSpPr>
      <p:grpSpPr>
        <a:xfrm>
          <a:off x="0" y="0"/>
          <a:ext cx="0" cy="0"/>
          <a:chOff x="0" y="0"/>
          <a:chExt cx="0" cy="0"/>
        </a:xfrm>
      </p:grpSpPr>
      <p:sp>
        <p:nvSpPr>
          <p:cNvPr id="92" name="Google Shape;92;g3a0e7d41f65_0_2"/>
          <p:cNvSpPr/>
          <p:nvPr/>
        </p:nvSpPr>
        <p:spPr>
          <a:xfrm>
            <a:off x="1028700" y="1028700"/>
            <a:ext cx="759893" cy="759893"/>
          </a:xfrm>
          <a:custGeom>
            <a:avLst/>
            <a:gdLst/>
            <a:ahLst/>
            <a:cxnLst/>
            <a:rect l="l" t="t" r="r" b="b"/>
            <a:pathLst>
              <a:path w="759893" h="759893" extrusionOk="0">
                <a:moveTo>
                  <a:pt x="0" y="0"/>
                </a:moveTo>
                <a:lnTo>
                  <a:pt x="759893" y="0"/>
                </a:lnTo>
                <a:lnTo>
                  <a:pt x="759893" y="759893"/>
                </a:lnTo>
                <a:lnTo>
                  <a:pt x="0" y="759893"/>
                </a:lnTo>
                <a:lnTo>
                  <a:pt x="0" y="0"/>
                </a:lnTo>
                <a:close/>
              </a:path>
            </a:pathLst>
          </a:custGeom>
          <a:blipFill rotWithShape="1">
            <a:blip r:embed="rId3">
              <a:alphaModFix/>
            </a:blip>
            <a:stretch>
              <a:fillRect/>
            </a:stretch>
          </a:blipFill>
          <a:ln>
            <a:noFill/>
          </a:ln>
        </p:spPr>
        <p:txBody>
          <a:bodyPr/>
          <a:lstStyle/>
          <a:p>
            <a:endParaRPr lang="en-GB"/>
          </a:p>
        </p:txBody>
      </p:sp>
      <p:sp>
        <p:nvSpPr>
          <p:cNvPr id="93" name="Google Shape;93;g3a0e7d41f65_0_2"/>
          <p:cNvSpPr txBox="1"/>
          <p:nvPr/>
        </p:nvSpPr>
        <p:spPr>
          <a:xfrm>
            <a:off x="1431450" y="242625"/>
            <a:ext cx="141204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rgbClr val="000000"/>
              </a:buClr>
              <a:buSzPts val="1100"/>
              <a:buFont typeface="Arial"/>
              <a:buNone/>
            </a:pPr>
            <a:r>
              <a:rPr lang="en-US" sz="3600" b="1" i="0" u="none" strike="noStrike" cap="none">
                <a:solidFill>
                  <a:srgbClr val="222222"/>
                </a:solidFill>
                <a:latin typeface="Arial"/>
                <a:ea typeface="Arial"/>
                <a:cs typeface="Arial"/>
                <a:sym typeface="Arial"/>
              </a:rPr>
              <a:t>Table of Contents</a:t>
            </a:r>
            <a:endParaRPr sz="3600" b="0" i="0" u="none" strike="noStrike" cap="none">
              <a:solidFill>
                <a:srgbClr val="000000"/>
              </a:solidFill>
              <a:latin typeface="Arial"/>
              <a:ea typeface="Arial"/>
              <a:cs typeface="Arial"/>
              <a:sym typeface="Arial"/>
            </a:endParaRPr>
          </a:p>
        </p:txBody>
      </p:sp>
      <p:sp>
        <p:nvSpPr>
          <p:cNvPr id="94" name="Google Shape;94;g3a0e7d41f65_0_2"/>
          <p:cNvSpPr txBox="1"/>
          <p:nvPr/>
        </p:nvSpPr>
        <p:spPr>
          <a:xfrm>
            <a:off x="1164575" y="2329125"/>
            <a:ext cx="7497000" cy="69633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Presentation</a:t>
            </a:r>
            <a:endParaRPr sz="2400" b="0" i="0" u="none" strike="noStrike" cap="none">
              <a:solidFill>
                <a:schemeClr val="dk1"/>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Slide 1: Title: Development of a new business transformational project through recruitment: A case study of Black Tomato</a:t>
            </a:r>
            <a:endParaRPr sz="2400" b="0" i="0" u="none" strike="noStrike" cap="none">
              <a:solidFill>
                <a:schemeClr val="dk1"/>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Slide 2: Table of Contents</a:t>
            </a:r>
            <a:endParaRPr sz="2400" b="0" i="0" u="none" strike="noStrike" cap="none">
              <a:solidFill>
                <a:schemeClr val="dk1"/>
              </a:solidFill>
              <a:uFill>
                <a:noFill/>
              </a:uFill>
              <a:latin typeface="Arial"/>
              <a:ea typeface="Arial"/>
              <a:cs typeface="Arial"/>
              <a:sym typeface="Arial"/>
              <a:hlinkClick r:id="rId6">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Slide 3: Introduction</a:t>
            </a:r>
            <a:endParaRPr sz="2400" b="0" i="0" u="none" strike="noStrike" cap="none">
              <a:solidFill>
                <a:schemeClr val="dk1"/>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Slide 4: Overview of Black Tomato London</a:t>
            </a:r>
            <a:endParaRPr sz="2400" b="0" i="0" u="none" strike="noStrike" cap="none">
              <a:solidFill>
                <a:schemeClr val="dk1"/>
              </a:solidFill>
              <a:uFill>
                <a:noFill/>
              </a:uFill>
              <a:latin typeface="Arial"/>
              <a:ea typeface="Arial"/>
              <a:cs typeface="Arial"/>
              <a:sym typeface="Arial"/>
              <a:hlinkClick r:id="rId8">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Slide 5: Mission, Vision and Core Beliefs</a:t>
            </a:r>
            <a:endParaRPr sz="2400" b="0" i="0" u="none" strike="noStrike" cap="none">
              <a:solidFill>
                <a:schemeClr val="dk1"/>
              </a:solidFill>
              <a:uFill>
                <a:noFill/>
              </a:uFill>
              <a:latin typeface="Arial"/>
              <a:ea typeface="Arial"/>
              <a:cs typeface="Arial"/>
              <a:sym typeface="Arial"/>
              <a:hlinkClick r:id="rId9">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Slide 6: Significance of recruitment in transformation</a:t>
            </a:r>
            <a:endParaRPr sz="2400" b="0" i="0" u="none" strike="noStrike" cap="none">
              <a:solidFill>
                <a:schemeClr val="dk1"/>
              </a:solidFill>
              <a:uFill>
                <a:noFill/>
              </a:uFill>
              <a:latin typeface="Arial"/>
              <a:ea typeface="Arial"/>
              <a:cs typeface="Arial"/>
              <a:sym typeface="Arial"/>
              <a:hlinkClick r:id="rId10">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1">
                  <a:extLst>
                    <a:ext uri="{A12FA001-AC4F-418D-AE19-62706E023703}">
                      <ahyp:hlinkClr xmlns:ahyp="http://schemas.microsoft.com/office/drawing/2018/hyperlinkcolor" val="tx"/>
                    </a:ext>
                  </a:extLst>
                </a:hlinkClick>
              </a:rPr>
              <a:t>Slide 7: Recruitment process overview</a:t>
            </a:r>
            <a:endParaRPr sz="2400" b="0" i="0" u="none" strike="noStrike" cap="none">
              <a:solidFill>
                <a:schemeClr val="dk1"/>
              </a:solidFill>
              <a:uFill>
                <a:noFill/>
              </a:uFill>
              <a:latin typeface="Arial"/>
              <a:ea typeface="Arial"/>
              <a:cs typeface="Arial"/>
              <a:sym typeface="Arial"/>
              <a:hlinkClick r:id="rId11">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2">
                  <a:extLst>
                    <a:ext uri="{A12FA001-AC4F-418D-AE19-62706E023703}">
                      <ahyp:hlinkClr xmlns:ahyp="http://schemas.microsoft.com/office/drawing/2018/hyperlinkcolor" val="tx"/>
                    </a:ext>
                  </a:extLst>
                </a:hlinkClick>
              </a:rPr>
              <a:t>Slide 8: Job Analysis</a:t>
            </a:r>
            <a:endParaRPr sz="2400" b="0" i="0" u="none" strike="noStrike" cap="none">
              <a:solidFill>
                <a:schemeClr val="dk1"/>
              </a:solidFill>
              <a:uFill>
                <a:noFill/>
              </a:uFill>
              <a:latin typeface="Arial"/>
              <a:ea typeface="Arial"/>
              <a:cs typeface="Arial"/>
              <a:sym typeface="Arial"/>
              <a:hlinkClick r:id="rId12">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3">
                  <a:extLst>
                    <a:ext uri="{A12FA001-AC4F-418D-AE19-62706E023703}">
                      <ahyp:hlinkClr xmlns:ahyp="http://schemas.microsoft.com/office/drawing/2018/hyperlinkcolor" val="tx"/>
                    </a:ext>
                  </a:extLst>
                </a:hlinkClick>
              </a:rPr>
              <a:t>Slide 9: Job Description</a:t>
            </a:r>
            <a:endParaRPr sz="2400" b="0" i="0" u="none" strike="noStrike" cap="none">
              <a:solidFill>
                <a:schemeClr val="dk1"/>
              </a:solidFill>
              <a:uFill>
                <a:noFill/>
              </a:uFill>
              <a:latin typeface="Arial"/>
              <a:ea typeface="Arial"/>
              <a:cs typeface="Arial"/>
              <a:sym typeface="Arial"/>
              <a:hlinkClick r:id="rId13">
                <a:extLst>
                  <a:ext uri="{A12FA001-AC4F-418D-AE19-62706E023703}">
                    <ahyp:hlinkClr xmlns:ahyp="http://schemas.microsoft.com/office/drawing/2018/hyperlinkcolor" val="tx"/>
                  </a:ext>
                </a:extLst>
              </a:hlinkClick>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4">
                  <a:extLst>
                    <a:ext uri="{A12FA001-AC4F-418D-AE19-62706E023703}">
                      <ahyp:hlinkClr xmlns:ahyp="http://schemas.microsoft.com/office/drawing/2018/hyperlinkcolor" val="tx"/>
                    </a:ext>
                  </a:extLst>
                </a:hlinkClick>
              </a:rPr>
              <a:t>Slide 10: Person Specification</a:t>
            </a:r>
            <a:endParaRPr sz="2400" b="0" i="0" u="none" strike="noStrike" cap="none">
              <a:solidFill>
                <a:schemeClr val="dk1"/>
              </a:solidFill>
              <a:latin typeface="Arial"/>
              <a:ea typeface="Arial"/>
              <a:cs typeface="Arial"/>
              <a:sym typeface="Arial"/>
            </a:endParaRPr>
          </a:p>
        </p:txBody>
      </p:sp>
      <p:sp>
        <p:nvSpPr>
          <p:cNvPr id="95" name="Google Shape;95;g3a0e7d41f65_0_2"/>
          <p:cNvSpPr txBox="1"/>
          <p:nvPr/>
        </p:nvSpPr>
        <p:spPr>
          <a:xfrm>
            <a:off x="9073900" y="2159300"/>
            <a:ext cx="7812300" cy="7108800"/>
          </a:xfrm>
          <a:prstGeom prst="rect">
            <a:avLst/>
          </a:prstGeom>
          <a:noFill/>
          <a:ln>
            <a:noFill/>
          </a:ln>
        </p:spPr>
        <p:txBody>
          <a:bodyPr spcFirstLastPara="1" wrap="square" lIns="91425" tIns="91425" rIns="91425" bIns="91425" anchor="t" anchorCtr="0">
            <a:noAutofit/>
          </a:bodyPr>
          <a:lstStyle/>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5">
                  <a:extLst>
                    <a:ext uri="{A12FA001-AC4F-418D-AE19-62706E023703}">
                      <ahyp:hlinkClr xmlns:ahyp="http://schemas.microsoft.com/office/drawing/2018/hyperlinkcolor" val="tx"/>
                    </a:ext>
                  </a:extLst>
                </a:hlinkClick>
              </a:rPr>
              <a:t>Slide 11: Interview type 1: Structured interview	</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6">
                  <a:extLst>
                    <a:ext uri="{A12FA001-AC4F-418D-AE19-62706E023703}">
                      <ahyp:hlinkClr xmlns:ahyp="http://schemas.microsoft.com/office/drawing/2018/hyperlinkcolor" val="tx"/>
                    </a:ext>
                  </a:extLst>
                </a:hlinkClick>
              </a:rPr>
              <a:t>Slide 12: Interview Type 2: Group and Panel interview</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7">
                  <a:extLst>
                    <a:ext uri="{A12FA001-AC4F-418D-AE19-62706E023703}">
                      <ahyp:hlinkClr xmlns:ahyp="http://schemas.microsoft.com/office/drawing/2018/hyperlinkcolor" val="tx"/>
                    </a:ext>
                  </a:extLst>
                </a:hlinkClick>
              </a:rPr>
              <a:t>Slide 13: Interview type 3: Situational/ competency interview	</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8">
                  <a:extLst>
                    <a:ext uri="{A12FA001-AC4F-418D-AE19-62706E023703}">
                      <ahyp:hlinkClr xmlns:ahyp="http://schemas.microsoft.com/office/drawing/2018/hyperlinkcolor" val="tx"/>
                    </a:ext>
                  </a:extLst>
                </a:hlinkClick>
              </a:rPr>
              <a:t>Slide 14: Questioning techniques	</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19">
                  <a:extLst>
                    <a:ext uri="{A12FA001-AC4F-418D-AE19-62706E023703}">
                      <ahyp:hlinkClr xmlns:ahyp="http://schemas.microsoft.com/office/drawing/2018/hyperlinkcolor" val="tx"/>
                    </a:ext>
                  </a:extLst>
                </a:hlinkClick>
              </a:rPr>
              <a:t>Slide 15: Face-Face vs. Online Interviews	</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20">
                  <a:extLst>
                    <a:ext uri="{A12FA001-AC4F-418D-AE19-62706E023703}">
                      <ahyp:hlinkClr xmlns:ahyp="http://schemas.microsoft.com/office/drawing/2018/hyperlinkcolor" val="tx"/>
                    </a:ext>
                  </a:extLst>
                </a:hlinkClick>
              </a:rPr>
              <a:t>Slide 16: Comparing and contrasting	</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21">
                  <a:extLst>
                    <a:ext uri="{A12FA001-AC4F-418D-AE19-62706E023703}">
                      <ahyp:hlinkClr xmlns:ahyp="http://schemas.microsoft.com/office/drawing/2018/hyperlinkcolor" val="tx"/>
                    </a:ext>
                  </a:extLst>
                </a:hlinkClick>
              </a:rPr>
              <a:t>Slide 17: Conclusion	</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22">
                  <a:extLst>
                    <a:ext uri="{A12FA001-AC4F-418D-AE19-62706E023703}">
                      <ahyp:hlinkClr xmlns:ahyp="http://schemas.microsoft.com/office/drawing/2018/hyperlinkcolor" val="tx"/>
                    </a:ext>
                  </a:extLst>
                </a:hlinkClick>
              </a:rPr>
              <a:t>Slide 18: References	</a:t>
            </a:r>
            <a:endParaRPr sz="2400" b="0" i="0" u="none" strike="noStrike" cap="none">
              <a:solidFill>
                <a:schemeClr val="dk1"/>
              </a:solidFill>
              <a:latin typeface="Arial"/>
              <a:ea typeface="Arial"/>
              <a:cs typeface="Arial"/>
              <a:sym typeface="Arial"/>
            </a:endParaRPr>
          </a:p>
          <a:p>
            <a:pPr marL="228600" marR="0" lvl="0" indent="0" algn="just" rtl="0">
              <a:lnSpc>
                <a:spcPct val="150000"/>
              </a:lnSpc>
              <a:spcBef>
                <a:spcPts val="300"/>
              </a:spcBef>
              <a:spcAft>
                <a:spcPts val="0"/>
              </a:spcAft>
              <a:buClr>
                <a:schemeClr val="dk1"/>
              </a:buClr>
              <a:buSzPts val="1100"/>
              <a:buFont typeface="Arial"/>
              <a:buNone/>
            </a:pPr>
            <a:r>
              <a:rPr lang="en-US" sz="2400" b="0" i="0" u="none" strike="noStrike" cap="none">
                <a:solidFill>
                  <a:schemeClr val="dk1"/>
                </a:solidFill>
                <a:uFill>
                  <a:noFill/>
                </a:uFill>
                <a:latin typeface="Arial"/>
                <a:ea typeface="Arial"/>
                <a:cs typeface="Arial"/>
                <a:sym typeface="Arial"/>
                <a:hlinkClick r:id="rId23">
                  <a:extLst>
                    <a:ext uri="{A12FA001-AC4F-418D-AE19-62706E023703}">
                      <ahyp:hlinkClr xmlns:ahyp="http://schemas.microsoft.com/office/drawing/2018/hyperlinkcolor" val="tx"/>
                    </a:ext>
                  </a:extLst>
                </a:hlinkClick>
              </a:rPr>
              <a:t>Slide 19: Thank You	</a:t>
            </a:r>
            <a:endParaRPr sz="2400" b="0" i="0" u="none" strike="noStrike" cap="none">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99"/>
        <p:cNvGrpSpPr/>
        <p:nvPr/>
      </p:nvGrpSpPr>
      <p:grpSpPr>
        <a:xfrm>
          <a:off x="0" y="0"/>
          <a:ext cx="0" cy="0"/>
          <a:chOff x="0" y="0"/>
          <a:chExt cx="0" cy="0"/>
        </a:xfrm>
      </p:grpSpPr>
      <p:sp>
        <p:nvSpPr>
          <p:cNvPr id="100" name="Google Shape;100;p2"/>
          <p:cNvSpPr txBox="1"/>
          <p:nvPr/>
        </p:nvSpPr>
        <p:spPr>
          <a:xfrm>
            <a:off x="602150" y="378437"/>
            <a:ext cx="8115300" cy="5541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Clr>
                <a:srgbClr val="000000"/>
              </a:buClr>
              <a:buSzPts val="3600"/>
              <a:buFont typeface="Arial"/>
              <a:buNone/>
            </a:pPr>
            <a:r>
              <a:rPr lang="en-US" sz="3600" b="1" i="0" u="none" strike="noStrike" cap="none">
                <a:solidFill>
                  <a:srgbClr val="000000"/>
                </a:solidFill>
                <a:latin typeface="Arial"/>
                <a:ea typeface="Arial"/>
                <a:cs typeface="Arial"/>
                <a:sym typeface="Arial"/>
              </a:rPr>
              <a:t>Introduction</a:t>
            </a:r>
            <a:endParaRPr sz="3600" b="1" i="0" u="none" strike="noStrike" cap="none">
              <a:solidFill>
                <a:srgbClr val="000000"/>
              </a:solidFill>
              <a:latin typeface="Arial"/>
              <a:ea typeface="Arial"/>
              <a:cs typeface="Arial"/>
              <a:sym typeface="Arial"/>
            </a:endParaRPr>
          </a:p>
        </p:txBody>
      </p:sp>
      <p:sp>
        <p:nvSpPr>
          <p:cNvPr id="101" name="Google Shape;101;p2"/>
          <p:cNvSpPr/>
          <p:nvPr/>
        </p:nvSpPr>
        <p:spPr>
          <a:xfrm>
            <a:off x="15503275" y="40549"/>
            <a:ext cx="2788448" cy="2459554"/>
          </a:xfrm>
          <a:custGeom>
            <a:avLst/>
            <a:gdLst/>
            <a:ahLst/>
            <a:cxnLst/>
            <a:rect l="l" t="t" r="r" b="b"/>
            <a:pathLst>
              <a:path w="3177719" h="2732838" extrusionOk="0">
                <a:moveTo>
                  <a:pt x="0" y="0"/>
                </a:moveTo>
                <a:lnTo>
                  <a:pt x="3177719" y="0"/>
                </a:lnTo>
                <a:lnTo>
                  <a:pt x="3177719" y="2732838"/>
                </a:lnTo>
                <a:lnTo>
                  <a:pt x="0" y="2732838"/>
                </a:lnTo>
                <a:lnTo>
                  <a:pt x="0" y="0"/>
                </a:lnTo>
                <a:close/>
              </a:path>
            </a:pathLst>
          </a:custGeom>
          <a:blipFill rotWithShape="1">
            <a:blip r:embed="rId3">
              <a:alphaModFix/>
            </a:blip>
            <a:stretch>
              <a:fillRect/>
            </a:stretch>
          </a:blipFill>
          <a:ln>
            <a:noFill/>
          </a:ln>
        </p:spPr>
        <p:txBody>
          <a:bodyPr/>
          <a:lstStyle/>
          <a:p>
            <a:endParaRPr lang="en-GB"/>
          </a:p>
        </p:txBody>
      </p:sp>
      <p:sp>
        <p:nvSpPr>
          <p:cNvPr id="102" name="Google Shape;102;p2"/>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4">
              <a:alphaModFix/>
            </a:blip>
            <a:stretch>
              <a:fillRect/>
            </a:stretch>
          </a:blipFill>
          <a:ln>
            <a:noFill/>
          </a:ln>
        </p:spPr>
        <p:txBody>
          <a:bodyPr/>
          <a:lstStyle/>
          <a:p>
            <a:endParaRPr lang="en-GB"/>
          </a:p>
        </p:txBody>
      </p:sp>
      <p:sp>
        <p:nvSpPr>
          <p:cNvPr id="103" name="Google Shape;103;p2"/>
          <p:cNvSpPr/>
          <p:nvPr/>
        </p:nvSpPr>
        <p:spPr>
          <a:xfrm>
            <a:off x="1563461" y="4429250"/>
            <a:ext cx="6765900" cy="2329200"/>
          </a:xfrm>
          <a:prstGeom prst="roundRect">
            <a:avLst>
              <a:gd name="adj" fmla="val 16667"/>
            </a:avLst>
          </a:prstGeom>
          <a:solidFill>
            <a:srgbClr val="CFE2F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Inspired by Simon Sinek's Leadership quote, it explores the recruitment strategy implemented by Black Tomato through questioning and interviews </a:t>
            </a:r>
            <a:r>
              <a:rPr lang="en-US" sz="2400">
                <a:solidFill>
                  <a:schemeClr val="dk1"/>
                </a:solidFill>
              </a:rPr>
              <a:t>(Quotery, 2025).</a:t>
            </a:r>
            <a:endParaRPr sz="2400" b="0" i="0" u="none" strike="noStrike" cap="none">
              <a:solidFill>
                <a:srgbClr val="000000"/>
              </a:solidFill>
              <a:latin typeface="Calibri"/>
              <a:ea typeface="Calibri"/>
              <a:cs typeface="Calibri"/>
              <a:sym typeface="Calibri"/>
            </a:endParaRPr>
          </a:p>
        </p:txBody>
      </p:sp>
      <p:sp>
        <p:nvSpPr>
          <p:cNvPr id="104" name="Google Shape;104;p2"/>
          <p:cNvSpPr/>
          <p:nvPr/>
        </p:nvSpPr>
        <p:spPr>
          <a:xfrm>
            <a:off x="602150" y="2003000"/>
            <a:ext cx="6312300" cy="2329200"/>
          </a:xfrm>
          <a:prstGeom prst="roundRect">
            <a:avLst>
              <a:gd name="adj" fmla="val 16667"/>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The study focuses on understanding the recruitment process.</a:t>
            </a:r>
            <a:endParaRPr sz="2400" b="0" i="0" u="none" strike="noStrike" cap="none">
              <a:solidFill>
                <a:srgbClr val="000000"/>
              </a:solidFill>
              <a:latin typeface="Arial"/>
              <a:ea typeface="Arial"/>
              <a:cs typeface="Arial"/>
              <a:sym typeface="Arial"/>
            </a:endParaRPr>
          </a:p>
        </p:txBody>
      </p:sp>
      <p:sp>
        <p:nvSpPr>
          <p:cNvPr id="105" name="Google Shape;105;p2"/>
          <p:cNvSpPr/>
          <p:nvPr/>
        </p:nvSpPr>
        <p:spPr>
          <a:xfrm>
            <a:off x="3670814" y="6855500"/>
            <a:ext cx="6591900" cy="2329200"/>
          </a:xfrm>
          <a:prstGeom prst="roundRect">
            <a:avLst>
              <a:gd name="adj" fmla="val 16667"/>
            </a:avLst>
          </a:prstGeom>
          <a:solidFill>
            <a:srgbClr val="A8DDE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The presentation focuses on developing belief-driven hiring strategies for organisational success.</a:t>
            </a:r>
            <a:endParaRPr sz="2400" b="0" i="0" u="none" strike="noStrike" cap="none">
              <a:solidFill>
                <a:srgbClr val="000000"/>
              </a:solidFill>
              <a:latin typeface="Calibri"/>
              <a:ea typeface="Calibri"/>
              <a:cs typeface="Calibri"/>
              <a:sym typeface="Calibri"/>
            </a:endParaRPr>
          </a:p>
        </p:txBody>
      </p:sp>
      <p:sp>
        <p:nvSpPr>
          <p:cNvPr id="106" name="Google Shape;106;p2"/>
          <p:cNvSpPr txBox="1"/>
          <p:nvPr/>
        </p:nvSpPr>
        <p:spPr>
          <a:xfrm>
            <a:off x="10942075" y="7763775"/>
            <a:ext cx="6591900" cy="8766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US" sz="1800" b="1" i="0" u="none" strike="noStrike" cap="none">
                <a:solidFill>
                  <a:schemeClr val="dk1"/>
                </a:solidFill>
                <a:latin typeface="Arial"/>
                <a:ea typeface="Arial"/>
                <a:cs typeface="Arial"/>
                <a:sym typeface="Arial"/>
              </a:rPr>
              <a:t>Figure 1: Simon Sinek’s recruitment quote</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US" sz="1800" b="0" i="0" u="none" strike="noStrike" cap="none">
                <a:solidFill>
                  <a:schemeClr val="dk1"/>
                </a:solidFill>
                <a:latin typeface="Arial"/>
                <a:ea typeface="Arial"/>
                <a:cs typeface="Arial"/>
                <a:sym typeface="Arial"/>
              </a:rPr>
              <a:t>(Source: </a:t>
            </a:r>
            <a:r>
              <a:rPr lang="en-US" sz="1800">
                <a:solidFill>
                  <a:schemeClr val="dk1"/>
                </a:solidFill>
              </a:rPr>
              <a:t>Quotery, 2025)</a:t>
            </a:r>
            <a:endParaRPr sz="1800" b="0" i="0" u="none" strike="noStrike" cap="none">
              <a:solidFill>
                <a:schemeClr val="dk1"/>
              </a:solidFill>
              <a:latin typeface="Calibri"/>
              <a:ea typeface="Calibri"/>
              <a:cs typeface="Calibri"/>
              <a:sym typeface="Calibri"/>
            </a:endParaRPr>
          </a:p>
        </p:txBody>
      </p:sp>
      <p:pic>
        <p:nvPicPr>
          <p:cNvPr id="107" name="Google Shape;107;p2"/>
          <p:cNvPicPr preferRelativeResize="0"/>
          <p:nvPr/>
        </p:nvPicPr>
        <p:blipFill>
          <a:blip r:embed="rId5">
            <a:alphaModFix/>
          </a:blip>
          <a:stretch>
            <a:fillRect/>
          </a:stretch>
        </p:blipFill>
        <p:spPr>
          <a:xfrm>
            <a:off x="8481761" y="2652503"/>
            <a:ext cx="9653839" cy="327906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11"/>
        <p:cNvGrpSpPr/>
        <p:nvPr/>
      </p:nvGrpSpPr>
      <p:grpSpPr>
        <a:xfrm>
          <a:off x="0" y="0"/>
          <a:ext cx="0" cy="0"/>
          <a:chOff x="0" y="0"/>
          <a:chExt cx="0" cy="0"/>
        </a:xfrm>
      </p:grpSpPr>
      <p:sp>
        <p:nvSpPr>
          <p:cNvPr id="112" name="Google Shape;112;p3"/>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grpSp>
        <p:nvGrpSpPr>
          <p:cNvPr id="113" name="Google Shape;113;p3"/>
          <p:cNvGrpSpPr/>
          <p:nvPr/>
        </p:nvGrpSpPr>
        <p:grpSpPr>
          <a:xfrm>
            <a:off x="8394578" y="3049725"/>
            <a:ext cx="8864927" cy="1211196"/>
            <a:chOff x="0" y="0"/>
            <a:chExt cx="4274726" cy="318996"/>
          </a:xfrm>
        </p:grpSpPr>
        <p:sp>
          <p:nvSpPr>
            <p:cNvPr id="114" name="Google Shape;114;p3"/>
            <p:cNvSpPr/>
            <p:nvPr/>
          </p:nvSpPr>
          <p:spPr>
            <a:xfrm>
              <a:off x="0" y="0"/>
              <a:ext cx="4274726" cy="318996"/>
            </a:xfrm>
            <a:custGeom>
              <a:avLst/>
              <a:gdLst/>
              <a:ahLst/>
              <a:cxnLst/>
              <a:rect l="l" t="t" r="r" b="b"/>
              <a:pathLst>
                <a:path w="4274726" h="318996" extrusionOk="0">
                  <a:moveTo>
                    <a:pt x="4293" y="0"/>
                  </a:moveTo>
                  <a:lnTo>
                    <a:pt x="4270433" y="0"/>
                  </a:lnTo>
                  <a:cubicBezTo>
                    <a:pt x="4272804" y="0"/>
                    <a:pt x="4274726" y="1922"/>
                    <a:pt x="4274726" y="4293"/>
                  </a:cubicBezTo>
                  <a:lnTo>
                    <a:pt x="4274726" y="314703"/>
                  </a:lnTo>
                  <a:cubicBezTo>
                    <a:pt x="4274726" y="315842"/>
                    <a:pt x="4274274" y="316934"/>
                    <a:pt x="4273469" y="317739"/>
                  </a:cubicBezTo>
                  <a:cubicBezTo>
                    <a:pt x="4272664" y="318544"/>
                    <a:pt x="4271571" y="318996"/>
                    <a:pt x="4270433" y="318996"/>
                  </a:cubicBezTo>
                  <a:lnTo>
                    <a:pt x="4293" y="318996"/>
                  </a:lnTo>
                  <a:cubicBezTo>
                    <a:pt x="1922" y="318996"/>
                    <a:pt x="0" y="317074"/>
                    <a:pt x="0" y="314703"/>
                  </a:cubicBezTo>
                  <a:lnTo>
                    <a:pt x="0" y="4293"/>
                  </a:lnTo>
                  <a:cubicBezTo>
                    <a:pt x="0" y="1922"/>
                    <a:pt x="1922" y="0"/>
                    <a:pt x="4293" y="0"/>
                  </a:cubicBezTo>
                  <a:close/>
                </a:path>
              </a:pathLst>
            </a:custGeom>
            <a:solidFill>
              <a:srgbClr val="DAEDE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3"/>
            <p:cNvSpPr txBox="1"/>
            <p:nvPr/>
          </p:nvSpPr>
          <p:spPr>
            <a:xfrm>
              <a:off x="0" y="0"/>
              <a:ext cx="4274726" cy="318996"/>
            </a:xfrm>
            <a:prstGeom prst="rect">
              <a:avLst/>
            </a:prstGeom>
            <a:solidFill>
              <a:srgbClr val="DAEDEF"/>
            </a:solid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Black Tomato focuses on London-based luxury tours and travels.</a:t>
              </a:r>
              <a:endParaRPr sz="2400" b="0" i="0" u="none" strike="noStrike" cap="none">
                <a:solidFill>
                  <a:srgbClr val="000000"/>
                </a:solidFill>
                <a:latin typeface="Arial"/>
                <a:ea typeface="Arial"/>
                <a:cs typeface="Arial"/>
                <a:sym typeface="Arial"/>
              </a:endParaRPr>
            </a:p>
          </p:txBody>
        </p:sp>
      </p:grpSp>
      <p:grpSp>
        <p:nvGrpSpPr>
          <p:cNvPr id="116" name="Google Shape;116;p3"/>
          <p:cNvGrpSpPr/>
          <p:nvPr/>
        </p:nvGrpSpPr>
        <p:grpSpPr>
          <a:xfrm>
            <a:off x="8030651" y="4608975"/>
            <a:ext cx="9228706" cy="1211164"/>
            <a:chOff x="0" y="0"/>
            <a:chExt cx="4274726" cy="318996"/>
          </a:xfrm>
        </p:grpSpPr>
        <p:sp>
          <p:nvSpPr>
            <p:cNvPr id="117" name="Google Shape;117;p3"/>
            <p:cNvSpPr/>
            <p:nvPr/>
          </p:nvSpPr>
          <p:spPr>
            <a:xfrm>
              <a:off x="0" y="0"/>
              <a:ext cx="4274726" cy="318996"/>
            </a:xfrm>
            <a:custGeom>
              <a:avLst/>
              <a:gdLst/>
              <a:ahLst/>
              <a:cxnLst/>
              <a:rect l="l" t="t" r="r" b="b"/>
              <a:pathLst>
                <a:path w="4274726" h="318996" extrusionOk="0">
                  <a:moveTo>
                    <a:pt x="4293" y="0"/>
                  </a:moveTo>
                  <a:lnTo>
                    <a:pt x="4270433" y="0"/>
                  </a:lnTo>
                  <a:cubicBezTo>
                    <a:pt x="4272804" y="0"/>
                    <a:pt x="4274726" y="1922"/>
                    <a:pt x="4274726" y="4293"/>
                  </a:cubicBezTo>
                  <a:lnTo>
                    <a:pt x="4274726" y="314703"/>
                  </a:lnTo>
                  <a:cubicBezTo>
                    <a:pt x="4274726" y="315842"/>
                    <a:pt x="4274274" y="316934"/>
                    <a:pt x="4273469" y="317739"/>
                  </a:cubicBezTo>
                  <a:cubicBezTo>
                    <a:pt x="4272664" y="318544"/>
                    <a:pt x="4271571" y="318996"/>
                    <a:pt x="4270433" y="318996"/>
                  </a:cubicBezTo>
                  <a:lnTo>
                    <a:pt x="4293" y="318996"/>
                  </a:lnTo>
                  <a:cubicBezTo>
                    <a:pt x="1922" y="318996"/>
                    <a:pt x="0" y="317074"/>
                    <a:pt x="0" y="314703"/>
                  </a:cubicBezTo>
                  <a:lnTo>
                    <a:pt x="0" y="4293"/>
                  </a:lnTo>
                  <a:cubicBezTo>
                    <a:pt x="0" y="1922"/>
                    <a:pt x="1922" y="0"/>
                    <a:pt x="4293" y="0"/>
                  </a:cubicBezTo>
                  <a:close/>
                </a:path>
              </a:pathLst>
            </a:custGeom>
            <a:solidFill>
              <a:srgbClr val="A4C2F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3"/>
            <p:cNvSpPr txBox="1"/>
            <p:nvPr/>
          </p:nvSpPr>
          <p:spPr>
            <a:xfrm>
              <a:off x="0" y="0"/>
              <a:ext cx="4274726" cy="318996"/>
            </a:xfrm>
            <a:prstGeom prst="rect">
              <a:avLst/>
            </a:prstGeom>
            <a:solidFill>
              <a:srgbClr val="A4C2F4"/>
            </a:solid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 It specialises in developing global journeys. </a:t>
              </a:r>
              <a:endParaRPr sz="2400" b="0" i="0" u="none" strike="noStrike" cap="none">
                <a:solidFill>
                  <a:schemeClr val="lt1"/>
                </a:solidFill>
                <a:latin typeface="Arial"/>
                <a:ea typeface="Arial"/>
                <a:cs typeface="Arial"/>
                <a:sym typeface="Arial"/>
              </a:endParaRPr>
            </a:p>
          </p:txBody>
        </p:sp>
      </p:grpSp>
      <p:grpSp>
        <p:nvGrpSpPr>
          <p:cNvPr id="119" name="Google Shape;119;p3"/>
          <p:cNvGrpSpPr/>
          <p:nvPr/>
        </p:nvGrpSpPr>
        <p:grpSpPr>
          <a:xfrm>
            <a:off x="7472624" y="6168200"/>
            <a:ext cx="9786558" cy="1211196"/>
            <a:chOff x="0" y="0"/>
            <a:chExt cx="4274726" cy="318996"/>
          </a:xfrm>
        </p:grpSpPr>
        <p:sp>
          <p:nvSpPr>
            <p:cNvPr id="120" name="Google Shape;120;p3"/>
            <p:cNvSpPr/>
            <p:nvPr/>
          </p:nvSpPr>
          <p:spPr>
            <a:xfrm>
              <a:off x="0" y="0"/>
              <a:ext cx="4274726" cy="318996"/>
            </a:xfrm>
            <a:custGeom>
              <a:avLst/>
              <a:gdLst/>
              <a:ahLst/>
              <a:cxnLst/>
              <a:rect l="l" t="t" r="r" b="b"/>
              <a:pathLst>
                <a:path w="4274726" h="318996" extrusionOk="0">
                  <a:moveTo>
                    <a:pt x="4293" y="0"/>
                  </a:moveTo>
                  <a:lnTo>
                    <a:pt x="4270433" y="0"/>
                  </a:lnTo>
                  <a:cubicBezTo>
                    <a:pt x="4272804" y="0"/>
                    <a:pt x="4274726" y="1922"/>
                    <a:pt x="4274726" y="4293"/>
                  </a:cubicBezTo>
                  <a:lnTo>
                    <a:pt x="4274726" y="314703"/>
                  </a:lnTo>
                  <a:cubicBezTo>
                    <a:pt x="4274726" y="315842"/>
                    <a:pt x="4274274" y="316934"/>
                    <a:pt x="4273469" y="317739"/>
                  </a:cubicBezTo>
                  <a:cubicBezTo>
                    <a:pt x="4272664" y="318544"/>
                    <a:pt x="4271571" y="318996"/>
                    <a:pt x="4270433" y="318996"/>
                  </a:cubicBezTo>
                  <a:lnTo>
                    <a:pt x="4293" y="318996"/>
                  </a:lnTo>
                  <a:cubicBezTo>
                    <a:pt x="1922" y="318996"/>
                    <a:pt x="0" y="317074"/>
                    <a:pt x="0" y="314703"/>
                  </a:cubicBezTo>
                  <a:lnTo>
                    <a:pt x="0" y="4293"/>
                  </a:lnTo>
                  <a:cubicBezTo>
                    <a:pt x="0" y="1922"/>
                    <a:pt x="1922" y="0"/>
                    <a:pt x="4293" y="0"/>
                  </a:cubicBezTo>
                  <a:close/>
                </a:path>
              </a:pathLst>
            </a:custGeom>
            <a:solidFill>
              <a:srgbClr val="6D9E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3"/>
            <p:cNvSpPr txBox="1"/>
            <p:nvPr/>
          </p:nvSpPr>
          <p:spPr>
            <a:xfrm>
              <a:off x="0" y="0"/>
              <a:ext cx="4274726" cy="318996"/>
            </a:xfrm>
            <a:prstGeom prst="rect">
              <a:avLst/>
            </a:prstGeom>
            <a:solidFill>
              <a:srgbClr val="6D9EEB"/>
            </a:solid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The company was established in 2005 by explorers who were passionate about exploring locations (Black Tomato, 2025).</a:t>
              </a:r>
              <a:endParaRPr sz="2400" b="0" i="0" u="none" strike="noStrike" cap="none">
                <a:solidFill>
                  <a:srgbClr val="000000"/>
                </a:solidFill>
                <a:latin typeface="Arial"/>
                <a:ea typeface="Arial"/>
                <a:cs typeface="Arial"/>
                <a:sym typeface="Arial"/>
              </a:endParaRPr>
            </a:p>
          </p:txBody>
        </p:sp>
      </p:grpSp>
      <p:sp>
        <p:nvSpPr>
          <p:cNvPr id="122" name="Google Shape;122;p3"/>
          <p:cNvSpPr txBox="1"/>
          <p:nvPr/>
        </p:nvSpPr>
        <p:spPr>
          <a:xfrm>
            <a:off x="810350" y="478225"/>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Overview of Black Tomato London</a:t>
            </a:r>
            <a:endParaRPr sz="3600" b="0" i="0" u="none" strike="noStrike" cap="none">
              <a:solidFill>
                <a:srgbClr val="000000"/>
              </a:solidFill>
              <a:latin typeface="Arial"/>
              <a:ea typeface="Arial"/>
              <a:cs typeface="Arial"/>
              <a:sym typeface="Arial"/>
            </a:endParaRPr>
          </a:p>
        </p:txBody>
      </p:sp>
      <p:sp>
        <p:nvSpPr>
          <p:cNvPr id="123" name="Google Shape;123;p3"/>
          <p:cNvSpPr/>
          <p:nvPr/>
        </p:nvSpPr>
        <p:spPr>
          <a:xfrm>
            <a:off x="15740574" y="6927086"/>
            <a:ext cx="2547426" cy="3359914"/>
          </a:xfrm>
          <a:custGeom>
            <a:avLst/>
            <a:gdLst/>
            <a:ahLst/>
            <a:cxnLst/>
            <a:rect l="l" t="t" r="r" b="b"/>
            <a:pathLst>
              <a:path w="2547426" h="3359914" extrusionOk="0">
                <a:moveTo>
                  <a:pt x="0" y="0"/>
                </a:moveTo>
                <a:lnTo>
                  <a:pt x="2547426" y="0"/>
                </a:lnTo>
                <a:lnTo>
                  <a:pt x="2547426" y="3359914"/>
                </a:lnTo>
                <a:lnTo>
                  <a:pt x="0" y="3359914"/>
                </a:lnTo>
                <a:lnTo>
                  <a:pt x="0" y="0"/>
                </a:lnTo>
                <a:close/>
              </a:path>
            </a:pathLst>
          </a:custGeom>
          <a:blipFill rotWithShape="1">
            <a:blip r:embed="rId4">
              <a:alphaModFix/>
            </a:blip>
            <a:stretch>
              <a:fillRect/>
            </a:stretch>
          </a:blipFill>
          <a:ln>
            <a:noFill/>
          </a:ln>
        </p:spPr>
        <p:txBody>
          <a:bodyPr/>
          <a:lstStyle/>
          <a:p>
            <a:endParaRPr lang="en-GB"/>
          </a:p>
        </p:txBody>
      </p:sp>
      <p:pic>
        <p:nvPicPr>
          <p:cNvPr id="124" name="Google Shape;124;p3"/>
          <p:cNvPicPr preferRelativeResize="0"/>
          <p:nvPr/>
        </p:nvPicPr>
        <p:blipFill rotWithShape="1">
          <a:blip r:embed="rId5">
            <a:alphaModFix/>
          </a:blip>
          <a:srcRect/>
          <a:stretch/>
        </p:blipFill>
        <p:spPr>
          <a:xfrm>
            <a:off x="693000" y="1954600"/>
            <a:ext cx="6562350" cy="4838700"/>
          </a:xfrm>
          <a:prstGeom prst="rect">
            <a:avLst/>
          </a:prstGeom>
          <a:noFill/>
          <a:ln w="25400" cap="flat" cmpd="sng">
            <a:solidFill>
              <a:srgbClr val="000000"/>
            </a:solidFill>
            <a:prstDash val="solid"/>
            <a:miter lim="8000"/>
            <a:headEnd type="none" w="sm" len="sm"/>
            <a:tailEnd type="none" w="sm" len="sm"/>
          </a:ln>
        </p:spPr>
      </p:pic>
      <p:sp>
        <p:nvSpPr>
          <p:cNvPr id="125" name="Google Shape;125;p3"/>
          <p:cNvSpPr txBox="1"/>
          <p:nvPr/>
        </p:nvSpPr>
        <p:spPr>
          <a:xfrm>
            <a:off x="911350" y="7243675"/>
            <a:ext cx="61002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2: Logo of Black Tomato</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Black Tomato, 2025)</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29"/>
        <p:cNvGrpSpPr/>
        <p:nvPr/>
      </p:nvGrpSpPr>
      <p:grpSpPr>
        <a:xfrm>
          <a:off x="0" y="0"/>
          <a:ext cx="0" cy="0"/>
          <a:chOff x="0" y="0"/>
          <a:chExt cx="0" cy="0"/>
        </a:xfrm>
      </p:grpSpPr>
      <p:sp>
        <p:nvSpPr>
          <p:cNvPr id="130" name="Google Shape;130;p4"/>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131" name="Google Shape;131;p4"/>
          <p:cNvSpPr txBox="1"/>
          <p:nvPr/>
        </p:nvSpPr>
        <p:spPr>
          <a:xfrm>
            <a:off x="664775" y="87345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Mission, Vision and Core Beliefs</a:t>
            </a:r>
            <a:endParaRPr sz="3600" b="0" i="0" u="none" strike="noStrike" cap="none">
              <a:solidFill>
                <a:srgbClr val="000000"/>
              </a:solidFill>
              <a:latin typeface="Arial"/>
              <a:ea typeface="Arial"/>
              <a:cs typeface="Arial"/>
              <a:sym typeface="Arial"/>
            </a:endParaRPr>
          </a:p>
        </p:txBody>
      </p:sp>
      <p:sp>
        <p:nvSpPr>
          <p:cNvPr id="132" name="Google Shape;132;p4"/>
          <p:cNvSpPr txBox="1"/>
          <p:nvPr/>
        </p:nvSpPr>
        <p:spPr>
          <a:xfrm>
            <a:off x="1028700" y="3463850"/>
            <a:ext cx="5958600" cy="2586000"/>
          </a:xfrm>
          <a:prstGeom prst="rect">
            <a:avLst/>
          </a:prstGeom>
          <a:noFill/>
          <a:ln>
            <a:noFill/>
          </a:ln>
        </p:spPr>
        <p:txBody>
          <a:bodyPr spcFirstLastPara="1" wrap="square" lIns="0" tIns="0" rIns="0" bIns="0" anchor="t" anchorCtr="0">
            <a:spAutoFit/>
          </a:bodyPr>
          <a:lstStyle/>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The mission focuses on inspiring individuals through transformative travel (Black Tomato, 2025).</a:t>
            </a:r>
            <a:endParaRPr sz="2400" b="0" i="0" u="none" strike="noStrike" cap="none">
              <a:solidFill>
                <a:schemeClr val="dk1"/>
              </a:solidFill>
              <a:latin typeface="Arial"/>
              <a:ea typeface="Arial"/>
              <a:cs typeface="Arial"/>
              <a:sym typeface="Arial"/>
            </a:endParaRPr>
          </a:p>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The core values include collaboration, passion, and creativity.</a:t>
            </a:r>
            <a:endParaRPr sz="2400" b="0" i="0" u="none" strike="noStrike" cap="none">
              <a:solidFill>
                <a:schemeClr val="dk1"/>
              </a:solidFill>
              <a:latin typeface="Arial"/>
              <a:ea typeface="Arial"/>
              <a:cs typeface="Arial"/>
              <a:sym typeface="Arial"/>
            </a:endParaRPr>
          </a:p>
        </p:txBody>
      </p:sp>
      <p:sp>
        <p:nvSpPr>
          <p:cNvPr id="133" name="Google Shape;133;p4"/>
          <p:cNvSpPr/>
          <p:nvPr/>
        </p:nvSpPr>
        <p:spPr>
          <a:xfrm>
            <a:off x="2235550" y="6817575"/>
            <a:ext cx="5019334" cy="2835987"/>
          </a:xfrm>
          <a:custGeom>
            <a:avLst/>
            <a:gdLst/>
            <a:ahLst/>
            <a:cxnLst/>
            <a:rect l="l" t="t" r="r" b="b"/>
            <a:pathLst>
              <a:path w="2956898" h="2301004" extrusionOk="0">
                <a:moveTo>
                  <a:pt x="0" y="0"/>
                </a:moveTo>
                <a:lnTo>
                  <a:pt x="2956898" y="0"/>
                </a:lnTo>
                <a:lnTo>
                  <a:pt x="2956898" y="2301004"/>
                </a:lnTo>
                <a:lnTo>
                  <a:pt x="0" y="2301004"/>
                </a:lnTo>
                <a:lnTo>
                  <a:pt x="0" y="0"/>
                </a:lnTo>
                <a:close/>
              </a:path>
            </a:pathLst>
          </a:custGeom>
          <a:blipFill rotWithShape="1">
            <a:blip r:embed="rId4">
              <a:alphaModFix/>
            </a:blip>
            <a:stretch>
              <a:fillRect/>
            </a:stretch>
          </a:blipFill>
          <a:ln>
            <a:noFill/>
          </a:ln>
        </p:spPr>
        <p:txBody>
          <a:bodyPr/>
          <a:lstStyle/>
          <a:p>
            <a:endParaRPr lang="en-GB"/>
          </a:p>
        </p:txBody>
      </p:sp>
      <p:pic>
        <p:nvPicPr>
          <p:cNvPr id="134" name="Google Shape;134;p4"/>
          <p:cNvPicPr preferRelativeResize="0"/>
          <p:nvPr/>
        </p:nvPicPr>
        <p:blipFill rotWithShape="1">
          <a:blip r:embed="rId5">
            <a:alphaModFix/>
          </a:blip>
          <a:srcRect t="10618"/>
          <a:stretch/>
        </p:blipFill>
        <p:spPr>
          <a:xfrm>
            <a:off x="8716825" y="2443263"/>
            <a:ext cx="9171725" cy="4627175"/>
          </a:xfrm>
          <a:prstGeom prst="rect">
            <a:avLst/>
          </a:prstGeom>
          <a:noFill/>
          <a:ln w="25400" cap="flat" cmpd="sng">
            <a:solidFill>
              <a:srgbClr val="000000"/>
            </a:solidFill>
            <a:prstDash val="solid"/>
            <a:miter lim="8000"/>
            <a:headEnd type="none" w="sm" len="sm"/>
            <a:tailEnd type="none" w="sm" len="sm"/>
          </a:ln>
        </p:spPr>
      </p:pic>
      <p:sp>
        <p:nvSpPr>
          <p:cNvPr id="135" name="Google Shape;135;p4"/>
          <p:cNvSpPr txBox="1"/>
          <p:nvPr/>
        </p:nvSpPr>
        <p:spPr>
          <a:xfrm>
            <a:off x="9590250" y="7715250"/>
            <a:ext cx="80967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3: Mission of Black Tomato</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Black Tomato, 2025)</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39"/>
        <p:cNvGrpSpPr/>
        <p:nvPr/>
      </p:nvGrpSpPr>
      <p:grpSpPr>
        <a:xfrm>
          <a:off x="0" y="0"/>
          <a:ext cx="0" cy="0"/>
          <a:chOff x="0" y="0"/>
          <a:chExt cx="0" cy="0"/>
        </a:xfrm>
      </p:grpSpPr>
      <p:sp>
        <p:nvSpPr>
          <p:cNvPr id="140" name="Google Shape;140;p5"/>
          <p:cNvSpPr txBox="1"/>
          <p:nvPr/>
        </p:nvSpPr>
        <p:spPr>
          <a:xfrm>
            <a:off x="761825" y="551025"/>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Significance of recruitment in transformation</a:t>
            </a:r>
            <a:endParaRPr sz="3600" b="0" i="0" u="none" strike="noStrike" cap="none">
              <a:solidFill>
                <a:srgbClr val="000000"/>
              </a:solidFill>
              <a:latin typeface="Arial"/>
              <a:ea typeface="Arial"/>
              <a:cs typeface="Arial"/>
              <a:sym typeface="Arial"/>
            </a:endParaRPr>
          </a:p>
        </p:txBody>
      </p:sp>
      <p:sp>
        <p:nvSpPr>
          <p:cNvPr id="141" name="Google Shape;141;p5"/>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142" name="Google Shape;142;p5"/>
          <p:cNvSpPr/>
          <p:nvPr/>
        </p:nvSpPr>
        <p:spPr>
          <a:xfrm>
            <a:off x="8928350" y="6061050"/>
            <a:ext cx="3058058" cy="2868497"/>
          </a:xfrm>
          <a:custGeom>
            <a:avLst/>
            <a:gdLst/>
            <a:ahLst/>
            <a:cxnLst/>
            <a:rect l="l" t="t" r="r" b="b"/>
            <a:pathLst>
              <a:path w="2844705" h="2441274" extrusionOk="0">
                <a:moveTo>
                  <a:pt x="0" y="0"/>
                </a:moveTo>
                <a:lnTo>
                  <a:pt x="2844705" y="0"/>
                </a:lnTo>
                <a:lnTo>
                  <a:pt x="2844705" y="2441274"/>
                </a:lnTo>
                <a:lnTo>
                  <a:pt x="0" y="2441274"/>
                </a:lnTo>
                <a:lnTo>
                  <a:pt x="0" y="0"/>
                </a:lnTo>
                <a:close/>
              </a:path>
            </a:pathLst>
          </a:custGeom>
          <a:blipFill rotWithShape="1">
            <a:blip r:embed="rId4">
              <a:alphaModFix/>
            </a:blip>
            <a:stretch>
              <a:fillRect/>
            </a:stretch>
          </a:blipFill>
          <a:ln>
            <a:noFill/>
          </a:ln>
        </p:spPr>
        <p:txBody>
          <a:bodyPr/>
          <a:lstStyle/>
          <a:p>
            <a:endParaRPr lang="en-GB"/>
          </a:p>
        </p:txBody>
      </p:sp>
      <p:sp>
        <p:nvSpPr>
          <p:cNvPr id="143" name="Google Shape;143;p5"/>
          <p:cNvSpPr/>
          <p:nvPr/>
        </p:nvSpPr>
        <p:spPr>
          <a:xfrm>
            <a:off x="8928350" y="1285875"/>
            <a:ext cx="5046600" cy="4775100"/>
          </a:xfrm>
          <a:prstGeom prst="ellipse">
            <a:avLst/>
          </a:prstGeom>
          <a:solidFill>
            <a:srgbClr val="C9DAF8"/>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The project transformation determines the adaptability and success of the project</a:t>
            </a:r>
            <a:r>
              <a:rPr lang="en-US" sz="2400">
                <a:solidFill>
                  <a:schemeClr val="dk1"/>
                </a:solidFill>
              </a:rPr>
              <a:t> (</a:t>
            </a:r>
            <a:r>
              <a:rPr lang="en-US" sz="2400">
                <a:solidFill>
                  <a:srgbClr val="222222"/>
                </a:solidFill>
              </a:rPr>
              <a:t>Huang, Jiang and Chang, 2023).</a:t>
            </a:r>
            <a:r>
              <a:rPr lang="en-US" sz="2400" b="0" i="0" u="none" strike="noStrike" cap="none">
                <a:solidFill>
                  <a:schemeClr val="dk1"/>
                </a:solidFill>
                <a:latin typeface="Arial"/>
                <a:ea typeface="Arial"/>
                <a:cs typeface="Arial"/>
                <a:sym typeface="Arial"/>
              </a:rPr>
              <a:t> </a:t>
            </a:r>
            <a:endParaRPr sz="2400" b="0" i="0" u="none" strike="noStrike" cap="none">
              <a:solidFill>
                <a:srgbClr val="000000"/>
              </a:solidFill>
              <a:latin typeface="Calibri"/>
              <a:ea typeface="Calibri"/>
              <a:cs typeface="Calibri"/>
              <a:sym typeface="Calibri"/>
            </a:endParaRPr>
          </a:p>
        </p:txBody>
      </p:sp>
      <p:sp>
        <p:nvSpPr>
          <p:cNvPr id="144" name="Google Shape;144;p5"/>
          <p:cNvSpPr/>
          <p:nvPr/>
        </p:nvSpPr>
        <p:spPr>
          <a:xfrm>
            <a:off x="12453100" y="4609750"/>
            <a:ext cx="5330700" cy="5386200"/>
          </a:xfrm>
          <a:prstGeom prst="ellipse">
            <a:avLst/>
          </a:prstGeom>
          <a:solidFill>
            <a:srgbClr val="9FC5E8"/>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It helps in ensuring skills to match strategic directions for inspiring teams for achieving sustainable business performance (Armstrong, 2020).</a:t>
            </a:r>
            <a:endParaRPr sz="2400" b="0" i="0" u="none" strike="noStrike" cap="none">
              <a:solidFill>
                <a:srgbClr val="000000"/>
              </a:solidFill>
              <a:latin typeface="Calibri"/>
              <a:ea typeface="Calibri"/>
              <a:cs typeface="Calibri"/>
              <a:sym typeface="Calibri"/>
            </a:endParaRPr>
          </a:p>
        </p:txBody>
      </p:sp>
      <p:pic>
        <p:nvPicPr>
          <p:cNvPr id="145" name="Google Shape;145;p5"/>
          <p:cNvPicPr preferRelativeResize="0"/>
          <p:nvPr/>
        </p:nvPicPr>
        <p:blipFill rotWithShape="1">
          <a:blip r:embed="rId5">
            <a:alphaModFix/>
          </a:blip>
          <a:srcRect/>
          <a:stretch/>
        </p:blipFill>
        <p:spPr>
          <a:xfrm>
            <a:off x="1073000" y="2131275"/>
            <a:ext cx="7388651" cy="5255307"/>
          </a:xfrm>
          <a:prstGeom prst="rect">
            <a:avLst/>
          </a:prstGeom>
          <a:noFill/>
          <a:ln w="25400" cap="flat" cmpd="sng">
            <a:solidFill>
              <a:srgbClr val="000000"/>
            </a:solidFill>
            <a:prstDash val="solid"/>
            <a:miter lim="8000"/>
            <a:headEnd type="none" w="sm" len="sm"/>
            <a:tailEnd type="none" w="sm" len="sm"/>
          </a:ln>
        </p:spPr>
      </p:pic>
      <p:sp>
        <p:nvSpPr>
          <p:cNvPr id="146" name="Google Shape;146;p5"/>
          <p:cNvSpPr txBox="1"/>
          <p:nvPr/>
        </p:nvSpPr>
        <p:spPr>
          <a:xfrm>
            <a:off x="1073000" y="7551700"/>
            <a:ext cx="7388700" cy="12930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4: Strategic alignment of the team to earn business sustainability</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a:t>
            </a:r>
            <a:r>
              <a:rPr lang="en-US" sz="1800" b="0" i="0" u="none" strike="noStrike" cap="none">
                <a:solidFill>
                  <a:srgbClr val="222222"/>
                </a:solidFill>
                <a:latin typeface="Arial"/>
                <a:ea typeface="Arial"/>
                <a:cs typeface="Arial"/>
                <a:sym typeface="Arial"/>
              </a:rPr>
              <a:t>Carreño, 2024)</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50"/>
        <p:cNvGrpSpPr/>
        <p:nvPr/>
      </p:nvGrpSpPr>
      <p:grpSpPr>
        <a:xfrm>
          <a:off x="0" y="0"/>
          <a:ext cx="0" cy="0"/>
          <a:chOff x="0" y="0"/>
          <a:chExt cx="0" cy="0"/>
        </a:xfrm>
      </p:grpSpPr>
      <p:sp>
        <p:nvSpPr>
          <p:cNvPr id="151" name="Google Shape;151;p6"/>
          <p:cNvSpPr/>
          <p:nvPr/>
        </p:nvSpPr>
        <p:spPr>
          <a:xfrm>
            <a:off x="8377275" y="-10025"/>
            <a:ext cx="2849455" cy="3439015"/>
          </a:xfrm>
          <a:custGeom>
            <a:avLst/>
            <a:gdLst/>
            <a:ahLst/>
            <a:cxnLst/>
            <a:rect l="l" t="t" r="r" b="b"/>
            <a:pathLst>
              <a:path w="8083561" h="11004848" extrusionOk="0">
                <a:moveTo>
                  <a:pt x="0" y="0"/>
                </a:moveTo>
                <a:lnTo>
                  <a:pt x="8083561" y="0"/>
                </a:lnTo>
                <a:lnTo>
                  <a:pt x="8083561" y="11004848"/>
                </a:lnTo>
                <a:lnTo>
                  <a:pt x="0" y="11004848"/>
                </a:lnTo>
                <a:lnTo>
                  <a:pt x="0" y="0"/>
                </a:lnTo>
                <a:close/>
              </a:path>
            </a:pathLst>
          </a:custGeom>
          <a:blipFill rotWithShape="1">
            <a:blip r:embed="rId3">
              <a:alphaModFix/>
            </a:blip>
            <a:stretch>
              <a:fillRect/>
            </a:stretch>
          </a:blipFill>
          <a:ln>
            <a:noFill/>
          </a:ln>
        </p:spPr>
        <p:txBody>
          <a:bodyPr/>
          <a:lstStyle/>
          <a:p>
            <a:endParaRPr lang="en-GB"/>
          </a:p>
        </p:txBody>
      </p:sp>
      <p:sp>
        <p:nvSpPr>
          <p:cNvPr id="152" name="Google Shape;152;p6"/>
          <p:cNvSpPr txBox="1"/>
          <p:nvPr/>
        </p:nvSpPr>
        <p:spPr>
          <a:xfrm>
            <a:off x="616250" y="696575"/>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Recruitment process overview</a:t>
            </a:r>
            <a:endParaRPr sz="3600" b="0" i="0" u="none" strike="noStrike" cap="none">
              <a:solidFill>
                <a:srgbClr val="000000"/>
              </a:solidFill>
              <a:latin typeface="Arial"/>
              <a:ea typeface="Arial"/>
              <a:cs typeface="Arial"/>
              <a:sym typeface="Arial"/>
            </a:endParaRPr>
          </a:p>
        </p:txBody>
      </p:sp>
      <p:sp>
        <p:nvSpPr>
          <p:cNvPr id="153" name="Google Shape;153;p6"/>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4">
              <a:alphaModFix/>
            </a:blip>
            <a:stretch>
              <a:fillRect/>
            </a:stretch>
          </a:blipFill>
          <a:ln>
            <a:noFill/>
          </a:ln>
        </p:spPr>
        <p:txBody>
          <a:bodyPr/>
          <a:lstStyle/>
          <a:p>
            <a:endParaRPr lang="en-GB"/>
          </a:p>
        </p:txBody>
      </p:sp>
      <p:sp>
        <p:nvSpPr>
          <p:cNvPr id="154" name="Google Shape;154;p6"/>
          <p:cNvSpPr/>
          <p:nvPr/>
        </p:nvSpPr>
        <p:spPr>
          <a:xfrm>
            <a:off x="509500" y="2571750"/>
            <a:ext cx="3712200" cy="5410500"/>
          </a:xfrm>
          <a:prstGeom prst="roundRect">
            <a:avLst>
              <a:gd name="adj" fmla="val 16667"/>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The recruitment process helps in ensuring fairness in terms of implementing the person-organisation fit theory (Liu and Xie, 2023).</a:t>
            </a:r>
            <a:endParaRPr sz="2400" b="0" i="0" u="none" strike="noStrike" cap="none">
              <a:solidFill>
                <a:srgbClr val="000000"/>
              </a:solidFill>
              <a:latin typeface="Calibri"/>
              <a:ea typeface="Calibri"/>
              <a:cs typeface="Calibri"/>
              <a:sym typeface="Calibri"/>
            </a:endParaRPr>
          </a:p>
        </p:txBody>
      </p:sp>
      <p:sp>
        <p:nvSpPr>
          <p:cNvPr id="155" name="Google Shape;155;p6"/>
          <p:cNvSpPr/>
          <p:nvPr/>
        </p:nvSpPr>
        <p:spPr>
          <a:xfrm>
            <a:off x="4762125" y="2602841"/>
            <a:ext cx="3712200" cy="5410500"/>
          </a:xfrm>
          <a:prstGeom prst="roundRect">
            <a:avLst>
              <a:gd name="adj" fmla="val 16667"/>
            </a:avLst>
          </a:prstGeom>
          <a:solidFill>
            <a:srgbClr val="6D9EEB"/>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It focuses on providing a job analysis description and specifications to hire the best candidate for achieving sustainable business performance.</a:t>
            </a:r>
            <a:endParaRPr sz="2400" b="0" i="0" u="none" strike="noStrike" cap="none">
              <a:solidFill>
                <a:srgbClr val="000000"/>
              </a:solidFill>
              <a:latin typeface="Calibri"/>
              <a:ea typeface="Calibri"/>
              <a:cs typeface="Calibri"/>
              <a:sym typeface="Calibri"/>
            </a:endParaRPr>
          </a:p>
        </p:txBody>
      </p:sp>
      <p:pic>
        <p:nvPicPr>
          <p:cNvPr id="156" name="Google Shape;156;p6"/>
          <p:cNvPicPr preferRelativeResize="0"/>
          <p:nvPr/>
        </p:nvPicPr>
        <p:blipFill rotWithShape="1">
          <a:blip r:embed="rId5">
            <a:alphaModFix/>
          </a:blip>
          <a:srcRect/>
          <a:stretch/>
        </p:blipFill>
        <p:spPr>
          <a:xfrm>
            <a:off x="9409825" y="3013475"/>
            <a:ext cx="8653450" cy="4589250"/>
          </a:xfrm>
          <a:prstGeom prst="rect">
            <a:avLst/>
          </a:prstGeom>
          <a:noFill/>
          <a:ln w="25400" cap="flat" cmpd="sng">
            <a:solidFill>
              <a:srgbClr val="000000"/>
            </a:solidFill>
            <a:prstDash val="solid"/>
            <a:miter lim="8000"/>
            <a:headEnd type="none" w="sm" len="sm"/>
            <a:tailEnd type="none" w="sm" len="sm"/>
          </a:ln>
        </p:spPr>
      </p:pic>
      <p:sp>
        <p:nvSpPr>
          <p:cNvPr id="157" name="Google Shape;157;p6"/>
          <p:cNvSpPr txBox="1"/>
          <p:nvPr/>
        </p:nvSpPr>
        <p:spPr>
          <a:xfrm>
            <a:off x="9846525" y="8013350"/>
            <a:ext cx="82167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5: Person-fit organisational theory</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Liu and Xie, 2023)</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61"/>
        <p:cNvGrpSpPr/>
        <p:nvPr/>
      </p:nvGrpSpPr>
      <p:grpSpPr>
        <a:xfrm>
          <a:off x="0" y="0"/>
          <a:ext cx="0" cy="0"/>
          <a:chOff x="0" y="0"/>
          <a:chExt cx="0" cy="0"/>
        </a:xfrm>
      </p:grpSpPr>
      <p:sp>
        <p:nvSpPr>
          <p:cNvPr id="162" name="Google Shape;162;p7"/>
          <p:cNvSpPr txBox="1"/>
          <p:nvPr/>
        </p:nvSpPr>
        <p:spPr>
          <a:xfrm>
            <a:off x="710175" y="40545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Job Analysis</a:t>
            </a:r>
            <a:endParaRPr sz="3600" b="0" i="0" u="none" strike="noStrike" cap="none">
              <a:solidFill>
                <a:srgbClr val="000000"/>
              </a:solidFill>
              <a:latin typeface="Arial"/>
              <a:ea typeface="Arial"/>
              <a:cs typeface="Arial"/>
              <a:sym typeface="Arial"/>
            </a:endParaRPr>
          </a:p>
        </p:txBody>
      </p:sp>
      <p:sp>
        <p:nvSpPr>
          <p:cNvPr id="163" name="Google Shape;163;p7"/>
          <p:cNvSpPr txBox="1"/>
          <p:nvPr/>
        </p:nvSpPr>
        <p:spPr>
          <a:xfrm>
            <a:off x="710175" y="4060984"/>
            <a:ext cx="3807600" cy="14778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Identifying the role, duties, and required skills for the particular job (Rees, 2015).</a:t>
            </a:r>
            <a:endParaRPr sz="2400" b="0" i="0" u="none" strike="noStrike" cap="none">
              <a:solidFill>
                <a:srgbClr val="000000"/>
              </a:solidFill>
              <a:latin typeface="Arial"/>
              <a:ea typeface="Arial"/>
              <a:cs typeface="Arial"/>
              <a:sym typeface="Arial"/>
            </a:endParaRPr>
          </a:p>
        </p:txBody>
      </p:sp>
      <p:sp>
        <p:nvSpPr>
          <p:cNvPr id="164" name="Google Shape;164;p7"/>
          <p:cNvSpPr txBox="1"/>
          <p:nvPr/>
        </p:nvSpPr>
        <p:spPr>
          <a:xfrm>
            <a:off x="5102790" y="3996059"/>
            <a:ext cx="3807600" cy="20319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Clarifying how the role supports ensuring project goals through accurate hiring decisions.</a:t>
            </a:r>
            <a:endParaRPr sz="2400" b="0" i="0" u="none" strike="noStrike" cap="none">
              <a:solidFill>
                <a:srgbClr val="000000"/>
              </a:solidFill>
              <a:latin typeface="Arial"/>
              <a:ea typeface="Arial"/>
              <a:cs typeface="Arial"/>
              <a:sym typeface="Arial"/>
            </a:endParaRPr>
          </a:p>
        </p:txBody>
      </p:sp>
      <p:cxnSp>
        <p:nvCxnSpPr>
          <p:cNvPr id="165" name="Google Shape;165;p7"/>
          <p:cNvCxnSpPr/>
          <p:nvPr/>
        </p:nvCxnSpPr>
        <p:spPr>
          <a:xfrm rot="10800000" flipH="1">
            <a:off x="2649960" y="3705765"/>
            <a:ext cx="4374900" cy="24300"/>
          </a:xfrm>
          <a:prstGeom prst="straightConnector1">
            <a:avLst/>
          </a:prstGeom>
          <a:noFill/>
          <a:ln w="38100" cap="flat" cmpd="sng">
            <a:solidFill>
              <a:srgbClr val="000000"/>
            </a:solidFill>
            <a:prstDash val="solid"/>
            <a:round/>
            <a:headEnd type="none" w="sm" len="sm"/>
            <a:tailEnd type="stealth" w="med" len="med"/>
          </a:ln>
        </p:spPr>
      </p:cxnSp>
      <p:sp>
        <p:nvSpPr>
          <p:cNvPr id="166" name="Google Shape;166;p7"/>
          <p:cNvSpPr/>
          <p:nvPr/>
        </p:nvSpPr>
        <p:spPr>
          <a:xfrm>
            <a:off x="591975" y="15315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167" name="Google Shape;167;p7"/>
          <p:cNvSpPr/>
          <p:nvPr/>
        </p:nvSpPr>
        <p:spPr>
          <a:xfrm>
            <a:off x="1" y="6993675"/>
            <a:ext cx="4034149" cy="3293333"/>
          </a:xfrm>
          <a:custGeom>
            <a:avLst/>
            <a:gdLst/>
            <a:ahLst/>
            <a:cxnLst/>
            <a:rect l="l" t="t" r="r" b="b"/>
            <a:pathLst>
              <a:path w="4034149" h="3293333" extrusionOk="0">
                <a:moveTo>
                  <a:pt x="0" y="0"/>
                </a:moveTo>
                <a:lnTo>
                  <a:pt x="4034149" y="0"/>
                </a:lnTo>
                <a:lnTo>
                  <a:pt x="4034149" y="3293333"/>
                </a:lnTo>
                <a:lnTo>
                  <a:pt x="0" y="3293333"/>
                </a:lnTo>
                <a:lnTo>
                  <a:pt x="0" y="0"/>
                </a:lnTo>
                <a:close/>
              </a:path>
            </a:pathLst>
          </a:custGeom>
          <a:blipFill rotWithShape="1">
            <a:blip r:embed="rId4">
              <a:alphaModFix/>
            </a:blip>
            <a:stretch>
              <a:fillRect/>
            </a:stretch>
          </a:blipFill>
          <a:ln>
            <a:noFill/>
          </a:ln>
        </p:spPr>
        <p:txBody>
          <a:bodyPr/>
          <a:lstStyle/>
          <a:p>
            <a:endParaRPr lang="en-GB"/>
          </a:p>
        </p:txBody>
      </p:sp>
      <p:sp>
        <p:nvSpPr>
          <p:cNvPr id="168" name="Google Shape;168;p7"/>
          <p:cNvSpPr/>
          <p:nvPr/>
        </p:nvSpPr>
        <p:spPr>
          <a:xfrm>
            <a:off x="4746388" y="3705775"/>
            <a:ext cx="127800" cy="3566400"/>
          </a:xfrm>
          <a:prstGeom prst="upDownArrow">
            <a:avLst>
              <a:gd name="adj1" fmla="val 50000"/>
              <a:gd name="adj2" fmla="val 50000"/>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pic>
        <p:nvPicPr>
          <p:cNvPr id="169" name="Google Shape;169;p7"/>
          <p:cNvPicPr preferRelativeResize="0"/>
          <p:nvPr/>
        </p:nvPicPr>
        <p:blipFill rotWithShape="1">
          <a:blip r:embed="rId5">
            <a:alphaModFix/>
          </a:blip>
          <a:srcRect/>
          <a:stretch/>
        </p:blipFill>
        <p:spPr>
          <a:xfrm>
            <a:off x="9139000" y="1074350"/>
            <a:ext cx="8692240" cy="7119775"/>
          </a:xfrm>
          <a:prstGeom prst="rect">
            <a:avLst/>
          </a:prstGeom>
          <a:noFill/>
          <a:ln w="25400" cap="flat" cmpd="sng">
            <a:solidFill>
              <a:srgbClr val="000000"/>
            </a:solidFill>
            <a:prstDash val="solid"/>
            <a:miter lim="8000"/>
            <a:headEnd type="none" w="sm" len="sm"/>
            <a:tailEnd type="none" w="sm" len="sm"/>
          </a:ln>
        </p:spPr>
      </p:pic>
      <p:sp>
        <p:nvSpPr>
          <p:cNvPr id="170" name="Google Shape;170;p7"/>
          <p:cNvSpPr txBox="1"/>
          <p:nvPr/>
        </p:nvSpPr>
        <p:spPr>
          <a:xfrm>
            <a:off x="9590225" y="8595500"/>
            <a:ext cx="82410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6: Process of developing job analysis</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i="0" u="none" strike="noStrike" cap="none">
                <a:solidFill>
                  <a:schemeClr val="dk1"/>
                </a:solidFill>
              </a:rPr>
              <a:t>(Source: </a:t>
            </a:r>
            <a:r>
              <a:rPr lang="en-US" sz="1800" i="0" u="none" strike="noStrike" cap="none">
                <a:solidFill>
                  <a:srgbClr val="222222"/>
                </a:solidFill>
              </a:rPr>
              <a:t>Carreño, 2024)</a:t>
            </a:r>
            <a:endParaRPr sz="1800" i="0" u="none" strike="noStrike" cap="none">
              <a:solidFill>
                <a:srgbClr val="00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74"/>
        <p:cNvGrpSpPr/>
        <p:nvPr/>
      </p:nvGrpSpPr>
      <p:grpSpPr>
        <a:xfrm>
          <a:off x="0" y="0"/>
          <a:ext cx="0" cy="0"/>
          <a:chOff x="0" y="0"/>
          <a:chExt cx="0" cy="0"/>
        </a:xfrm>
      </p:grpSpPr>
      <p:cxnSp>
        <p:nvCxnSpPr>
          <p:cNvPr id="175" name="Google Shape;175;p8"/>
          <p:cNvCxnSpPr/>
          <p:nvPr/>
        </p:nvCxnSpPr>
        <p:spPr>
          <a:xfrm>
            <a:off x="4456460" y="2604878"/>
            <a:ext cx="589346" cy="0"/>
          </a:xfrm>
          <a:prstGeom prst="straightConnector1">
            <a:avLst/>
          </a:prstGeom>
          <a:noFill/>
          <a:ln w="38100" cap="flat" cmpd="sng">
            <a:solidFill>
              <a:srgbClr val="000000"/>
            </a:solidFill>
            <a:prstDash val="solid"/>
            <a:round/>
            <a:headEnd type="none" w="sm" len="sm"/>
            <a:tailEnd type="stealth" w="med" len="med"/>
          </a:ln>
        </p:spPr>
      </p:cxnSp>
      <p:cxnSp>
        <p:nvCxnSpPr>
          <p:cNvPr id="176" name="Google Shape;176;p8"/>
          <p:cNvCxnSpPr/>
          <p:nvPr/>
        </p:nvCxnSpPr>
        <p:spPr>
          <a:xfrm>
            <a:off x="8530800" y="2604878"/>
            <a:ext cx="589346" cy="0"/>
          </a:xfrm>
          <a:prstGeom prst="straightConnector1">
            <a:avLst/>
          </a:prstGeom>
          <a:noFill/>
          <a:ln w="38100" cap="flat" cmpd="sng">
            <a:solidFill>
              <a:srgbClr val="000000"/>
            </a:solidFill>
            <a:prstDash val="solid"/>
            <a:round/>
            <a:headEnd type="none" w="sm" len="sm"/>
            <a:tailEnd type="stealth" w="med" len="med"/>
          </a:ln>
        </p:spPr>
      </p:cxnSp>
      <p:cxnSp>
        <p:nvCxnSpPr>
          <p:cNvPr id="177" name="Google Shape;177;p8"/>
          <p:cNvCxnSpPr/>
          <p:nvPr/>
        </p:nvCxnSpPr>
        <p:spPr>
          <a:xfrm>
            <a:off x="0" y="2604878"/>
            <a:ext cx="589346" cy="0"/>
          </a:xfrm>
          <a:prstGeom prst="straightConnector1">
            <a:avLst/>
          </a:prstGeom>
          <a:noFill/>
          <a:ln w="38100" cap="flat" cmpd="sng">
            <a:solidFill>
              <a:srgbClr val="000000"/>
            </a:solidFill>
            <a:prstDash val="solid"/>
            <a:round/>
            <a:headEnd type="none" w="sm" len="sm"/>
            <a:tailEnd type="stealth" w="med" len="med"/>
          </a:ln>
        </p:spPr>
      </p:cxnSp>
      <p:sp>
        <p:nvSpPr>
          <p:cNvPr id="178" name="Google Shape;178;p8"/>
          <p:cNvSpPr txBox="1"/>
          <p:nvPr/>
        </p:nvSpPr>
        <p:spPr>
          <a:xfrm>
            <a:off x="446400" y="633325"/>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Job Description</a:t>
            </a:r>
            <a:endParaRPr sz="3600" b="0" i="0" u="none" strike="noStrike" cap="none">
              <a:solidFill>
                <a:srgbClr val="000000"/>
              </a:solidFill>
              <a:latin typeface="Arial"/>
              <a:ea typeface="Arial"/>
              <a:cs typeface="Arial"/>
              <a:sym typeface="Arial"/>
            </a:endParaRPr>
          </a:p>
        </p:txBody>
      </p:sp>
      <p:sp>
        <p:nvSpPr>
          <p:cNvPr id="179" name="Google Shape;179;p8"/>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180" name="Google Shape;180;p8"/>
          <p:cNvSpPr/>
          <p:nvPr/>
        </p:nvSpPr>
        <p:spPr>
          <a:xfrm>
            <a:off x="5132808" y="8201982"/>
            <a:ext cx="3645817" cy="2194119"/>
          </a:xfrm>
          <a:custGeom>
            <a:avLst/>
            <a:gdLst/>
            <a:ahLst/>
            <a:cxnLst/>
            <a:rect l="l" t="t" r="r" b="b"/>
            <a:pathLst>
              <a:path w="3645817" h="2194119" extrusionOk="0">
                <a:moveTo>
                  <a:pt x="0" y="0"/>
                </a:moveTo>
                <a:lnTo>
                  <a:pt x="3645817" y="0"/>
                </a:lnTo>
                <a:lnTo>
                  <a:pt x="3645817" y="2194119"/>
                </a:lnTo>
                <a:lnTo>
                  <a:pt x="0" y="2194119"/>
                </a:lnTo>
                <a:lnTo>
                  <a:pt x="0" y="0"/>
                </a:lnTo>
                <a:close/>
              </a:path>
            </a:pathLst>
          </a:custGeom>
          <a:blipFill rotWithShape="1">
            <a:blip r:embed="rId4">
              <a:alphaModFix/>
            </a:blip>
            <a:stretch>
              <a:fillRect/>
            </a:stretch>
          </a:blipFill>
          <a:ln>
            <a:noFill/>
          </a:ln>
        </p:spPr>
        <p:txBody>
          <a:bodyPr/>
          <a:lstStyle/>
          <a:p>
            <a:endParaRPr lang="en-GB"/>
          </a:p>
        </p:txBody>
      </p:sp>
      <p:sp>
        <p:nvSpPr>
          <p:cNvPr id="181" name="Google Shape;181;p8"/>
          <p:cNvSpPr/>
          <p:nvPr/>
        </p:nvSpPr>
        <p:spPr>
          <a:xfrm>
            <a:off x="606550" y="3712050"/>
            <a:ext cx="8055000" cy="1965300"/>
          </a:xfrm>
          <a:prstGeom prst="rect">
            <a:avLst/>
          </a:prstGeom>
          <a:solidFill>
            <a:srgbClr val="A4C2F4"/>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Job descriptions focus on reporting lines, expectations, and responsibilities in terms of ensuring the objectives of the project  (Armstrong, 2020).</a:t>
            </a:r>
            <a:endParaRPr sz="2400" b="0" i="0" u="none" strike="noStrike" cap="none">
              <a:solidFill>
                <a:srgbClr val="000000"/>
              </a:solidFill>
              <a:latin typeface="Calibri"/>
              <a:ea typeface="Calibri"/>
              <a:cs typeface="Calibri"/>
              <a:sym typeface="Calibri"/>
            </a:endParaRPr>
          </a:p>
        </p:txBody>
      </p:sp>
      <p:sp>
        <p:nvSpPr>
          <p:cNvPr id="182" name="Google Shape;182;p8"/>
          <p:cNvSpPr/>
          <p:nvPr/>
        </p:nvSpPr>
        <p:spPr>
          <a:xfrm>
            <a:off x="650840" y="6176138"/>
            <a:ext cx="8055000" cy="1965300"/>
          </a:xfrm>
          <a:prstGeom prst="rect">
            <a:avLst/>
          </a:prstGeom>
          <a:solidFill>
            <a:srgbClr val="D0E0E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It helps inform the applicants about the importance of the project scope.</a:t>
            </a:r>
            <a:endParaRPr sz="2400" b="0" i="0" u="none" strike="noStrike" cap="none">
              <a:solidFill>
                <a:srgbClr val="000000"/>
              </a:solidFill>
              <a:latin typeface="Calibri"/>
              <a:ea typeface="Calibri"/>
              <a:cs typeface="Calibri"/>
              <a:sym typeface="Calibri"/>
            </a:endParaRPr>
          </a:p>
        </p:txBody>
      </p:sp>
      <p:pic>
        <p:nvPicPr>
          <p:cNvPr id="183" name="Google Shape;183;p8"/>
          <p:cNvPicPr preferRelativeResize="0"/>
          <p:nvPr/>
        </p:nvPicPr>
        <p:blipFill rotWithShape="1">
          <a:blip r:embed="rId5">
            <a:alphaModFix/>
          </a:blip>
          <a:srcRect/>
          <a:stretch/>
        </p:blipFill>
        <p:spPr>
          <a:xfrm>
            <a:off x="10040600" y="1304550"/>
            <a:ext cx="7112475" cy="6780300"/>
          </a:xfrm>
          <a:prstGeom prst="rect">
            <a:avLst/>
          </a:prstGeom>
          <a:noFill/>
          <a:ln w="25400" cap="flat" cmpd="sng">
            <a:solidFill>
              <a:srgbClr val="000000"/>
            </a:solidFill>
            <a:prstDash val="solid"/>
            <a:miter lim="8000"/>
            <a:headEnd type="none" w="sm" len="sm"/>
            <a:tailEnd type="none" w="sm" len="sm"/>
          </a:ln>
        </p:spPr>
      </p:pic>
      <p:sp>
        <p:nvSpPr>
          <p:cNvPr id="184" name="Google Shape;184;p8"/>
          <p:cNvSpPr txBox="1"/>
          <p:nvPr/>
        </p:nvSpPr>
        <p:spPr>
          <a:xfrm>
            <a:off x="10525775" y="8522925"/>
            <a:ext cx="66273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6: essential components of a Job description</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Armstrong, 2020)</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88"/>
        <p:cNvGrpSpPr/>
        <p:nvPr/>
      </p:nvGrpSpPr>
      <p:grpSpPr>
        <a:xfrm>
          <a:off x="0" y="0"/>
          <a:ext cx="0" cy="0"/>
          <a:chOff x="0" y="0"/>
          <a:chExt cx="0" cy="0"/>
        </a:xfrm>
      </p:grpSpPr>
      <p:sp>
        <p:nvSpPr>
          <p:cNvPr id="189" name="Google Shape;189;p9"/>
          <p:cNvSpPr/>
          <p:nvPr/>
        </p:nvSpPr>
        <p:spPr>
          <a:xfrm>
            <a:off x="9734850" y="0"/>
            <a:ext cx="3193764" cy="3426763"/>
          </a:xfrm>
          <a:custGeom>
            <a:avLst/>
            <a:gdLst/>
            <a:ahLst/>
            <a:cxnLst/>
            <a:rect l="l" t="t" r="r" b="b"/>
            <a:pathLst>
              <a:path w="2437988" h="2885695" extrusionOk="0">
                <a:moveTo>
                  <a:pt x="0" y="0"/>
                </a:moveTo>
                <a:lnTo>
                  <a:pt x="2437988" y="0"/>
                </a:lnTo>
                <a:lnTo>
                  <a:pt x="2437988" y="2885695"/>
                </a:lnTo>
                <a:lnTo>
                  <a:pt x="0" y="2885695"/>
                </a:lnTo>
                <a:lnTo>
                  <a:pt x="0" y="0"/>
                </a:lnTo>
                <a:close/>
              </a:path>
            </a:pathLst>
          </a:custGeom>
          <a:blipFill rotWithShape="1">
            <a:blip r:embed="rId3">
              <a:alphaModFix/>
            </a:blip>
            <a:stretch>
              <a:fillRect r="-127608"/>
            </a:stretch>
          </a:blipFill>
          <a:ln>
            <a:noFill/>
          </a:ln>
        </p:spPr>
        <p:txBody>
          <a:bodyPr/>
          <a:lstStyle/>
          <a:p>
            <a:endParaRPr lang="en-GB"/>
          </a:p>
        </p:txBody>
      </p:sp>
      <p:sp>
        <p:nvSpPr>
          <p:cNvPr id="190" name="Google Shape;190;p9"/>
          <p:cNvSpPr txBox="1"/>
          <p:nvPr/>
        </p:nvSpPr>
        <p:spPr>
          <a:xfrm>
            <a:off x="470675" y="50250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Person Specification</a:t>
            </a:r>
            <a:endParaRPr sz="3600" b="0" i="0" u="none" strike="noStrike" cap="none">
              <a:solidFill>
                <a:srgbClr val="000000"/>
              </a:solidFill>
              <a:latin typeface="Arial"/>
              <a:ea typeface="Arial"/>
              <a:cs typeface="Arial"/>
              <a:sym typeface="Arial"/>
            </a:endParaRPr>
          </a:p>
        </p:txBody>
      </p:sp>
      <p:sp>
        <p:nvSpPr>
          <p:cNvPr id="191" name="Google Shape;191;p9"/>
          <p:cNvSpPr txBox="1"/>
          <p:nvPr/>
        </p:nvSpPr>
        <p:spPr>
          <a:xfrm>
            <a:off x="11071350" y="4131475"/>
            <a:ext cx="6178800" cy="3140100"/>
          </a:xfrm>
          <a:prstGeom prst="rect">
            <a:avLst/>
          </a:prstGeom>
          <a:noFill/>
          <a:ln>
            <a:noFill/>
          </a:ln>
        </p:spPr>
        <p:txBody>
          <a:bodyPr spcFirstLastPara="1" wrap="square" lIns="0" tIns="0" rIns="0" bIns="0" anchor="t" anchorCtr="0">
            <a:spAutoFit/>
          </a:bodyPr>
          <a:lstStyle/>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Person specification focuses on listing desirable attitudes, adaptability strategies, and creativity (</a:t>
            </a:r>
            <a:r>
              <a:rPr lang="en-US" sz="2400" b="0" i="0" u="none" strike="noStrike" cap="none">
                <a:solidFill>
                  <a:srgbClr val="222222"/>
                </a:solidFill>
                <a:latin typeface="Times New Roman"/>
                <a:ea typeface="Times New Roman"/>
                <a:cs typeface="Times New Roman"/>
                <a:sym typeface="Times New Roman"/>
              </a:rPr>
              <a:t>Thornhill-Miller, </a:t>
            </a:r>
            <a:r>
              <a:rPr lang="en-US" sz="2400" b="0" i="1" u="none" strike="noStrike" cap="none">
                <a:solidFill>
                  <a:srgbClr val="222222"/>
                </a:solidFill>
                <a:latin typeface="Times New Roman"/>
                <a:ea typeface="Times New Roman"/>
                <a:cs typeface="Times New Roman"/>
                <a:sym typeface="Times New Roman"/>
              </a:rPr>
              <a:t>et al. </a:t>
            </a:r>
            <a:r>
              <a:rPr lang="en-US" sz="2400" b="0" i="0" u="none" strike="noStrike" cap="none">
                <a:solidFill>
                  <a:srgbClr val="222222"/>
                </a:solidFill>
                <a:latin typeface="Times New Roman"/>
                <a:ea typeface="Times New Roman"/>
                <a:cs typeface="Times New Roman"/>
                <a:sym typeface="Times New Roman"/>
              </a:rPr>
              <a:t> 2023).</a:t>
            </a:r>
            <a:endParaRPr sz="2400" b="0" i="0" u="none" strike="noStrike" cap="none">
              <a:solidFill>
                <a:schemeClr val="dk1"/>
              </a:solidFill>
              <a:latin typeface="Arial"/>
              <a:ea typeface="Arial"/>
              <a:cs typeface="Arial"/>
              <a:sym typeface="Arial"/>
            </a:endParaRPr>
          </a:p>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It helps in ensuring alignment between the company culture and the employee demands.</a:t>
            </a:r>
            <a:endParaRPr sz="2400" b="0" i="0" u="none" strike="noStrike" cap="none">
              <a:solidFill>
                <a:srgbClr val="000000"/>
              </a:solidFill>
              <a:latin typeface="Arial"/>
              <a:ea typeface="Arial"/>
              <a:cs typeface="Arial"/>
              <a:sym typeface="Arial"/>
            </a:endParaRPr>
          </a:p>
        </p:txBody>
      </p:sp>
      <p:sp>
        <p:nvSpPr>
          <p:cNvPr id="192" name="Google Shape;192;p9"/>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4">
              <a:alphaModFix/>
            </a:blip>
            <a:stretch>
              <a:fillRect/>
            </a:stretch>
          </a:blipFill>
          <a:ln>
            <a:noFill/>
          </a:ln>
        </p:spPr>
        <p:txBody>
          <a:bodyPr/>
          <a:lstStyle/>
          <a:p>
            <a:endParaRPr lang="en-GB"/>
          </a:p>
        </p:txBody>
      </p:sp>
      <p:pic>
        <p:nvPicPr>
          <p:cNvPr id="193" name="Google Shape;193;p9"/>
          <p:cNvPicPr preferRelativeResize="0"/>
          <p:nvPr/>
        </p:nvPicPr>
        <p:blipFill rotWithShape="1">
          <a:blip r:embed="rId5">
            <a:alphaModFix/>
          </a:blip>
          <a:srcRect/>
          <a:stretch/>
        </p:blipFill>
        <p:spPr>
          <a:xfrm>
            <a:off x="1511050" y="1960338"/>
            <a:ext cx="7611375" cy="5776150"/>
          </a:xfrm>
          <a:prstGeom prst="rect">
            <a:avLst/>
          </a:prstGeom>
          <a:noFill/>
          <a:ln w="25400" cap="flat" cmpd="sng">
            <a:solidFill>
              <a:srgbClr val="000000"/>
            </a:solidFill>
            <a:prstDash val="solid"/>
            <a:miter lim="8000"/>
            <a:headEnd type="none" w="sm" len="sm"/>
            <a:tailEnd type="none" w="sm" len="sm"/>
          </a:ln>
        </p:spPr>
      </p:pic>
      <p:sp>
        <p:nvSpPr>
          <p:cNvPr id="194" name="Google Shape;194;p9"/>
          <p:cNvSpPr txBox="1"/>
          <p:nvPr/>
        </p:nvSpPr>
        <p:spPr>
          <a:xfrm>
            <a:off x="1788600" y="7867650"/>
            <a:ext cx="7042800" cy="12930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7: Process of  Person Specification while hiring a candidate</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i="0" u="none" strike="noStrike" cap="none">
                <a:solidFill>
                  <a:schemeClr val="dk1"/>
                </a:solidFill>
              </a:rPr>
              <a:t>(Source: </a:t>
            </a:r>
            <a:r>
              <a:rPr lang="en-US" sz="1800" i="0" u="none" strike="noStrike" cap="none">
                <a:solidFill>
                  <a:srgbClr val="222222"/>
                </a:solidFill>
              </a:rPr>
              <a:t>Thornhill-Miller, </a:t>
            </a:r>
            <a:r>
              <a:rPr lang="en-US" sz="1800" i="1" u="none" strike="noStrike" cap="none">
                <a:solidFill>
                  <a:srgbClr val="222222"/>
                </a:solidFill>
              </a:rPr>
              <a:t>et al. </a:t>
            </a:r>
            <a:r>
              <a:rPr lang="en-US" sz="1800" i="0" u="none" strike="noStrike" cap="none">
                <a:solidFill>
                  <a:srgbClr val="222222"/>
                </a:solidFill>
              </a:rPr>
              <a:t> 2023)</a:t>
            </a:r>
            <a:endParaRPr sz="1800" i="0" u="none" strike="noStrike" cap="none">
              <a:solidFill>
                <a:srgbClr val="0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198"/>
        <p:cNvGrpSpPr/>
        <p:nvPr/>
      </p:nvGrpSpPr>
      <p:grpSpPr>
        <a:xfrm>
          <a:off x="0" y="0"/>
          <a:ext cx="0" cy="0"/>
          <a:chOff x="0" y="0"/>
          <a:chExt cx="0" cy="0"/>
        </a:xfrm>
      </p:grpSpPr>
      <p:graphicFrame>
        <p:nvGraphicFramePr>
          <p:cNvPr id="199" name="Google Shape;199;p10"/>
          <p:cNvGraphicFramePr/>
          <p:nvPr/>
        </p:nvGraphicFramePr>
        <p:xfrm>
          <a:off x="2411625" y="2683250"/>
          <a:ext cx="3000000" cy="3000000"/>
        </p:xfrm>
        <a:graphic>
          <a:graphicData uri="http://schemas.openxmlformats.org/drawingml/2006/table">
            <a:tbl>
              <a:tblPr>
                <a:noFill/>
                <a:tableStyleId>{BD782209-5D49-4FAD-8DE2-0DB1A4BA73A4}</a:tableStyleId>
              </a:tblPr>
              <a:tblGrid>
                <a:gridCol w="3541025">
                  <a:extLst>
                    <a:ext uri="{9D8B030D-6E8A-4147-A177-3AD203B41FA5}">
                      <a16:colId xmlns:a16="http://schemas.microsoft.com/office/drawing/2014/main" val="20000"/>
                    </a:ext>
                  </a:extLst>
                </a:gridCol>
                <a:gridCol w="3541025">
                  <a:extLst>
                    <a:ext uri="{9D8B030D-6E8A-4147-A177-3AD203B41FA5}">
                      <a16:colId xmlns:a16="http://schemas.microsoft.com/office/drawing/2014/main" val="20001"/>
                    </a:ext>
                  </a:extLst>
                </a:gridCol>
              </a:tblGrid>
              <a:tr h="5753525">
                <a:tc>
                  <a:txBody>
                    <a:bodyPr/>
                    <a:lstStyle/>
                    <a:p>
                      <a:pPr marL="0" marR="0" lvl="0" indent="0" algn="just" rtl="0">
                        <a:lnSpc>
                          <a:spcPct val="150000"/>
                        </a:lnSpc>
                        <a:spcBef>
                          <a:spcPts val="0"/>
                        </a:spcBef>
                        <a:spcAft>
                          <a:spcPts val="0"/>
                        </a:spcAft>
                        <a:buClr>
                          <a:schemeClr val="dk1"/>
                        </a:buClr>
                        <a:buSzPts val="1100"/>
                        <a:buFont typeface="Arial"/>
                        <a:buNone/>
                      </a:pPr>
                      <a:r>
                        <a:rPr lang="en-US" sz="2400" u="none" strike="noStrike" cap="none">
                          <a:solidFill>
                            <a:schemeClr val="dk1"/>
                          </a:solidFill>
                        </a:rPr>
                        <a:t>It focuses on consistent and predetermined questions that ensure fairness to achieve sustainable business performance. </a:t>
                      </a:r>
                      <a:endParaRPr sz="2400" u="none" strike="noStrike" cap="none"/>
                    </a:p>
                  </a:txBody>
                  <a:tcPr marL="114300" marR="114300" marT="114300" marB="114300">
                    <a:lnL w="9525" cap="flat" cmpd="sng">
                      <a:solidFill>
                        <a:srgbClr val="A6A6A6"/>
                      </a:solidFill>
                      <a:prstDash val="solid"/>
                      <a:round/>
                      <a:headEnd type="none" w="sm" len="sm"/>
                      <a:tailEnd type="none" w="sm" len="sm"/>
                    </a:lnL>
                    <a:lnR w="9525" cap="flat" cmpd="sng">
                      <a:solidFill>
                        <a:srgbClr val="A6A6A6"/>
                      </a:solidFill>
                      <a:prstDash val="solid"/>
                      <a:round/>
                      <a:headEnd type="none" w="sm" len="sm"/>
                      <a:tailEnd type="none" w="sm" len="sm"/>
                    </a:lnR>
                    <a:lnT w="9525" cap="flat" cmpd="sng">
                      <a:solidFill>
                        <a:srgbClr val="A6A6A6"/>
                      </a:solidFill>
                      <a:prstDash val="solid"/>
                      <a:round/>
                      <a:headEnd type="none" w="sm" len="sm"/>
                      <a:tailEnd type="none" w="sm" len="sm"/>
                    </a:lnT>
                    <a:lnB w="9525" cap="flat" cmpd="sng">
                      <a:solidFill>
                        <a:srgbClr val="A6A6A6"/>
                      </a:solidFill>
                      <a:prstDash val="solid"/>
                      <a:round/>
                      <a:headEnd type="none" w="sm" len="sm"/>
                      <a:tailEnd type="none" w="sm" len="sm"/>
                    </a:lnB>
                    <a:solidFill>
                      <a:srgbClr val="C9DAF8"/>
                    </a:solidFill>
                  </a:tcPr>
                </a:tc>
                <a:tc>
                  <a:txBody>
                    <a:bodyPr/>
                    <a:lstStyle/>
                    <a:p>
                      <a:pPr marL="0" marR="0" lvl="0" indent="0" algn="just" rtl="0">
                        <a:lnSpc>
                          <a:spcPct val="150000"/>
                        </a:lnSpc>
                        <a:spcBef>
                          <a:spcPts val="0"/>
                        </a:spcBef>
                        <a:spcAft>
                          <a:spcPts val="0"/>
                        </a:spcAft>
                        <a:buClr>
                          <a:schemeClr val="dk1"/>
                        </a:buClr>
                        <a:buSzPts val="1100"/>
                        <a:buFont typeface="Arial"/>
                        <a:buNone/>
                      </a:pPr>
                      <a:r>
                        <a:rPr lang="en-US" sz="2400" u="none" strike="noStrike" cap="none">
                          <a:solidFill>
                            <a:schemeClr val="dk1"/>
                          </a:solidFill>
                        </a:rPr>
                        <a:t>It helps in evaluating both beliefs, alignment, and skills for achieving the organisational objectives (Rees, 2015).</a:t>
                      </a:r>
                      <a:endParaRPr sz="2400" u="none" strike="noStrike" cap="none">
                        <a:solidFill>
                          <a:schemeClr val="dk1"/>
                        </a:solidFill>
                      </a:endParaRPr>
                    </a:p>
                    <a:p>
                      <a:pPr marL="0" marR="0" lvl="0" indent="0" algn="l" rtl="0">
                        <a:lnSpc>
                          <a:spcPct val="140026"/>
                        </a:lnSpc>
                        <a:spcBef>
                          <a:spcPts val="0"/>
                        </a:spcBef>
                        <a:spcAft>
                          <a:spcPts val="0"/>
                        </a:spcAft>
                        <a:buClr>
                          <a:srgbClr val="000000"/>
                        </a:buClr>
                        <a:buSzPts val="2400"/>
                        <a:buFont typeface="Arial"/>
                        <a:buNone/>
                      </a:pPr>
                      <a:endParaRPr sz="2400" u="none" strike="noStrike" cap="none"/>
                    </a:p>
                  </a:txBody>
                  <a:tcPr marL="114300" marR="114300" marT="114300" marB="114300">
                    <a:lnL w="9525" cap="flat" cmpd="sng">
                      <a:solidFill>
                        <a:srgbClr val="A6A6A6"/>
                      </a:solidFill>
                      <a:prstDash val="solid"/>
                      <a:round/>
                      <a:headEnd type="none" w="sm" len="sm"/>
                      <a:tailEnd type="none" w="sm" len="sm"/>
                    </a:lnL>
                    <a:lnR w="9525" cap="flat" cmpd="sng">
                      <a:solidFill>
                        <a:srgbClr val="A6A6A6"/>
                      </a:solidFill>
                      <a:prstDash val="solid"/>
                      <a:round/>
                      <a:headEnd type="none" w="sm" len="sm"/>
                      <a:tailEnd type="none" w="sm" len="sm"/>
                    </a:lnR>
                    <a:lnT w="9525" cap="flat" cmpd="sng">
                      <a:solidFill>
                        <a:srgbClr val="A6A6A6"/>
                      </a:solidFill>
                      <a:prstDash val="solid"/>
                      <a:round/>
                      <a:headEnd type="none" w="sm" len="sm"/>
                      <a:tailEnd type="none" w="sm" len="sm"/>
                    </a:lnT>
                    <a:lnB w="38100" cap="flat" cmpd="sng">
                      <a:solidFill>
                        <a:srgbClr val="A6A6A6"/>
                      </a:solidFill>
                      <a:prstDash val="solid"/>
                      <a:round/>
                      <a:headEnd type="none" w="sm" len="sm"/>
                      <a:tailEnd type="none" w="sm" len="sm"/>
                    </a:lnB>
                    <a:solidFill>
                      <a:srgbClr val="A8DDE2"/>
                    </a:solidFill>
                  </a:tcPr>
                </a:tc>
                <a:extLst>
                  <a:ext uri="{0D108BD9-81ED-4DB2-BD59-A6C34878D82A}">
                    <a16:rowId xmlns:a16="http://schemas.microsoft.com/office/drawing/2014/main" val="10000"/>
                  </a:ext>
                </a:extLst>
              </a:tr>
            </a:tbl>
          </a:graphicData>
        </a:graphic>
      </p:graphicFrame>
      <p:sp>
        <p:nvSpPr>
          <p:cNvPr id="200" name="Google Shape;200;p10"/>
          <p:cNvSpPr txBox="1"/>
          <p:nvPr/>
        </p:nvSpPr>
        <p:spPr>
          <a:xfrm>
            <a:off x="640525" y="560525"/>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Interview type 1: Structured interview</a:t>
            </a:r>
            <a:endParaRPr sz="3600" b="0" i="0" u="none" strike="noStrike" cap="none">
              <a:solidFill>
                <a:srgbClr val="000000"/>
              </a:solidFill>
              <a:latin typeface="Arial"/>
              <a:ea typeface="Arial"/>
              <a:cs typeface="Arial"/>
              <a:sym typeface="Arial"/>
            </a:endParaRPr>
          </a:p>
        </p:txBody>
      </p:sp>
      <p:sp>
        <p:nvSpPr>
          <p:cNvPr id="201" name="Google Shape;201;p10"/>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202" name="Google Shape;202;p10"/>
          <p:cNvSpPr/>
          <p:nvPr/>
        </p:nvSpPr>
        <p:spPr>
          <a:xfrm>
            <a:off x="10629378" y="2166301"/>
            <a:ext cx="6594964" cy="6641857"/>
          </a:xfrm>
          <a:custGeom>
            <a:avLst/>
            <a:gdLst/>
            <a:ahLst/>
            <a:cxnLst/>
            <a:rect l="l" t="t" r="r" b="b"/>
            <a:pathLst>
              <a:path w="2563640" h="2428467" extrusionOk="0">
                <a:moveTo>
                  <a:pt x="0" y="0"/>
                </a:moveTo>
                <a:lnTo>
                  <a:pt x="2563640" y="0"/>
                </a:lnTo>
                <a:lnTo>
                  <a:pt x="2563640" y="2428466"/>
                </a:lnTo>
                <a:lnTo>
                  <a:pt x="0" y="2428466"/>
                </a:lnTo>
                <a:lnTo>
                  <a:pt x="0" y="0"/>
                </a:lnTo>
                <a:close/>
              </a:path>
            </a:pathLst>
          </a:custGeom>
          <a:blipFill rotWithShape="1">
            <a:blip r:embed="rId4">
              <a:alphaModFix/>
            </a:blip>
            <a:stretch>
              <a:fillRect/>
            </a:stretch>
          </a:blipFill>
          <a:ln>
            <a:noFill/>
          </a:ln>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06"/>
        <p:cNvGrpSpPr/>
        <p:nvPr/>
      </p:nvGrpSpPr>
      <p:grpSpPr>
        <a:xfrm>
          <a:off x="0" y="0"/>
          <a:ext cx="0" cy="0"/>
          <a:chOff x="0" y="0"/>
          <a:chExt cx="0" cy="0"/>
        </a:xfrm>
      </p:grpSpPr>
      <p:sp>
        <p:nvSpPr>
          <p:cNvPr id="207" name="Google Shape;207;p11"/>
          <p:cNvSpPr txBox="1"/>
          <p:nvPr/>
        </p:nvSpPr>
        <p:spPr>
          <a:xfrm>
            <a:off x="325125" y="453975"/>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Interview Type 2: Group and Panel interview</a:t>
            </a:r>
            <a:endParaRPr sz="3600" b="0" i="0" u="none" strike="noStrike" cap="none">
              <a:solidFill>
                <a:srgbClr val="000000"/>
              </a:solidFill>
              <a:latin typeface="Arial"/>
              <a:ea typeface="Arial"/>
              <a:cs typeface="Arial"/>
              <a:sym typeface="Arial"/>
            </a:endParaRPr>
          </a:p>
        </p:txBody>
      </p:sp>
      <p:sp>
        <p:nvSpPr>
          <p:cNvPr id="208" name="Google Shape;208;p11"/>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grpSp>
        <p:nvGrpSpPr>
          <p:cNvPr id="209" name="Google Shape;209;p11"/>
          <p:cNvGrpSpPr/>
          <p:nvPr/>
        </p:nvGrpSpPr>
        <p:grpSpPr>
          <a:xfrm>
            <a:off x="1028700" y="3275350"/>
            <a:ext cx="3241392" cy="4748989"/>
            <a:chOff x="0" y="0"/>
            <a:chExt cx="1002813" cy="318996"/>
          </a:xfrm>
        </p:grpSpPr>
        <p:sp>
          <p:nvSpPr>
            <p:cNvPr id="210" name="Google Shape;210;p11"/>
            <p:cNvSpPr/>
            <p:nvPr/>
          </p:nvSpPr>
          <p:spPr>
            <a:xfrm>
              <a:off x="0" y="0"/>
              <a:ext cx="1002813" cy="318996"/>
            </a:xfrm>
            <a:custGeom>
              <a:avLst/>
              <a:gdLst/>
              <a:ahLst/>
              <a:cxnLst/>
              <a:rect l="l" t="t" r="r" b="b"/>
              <a:pathLst>
                <a:path w="1002813" h="318996" extrusionOk="0">
                  <a:moveTo>
                    <a:pt x="18300" y="0"/>
                  </a:moveTo>
                  <a:lnTo>
                    <a:pt x="984513" y="0"/>
                  </a:lnTo>
                  <a:cubicBezTo>
                    <a:pt x="994620" y="0"/>
                    <a:pt x="1002813" y="8193"/>
                    <a:pt x="1002813" y="18300"/>
                  </a:cubicBezTo>
                  <a:lnTo>
                    <a:pt x="1002813" y="300696"/>
                  </a:lnTo>
                  <a:cubicBezTo>
                    <a:pt x="1002813" y="310803"/>
                    <a:pt x="994620" y="318996"/>
                    <a:pt x="984513" y="318996"/>
                  </a:cubicBezTo>
                  <a:lnTo>
                    <a:pt x="18300" y="318996"/>
                  </a:lnTo>
                  <a:cubicBezTo>
                    <a:pt x="8193" y="318996"/>
                    <a:pt x="0" y="310803"/>
                    <a:pt x="0" y="300696"/>
                  </a:cubicBezTo>
                  <a:lnTo>
                    <a:pt x="0" y="18300"/>
                  </a:lnTo>
                  <a:cubicBezTo>
                    <a:pt x="0" y="8193"/>
                    <a:pt x="8193" y="0"/>
                    <a:pt x="18300" y="0"/>
                  </a:cubicBezTo>
                  <a:close/>
                </a:path>
              </a:pathLst>
            </a:custGeom>
            <a:solidFill>
              <a:srgbClr val="A8DDE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11"/>
            <p:cNvSpPr txBox="1"/>
            <p:nvPr/>
          </p:nvSpPr>
          <p:spPr>
            <a:xfrm>
              <a:off x="0" y="0"/>
              <a:ext cx="1002813" cy="318996"/>
            </a:xfrm>
            <a:prstGeom prst="rect">
              <a:avLst/>
            </a:prstGeom>
            <a:no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Encouraging cross-department evaluations to achieve sustainable business performance.</a:t>
              </a:r>
              <a:endParaRPr sz="2400" b="0" i="0" u="none" strike="noStrike" cap="none">
                <a:solidFill>
                  <a:srgbClr val="000000"/>
                </a:solidFill>
                <a:latin typeface="Arial"/>
                <a:ea typeface="Arial"/>
                <a:cs typeface="Arial"/>
                <a:sym typeface="Arial"/>
              </a:endParaRPr>
            </a:p>
          </p:txBody>
        </p:sp>
      </p:grpSp>
      <p:grpSp>
        <p:nvGrpSpPr>
          <p:cNvPr id="212" name="Google Shape;212;p11"/>
          <p:cNvGrpSpPr/>
          <p:nvPr/>
        </p:nvGrpSpPr>
        <p:grpSpPr>
          <a:xfrm>
            <a:off x="4367150" y="3210650"/>
            <a:ext cx="6423574" cy="2212129"/>
            <a:chOff x="0" y="-9525"/>
            <a:chExt cx="1002900" cy="328521"/>
          </a:xfrm>
        </p:grpSpPr>
        <p:sp>
          <p:nvSpPr>
            <p:cNvPr id="213" name="Google Shape;213;p11"/>
            <p:cNvSpPr/>
            <p:nvPr/>
          </p:nvSpPr>
          <p:spPr>
            <a:xfrm>
              <a:off x="0" y="0"/>
              <a:ext cx="1002813" cy="318996"/>
            </a:xfrm>
            <a:custGeom>
              <a:avLst/>
              <a:gdLst/>
              <a:ahLst/>
              <a:cxnLst/>
              <a:rect l="l" t="t" r="r" b="b"/>
              <a:pathLst>
                <a:path w="1002813" h="318996" extrusionOk="0">
                  <a:moveTo>
                    <a:pt x="18300" y="0"/>
                  </a:moveTo>
                  <a:lnTo>
                    <a:pt x="984513" y="0"/>
                  </a:lnTo>
                  <a:cubicBezTo>
                    <a:pt x="994620" y="0"/>
                    <a:pt x="1002813" y="8193"/>
                    <a:pt x="1002813" y="18300"/>
                  </a:cubicBezTo>
                  <a:lnTo>
                    <a:pt x="1002813" y="300696"/>
                  </a:lnTo>
                  <a:cubicBezTo>
                    <a:pt x="1002813" y="310803"/>
                    <a:pt x="994620" y="318996"/>
                    <a:pt x="984513" y="318996"/>
                  </a:cubicBezTo>
                  <a:lnTo>
                    <a:pt x="18300" y="318996"/>
                  </a:lnTo>
                  <a:cubicBezTo>
                    <a:pt x="8193" y="318996"/>
                    <a:pt x="0" y="310803"/>
                    <a:pt x="0" y="300696"/>
                  </a:cubicBezTo>
                  <a:lnTo>
                    <a:pt x="0" y="18300"/>
                  </a:lnTo>
                  <a:cubicBezTo>
                    <a:pt x="0" y="8193"/>
                    <a:pt x="8193" y="0"/>
                    <a:pt x="18300" y="0"/>
                  </a:cubicBezTo>
                  <a:close/>
                </a:path>
              </a:pathLst>
            </a:custGeom>
            <a:solidFill>
              <a:srgbClr val="DAEDE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11"/>
            <p:cNvSpPr txBox="1"/>
            <p:nvPr/>
          </p:nvSpPr>
          <p:spPr>
            <a:xfrm>
              <a:off x="0" y="-9525"/>
              <a:ext cx="1002900" cy="328500"/>
            </a:xfrm>
            <a:prstGeom prst="rect">
              <a:avLst/>
            </a:prstGeom>
            <a:no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Reducing interview biasness and involving HR to develop projects jointly (Mullins, 2019).</a:t>
              </a:r>
              <a:endParaRPr sz="2400" b="0" i="0" u="none" strike="noStrike" cap="none">
                <a:solidFill>
                  <a:srgbClr val="000000"/>
                </a:solidFill>
                <a:latin typeface="Arial"/>
                <a:ea typeface="Arial"/>
                <a:cs typeface="Arial"/>
                <a:sym typeface="Arial"/>
              </a:endParaRPr>
            </a:p>
          </p:txBody>
        </p:sp>
      </p:grpSp>
      <p:sp>
        <p:nvSpPr>
          <p:cNvPr id="215" name="Google Shape;215;p11"/>
          <p:cNvSpPr/>
          <p:nvPr/>
        </p:nvSpPr>
        <p:spPr>
          <a:xfrm>
            <a:off x="10214225" y="174950"/>
            <a:ext cx="2471913" cy="3035695"/>
          </a:xfrm>
          <a:custGeom>
            <a:avLst/>
            <a:gdLst/>
            <a:ahLst/>
            <a:cxnLst/>
            <a:rect l="l" t="t" r="r" b="b"/>
            <a:pathLst>
              <a:path w="2934021" h="3994335" extrusionOk="0">
                <a:moveTo>
                  <a:pt x="0" y="0"/>
                </a:moveTo>
                <a:lnTo>
                  <a:pt x="2934021" y="0"/>
                </a:lnTo>
                <a:lnTo>
                  <a:pt x="2934021" y="3994336"/>
                </a:lnTo>
                <a:lnTo>
                  <a:pt x="0" y="3994336"/>
                </a:lnTo>
                <a:lnTo>
                  <a:pt x="0" y="0"/>
                </a:lnTo>
                <a:close/>
              </a:path>
            </a:pathLst>
          </a:custGeom>
          <a:blipFill rotWithShape="1">
            <a:blip r:embed="rId4">
              <a:alphaModFix/>
            </a:blip>
            <a:stretch>
              <a:fillRect/>
            </a:stretch>
          </a:blipFill>
          <a:ln>
            <a:noFill/>
          </a:ln>
        </p:spPr>
        <p:txBody>
          <a:bodyPr/>
          <a:lstStyle/>
          <a:p>
            <a:endParaRPr lang="en-GB"/>
          </a:p>
        </p:txBody>
      </p:sp>
      <p:grpSp>
        <p:nvGrpSpPr>
          <p:cNvPr id="216" name="Google Shape;216;p11"/>
          <p:cNvGrpSpPr/>
          <p:nvPr/>
        </p:nvGrpSpPr>
        <p:grpSpPr>
          <a:xfrm>
            <a:off x="4367150" y="5667925"/>
            <a:ext cx="6423574" cy="2212129"/>
            <a:chOff x="0" y="-9525"/>
            <a:chExt cx="1002900" cy="328521"/>
          </a:xfrm>
        </p:grpSpPr>
        <p:sp>
          <p:nvSpPr>
            <p:cNvPr id="217" name="Google Shape;217;p11"/>
            <p:cNvSpPr/>
            <p:nvPr/>
          </p:nvSpPr>
          <p:spPr>
            <a:xfrm>
              <a:off x="0" y="0"/>
              <a:ext cx="1002813" cy="318996"/>
            </a:xfrm>
            <a:custGeom>
              <a:avLst/>
              <a:gdLst/>
              <a:ahLst/>
              <a:cxnLst/>
              <a:rect l="l" t="t" r="r" b="b"/>
              <a:pathLst>
                <a:path w="1002813" h="318996" extrusionOk="0">
                  <a:moveTo>
                    <a:pt x="18300" y="0"/>
                  </a:moveTo>
                  <a:lnTo>
                    <a:pt x="984513" y="0"/>
                  </a:lnTo>
                  <a:cubicBezTo>
                    <a:pt x="994620" y="0"/>
                    <a:pt x="1002813" y="8193"/>
                    <a:pt x="1002813" y="18300"/>
                  </a:cubicBezTo>
                  <a:lnTo>
                    <a:pt x="1002813" y="300696"/>
                  </a:lnTo>
                  <a:cubicBezTo>
                    <a:pt x="1002813" y="310803"/>
                    <a:pt x="994620" y="318996"/>
                    <a:pt x="984513" y="318996"/>
                  </a:cubicBezTo>
                  <a:lnTo>
                    <a:pt x="18300" y="318996"/>
                  </a:lnTo>
                  <a:cubicBezTo>
                    <a:pt x="8193" y="318996"/>
                    <a:pt x="0" y="310803"/>
                    <a:pt x="0" y="300696"/>
                  </a:cubicBezTo>
                  <a:lnTo>
                    <a:pt x="0" y="18300"/>
                  </a:lnTo>
                  <a:cubicBezTo>
                    <a:pt x="0" y="8193"/>
                    <a:pt x="8193" y="0"/>
                    <a:pt x="18300" y="0"/>
                  </a:cubicBezTo>
                  <a:close/>
                </a:path>
              </a:pathLst>
            </a:custGeom>
            <a:solidFill>
              <a:srgbClr val="DAEDE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11"/>
            <p:cNvSpPr txBox="1"/>
            <p:nvPr/>
          </p:nvSpPr>
          <p:spPr>
            <a:xfrm>
              <a:off x="0" y="-9525"/>
              <a:ext cx="1002900" cy="328500"/>
            </a:xfrm>
            <a:prstGeom prst="rect">
              <a:avLst/>
            </a:prstGeom>
            <a:noFill/>
            <a:ln>
              <a:noFill/>
            </a:ln>
          </p:spPr>
          <p:txBody>
            <a:bodyPr spcFirstLastPara="1" wrap="square" lIns="50800" tIns="50800" rIns="50800" bIns="50800"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Panel interviews are mainly designed by the HR managers and project leaders.</a:t>
              </a:r>
              <a:endParaRPr sz="2400" b="0" i="0" u="none" strike="noStrike" cap="none">
                <a:solidFill>
                  <a:srgbClr val="000000"/>
                </a:solidFill>
                <a:latin typeface="Arial"/>
                <a:ea typeface="Arial"/>
                <a:cs typeface="Arial"/>
                <a:sym typeface="Arial"/>
              </a:endParaRPr>
            </a:p>
          </p:txBody>
        </p:sp>
      </p:grpSp>
      <p:pic>
        <p:nvPicPr>
          <p:cNvPr id="219" name="Google Shape;219;p11"/>
          <p:cNvPicPr preferRelativeResize="0"/>
          <p:nvPr/>
        </p:nvPicPr>
        <p:blipFill rotWithShape="1">
          <a:blip r:embed="rId5">
            <a:alphaModFix/>
          </a:blip>
          <a:srcRect l="7308" t="27024" r="7809" b="14757"/>
          <a:stretch/>
        </p:blipFill>
        <p:spPr>
          <a:xfrm>
            <a:off x="11081850" y="3428997"/>
            <a:ext cx="6823326" cy="2790775"/>
          </a:xfrm>
          <a:prstGeom prst="rect">
            <a:avLst/>
          </a:prstGeom>
          <a:noFill/>
          <a:ln w="25400" cap="flat" cmpd="sng">
            <a:solidFill>
              <a:srgbClr val="000000"/>
            </a:solidFill>
            <a:prstDash val="solid"/>
            <a:miter lim="8000"/>
            <a:headEnd type="none" w="sm" len="sm"/>
            <a:tailEnd type="none" w="sm" len="sm"/>
          </a:ln>
        </p:spPr>
      </p:pic>
      <p:sp>
        <p:nvSpPr>
          <p:cNvPr id="220" name="Google Shape;220;p11"/>
          <p:cNvSpPr txBox="1"/>
          <p:nvPr/>
        </p:nvSpPr>
        <p:spPr>
          <a:xfrm>
            <a:off x="11205175" y="6765275"/>
            <a:ext cx="66999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8: Difference between group and panel interview</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a:t>
            </a:r>
            <a:r>
              <a:rPr lang="en-US" sz="1800" b="0" i="0" u="none" strike="noStrike" cap="none">
                <a:solidFill>
                  <a:srgbClr val="222222"/>
                </a:solidFill>
                <a:latin typeface="Times New Roman"/>
                <a:ea typeface="Times New Roman"/>
                <a:cs typeface="Times New Roman"/>
                <a:sym typeface="Times New Roman"/>
              </a:rPr>
              <a:t>Thornhill-Miller </a:t>
            </a:r>
            <a:r>
              <a:rPr lang="en-US" sz="1800" b="0" i="1" u="none" strike="noStrike" cap="none">
                <a:solidFill>
                  <a:srgbClr val="222222"/>
                </a:solidFill>
                <a:latin typeface="Times New Roman"/>
                <a:ea typeface="Times New Roman"/>
                <a:cs typeface="Times New Roman"/>
                <a:sym typeface="Times New Roman"/>
              </a:rPr>
              <a:t>et al. </a:t>
            </a:r>
            <a:r>
              <a:rPr lang="en-US" sz="1800" b="0" i="0" u="none" strike="noStrike" cap="none">
                <a:solidFill>
                  <a:srgbClr val="222222"/>
                </a:solidFill>
                <a:latin typeface="Times New Roman"/>
                <a:ea typeface="Times New Roman"/>
                <a:cs typeface="Times New Roman"/>
                <a:sym typeface="Times New Roman"/>
              </a:rPr>
              <a:t>2023)</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24"/>
        <p:cNvGrpSpPr/>
        <p:nvPr/>
      </p:nvGrpSpPr>
      <p:grpSpPr>
        <a:xfrm>
          <a:off x="0" y="0"/>
          <a:ext cx="0" cy="0"/>
          <a:chOff x="0" y="0"/>
          <a:chExt cx="0" cy="0"/>
        </a:xfrm>
      </p:grpSpPr>
      <p:sp>
        <p:nvSpPr>
          <p:cNvPr id="225" name="Google Shape;225;p12"/>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226" name="Google Shape;226;p12"/>
          <p:cNvSpPr/>
          <p:nvPr/>
        </p:nvSpPr>
        <p:spPr>
          <a:xfrm>
            <a:off x="4670323" y="6308046"/>
            <a:ext cx="4496485" cy="3597188"/>
          </a:xfrm>
          <a:custGeom>
            <a:avLst/>
            <a:gdLst/>
            <a:ahLst/>
            <a:cxnLst/>
            <a:rect l="l" t="t" r="r" b="b"/>
            <a:pathLst>
              <a:path w="7494141" h="6540341" extrusionOk="0">
                <a:moveTo>
                  <a:pt x="0" y="0"/>
                </a:moveTo>
                <a:lnTo>
                  <a:pt x="7494141" y="0"/>
                </a:lnTo>
                <a:lnTo>
                  <a:pt x="7494141" y="6540341"/>
                </a:lnTo>
                <a:lnTo>
                  <a:pt x="0" y="6540341"/>
                </a:lnTo>
                <a:lnTo>
                  <a:pt x="0" y="0"/>
                </a:lnTo>
                <a:close/>
              </a:path>
            </a:pathLst>
          </a:custGeom>
          <a:blipFill rotWithShape="1">
            <a:blip r:embed="rId4">
              <a:alphaModFix/>
            </a:blip>
            <a:stretch>
              <a:fillRect/>
            </a:stretch>
          </a:blipFill>
          <a:ln>
            <a:noFill/>
          </a:ln>
        </p:spPr>
        <p:txBody>
          <a:bodyPr/>
          <a:lstStyle/>
          <a:p>
            <a:endParaRPr lang="en-GB"/>
          </a:p>
        </p:txBody>
      </p:sp>
      <p:sp>
        <p:nvSpPr>
          <p:cNvPr id="227" name="Google Shape;227;p12"/>
          <p:cNvSpPr txBox="1"/>
          <p:nvPr/>
        </p:nvSpPr>
        <p:spPr>
          <a:xfrm>
            <a:off x="567725" y="38120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Interview type 3: Situational/ competency interview</a:t>
            </a:r>
            <a:endParaRPr sz="3600" b="0" i="0" u="none" strike="noStrike" cap="none">
              <a:solidFill>
                <a:srgbClr val="000000"/>
              </a:solidFill>
              <a:latin typeface="Arial"/>
              <a:ea typeface="Arial"/>
              <a:cs typeface="Arial"/>
              <a:sym typeface="Arial"/>
            </a:endParaRPr>
          </a:p>
        </p:txBody>
      </p:sp>
      <p:sp>
        <p:nvSpPr>
          <p:cNvPr id="228" name="Google Shape;228;p12"/>
          <p:cNvSpPr txBox="1"/>
          <p:nvPr/>
        </p:nvSpPr>
        <p:spPr>
          <a:xfrm>
            <a:off x="1580550" y="3280775"/>
            <a:ext cx="7150500" cy="3140100"/>
          </a:xfrm>
          <a:prstGeom prst="rect">
            <a:avLst/>
          </a:prstGeom>
          <a:noFill/>
          <a:ln>
            <a:noFill/>
          </a:ln>
        </p:spPr>
        <p:txBody>
          <a:bodyPr spcFirstLastPara="1" wrap="square" lIns="0" tIns="0" rIns="0" bIns="0" anchor="t" anchorCtr="0">
            <a:spAutoFit/>
          </a:bodyPr>
          <a:lstStyle/>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Implementing behavioural and scenario questions to predict future performances (Mullins, 2019).</a:t>
            </a:r>
            <a:endParaRPr sz="2400" b="0" i="0" u="none" strike="noStrike" cap="none">
              <a:solidFill>
                <a:schemeClr val="dk1"/>
              </a:solidFill>
              <a:latin typeface="Arial"/>
              <a:ea typeface="Arial"/>
              <a:cs typeface="Arial"/>
              <a:sym typeface="Arial"/>
            </a:endParaRPr>
          </a:p>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Developing adaptability and decision-making skills to select the right candidates</a:t>
            </a:r>
            <a:r>
              <a:rPr lang="en-US" sz="2400">
                <a:solidFill>
                  <a:schemeClr val="dk1"/>
                </a:solidFill>
              </a:rPr>
              <a:t> (</a:t>
            </a:r>
            <a:r>
              <a:rPr lang="en-US" sz="2400">
                <a:solidFill>
                  <a:srgbClr val="222222"/>
                </a:solidFill>
              </a:rPr>
              <a:t>Yao, Tuntinakhongul and Sumettikoon, 2024).</a:t>
            </a:r>
            <a:endParaRPr sz="2400" b="0" i="0" u="none" strike="noStrike" cap="none">
              <a:solidFill>
                <a:srgbClr val="000000"/>
              </a:solidFill>
              <a:latin typeface="Arial"/>
              <a:ea typeface="Arial"/>
              <a:cs typeface="Arial"/>
              <a:sym typeface="Arial"/>
            </a:endParaRPr>
          </a:p>
        </p:txBody>
      </p:sp>
      <p:pic>
        <p:nvPicPr>
          <p:cNvPr id="229" name="Google Shape;229;p12"/>
          <p:cNvPicPr preferRelativeResize="0"/>
          <p:nvPr/>
        </p:nvPicPr>
        <p:blipFill rotWithShape="1">
          <a:blip r:embed="rId5">
            <a:alphaModFix/>
          </a:blip>
          <a:srcRect/>
          <a:stretch/>
        </p:blipFill>
        <p:spPr>
          <a:xfrm>
            <a:off x="10026950" y="1705150"/>
            <a:ext cx="7150400" cy="5612875"/>
          </a:xfrm>
          <a:prstGeom prst="rect">
            <a:avLst/>
          </a:prstGeom>
          <a:noFill/>
          <a:ln w="25400" cap="flat" cmpd="sng">
            <a:solidFill>
              <a:srgbClr val="000000"/>
            </a:solidFill>
            <a:prstDash val="solid"/>
            <a:miter lim="8000"/>
            <a:headEnd type="none" w="sm" len="sm"/>
            <a:tailEnd type="none" w="sm" len="sm"/>
          </a:ln>
        </p:spPr>
      </p:pic>
      <p:sp>
        <p:nvSpPr>
          <p:cNvPr id="230" name="Google Shape;230;p12"/>
          <p:cNvSpPr txBox="1"/>
          <p:nvPr/>
        </p:nvSpPr>
        <p:spPr>
          <a:xfrm>
            <a:off x="10148250" y="7716825"/>
            <a:ext cx="70290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9: Benefits of a competency interview</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Mullins, 2019).</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34"/>
        <p:cNvGrpSpPr/>
        <p:nvPr/>
      </p:nvGrpSpPr>
      <p:grpSpPr>
        <a:xfrm>
          <a:off x="0" y="0"/>
          <a:ext cx="0" cy="0"/>
          <a:chOff x="0" y="0"/>
          <a:chExt cx="0" cy="0"/>
        </a:xfrm>
      </p:grpSpPr>
      <p:sp>
        <p:nvSpPr>
          <p:cNvPr id="235" name="Google Shape;235;p13"/>
          <p:cNvSpPr/>
          <p:nvPr/>
        </p:nvSpPr>
        <p:spPr>
          <a:xfrm>
            <a:off x="16580500" y="439754"/>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236" name="Google Shape;236;p13"/>
          <p:cNvSpPr txBox="1"/>
          <p:nvPr/>
        </p:nvSpPr>
        <p:spPr>
          <a:xfrm>
            <a:off x="786075" y="842175"/>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Questioning techniques</a:t>
            </a:r>
            <a:endParaRPr sz="3600" b="0" i="0" u="none" strike="noStrike" cap="none">
              <a:solidFill>
                <a:srgbClr val="000000"/>
              </a:solidFill>
              <a:latin typeface="Arial"/>
              <a:ea typeface="Arial"/>
              <a:cs typeface="Arial"/>
              <a:sym typeface="Arial"/>
            </a:endParaRPr>
          </a:p>
        </p:txBody>
      </p:sp>
      <p:sp>
        <p:nvSpPr>
          <p:cNvPr id="237" name="Google Shape;237;p13"/>
          <p:cNvSpPr/>
          <p:nvPr/>
        </p:nvSpPr>
        <p:spPr>
          <a:xfrm flipH="1">
            <a:off x="562922" y="2186975"/>
            <a:ext cx="6594303" cy="6821152"/>
          </a:xfrm>
          <a:custGeom>
            <a:avLst/>
            <a:gdLst/>
            <a:ahLst/>
            <a:cxnLst/>
            <a:rect l="l" t="t" r="r" b="b"/>
            <a:pathLst>
              <a:path w="6594303" h="7475235" extrusionOk="0">
                <a:moveTo>
                  <a:pt x="6594303" y="0"/>
                </a:moveTo>
                <a:lnTo>
                  <a:pt x="0" y="0"/>
                </a:lnTo>
                <a:lnTo>
                  <a:pt x="0" y="7475234"/>
                </a:lnTo>
                <a:lnTo>
                  <a:pt x="6594303" y="7475234"/>
                </a:lnTo>
                <a:lnTo>
                  <a:pt x="6594303" y="0"/>
                </a:lnTo>
                <a:close/>
              </a:path>
            </a:pathLst>
          </a:custGeom>
          <a:blipFill rotWithShape="1">
            <a:blip r:embed="rId4">
              <a:alphaModFix/>
            </a:blip>
            <a:stretch>
              <a:fillRect l="-37931"/>
            </a:stretch>
          </a:blipFill>
          <a:ln>
            <a:noFill/>
          </a:ln>
        </p:spPr>
        <p:txBody>
          <a:bodyPr/>
          <a:lstStyle/>
          <a:p>
            <a:endParaRPr lang="en-GB"/>
          </a:p>
        </p:txBody>
      </p:sp>
      <p:sp>
        <p:nvSpPr>
          <p:cNvPr id="238" name="Google Shape;238;p13"/>
          <p:cNvSpPr/>
          <p:nvPr/>
        </p:nvSpPr>
        <p:spPr>
          <a:xfrm>
            <a:off x="7691000" y="3275350"/>
            <a:ext cx="6390000" cy="1722600"/>
          </a:xfrm>
          <a:prstGeom prst="wedgeRectCallout">
            <a:avLst>
              <a:gd name="adj1" fmla="val -20833"/>
              <a:gd name="adj2" fmla="val 62500"/>
            </a:avLst>
          </a:prstGeom>
          <a:solidFill>
            <a:srgbClr val="A2C4C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Probing: it helps in exploring a deeper understanding. </a:t>
            </a:r>
            <a:endParaRPr sz="2400" b="0" i="0" u="none" strike="noStrike" cap="none">
              <a:solidFill>
                <a:srgbClr val="000000"/>
              </a:solidFill>
              <a:latin typeface="Calibri"/>
              <a:ea typeface="Calibri"/>
              <a:cs typeface="Calibri"/>
              <a:sym typeface="Calibri"/>
            </a:endParaRPr>
          </a:p>
        </p:txBody>
      </p:sp>
      <p:sp>
        <p:nvSpPr>
          <p:cNvPr id="239" name="Google Shape;239;p13"/>
          <p:cNvSpPr/>
          <p:nvPr/>
        </p:nvSpPr>
        <p:spPr>
          <a:xfrm>
            <a:off x="10626675" y="5344450"/>
            <a:ext cx="6390000" cy="1722600"/>
          </a:xfrm>
          <a:prstGeom prst="wedgeRectCallout">
            <a:avLst>
              <a:gd name="adj1" fmla="val -20833"/>
              <a:gd name="adj2" fmla="val 62500"/>
            </a:avLst>
          </a:prstGeom>
          <a:solidFill>
            <a:srgbClr val="6FA8D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Socratic: It stimulates reflection and reasoning strategies. </a:t>
            </a:r>
            <a:endParaRPr sz="2400" b="0" i="0" u="none" strike="noStrike" cap="none">
              <a:solidFill>
                <a:srgbClr val="000000"/>
              </a:solidFill>
              <a:latin typeface="Calibri"/>
              <a:ea typeface="Calibri"/>
              <a:cs typeface="Calibri"/>
              <a:sym typeface="Calibri"/>
            </a:endParaRPr>
          </a:p>
        </p:txBody>
      </p:sp>
      <p:sp>
        <p:nvSpPr>
          <p:cNvPr id="240" name="Google Shape;240;p13"/>
          <p:cNvSpPr/>
          <p:nvPr/>
        </p:nvSpPr>
        <p:spPr>
          <a:xfrm>
            <a:off x="7947275" y="7656125"/>
            <a:ext cx="6828300" cy="1722600"/>
          </a:xfrm>
          <a:prstGeom prst="wedgeRectCallout">
            <a:avLst>
              <a:gd name="adj1" fmla="val -20833"/>
              <a:gd name="adj2" fmla="val 62500"/>
            </a:avLst>
          </a:prstGeom>
          <a:solidFill>
            <a:srgbClr val="A8DDE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Leading: it helps in guiding relevant topics, making sure to provide the candidates with the best knowledge </a:t>
            </a:r>
            <a:r>
              <a:rPr lang="en-US" sz="2400">
                <a:solidFill>
                  <a:schemeClr val="dk1"/>
                </a:solidFill>
              </a:rPr>
              <a:t>(Quotery, 2025).</a:t>
            </a:r>
            <a:endParaRPr sz="2400" b="0" i="0" u="none" strike="noStrike" cap="none">
              <a:solidFill>
                <a:srgbClr val="000000"/>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44"/>
        <p:cNvGrpSpPr/>
        <p:nvPr/>
      </p:nvGrpSpPr>
      <p:grpSpPr>
        <a:xfrm>
          <a:off x="0" y="0"/>
          <a:ext cx="0" cy="0"/>
          <a:chOff x="0" y="0"/>
          <a:chExt cx="0" cy="0"/>
        </a:xfrm>
      </p:grpSpPr>
      <p:sp>
        <p:nvSpPr>
          <p:cNvPr id="245" name="Google Shape;245;p14"/>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246" name="Google Shape;246;p14"/>
          <p:cNvSpPr/>
          <p:nvPr/>
        </p:nvSpPr>
        <p:spPr>
          <a:xfrm>
            <a:off x="8054925" y="412448"/>
            <a:ext cx="4123616" cy="2774510"/>
          </a:xfrm>
          <a:custGeom>
            <a:avLst/>
            <a:gdLst/>
            <a:ahLst/>
            <a:cxnLst/>
            <a:rect l="l" t="t" r="r" b="b"/>
            <a:pathLst>
              <a:path w="9702625" h="8220770" extrusionOk="0">
                <a:moveTo>
                  <a:pt x="0" y="0"/>
                </a:moveTo>
                <a:lnTo>
                  <a:pt x="9702625" y="0"/>
                </a:lnTo>
                <a:lnTo>
                  <a:pt x="9702625" y="8220769"/>
                </a:lnTo>
                <a:lnTo>
                  <a:pt x="0" y="8220769"/>
                </a:lnTo>
                <a:lnTo>
                  <a:pt x="0" y="0"/>
                </a:lnTo>
                <a:close/>
              </a:path>
            </a:pathLst>
          </a:custGeom>
          <a:blipFill rotWithShape="1">
            <a:blip r:embed="rId4">
              <a:alphaModFix/>
            </a:blip>
            <a:stretch>
              <a:fillRect/>
            </a:stretch>
          </a:blipFill>
          <a:ln>
            <a:noFill/>
          </a:ln>
        </p:spPr>
        <p:txBody>
          <a:bodyPr/>
          <a:lstStyle/>
          <a:p>
            <a:endParaRPr lang="en-GB"/>
          </a:p>
        </p:txBody>
      </p:sp>
      <p:sp>
        <p:nvSpPr>
          <p:cNvPr id="247" name="Google Shape;247;p14"/>
          <p:cNvSpPr txBox="1"/>
          <p:nvPr/>
        </p:nvSpPr>
        <p:spPr>
          <a:xfrm>
            <a:off x="616250" y="62525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Face-Face vs. Online Interviews</a:t>
            </a:r>
            <a:endParaRPr sz="3600" b="0" i="0" u="none" strike="noStrike" cap="none">
              <a:solidFill>
                <a:srgbClr val="000000"/>
              </a:solidFill>
              <a:latin typeface="Arial"/>
              <a:ea typeface="Arial"/>
              <a:cs typeface="Arial"/>
              <a:sym typeface="Arial"/>
            </a:endParaRPr>
          </a:p>
        </p:txBody>
      </p:sp>
      <p:sp>
        <p:nvSpPr>
          <p:cNvPr id="248" name="Google Shape;248;p14"/>
          <p:cNvSpPr txBox="1"/>
          <p:nvPr/>
        </p:nvSpPr>
        <p:spPr>
          <a:xfrm>
            <a:off x="1028700" y="3902988"/>
            <a:ext cx="8115300" cy="3140100"/>
          </a:xfrm>
          <a:prstGeom prst="rect">
            <a:avLst/>
          </a:prstGeom>
          <a:noFill/>
          <a:ln>
            <a:noFill/>
          </a:ln>
        </p:spPr>
        <p:txBody>
          <a:bodyPr spcFirstLastPara="1" wrap="square" lIns="0" tIns="0" rIns="0" bIns="0" anchor="t" anchorCtr="0">
            <a:spAutoFit/>
          </a:bodyPr>
          <a:lstStyle/>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Face-to-face interviews build trust and rapport with the employers.</a:t>
            </a:r>
            <a:endParaRPr sz="2400" b="0" i="0" u="none" strike="noStrike" cap="none">
              <a:solidFill>
                <a:schemeClr val="dk1"/>
              </a:solidFill>
              <a:latin typeface="Arial"/>
              <a:ea typeface="Arial"/>
              <a:cs typeface="Arial"/>
              <a:sym typeface="Arial"/>
            </a:endParaRPr>
          </a:p>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 The online interviews help in ensuring efficiency and flexibility in terms of understanding the ability of candidates for different project roles (Leatherbarrow and Fletcher, 2014).</a:t>
            </a:r>
            <a:endParaRPr sz="2400" b="0" i="0" u="none" strike="noStrike" cap="none">
              <a:solidFill>
                <a:srgbClr val="000000"/>
              </a:solidFill>
              <a:latin typeface="Arial"/>
              <a:ea typeface="Arial"/>
              <a:cs typeface="Arial"/>
              <a:sym typeface="Arial"/>
            </a:endParaRPr>
          </a:p>
        </p:txBody>
      </p:sp>
      <p:pic>
        <p:nvPicPr>
          <p:cNvPr id="249" name="Google Shape;249;p14"/>
          <p:cNvPicPr preferRelativeResize="0"/>
          <p:nvPr/>
        </p:nvPicPr>
        <p:blipFill rotWithShape="1">
          <a:blip r:embed="rId5">
            <a:alphaModFix/>
          </a:blip>
          <a:srcRect t="16708"/>
          <a:stretch/>
        </p:blipFill>
        <p:spPr>
          <a:xfrm>
            <a:off x="9539824" y="3625637"/>
            <a:ext cx="8488950" cy="3694825"/>
          </a:xfrm>
          <a:prstGeom prst="rect">
            <a:avLst/>
          </a:prstGeom>
          <a:noFill/>
          <a:ln w="25400" cap="flat" cmpd="sng">
            <a:solidFill>
              <a:srgbClr val="000000"/>
            </a:solidFill>
            <a:prstDash val="solid"/>
            <a:miter lim="8000"/>
            <a:headEnd type="none" w="sm" len="sm"/>
            <a:tailEnd type="none" w="sm" len="sm"/>
          </a:ln>
        </p:spPr>
      </p:pic>
      <p:sp>
        <p:nvSpPr>
          <p:cNvPr id="250" name="Google Shape;250;p14"/>
          <p:cNvSpPr txBox="1"/>
          <p:nvPr/>
        </p:nvSpPr>
        <p:spPr>
          <a:xfrm>
            <a:off x="9687300" y="7759150"/>
            <a:ext cx="8115300" cy="12930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10: Rating of face-to-face interviews by analysing the preferences and behaviours of candidates</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(Leatherbarrow and Fletcher, 2014)</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54"/>
        <p:cNvGrpSpPr/>
        <p:nvPr/>
      </p:nvGrpSpPr>
      <p:grpSpPr>
        <a:xfrm>
          <a:off x="0" y="0"/>
          <a:ext cx="0" cy="0"/>
          <a:chOff x="0" y="0"/>
          <a:chExt cx="0" cy="0"/>
        </a:xfrm>
      </p:grpSpPr>
      <p:sp>
        <p:nvSpPr>
          <p:cNvPr id="255" name="Google Shape;255;p15"/>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256" name="Google Shape;256;p15"/>
          <p:cNvSpPr txBox="1"/>
          <p:nvPr/>
        </p:nvSpPr>
        <p:spPr>
          <a:xfrm>
            <a:off x="664775" y="69660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3600" b="1" i="0" u="none" strike="noStrike" cap="none">
                <a:solidFill>
                  <a:srgbClr val="222222"/>
                </a:solidFill>
                <a:latin typeface="Arial"/>
                <a:ea typeface="Arial"/>
                <a:cs typeface="Arial"/>
                <a:sym typeface="Arial"/>
              </a:rPr>
              <a:t>Comparing and contrasting</a:t>
            </a:r>
            <a:endParaRPr sz="3600" b="0" i="0" u="none" strike="noStrike" cap="none">
              <a:solidFill>
                <a:srgbClr val="000000"/>
              </a:solidFill>
              <a:latin typeface="Arial"/>
              <a:ea typeface="Arial"/>
              <a:cs typeface="Arial"/>
              <a:sym typeface="Arial"/>
            </a:endParaRPr>
          </a:p>
        </p:txBody>
      </p:sp>
      <p:sp>
        <p:nvSpPr>
          <p:cNvPr id="257" name="Google Shape;257;p15"/>
          <p:cNvSpPr/>
          <p:nvPr/>
        </p:nvSpPr>
        <p:spPr>
          <a:xfrm>
            <a:off x="8346050" y="1819625"/>
            <a:ext cx="9165600" cy="2232000"/>
          </a:xfrm>
          <a:prstGeom prst="wedgeEllipseCallout">
            <a:avLst>
              <a:gd name="adj1" fmla="val -20833"/>
              <a:gd name="adj2" fmla="val 62500"/>
            </a:avLst>
          </a:prstGeom>
          <a:solidFill>
            <a:srgbClr val="6D9EEB"/>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Face-to-face interviews help in developing deeper engagement and often result in a higher cost. </a:t>
            </a:r>
            <a:endParaRPr sz="2400" b="0" i="0" u="none" strike="noStrike" cap="none">
              <a:solidFill>
                <a:srgbClr val="000000"/>
              </a:solidFill>
              <a:latin typeface="Calibri"/>
              <a:ea typeface="Calibri"/>
              <a:cs typeface="Calibri"/>
              <a:sym typeface="Calibri"/>
            </a:endParaRPr>
          </a:p>
        </p:txBody>
      </p:sp>
      <p:sp>
        <p:nvSpPr>
          <p:cNvPr id="258" name="Google Shape;258;p15"/>
          <p:cNvSpPr/>
          <p:nvPr/>
        </p:nvSpPr>
        <p:spPr>
          <a:xfrm>
            <a:off x="8328600" y="4786475"/>
            <a:ext cx="9406800" cy="2232000"/>
          </a:xfrm>
          <a:prstGeom prst="wedgeEllipseCallout">
            <a:avLst>
              <a:gd name="adj1" fmla="val -20833"/>
              <a:gd name="adj2" fmla="val 62500"/>
            </a:avLst>
          </a:prstGeom>
          <a:solidFill>
            <a:srgbClr val="A8DDE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Online interviews are very cost-effective but often come with challenges like network issues</a:t>
            </a:r>
            <a:r>
              <a:rPr lang="en-US" sz="2400">
                <a:solidFill>
                  <a:schemeClr val="dk1"/>
                </a:solidFill>
              </a:rPr>
              <a:t>  (</a:t>
            </a:r>
            <a:r>
              <a:rPr lang="en-US" sz="2400">
                <a:solidFill>
                  <a:srgbClr val="222222"/>
                </a:solidFill>
              </a:rPr>
              <a:t>Azhari, CHAI and ANDERSON, 2022).</a:t>
            </a:r>
            <a:endParaRPr sz="2400" b="0" i="0" u="none" strike="noStrike" cap="none">
              <a:solidFill>
                <a:srgbClr val="000000"/>
              </a:solidFill>
              <a:latin typeface="Calibri"/>
              <a:ea typeface="Calibri"/>
              <a:cs typeface="Calibri"/>
              <a:sym typeface="Calibri"/>
            </a:endParaRPr>
          </a:p>
        </p:txBody>
      </p:sp>
      <p:sp>
        <p:nvSpPr>
          <p:cNvPr id="259" name="Google Shape;259;p15"/>
          <p:cNvSpPr/>
          <p:nvPr/>
        </p:nvSpPr>
        <p:spPr>
          <a:xfrm>
            <a:off x="8782775" y="7389325"/>
            <a:ext cx="9505200" cy="2533800"/>
          </a:xfrm>
          <a:prstGeom prst="wedgeEllipseCallout">
            <a:avLst>
              <a:gd name="adj1" fmla="val -20833"/>
              <a:gd name="adj2" fmla="val 62500"/>
            </a:avLst>
          </a:prstGeom>
          <a:solidFill>
            <a:srgbClr val="C9DAF8"/>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dk1"/>
              </a:buClr>
              <a:buSzPts val="1100"/>
              <a:buFont typeface="Arial"/>
              <a:buNone/>
            </a:pPr>
            <a:r>
              <a:rPr lang="en-US" sz="2400" b="0" i="0" u="none" strike="noStrike" cap="none">
                <a:solidFill>
                  <a:schemeClr val="dk1"/>
                </a:solidFill>
                <a:latin typeface="Arial"/>
                <a:ea typeface="Arial"/>
                <a:cs typeface="Arial"/>
                <a:sym typeface="Arial"/>
              </a:rPr>
              <a:t>The hybrid model helps in ensuring inclusivity in terms of balancing the skills of the candidates with the organisational goals (Rees, 2015).</a:t>
            </a:r>
            <a:endParaRPr sz="2400" b="0" i="0" u="none" strike="noStrike" cap="none">
              <a:solidFill>
                <a:srgbClr val="000000"/>
              </a:solidFill>
              <a:latin typeface="Calibri"/>
              <a:ea typeface="Calibri"/>
              <a:cs typeface="Calibri"/>
              <a:sym typeface="Calibri"/>
            </a:endParaRPr>
          </a:p>
        </p:txBody>
      </p:sp>
      <p:pic>
        <p:nvPicPr>
          <p:cNvPr id="260" name="Google Shape;260;p15"/>
          <p:cNvPicPr preferRelativeResize="0"/>
          <p:nvPr/>
        </p:nvPicPr>
        <p:blipFill rotWithShape="1">
          <a:blip r:embed="rId4">
            <a:alphaModFix/>
          </a:blip>
          <a:srcRect/>
          <a:stretch/>
        </p:blipFill>
        <p:spPr>
          <a:xfrm>
            <a:off x="145571" y="3497513"/>
            <a:ext cx="7888850" cy="3291964"/>
          </a:xfrm>
          <a:prstGeom prst="rect">
            <a:avLst/>
          </a:prstGeom>
          <a:noFill/>
          <a:ln w="25400" cap="flat" cmpd="sng">
            <a:solidFill>
              <a:srgbClr val="000000"/>
            </a:solidFill>
            <a:prstDash val="solid"/>
            <a:miter lim="8000"/>
            <a:headEnd type="none" w="sm" len="sm"/>
            <a:tailEnd type="none" w="sm" len="sm"/>
          </a:ln>
        </p:spPr>
      </p:pic>
      <p:sp>
        <p:nvSpPr>
          <p:cNvPr id="261" name="Google Shape;261;p15"/>
          <p:cNvSpPr txBox="1"/>
          <p:nvPr/>
        </p:nvSpPr>
        <p:spPr>
          <a:xfrm>
            <a:off x="664775" y="7018475"/>
            <a:ext cx="6977700" cy="877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800"/>
              <a:buFont typeface="Arial"/>
              <a:buNone/>
            </a:pPr>
            <a:r>
              <a:rPr lang="en-US" sz="1800" b="1" i="0" u="none" strike="noStrike" cap="none">
                <a:solidFill>
                  <a:schemeClr val="dk1"/>
                </a:solidFill>
                <a:latin typeface="Arial"/>
                <a:ea typeface="Arial"/>
                <a:cs typeface="Arial"/>
                <a:sym typeface="Arial"/>
              </a:rPr>
              <a:t>Figure 11: Advantages and disadvantages of online interviews</a:t>
            </a:r>
            <a:endParaRPr sz="1800" b="1" i="0"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Arial"/>
                <a:ea typeface="Arial"/>
                <a:cs typeface="Arial"/>
                <a:sym typeface="Arial"/>
              </a:rPr>
              <a:t>(Source: Rees, 2015)</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65"/>
        <p:cNvGrpSpPr/>
        <p:nvPr/>
      </p:nvGrpSpPr>
      <p:grpSpPr>
        <a:xfrm>
          <a:off x="0" y="0"/>
          <a:ext cx="0" cy="0"/>
          <a:chOff x="0" y="0"/>
          <a:chExt cx="0" cy="0"/>
        </a:xfrm>
      </p:grpSpPr>
      <p:sp>
        <p:nvSpPr>
          <p:cNvPr id="266" name="Google Shape;266;g3a0e7d41f65_0_295"/>
          <p:cNvSpPr/>
          <p:nvPr/>
        </p:nvSpPr>
        <p:spPr>
          <a:xfrm>
            <a:off x="1028700" y="86402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267" name="Google Shape;267;g3a0e7d41f65_0_295"/>
          <p:cNvSpPr/>
          <p:nvPr/>
        </p:nvSpPr>
        <p:spPr>
          <a:xfrm>
            <a:off x="1788601" y="2717303"/>
            <a:ext cx="7081963" cy="5919009"/>
          </a:xfrm>
          <a:custGeom>
            <a:avLst/>
            <a:gdLst/>
            <a:ahLst/>
            <a:cxnLst/>
            <a:rect l="l" t="t" r="r" b="b"/>
            <a:pathLst>
              <a:path w="7494141" h="6540341" extrusionOk="0">
                <a:moveTo>
                  <a:pt x="0" y="0"/>
                </a:moveTo>
                <a:lnTo>
                  <a:pt x="7494141" y="0"/>
                </a:lnTo>
                <a:lnTo>
                  <a:pt x="7494141" y="6540341"/>
                </a:lnTo>
                <a:lnTo>
                  <a:pt x="0" y="6540341"/>
                </a:lnTo>
                <a:lnTo>
                  <a:pt x="0" y="0"/>
                </a:lnTo>
                <a:close/>
              </a:path>
            </a:pathLst>
          </a:custGeom>
          <a:blipFill rotWithShape="1">
            <a:blip r:embed="rId4">
              <a:alphaModFix/>
            </a:blip>
            <a:stretch>
              <a:fillRect/>
            </a:stretch>
          </a:blipFill>
          <a:ln>
            <a:noFill/>
          </a:ln>
        </p:spPr>
        <p:txBody>
          <a:bodyPr/>
          <a:lstStyle/>
          <a:p>
            <a:endParaRPr lang="en-GB"/>
          </a:p>
        </p:txBody>
      </p:sp>
      <p:sp>
        <p:nvSpPr>
          <p:cNvPr id="268" name="Google Shape;268;g3a0e7d41f65_0_295"/>
          <p:cNvSpPr txBox="1"/>
          <p:nvPr/>
        </p:nvSpPr>
        <p:spPr>
          <a:xfrm>
            <a:off x="567725" y="38120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rgbClr val="000000"/>
              </a:buClr>
              <a:buSzPts val="1100"/>
              <a:buFont typeface="Arial"/>
              <a:buNone/>
            </a:pPr>
            <a:r>
              <a:rPr lang="en-US" sz="3600" b="1" i="0" u="none" strike="noStrike" cap="none">
                <a:solidFill>
                  <a:srgbClr val="222222"/>
                </a:solidFill>
                <a:latin typeface="Arial"/>
                <a:ea typeface="Arial"/>
                <a:cs typeface="Arial"/>
                <a:sym typeface="Arial"/>
              </a:rPr>
              <a:t>Conclusion</a:t>
            </a:r>
            <a:endParaRPr sz="3600" b="0" i="0" u="none" strike="noStrike" cap="none">
              <a:solidFill>
                <a:srgbClr val="000000"/>
              </a:solidFill>
              <a:latin typeface="Arial"/>
              <a:ea typeface="Arial"/>
              <a:cs typeface="Arial"/>
              <a:sym typeface="Arial"/>
            </a:endParaRPr>
          </a:p>
        </p:txBody>
      </p:sp>
      <p:sp>
        <p:nvSpPr>
          <p:cNvPr id="269" name="Google Shape;269;g3a0e7d41f65_0_295"/>
          <p:cNvSpPr txBox="1"/>
          <p:nvPr/>
        </p:nvSpPr>
        <p:spPr>
          <a:xfrm>
            <a:off x="10630175" y="3674413"/>
            <a:ext cx="5982900" cy="4248300"/>
          </a:xfrm>
          <a:prstGeom prst="rect">
            <a:avLst/>
          </a:prstGeom>
          <a:noFill/>
          <a:ln>
            <a:noFill/>
          </a:ln>
        </p:spPr>
        <p:txBody>
          <a:bodyPr spcFirstLastPara="1" wrap="square" lIns="0" tIns="0" rIns="0" bIns="0" anchor="t" anchorCtr="0">
            <a:spAutoFit/>
          </a:bodyPr>
          <a:lstStyle/>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The presentation focused on understanding the various recruitment processes implemented by BlackTomato to run a new business transformation project.</a:t>
            </a:r>
            <a:endParaRPr sz="2400" b="0" i="0" u="none" strike="noStrike" cap="none">
              <a:solidFill>
                <a:schemeClr val="dk1"/>
              </a:solidFill>
              <a:latin typeface="Arial"/>
              <a:ea typeface="Arial"/>
              <a:cs typeface="Arial"/>
              <a:sym typeface="Arial"/>
            </a:endParaRPr>
          </a:p>
          <a:p>
            <a:pPr marL="457200" marR="0" lvl="0" indent="-381000" algn="just" rtl="0">
              <a:lnSpc>
                <a:spcPct val="150000"/>
              </a:lnSpc>
              <a:spcBef>
                <a:spcPts val="0"/>
              </a:spcBef>
              <a:spcAft>
                <a:spcPts val="0"/>
              </a:spcAft>
              <a:buClr>
                <a:schemeClr val="dk1"/>
              </a:buClr>
              <a:buSzPts val="2400"/>
              <a:buFont typeface="Arial"/>
              <a:buChar char="●"/>
            </a:pPr>
            <a:r>
              <a:rPr lang="en-US" sz="2400" b="0" i="0" u="none" strike="noStrike" cap="none">
                <a:solidFill>
                  <a:schemeClr val="dk1"/>
                </a:solidFill>
                <a:latin typeface="Arial"/>
                <a:ea typeface="Arial"/>
                <a:cs typeface="Arial"/>
                <a:sym typeface="Arial"/>
              </a:rPr>
              <a:t> Structured requirements help in ensuring fairness and alignment that are embedded into HR practices.</a:t>
            </a:r>
            <a:endParaRPr sz="2400" b="0" i="0" u="none" strike="noStrike" cap="none">
              <a:solidFill>
                <a:schemeClr val="dk1"/>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73"/>
        <p:cNvGrpSpPr/>
        <p:nvPr/>
      </p:nvGrpSpPr>
      <p:grpSpPr>
        <a:xfrm>
          <a:off x="0" y="0"/>
          <a:ext cx="0" cy="0"/>
          <a:chOff x="0" y="0"/>
          <a:chExt cx="0" cy="0"/>
        </a:xfrm>
      </p:grpSpPr>
      <p:sp>
        <p:nvSpPr>
          <p:cNvPr id="274" name="Google Shape;274;g3a0e7d41f65_0_306"/>
          <p:cNvSpPr/>
          <p:nvPr/>
        </p:nvSpPr>
        <p:spPr>
          <a:xfrm>
            <a:off x="16798325" y="706629"/>
            <a:ext cx="759893" cy="759893"/>
          </a:xfrm>
          <a:custGeom>
            <a:avLst/>
            <a:gdLst/>
            <a:ahLst/>
            <a:cxnLst/>
            <a:rect l="l" t="t" r="r" b="b"/>
            <a:pathLst>
              <a:path w="759893" h="759893" extrusionOk="0">
                <a:moveTo>
                  <a:pt x="0" y="0"/>
                </a:moveTo>
                <a:lnTo>
                  <a:pt x="759893" y="0"/>
                </a:lnTo>
                <a:lnTo>
                  <a:pt x="759893" y="759892"/>
                </a:lnTo>
                <a:lnTo>
                  <a:pt x="0" y="759892"/>
                </a:lnTo>
                <a:lnTo>
                  <a:pt x="0" y="0"/>
                </a:lnTo>
                <a:close/>
              </a:path>
            </a:pathLst>
          </a:custGeom>
          <a:blipFill rotWithShape="1">
            <a:blip r:embed="rId3">
              <a:alphaModFix/>
            </a:blip>
            <a:stretch>
              <a:fillRect/>
            </a:stretch>
          </a:blipFill>
          <a:ln>
            <a:noFill/>
          </a:ln>
        </p:spPr>
        <p:txBody>
          <a:bodyPr/>
          <a:lstStyle/>
          <a:p>
            <a:endParaRPr lang="en-GB"/>
          </a:p>
        </p:txBody>
      </p:sp>
      <p:sp>
        <p:nvSpPr>
          <p:cNvPr id="275" name="Google Shape;275;g3a0e7d41f65_0_306"/>
          <p:cNvSpPr txBox="1"/>
          <p:nvPr/>
        </p:nvSpPr>
        <p:spPr>
          <a:xfrm>
            <a:off x="567725" y="381200"/>
            <a:ext cx="16230600" cy="554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rgbClr val="000000"/>
              </a:buClr>
              <a:buSzPts val="1100"/>
              <a:buFont typeface="Arial"/>
              <a:buNone/>
            </a:pPr>
            <a:r>
              <a:rPr lang="en-US" sz="3600" b="1" i="0" u="none" strike="noStrike" cap="none">
                <a:solidFill>
                  <a:srgbClr val="222222"/>
                </a:solidFill>
                <a:latin typeface="Arial"/>
                <a:ea typeface="Arial"/>
                <a:cs typeface="Arial"/>
                <a:sym typeface="Arial"/>
              </a:rPr>
              <a:t>References</a:t>
            </a:r>
            <a:endParaRPr sz="3600" b="0" i="0" u="none" strike="noStrike" cap="none">
              <a:solidFill>
                <a:srgbClr val="000000"/>
              </a:solidFill>
              <a:latin typeface="Arial"/>
              <a:ea typeface="Arial"/>
              <a:cs typeface="Arial"/>
              <a:sym typeface="Arial"/>
            </a:endParaRPr>
          </a:p>
        </p:txBody>
      </p:sp>
      <p:sp>
        <p:nvSpPr>
          <p:cNvPr id="276" name="Google Shape;276;g3a0e7d41f65_0_306"/>
          <p:cNvSpPr txBox="1"/>
          <p:nvPr/>
        </p:nvSpPr>
        <p:spPr>
          <a:xfrm>
            <a:off x="703600" y="1466525"/>
            <a:ext cx="16094700" cy="86196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Armstrong, M. (2020) ‘Armstrong’s handbook of human resource management practice. Fifteen edition., London, England; New York, New York; New Delhi India’, </a:t>
            </a:r>
            <a:r>
              <a:rPr lang="en-US" i="1">
                <a:solidFill>
                  <a:schemeClr val="dk1"/>
                </a:solidFill>
              </a:rPr>
              <a:t>Kogan Page.</a:t>
            </a:r>
            <a:endParaRPr i="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Black Tomato (2025) </a:t>
            </a:r>
            <a:r>
              <a:rPr lang="en-US" i="1">
                <a:solidFill>
                  <a:schemeClr val="dk1"/>
                </a:solidFill>
              </a:rPr>
              <a:t>Luxury Travel, High End Tours &amp; Tailor Made, London: Black Tomato. </a:t>
            </a:r>
            <a:r>
              <a:rPr lang="en-US">
                <a:solidFill>
                  <a:schemeClr val="dk1"/>
                </a:solidFill>
              </a:rPr>
              <a:t>Available at: </a:t>
            </a:r>
            <a:r>
              <a:rPr lang="en-US" u="sng">
                <a:solidFill>
                  <a:srgbClr val="1155CC"/>
                </a:solidFill>
                <a:hlinkClick r:id="rId4">
                  <a:extLst>
                    <a:ext uri="{A12FA001-AC4F-418D-AE19-62706E023703}">
                      <ahyp:hlinkClr xmlns:ahyp="http://schemas.microsoft.com/office/drawing/2018/hyperlinkcolor" val="tx"/>
                    </a:ext>
                  </a:extLst>
                </a:hlinkClick>
              </a:rPr>
              <a:t>https://www.blacktomato.com/</a:t>
            </a:r>
            <a:r>
              <a:rPr lang="en-US">
                <a:solidFill>
                  <a:schemeClr val="dk1"/>
                </a:solidFill>
              </a:rPr>
              <a:t> ￼ (Accessed: 6 November 2025).</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rgbClr val="222222"/>
                </a:solidFill>
              </a:rPr>
              <a:t>Azhari, A.E.A., CHAI, J. and ANDERSON, C. (2022) ’Reflections of Conducting Online Interviews During the Pandemic: Benefits, Challenges and Practical Solutions’, </a:t>
            </a:r>
            <a:r>
              <a:rPr lang="en-US" i="1">
                <a:solidFill>
                  <a:srgbClr val="222222"/>
                </a:solidFill>
              </a:rPr>
              <a:t>Malaysian Journal of Qualitative Research</a:t>
            </a:r>
            <a:r>
              <a:rPr lang="en-US">
                <a:solidFill>
                  <a:srgbClr val="222222"/>
                </a:solidFill>
              </a:rPr>
              <a:t>, </a:t>
            </a:r>
            <a:r>
              <a:rPr lang="en-US" i="1">
                <a:solidFill>
                  <a:srgbClr val="222222"/>
                </a:solidFill>
              </a:rPr>
              <a:t>8</a:t>
            </a:r>
            <a:r>
              <a:rPr lang="en-US">
                <a:solidFill>
                  <a:srgbClr val="222222"/>
                </a:solidFill>
              </a:rPr>
              <a:t>(1). </a:t>
            </a:r>
            <a:r>
              <a:rPr lang="en-US" u="sng">
                <a:solidFill>
                  <a:srgbClr val="1155CC"/>
                </a:solidFill>
                <a:hlinkClick r:id="rId5">
                  <a:extLst>
                    <a:ext uri="{A12FA001-AC4F-418D-AE19-62706E023703}">
                      <ahyp:hlinkClr xmlns:ahyp="http://schemas.microsoft.com/office/drawing/2018/hyperlinkcolor" val="tx"/>
                    </a:ext>
                  </a:extLst>
                </a:hlinkClick>
              </a:rPr>
              <a:t>https://search.ebscohost.com/login.aspx?direct=true&amp;profile=ehost&amp;scope=site&amp;authtype=crawler&amp;jrnl=18238521&amp;AN=162155215&amp;h=eBt04rJUoOAAEuxoUYHwSU0cz%2FS0B%2FeAL3JAFMNaHBJuwmUvE5XTvsgP%2BugdaqDLWcs3z8d03%2BT0rtONOGFaaw%3D%3D&amp;crl=c</a:t>
            </a:r>
            <a:r>
              <a:rPr lang="en-US">
                <a:solidFill>
                  <a:srgbClr val="222222"/>
                </a:solidFill>
              </a:rPr>
              <a:t>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rgbClr val="222222"/>
                </a:solidFill>
              </a:rPr>
              <a:t>Carreño, A.M. (2024) ‘Strategic alignment in program management: A framework for sustainable business transformation’, </a:t>
            </a:r>
            <a:r>
              <a:rPr lang="en-US" i="1">
                <a:solidFill>
                  <a:srgbClr val="222222"/>
                </a:solidFill>
              </a:rPr>
              <a:t>Institute for Change Leadership and Business Transformation. https://doi. org/10.5281/zenodo</a:t>
            </a:r>
            <a:r>
              <a:rPr lang="en-US">
                <a:solidFill>
                  <a:srgbClr val="222222"/>
                </a:solidFill>
              </a:rPr>
              <a:t>, </a:t>
            </a:r>
            <a:r>
              <a:rPr lang="en-US" i="1">
                <a:solidFill>
                  <a:srgbClr val="222222"/>
                </a:solidFill>
              </a:rPr>
              <a:t>13922003</a:t>
            </a:r>
            <a:r>
              <a:rPr lang="en-US">
                <a:solidFill>
                  <a:srgbClr val="222222"/>
                </a:solidFill>
              </a:rPr>
              <a:t>. </a:t>
            </a:r>
            <a:r>
              <a:rPr lang="en-US" u="sng">
                <a:solidFill>
                  <a:srgbClr val="1155CC"/>
                </a:solidFill>
                <a:hlinkClick r:id="rId6">
                  <a:extLst>
                    <a:ext uri="{A12FA001-AC4F-418D-AE19-62706E023703}">
                      <ahyp:hlinkClr xmlns:ahyp="http://schemas.microsoft.com/office/drawing/2018/hyperlinkcolor" val="tx"/>
                    </a:ext>
                  </a:extLst>
                </a:hlinkClick>
              </a:rPr>
              <a:t>https://www.researchgate.net/profile/Adolfo-Carreno/publication/384843798_Strategic_Alignment_in_Program_Management_A_Framework_for_Sustainable_Business_Transformation/links/6709949468e0f20a610d7dc8/Strategic-Alignment-in-Program-Management-A-Framework-for-Sustainable-Business-Transformation.pdf</a:t>
            </a:r>
            <a:r>
              <a:rPr lang="en-US">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US">
                <a:solidFill>
                  <a:srgbClr val="222222"/>
                </a:solidFill>
              </a:rPr>
              <a:t>Huang, J.Y., Jiang, R. and Chang, J.Y. (2023) ‘The effects of transformational and adaptive leadership on dynamic capabilities: Digital transformation projects’, </a:t>
            </a:r>
            <a:r>
              <a:rPr lang="en-US" i="1">
                <a:solidFill>
                  <a:srgbClr val="222222"/>
                </a:solidFill>
              </a:rPr>
              <a:t>Project Management Journal</a:t>
            </a:r>
            <a:r>
              <a:rPr lang="en-US">
                <a:solidFill>
                  <a:srgbClr val="222222"/>
                </a:solidFill>
              </a:rPr>
              <a:t>, </a:t>
            </a:r>
            <a:r>
              <a:rPr lang="en-US" i="1">
                <a:solidFill>
                  <a:srgbClr val="222222"/>
                </a:solidFill>
              </a:rPr>
              <a:t>54</a:t>
            </a:r>
            <a:r>
              <a:rPr lang="en-US">
                <a:solidFill>
                  <a:srgbClr val="222222"/>
                </a:solidFill>
              </a:rPr>
              <a:t>(4), pp.428-446. </a:t>
            </a:r>
            <a:r>
              <a:rPr lang="en-US" u="sng">
                <a:solidFill>
                  <a:srgbClr val="1155CC"/>
                </a:solidFill>
                <a:hlinkClick r:id="rId7">
                  <a:extLst>
                    <a:ext uri="{A12FA001-AC4F-418D-AE19-62706E023703}">
                      <ahyp:hlinkClr xmlns:ahyp="http://schemas.microsoft.com/office/drawing/2018/hyperlinkcolor" val="tx"/>
                    </a:ext>
                  </a:extLst>
                </a:hlinkClick>
              </a:rPr>
              <a:t>https://journals.sagepub.com/doi/abs/10.1177/87569728231165896</a:t>
            </a:r>
            <a:r>
              <a:rPr lang="en-US">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Leatherbarrow, C., and Fletcher, J. (2014) ‘Introduction to human resource management: A guide to HR in practice. 3rd ed’, </a:t>
            </a:r>
            <a:r>
              <a:rPr lang="en-US" i="1">
                <a:solidFill>
                  <a:schemeClr val="dk1"/>
                </a:solidFill>
              </a:rPr>
              <a:t>London: Chartered Institute of Personnel Development.</a:t>
            </a:r>
            <a:endParaRPr i="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Liu, X. and Xie, C.P. (2023) ‘How Person–Organization Fit Impacts Work Performance: Evidence from Researchers in Ten Countries during the COVID-19’, </a:t>
            </a:r>
            <a:r>
              <a:rPr lang="en-US" i="1">
                <a:solidFill>
                  <a:schemeClr val="dk1"/>
                </a:solidFill>
              </a:rPr>
              <a:t>Sustainability</a:t>
            </a:r>
            <a:r>
              <a:rPr lang="en-US">
                <a:solidFill>
                  <a:schemeClr val="dk1"/>
                </a:solidFill>
              </a:rPr>
              <a:t>, 15(13), 9866. </a:t>
            </a:r>
            <a:r>
              <a:rPr lang="en-US" u="sng">
                <a:solidFill>
                  <a:srgbClr val="1155CC"/>
                </a:solidFill>
                <a:hlinkClick r:id="rId8">
                  <a:extLst>
                    <a:ext uri="{A12FA001-AC4F-418D-AE19-62706E023703}">
                      <ahyp:hlinkClr xmlns:ahyp="http://schemas.microsoft.com/office/drawing/2018/hyperlinkcolor" val="tx"/>
                    </a:ext>
                  </a:extLst>
                </a:hlinkClick>
              </a:rPr>
              <a:t>https://www.mdpi.com/2071-1050/15/13/9866</a:t>
            </a:r>
            <a:r>
              <a:rPr lang="en-US">
                <a:solidFill>
                  <a:schemeClr val="dk1"/>
                </a:solidFill>
              </a:rPr>
              <a:t>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Mullins, L.J. (2019) ‘Organisational behaviour in the workplace. Twelfth edition. Harlow’, </a:t>
            </a:r>
            <a:r>
              <a:rPr lang="en-US" i="1">
                <a:solidFill>
                  <a:schemeClr val="dk1"/>
                </a:solidFill>
              </a:rPr>
              <a:t>United Kingdom: Pearson Education Limited</a:t>
            </a:r>
            <a:r>
              <a:rPr lang="en-US">
                <a:solidFill>
                  <a:schemeClr val="dk1"/>
                </a:solidFill>
              </a:rPr>
              <a:t>.</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Rees, W.D. (2015) ‘Skills of management and leadership: managing people in organisations. London, [England]; New York’, </a:t>
            </a:r>
            <a:r>
              <a:rPr lang="en-US" i="1">
                <a:solidFill>
                  <a:schemeClr val="dk1"/>
                </a:solidFill>
              </a:rPr>
              <a:t>New York: Macmillan Education; Palgrave.</a:t>
            </a:r>
            <a:endParaRPr i="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Quotery (2025) </a:t>
            </a:r>
            <a:r>
              <a:rPr lang="en-US" i="1">
                <a:solidFill>
                  <a:schemeClr val="dk1"/>
                </a:solidFill>
              </a:rPr>
              <a:t>If you hire people just because they can do a job, they’ll work for your money. But if you hire people who believe what you believe, they’ll work for you with blood and sweat and tears, In How Great Leaders Inspire Action, TED Conference, September 2009.</a:t>
            </a:r>
            <a:r>
              <a:rPr lang="en-US">
                <a:solidFill>
                  <a:schemeClr val="dk1"/>
                </a:solidFill>
              </a:rPr>
              <a:t> Available at: </a:t>
            </a:r>
            <a:r>
              <a:rPr lang="en-US" u="sng">
                <a:solidFill>
                  <a:srgbClr val="1155CC"/>
                </a:solidFill>
                <a:hlinkClick r:id="rId9">
                  <a:extLst>
                    <a:ext uri="{A12FA001-AC4F-418D-AE19-62706E023703}">
                      <ahyp:hlinkClr xmlns:ahyp="http://schemas.microsoft.com/office/drawing/2018/hyperlinkcolor" val="tx"/>
                    </a:ext>
                  </a:extLst>
                </a:hlinkClick>
              </a:rPr>
              <a:t>https://www.quotery.com/quotes/hire-people-just-can-job</a:t>
            </a:r>
            <a:r>
              <a:rPr lang="en-US">
                <a:solidFill>
                  <a:schemeClr val="dk1"/>
                </a:solidFill>
              </a:rPr>
              <a:t> (Accessed: 6 November 2025).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rgbClr val="222222"/>
                </a:solidFill>
              </a:rPr>
              <a:t>Thornhill-Miller, B., Camarda, A., Mercier, M., Burkhardt, J.M., Morisseau, T., Bourgeois-Bougrine, S., Vinchon, F., El Hayek, S., Augereau-Landais, M., Mourey, F. and Feybesse, C. (2023) ‘Creativity, critical thinking, communication, and collaboration: Assessment, certification, and promotion of 21st century skills for the future of work and education’, </a:t>
            </a:r>
            <a:r>
              <a:rPr lang="en-US" i="1">
                <a:solidFill>
                  <a:srgbClr val="222222"/>
                </a:solidFill>
              </a:rPr>
              <a:t>Journal of Intelligence</a:t>
            </a:r>
            <a:r>
              <a:rPr lang="en-US">
                <a:solidFill>
                  <a:srgbClr val="222222"/>
                </a:solidFill>
              </a:rPr>
              <a:t>, </a:t>
            </a:r>
            <a:r>
              <a:rPr lang="en-US" i="1">
                <a:solidFill>
                  <a:srgbClr val="222222"/>
                </a:solidFill>
              </a:rPr>
              <a:t>11</a:t>
            </a:r>
            <a:r>
              <a:rPr lang="en-US">
                <a:solidFill>
                  <a:srgbClr val="222222"/>
                </a:solidFill>
              </a:rPr>
              <a:t>(3), p.54. </a:t>
            </a:r>
            <a:r>
              <a:rPr lang="en-US" u="sng">
                <a:solidFill>
                  <a:srgbClr val="1155CC"/>
                </a:solidFill>
                <a:hlinkClick r:id="rId10">
                  <a:extLst>
                    <a:ext uri="{A12FA001-AC4F-418D-AE19-62706E023703}">
                      <ahyp:hlinkClr xmlns:ahyp="http://schemas.microsoft.com/office/drawing/2018/hyperlinkcolor" val="tx"/>
                    </a:ext>
                  </a:extLst>
                </a:hlinkClick>
              </a:rPr>
              <a:t>https://www.mdpi.com/2079-3200/11/3/54</a:t>
            </a:r>
            <a:r>
              <a:rPr lang="en-US">
                <a:solidFill>
                  <a:srgbClr val="222222"/>
                </a:solidFill>
              </a:rPr>
              <a:t> </a:t>
            </a:r>
            <a:endParaRPr>
              <a:solidFill>
                <a:srgbClr val="222222"/>
              </a:solidFill>
            </a:endParaRPr>
          </a:p>
          <a:p>
            <a:pPr marL="0" lvl="0" indent="0" algn="just" rtl="0">
              <a:lnSpc>
                <a:spcPct val="150000"/>
              </a:lnSpc>
              <a:spcBef>
                <a:spcPts val="0"/>
              </a:spcBef>
              <a:spcAft>
                <a:spcPts val="0"/>
              </a:spcAft>
              <a:buClr>
                <a:schemeClr val="dk1"/>
              </a:buClr>
              <a:buSzPts val="1100"/>
              <a:buFont typeface="Arial"/>
              <a:buNone/>
            </a:pPr>
            <a:r>
              <a:rPr lang="en-US">
                <a:solidFill>
                  <a:srgbClr val="222222"/>
                </a:solidFill>
              </a:rPr>
              <a:t>Yao, X., Tuntinakhongul, A. and Sumettikoon, P. (2024) ‘Enhancing Undergraduate Employability and Career Adaptability through Career Planning Education: The Mediating Role of Career Decision-Making Self-Efficacy’, </a:t>
            </a:r>
            <a:r>
              <a:rPr lang="en-US" i="1">
                <a:solidFill>
                  <a:srgbClr val="222222"/>
                </a:solidFill>
              </a:rPr>
              <a:t>Eurasian Journal of Educational Research (EJER)</a:t>
            </a:r>
            <a:r>
              <a:rPr lang="en-US">
                <a:solidFill>
                  <a:srgbClr val="222222"/>
                </a:solidFill>
              </a:rPr>
              <a:t>, (113). </a:t>
            </a:r>
            <a:r>
              <a:rPr lang="en-US" u="sng">
                <a:solidFill>
                  <a:srgbClr val="1155CC"/>
                </a:solidFill>
                <a:hlinkClick r:id="rId11">
                  <a:extLst>
                    <a:ext uri="{A12FA001-AC4F-418D-AE19-62706E023703}">
                      <ahyp:hlinkClr xmlns:ahyp="http://schemas.microsoft.com/office/drawing/2018/hyperlinkcolor" val="tx"/>
                    </a:ext>
                  </a:extLst>
                </a:hlinkClick>
              </a:rPr>
              <a:t>https://search.ebscohost.com/login.aspx?direct=true&amp;profile=ehost&amp;scope=site&amp;authtype=crawler&amp;jrnl=1302597X&amp;AN=184425246&amp;h=XwNYvnDI7k2vcV7OCk42rfzRB4r2tChaWw05xzGYTqG36MXvfM6XHLjp33RAKb3MoMqdpKOHHP2CpIuezWHwsQ%3D%3D&amp;crl=c</a:t>
            </a:r>
            <a:r>
              <a:rPr lang="en-US">
                <a:solidFill>
                  <a:srgbClr val="222222"/>
                </a:solidFill>
              </a:rPr>
              <a:t> </a:t>
            </a:r>
            <a:endParaRPr>
              <a:solidFill>
                <a:srgbClr val="222222"/>
              </a:solidFill>
            </a:endParaRPr>
          </a:p>
          <a:p>
            <a:pPr marL="0" marR="0" lvl="0" indent="0" algn="just" rtl="0">
              <a:lnSpc>
                <a:spcPct val="150000"/>
              </a:lnSpc>
              <a:spcBef>
                <a:spcPts val="0"/>
              </a:spcBef>
              <a:spcAft>
                <a:spcPts val="0"/>
              </a:spcAft>
              <a:buClr>
                <a:srgbClr val="000000"/>
              </a:buClr>
              <a:buSzPts val="1900"/>
              <a:buFont typeface="Arial"/>
              <a:buNone/>
            </a:pPr>
            <a:endParaRPr>
              <a:solidFill>
                <a:schemeClr val="dk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3C2"/>
        </a:solidFill>
        <a:effectLst/>
      </p:bgPr>
    </p:bg>
    <p:spTree>
      <p:nvGrpSpPr>
        <p:cNvPr id="1" name="Shape 280"/>
        <p:cNvGrpSpPr/>
        <p:nvPr/>
      </p:nvGrpSpPr>
      <p:grpSpPr>
        <a:xfrm>
          <a:off x="0" y="0"/>
          <a:ext cx="0" cy="0"/>
          <a:chOff x="0" y="0"/>
          <a:chExt cx="0" cy="0"/>
        </a:xfrm>
      </p:grpSpPr>
      <p:sp>
        <p:nvSpPr>
          <p:cNvPr id="281" name="Google Shape;281;p16"/>
          <p:cNvSpPr/>
          <p:nvPr/>
        </p:nvSpPr>
        <p:spPr>
          <a:xfrm>
            <a:off x="1028700" y="8498407"/>
            <a:ext cx="759893" cy="759893"/>
          </a:xfrm>
          <a:custGeom>
            <a:avLst/>
            <a:gdLst/>
            <a:ahLst/>
            <a:cxnLst/>
            <a:rect l="l" t="t" r="r" b="b"/>
            <a:pathLst>
              <a:path w="759893" h="759893" extrusionOk="0">
                <a:moveTo>
                  <a:pt x="0" y="0"/>
                </a:moveTo>
                <a:lnTo>
                  <a:pt x="759893" y="0"/>
                </a:lnTo>
                <a:lnTo>
                  <a:pt x="759893" y="759893"/>
                </a:lnTo>
                <a:lnTo>
                  <a:pt x="0" y="759893"/>
                </a:lnTo>
                <a:lnTo>
                  <a:pt x="0" y="0"/>
                </a:lnTo>
                <a:close/>
              </a:path>
            </a:pathLst>
          </a:custGeom>
          <a:blipFill rotWithShape="1">
            <a:blip r:embed="rId3">
              <a:alphaModFix/>
            </a:blip>
            <a:stretch>
              <a:fillRect/>
            </a:stretch>
          </a:blipFill>
          <a:ln>
            <a:noFill/>
          </a:ln>
        </p:spPr>
        <p:txBody>
          <a:bodyPr/>
          <a:lstStyle/>
          <a:p>
            <a:endParaRPr lang="en-GB"/>
          </a:p>
        </p:txBody>
      </p:sp>
      <p:sp>
        <p:nvSpPr>
          <p:cNvPr id="282" name="Google Shape;282;p16"/>
          <p:cNvSpPr txBox="1"/>
          <p:nvPr/>
        </p:nvSpPr>
        <p:spPr>
          <a:xfrm>
            <a:off x="3763650" y="4259306"/>
            <a:ext cx="10760700" cy="1437300"/>
          </a:xfrm>
          <a:prstGeom prst="rect">
            <a:avLst/>
          </a:prstGeom>
          <a:noFill/>
          <a:ln>
            <a:noFill/>
          </a:ln>
        </p:spPr>
        <p:txBody>
          <a:bodyPr spcFirstLastPara="1" wrap="square" lIns="0" tIns="0" rIns="0" bIns="0" anchor="t" anchorCtr="0">
            <a:spAutoFit/>
          </a:bodyPr>
          <a:lstStyle/>
          <a:p>
            <a:pPr marL="0" marR="0" lvl="0" indent="0" algn="ctr" rtl="0">
              <a:lnSpc>
                <a:spcPct val="120006"/>
              </a:lnSpc>
              <a:spcBef>
                <a:spcPts val="0"/>
              </a:spcBef>
              <a:spcAft>
                <a:spcPts val="0"/>
              </a:spcAft>
              <a:buClr>
                <a:srgbClr val="000000"/>
              </a:buClr>
              <a:buSzPts val="9337"/>
              <a:buFont typeface="Arial"/>
              <a:buNone/>
            </a:pPr>
            <a:r>
              <a:rPr lang="en-US" sz="9337" b="1" i="0" u="none" strike="noStrike" cap="none">
                <a:solidFill>
                  <a:srgbClr val="1C4587"/>
                </a:solidFill>
                <a:latin typeface="Arial"/>
                <a:ea typeface="Arial"/>
                <a:cs typeface="Arial"/>
                <a:sym typeface="Arial"/>
              </a:rPr>
              <a:t>Thank you!</a:t>
            </a:r>
            <a:endParaRPr sz="1400" b="1" i="0" u="none" strike="noStrike" cap="none">
              <a:solidFill>
                <a:srgbClr val="1C4587"/>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3253</Words>
  <Application>Microsoft Office PowerPoint</Application>
  <PresentationFormat>Custom</PresentationFormat>
  <Paragraphs>132</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Mihaela Gradinaru</cp:lastModifiedBy>
  <cp:revision>1</cp:revision>
  <dcterms:created xsi:type="dcterms:W3CDTF">2006-08-16T00:00:00Z</dcterms:created>
  <dcterms:modified xsi:type="dcterms:W3CDTF">2025-11-10T21:24:22Z</dcterms:modified>
</cp:coreProperties>
</file>