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3.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6" r:id="rId5"/>
    <p:sldId id="308" r:id="rId6"/>
    <p:sldId id="309" r:id="rId7"/>
    <p:sldId id="310" r:id="rId8"/>
    <p:sldId id="311" r:id="rId9"/>
    <p:sldId id="312" r:id="rId10"/>
    <p:sldId id="313" r:id="rId11"/>
    <p:sldId id="314" r:id="rId12"/>
    <p:sldId id="315" r:id="rId13"/>
    <p:sldId id="316" r:id="rId14"/>
    <p:sldId id="317" r:id="rId15"/>
    <p:sldId id="3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74656" autoAdjust="0"/>
  </p:normalViewPr>
  <p:slideViewPr>
    <p:cSldViewPr snapToGrid="0">
      <p:cViewPr varScale="1">
        <p:scale>
          <a:sx n="64" d="100"/>
          <a:sy n="64" d="100"/>
        </p:scale>
        <p:origin x="1243"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B50E0D-570C-4AFE-B30D-36319F4CC7A0}" type="datetimeFigureOut">
              <a:rPr lang="en-IN" smtClean="0"/>
              <a:pPr/>
              <a:t>11-08-2022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889AC1-2B92-4E29-A836-AC205E87590B}" type="slidenum">
              <a:rPr lang="en-IN" smtClean="0"/>
              <a:pPr/>
              <a:t>‹#›</a:t>
            </a:fld>
            <a:endParaRPr lang="en-IN"/>
          </a:p>
        </p:txBody>
      </p:sp>
    </p:spTree>
    <p:extLst>
      <p:ext uri="{BB962C8B-B14F-4D97-AF65-F5344CB8AC3E}">
        <p14:creationId xmlns:p14="http://schemas.microsoft.com/office/powerpoint/2010/main" val="2329038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Tesco has recently bonded with other famous brands which will affect the consumers of Brazil. Developing the strategy of the partnership will gain more consumers from Brazil. Joint ventures will help the company to understand the profound market’s knowledge and consumer’s choice and demand (Parker, 2022). Tesco can evaluate or emerge the business with the help of cashless stores opportunity and one-hour delivery options in Brazil. Many consumers want cashless transaction opportunities in Brazil so it will be helpful for Tesco to evaluate the business in Brazil.</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3</a:t>
            </a:fld>
            <a:endParaRPr lang="en-IN"/>
          </a:p>
        </p:txBody>
      </p:sp>
    </p:spTree>
    <p:extLst>
      <p:ext uri="{BB962C8B-B14F-4D97-AF65-F5344CB8AC3E}">
        <p14:creationId xmlns:p14="http://schemas.microsoft.com/office/powerpoint/2010/main" val="840013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There are several challenges present in Brazil which are affecting the business environment drastically. The low productivity rates are increasing day by day in Brazil so the business areas are facing a loss (World Economic Forum, 2022). The other problem is the infrastructure systems which depict the problem of the journey. Roads, ports and logistics are affected as infrastructure in Brazil so the business transaction will face the problem. The excessive rules, regulations, and taxes will create a major problem for the newcomer’s business environment in Brazil.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4</a:t>
            </a:fld>
            <a:endParaRPr lang="en-IN"/>
          </a:p>
        </p:txBody>
      </p:sp>
    </p:spTree>
    <p:extLst>
      <p:ext uri="{BB962C8B-B14F-4D97-AF65-F5344CB8AC3E}">
        <p14:creationId xmlns:p14="http://schemas.microsoft.com/office/powerpoint/2010/main" val="93189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Times New Roman" panose="02020603050405020304" pitchFamily="18" charset="0"/>
                <a:ea typeface="Arial" panose="020B0604020202020204" pitchFamily="34" charset="0"/>
              </a:rPr>
              <a:t>The government of Brazil is proactive and for that reason the political condition of this country is stable. Corruption is continuously prevailing in this country when starting a business or entering the business market in Brazil (</a:t>
            </a:r>
            <a:r>
              <a:rPr lang="en-GB" sz="1800" dirty="0" err="1">
                <a:solidFill>
                  <a:srgbClr val="000000"/>
                </a:solidFill>
                <a:effectLst/>
                <a:latin typeface="Times New Roman" panose="02020603050405020304" pitchFamily="18" charset="0"/>
                <a:ea typeface="Arial" panose="020B0604020202020204" pitchFamily="34" charset="0"/>
              </a:rPr>
              <a:t>TutorsOnSpot</a:t>
            </a:r>
            <a:r>
              <a:rPr lang="en-GB" sz="1800" dirty="0">
                <a:solidFill>
                  <a:srgbClr val="000000"/>
                </a:solidFill>
                <a:effectLst/>
                <a:latin typeface="Times New Roman" panose="02020603050405020304" pitchFamily="18" charset="0"/>
                <a:ea typeface="Arial" panose="020B0604020202020204" pitchFamily="34" charset="0"/>
              </a:rPr>
              <a:t>, 2022). There is an unstoppable flow of Foreign Direct Investment FDI and being the fifth largest nation in the world, there is a huge population. Both elements help TESCO in generating business opportunities to grow business in Brazil (</a:t>
            </a:r>
            <a:r>
              <a:rPr lang="en-GB" sz="1800" dirty="0" err="1">
                <a:solidFill>
                  <a:srgbClr val="000000"/>
                </a:solidFill>
                <a:effectLst/>
                <a:latin typeface="Times New Roman" panose="02020603050405020304" pitchFamily="18" charset="0"/>
                <a:ea typeface="Arial" panose="020B0604020202020204" pitchFamily="34" charset="0"/>
              </a:rPr>
              <a:t>TutorsOnSpot</a:t>
            </a:r>
            <a:r>
              <a:rPr lang="en-GB" sz="1800" dirty="0">
                <a:solidFill>
                  <a:srgbClr val="000000"/>
                </a:solidFill>
                <a:effectLst/>
                <a:latin typeface="Times New Roman" panose="02020603050405020304" pitchFamily="18" charset="0"/>
                <a:ea typeface="Arial" panose="020B0604020202020204" pitchFamily="34" charset="0"/>
              </a:rPr>
              <a:t>, 2022). Brazil has a very poor technological infrastructure and a low investment in the technological sectors which majorly weakens the whole technological structure.</a:t>
            </a:r>
            <a:endParaRPr lang="en-IN" sz="1800" dirty="0">
              <a:effectLst/>
              <a:latin typeface="Arial" panose="020B0604020202020204" pitchFamily="34" charset="0"/>
              <a:ea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Arial" panose="020B0604020202020204" pitchFamily="34" charset="0"/>
              </a:rPr>
              <a: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5</a:t>
            </a:fld>
            <a:endParaRPr lang="en-IN"/>
          </a:p>
        </p:txBody>
      </p:sp>
    </p:spTree>
    <p:extLst>
      <p:ext uri="{BB962C8B-B14F-4D97-AF65-F5344CB8AC3E}">
        <p14:creationId xmlns:p14="http://schemas.microsoft.com/office/powerpoint/2010/main" val="421080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Brazil is a bureaucratic country and for that reason, a company has to do a large amount of paperwork. This is very much required at the time of starting a business in Brazil. After all, this country has a variety of spices and essential resources (</a:t>
            </a:r>
            <a:r>
              <a:rPr lang="en-GB" sz="1800" dirty="0" err="1">
                <a:solidFill>
                  <a:srgbClr val="000000"/>
                </a:solidFill>
                <a:effectLst/>
                <a:latin typeface="Times New Roman" panose="02020603050405020304" pitchFamily="18" charset="0"/>
                <a:ea typeface="Arial" panose="020B0604020202020204" pitchFamily="34" charset="0"/>
              </a:rPr>
              <a:t>TutorsOnSpot</a:t>
            </a:r>
            <a:r>
              <a:rPr lang="en-GB" sz="1800" dirty="0">
                <a:solidFill>
                  <a:srgbClr val="000000"/>
                </a:solidFill>
                <a:effectLst/>
                <a:latin typeface="Times New Roman" panose="02020603050405020304" pitchFamily="18" charset="0"/>
                <a:ea typeface="Arial" panose="020B0604020202020204" pitchFamily="34" charset="0"/>
              </a:rPr>
              <a:t>, 2022). There are many strict environmental rules and regulations which are designed mainly for the industrial sectors of Brazil. This country has inequality in economic conditions. TESCO has developed significantly in the retail market food in the United Kingdom (</a:t>
            </a:r>
            <a:r>
              <a:rPr lang="en-GB" sz="1800" dirty="0" err="1">
                <a:solidFill>
                  <a:srgbClr val="000000"/>
                </a:solidFill>
                <a:effectLst/>
                <a:latin typeface="Times New Roman" panose="02020603050405020304" pitchFamily="18" charset="0"/>
                <a:ea typeface="Arial" panose="020B0604020202020204" pitchFamily="34" charset="0"/>
              </a:rPr>
              <a:t>Paccagnini</a:t>
            </a:r>
            <a:r>
              <a:rPr lang="en-GB" sz="1800" dirty="0">
                <a:solidFill>
                  <a:srgbClr val="000000"/>
                </a:solidFill>
                <a:effectLst/>
                <a:latin typeface="Times New Roman" panose="02020603050405020304" pitchFamily="18" charset="0"/>
                <a:ea typeface="Arial" panose="020B0604020202020204" pitchFamily="34" charset="0"/>
              </a:rPr>
              <a:t>, 2021). More than 19% of the total population lives below the poverty line and for that reason, there is a low purchasing power of customers.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6</a:t>
            </a:fld>
            <a:endParaRPr lang="en-IN"/>
          </a:p>
        </p:txBody>
      </p:sp>
    </p:spTree>
    <p:extLst>
      <p:ext uri="{BB962C8B-B14F-4D97-AF65-F5344CB8AC3E}">
        <p14:creationId xmlns:p14="http://schemas.microsoft.com/office/powerpoint/2010/main" val="36429964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TESCO should be more focused on launching a service or product which is very important to analyse a business market in Brazil. This company should increase the quality of services and products to increase the satisfaction level of customers (Muhammad, 2022). The economic environment has changed rapidly and for that reason, this company has to be more aware of it (Muhammad, 2022). TESCO has to implement AI technology to improve customer service in Brazil.</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7</a:t>
            </a:fld>
            <a:endParaRPr lang="en-IN"/>
          </a:p>
        </p:txBody>
      </p:sp>
    </p:spTree>
    <p:extLst>
      <p:ext uri="{BB962C8B-B14F-4D97-AF65-F5344CB8AC3E}">
        <p14:creationId xmlns:p14="http://schemas.microsoft.com/office/powerpoint/2010/main" val="21654294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The recent case study of Tesco highlights that better customer or consumer service is gained by Tesco (</a:t>
            </a:r>
            <a:r>
              <a:rPr lang="en-GB" sz="1800" dirty="0" err="1">
                <a:solidFill>
                  <a:srgbClr val="000000"/>
                </a:solidFill>
                <a:effectLst/>
                <a:latin typeface="Times New Roman" panose="02020603050405020304" pitchFamily="18" charset="0"/>
                <a:ea typeface="Arial" panose="020B0604020202020204" pitchFamily="34" charset="0"/>
              </a:rPr>
              <a:t>ContactPigeon</a:t>
            </a:r>
            <a:r>
              <a:rPr lang="en-GB" sz="1800" dirty="0">
                <a:solidFill>
                  <a:srgbClr val="000000"/>
                </a:solidFill>
                <a:effectLst/>
                <a:latin typeface="Times New Roman" panose="02020603050405020304" pitchFamily="18" charset="0"/>
                <a:ea typeface="Arial" panose="020B0604020202020204" pitchFamily="34" charset="0"/>
              </a:rPr>
              <a:t> | Blog, 2022). Tesco produces different kinds of products that are usually used in daily life so the consumers are really happy to get the products. Fine logistics systems and the product’s quality grab the attention of the consumers. That is why the consumers are also loyal to the products of Tesco which is depicted as the major evidence.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8</a:t>
            </a:fld>
            <a:endParaRPr lang="en-IN"/>
          </a:p>
        </p:txBody>
      </p:sp>
    </p:spTree>
    <p:extLst>
      <p:ext uri="{BB962C8B-B14F-4D97-AF65-F5344CB8AC3E}">
        <p14:creationId xmlns:p14="http://schemas.microsoft.com/office/powerpoint/2010/main" val="2742685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Tesco dominates other grocery companies in the UK because of its product’s fine quality and productivity. Consumers want more products day by day so Tesco has decided to grow the business environment in the world, especially in Brazil (</a:t>
            </a:r>
            <a:r>
              <a:rPr lang="en-GB" sz="1800" dirty="0" err="1">
                <a:solidFill>
                  <a:srgbClr val="000000"/>
                </a:solidFill>
                <a:effectLst/>
                <a:latin typeface="Times New Roman" panose="02020603050405020304" pitchFamily="18" charset="0"/>
                <a:ea typeface="Arial" panose="020B0604020202020204" pitchFamily="34" charset="0"/>
              </a:rPr>
              <a:t>ContactPigeon</a:t>
            </a:r>
            <a:r>
              <a:rPr lang="en-GB" sz="1800" dirty="0">
                <a:solidFill>
                  <a:srgbClr val="000000"/>
                </a:solidFill>
                <a:effectLst/>
                <a:latin typeface="Times New Roman" panose="02020603050405020304" pitchFamily="18" charset="0"/>
                <a:ea typeface="Arial" panose="020B0604020202020204" pitchFamily="34" charset="0"/>
              </a:rPr>
              <a:t> | Blog, 2022). There is strong evidence from the recent case study of Tesco that Tesco is also involved in creating different web pages to introduce its products into several languages.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9</a:t>
            </a:fld>
            <a:endParaRPr lang="en-IN"/>
          </a:p>
        </p:txBody>
      </p:sp>
    </p:spTree>
    <p:extLst>
      <p:ext uri="{BB962C8B-B14F-4D97-AF65-F5344CB8AC3E}">
        <p14:creationId xmlns:p14="http://schemas.microsoft.com/office/powerpoint/2010/main" val="36974587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C889AC1-2B92-4E29-A836-AC205E87590B}" type="slidenum">
              <a:rPr lang="en-IN" smtClean="0"/>
              <a:pPr/>
              <a:t>10</a:t>
            </a:fld>
            <a:endParaRPr lang="en-IN"/>
          </a:p>
        </p:txBody>
      </p:sp>
    </p:spTree>
    <p:extLst>
      <p:ext uri="{BB962C8B-B14F-4D97-AF65-F5344CB8AC3E}">
        <p14:creationId xmlns:p14="http://schemas.microsoft.com/office/powerpoint/2010/main" val="4051833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pPr/>
              <a:t>8/11/2022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pPr/>
              <a:t>8/11/2022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pPr/>
              <a:t>8/11/2022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pPr/>
              <a:t>8/11/2022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pPr/>
              <a:t>8/11/2022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pPr/>
              <a:t>8/11/2022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pPr/>
              <a:t>8/11/2022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pPr/>
              <a:t>8/11/2022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pPr/>
              <a:t>8/11/2022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alpha val="33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pPr/>
              <a:t>8/11/2022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pPr/>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89/ffgc.2020.00027" TargetMode="External"/><Relationship Id="rId2" Type="http://schemas.openxmlformats.org/officeDocument/2006/relationships/hyperlink" Target="https://www.mdpi.com/2571-9394/3/3/30/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alpha val="27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352550" y="369277"/>
            <a:ext cx="10190522" cy="3182815"/>
          </a:xfrm>
        </p:spPr>
        <p:txBody>
          <a:bodyPr>
            <a:normAutofit/>
          </a:bodyPr>
          <a:lstStyle/>
          <a:p>
            <a:pPr algn="ctr">
              <a:lnSpc>
                <a:spcPct val="150000"/>
              </a:lnSpc>
            </a:pPr>
            <a:r>
              <a:rPr lang="en-GB" sz="2400" b="1" dirty="0">
                <a:solidFill>
                  <a:srgbClr val="000000"/>
                </a:solidFill>
                <a:effectLst/>
                <a:latin typeface="Times New Roman" panose="02020603050405020304" pitchFamily="18" charset="0"/>
                <a:ea typeface="Arial" panose="020B0604020202020204" pitchFamily="34" charset="0"/>
              </a:rPr>
              <a:t>Evaluation of business environment</a:t>
            </a:r>
            <a:br>
              <a:rPr lang="en-IN" sz="2400" dirty="0">
                <a:effectLst/>
                <a:latin typeface="Arial" panose="020B0604020202020204" pitchFamily="34" charset="0"/>
                <a:ea typeface="Arial" panose="020B0604020202020204" pitchFamily="34" charset="0"/>
              </a:rPr>
            </a:br>
            <a:r>
              <a:rPr lang="en-GB" sz="2400" b="1" dirty="0">
                <a:solidFill>
                  <a:srgbClr val="000000"/>
                </a:solidFill>
                <a:effectLst/>
                <a:latin typeface="Times New Roman" panose="02020603050405020304" pitchFamily="18" charset="0"/>
                <a:ea typeface="Arial" panose="020B0604020202020204" pitchFamily="34" charset="0"/>
              </a:rPr>
              <a:t>Student name: Nicola De Lisi</a:t>
            </a:r>
            <a:br>
              <a:rPr lang="en-IN" sz="2400" dirty="0">
                <a:effectLst/>
                <a:latin typeface="Arial" panose="020B0604020202020204" pitchFamily="34" charset="0"/>
                <a:ea typeface="Arial" panose="020B0604020202020204" pitchFamily="34" charset="0"/>
              </a:rPr>
            </a:br>
            <a:r>
              <a:rPr lang="en-GB" sz="2400" b="1" dirty="0">
                <a:solidFill>
                  <a:srgbClr val="000000"/>
                </a:solidFill>
                <a:effectLst/>
                <a:latin typeface="Times New Roman" panose="02020603050405020304" pitchFamily="18" charset="0"/>
                <a:ea typeface="Arial" panose="020B0604020202020204" pitchFamily="34" charset="0"/>
              </a:rPr>
              <a:t>Student ID: 2131183</a:t>
            </a:r>
            <a:br>
              <a:rPr lang="en-IN" sz="2400" dirty="0">
                <a:effectLst/>
                <a:latin typeface="Arial" panose="020B0604020202020204" pitchFamily="34" charset="0"/>
                <a:ea typeface="Arial" panose="020B0604020202020204" pitchFamily="34" charset="0"/>
              </a:rPr>
            </a:br>
            <a:r>
              <a:rPr lang="en-GB" sz="2400" b="1" dirty="0">
                <a:solidFill>
                  <a:srgbClr val="000000"/>
                </a:solidFill>
                <a:effectLst/>
                <a:latin typeface="Times New Roman" panose="02020603050405020304" pitchFamily="18" charset="0"/>
                <a:ea typeface="Arial" panose="020B0604020202020204" pitchFamily="34" charset="0"/>
              </a:rPr>
              <a:t>Module Number: </a:t>
            </a:r>
            <a:r>
              <a:rPr lang="en-GB" sz="2400" b="1" dirty="0">
                <a:latin typeface="Times New Roman" panose="02020603050405020304" pitchFamily="18" charset="0"/>
                <a:cs typeface="Times New Roman" panose="02020603050405020304" pitchFamily="18" charset="0"/>
              </a:rPr>
              <a:t>LCBB4005</a:t>
            </a:r>
            <a:endParaRPr lang="en-IN" sz="2400" b="1" dirty="0">
              <a:effectLst/>
              <a:latin typeface="Times New Roman" panose="02020603050405020304" pitchFamily="18" charset="0"/>
              <a:ea typeface="Arial" panose="020B0604020202020204" pitchFamily="34" charset="0"/>
              <a:cs typeface="Times New Roman" panose="02020603050405020304" pitchFamily="18" charset="0"/>
            </a:endParaRPr>
          </a:p>
        </p:txBody>
      </p:sp>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E7CDDAD-38DC-8B87-5198-34718304D4A9}"/>
              </a:ext>
            </a:extLst>
          </p:cNvPr>
          <p:cNvPicPr>
            <a:picLocks noChangeAspect="1"/>
          </p:cNvPicPr>
          <p:nvPr/>
        </p:nvPicPr>
        <p:blipFill>
          <a:blip r:embed="rId3"/>
          <a:stretch>
            <a:fillRect/>
          </a:stretch>
        </p:blipFill>
        <p:spPr>
          <a:xfrm>
            <a:off x="3867151" y="3837987"/>
            <a:ext cx="5161322" cy="2580398"/>
          </a:xfrm>
          <a:prstGeom prst="rect">
            <a:avLst/>
          </a:prstGeom>
        </p:spPr>
      </p:pic>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alpha val="33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IN" sz="3200" b="1" dirty="0">
                <a:solidFill>
                  <a:srgbClr val="000000"/>
                </a:solidFill>
                <a:effectLst/>
                <a:latin typeface="Arial Rounded MT Bold" panose="020F0704030504030204" pitchFamily="34" charset="0"/>
                <a:ea typeface="Arial" panose="020B0604020202020204" pitchFamily="34" charset="0"/>
              </a:rPr>
              <a:t> </a:t>
            </a:r>
            <a:r>
              <a:rPr lang="en-GB" sz="3200" b="1" dirty="0">
                <a:solidFill>
                  <a:srgbClr val="000000"/>
                </a:solidFill>
                <a:effectLst/>
                <a:latin typeface="Arial Rounded MT Bold" panose="020F0704030504030204" pitchFamily="34" charset="0"/>
                <a:ea typeface="Arial" panose="020B0604020202020204" pitchFamily="34" charset="0"/>
              </a:rPr>
              <a:t>Introduction </a:t>
            </a:r>
            <a:endParaRPr lang="en-US" sz="3200" dirty="0">
              <a:latin typeface="Arial Rounded MT Bold" panose="020F0704030504030204" pitchFamily="34" charset="0"/>
            </a:endParaRPr>
          </a:p>
        </p:txBody>
      </p:sp>
      <p:sp>
        <p:nvSpPr>
          <p:cNvPr id="5" name="Content Placeholder 4">
            <a:extLst>
              <a:ext uri="{FF2B5EF4-FFF2-40B4-BE49-F238E27FC236}">
                <a16:creationId xmlns:a16="http://schemas.microsoft.com/office/drawing/2014/main" id="{7947FCE3-80D5-CC44-B6EA-264F0D050356}"/>
              </a:ext>
            </a:extLst>
          </p:cNvPr>
          <p:cNvSpPr>
            <a:spLocks noGrp="1"/>
          </p:cNvSpPr>
          <p:nvPr>
            <p:ph idx="1"/>
          </p:nvPr>
        </p:nvSpPr>
        <p:spPr>
          <a:xfrm>
            <a:off x="1097280" y="2108201"/>
            <a:ext cx="6084570" cy="3760891"/>
          </a:xfrm>
        </p:spPr>
        <p:txBody>
          <a:bodyPr>
            <a:normAutofit fontScale="92500" lnSpcReduction="10000"/>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Tesco is a famous multinational grocery company in the UK that wants to evaluate its business in developing countries like Brazil.</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Some opportunities and challenges of the Tesco business organisation will be described.</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Tesco has been facing some issues to evaluate the business environment. Supporting evidence will help to identify the challenges and opportunities which will also be discussed.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7" name="Picture 6">
            <a:extLst>
              <a:ext uri="{FF2B5EF4-FFF2-40B4-BE49-F238E27FC236}">
                <a16:creationId xmlns:a16="http://schemas.microsoft.com/office/drawing/2014/main" id="{E6906168-367C-A363-6C1C-443C00542106}"/>
              </a:ext>
            </a:extLst>
          </p:cNvPr>
          <p:cNvPicPr>
            <a:picLocks noChangeAspect="1"/>
          </p:cNvPicPr>
          <p:nvPr/>
        </p:nvPicPr>
        <p:blipFill>
          <a:blip r:embed="rId3"/>
          <a:stretch>
            <a:fillRect/>
          </a:stretch>
        </p:blipFill>
        <p:spPr>
          <a:xfrm>
            <a:off x="7567703" y="2241552"/>
            <a:ext cx="3767047" cy="3012440"/>
          </a:xfrm>
          <a:prstGeom prst="rect">
            <a:avLst/>
          </a:prstGeom>
        </p:spPr>
      </p:pic>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41C1-A004-0672-7E63-106460772C5B}"/>
              </a:ext>
            </a:extLst>
          </p:cNvPr>
          <p:cNvSpPr>
            <a:spLocks noGrp="1"/>
          </p:cNvSpPr>
          <p:nvPr>
            <p:ph type="title"/>
          </p:nvPr>
        </p:nvSpPr>
        <p:spPr/>
        <p:txBody>
          <a:bodyPr>
            <a:normAutofit/>
          </a:bodyPr>
          <a:lstStyle/>
          <a:p>
            <a:r>
              <a:rPr lang="en-GB" sz="2400" b="1" dirty="0">
                <a:solidFill>
                  <a:srgbClr val="000000"/>
                </a:solidFill>
                <a:effectLst/>
                <a:latin typeface="Arial Rounded MT Bold" panose="020F0704030504030204" pitchFamily="34" charset="0"/>
                <a:ea typeface="Arial" panose="020B0604020202020204" pitchFamily="34" charset="0"/>
              </a:rPr>
              <a:t>Explanation of the key opportunities that are present in Brazil </a:t>
            </a:r>
            <a:endParaRPr lang="en-IN" sz="24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2023A8C0-8343-D4CC-76BA-5EFA8BDB3871}"/>
              </a:ext>
            </a:extLst>
          </p:cNvPr>
          <p:cNvSpPr>
            <a:spLocks noGrp="1"/>
          </p:cNvSpPr>
          <p:nvPr>
            <p:ph idx="1"/>
          </p:nvPr>
        </p:nvSpPr>
        <p:spPr>
          <a:xfrm>
            <a:off x="1097280" y="2108201"/>
            <a:ext cx="10058400" cy="2063749"/>
          </a:xfrm>
        </p:spPr>
        <p:txBody>
          <a:bodyPr>
            <a:normAutofit fontScale="92500" lnSpcReduction="10000"/>
          </a:bodyPr>
          <a:lstStyle/>
          <a:p>
            <a:pPr marL="342900" indent="-342900" algn="just">
              <a:lnSpc>
                <a:spcPct val="160000"/>
              </a:lnSpc>
              <a:buClr>
                <a:srgbClr val="0E101A"/>
              </a:buClr>
              <a:buFont typeface="Arial" panose="020B0604020202020204" pitchFamily="34" charset="0"/>
              <a:buChar char="●"/>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Tesco has the potential to create strategic alliances with other famous brands.</a:t>
            </a:r>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60000"/>
              </a:lnSpc>
              <a:buClr>
                <a:srgbClr val="0E101A"/>
              </a:buClr>
              <a:buFont typeface="Arial" panose="020B0604020202020204" pitchFamily="34" charset="0"/>
              <a:buChar char="●"/>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Tesco has recently been interested in joint ventures and emerging markets in Brazil.</a:t>
            </a:r>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342900" indent="-342900" algn="just">
              <a:lnSpc>
                <a:spcPct val="160000"/>
              </a:lnSpc>
              <a:buClr>
                <a:srgbClr val="0E101A"/>
              </a:buClr>
              <a:buFont typeface="Arial" panose="020B0604020202020204" pitchFamily="34" charset="0"/>
              <a:buChar char="●"/>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Caseless stores and one-hour delivery options are available in Brazil so it is a great opportunity for Tesco (Almeida, Santos, and Monteiro, 2020). </a:t>
            </a:r>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FC8ABB98-0DFA-1EF2-1177-9CD75C6150B4}"/>
              </a:ext>
            </a:extLst>
          </p:cNvPr>
          <p:cNvPicPr>
            <a:picLocks noChangeAspect="1"/>
          </p:cNvPicPr>
          <p:nvPr/>
        </p:nvPicPr>
        <p:blipFill>
          <a:blip r:embed="rId3"/>
          <a:stretch>
            <a:fillRect/>
          </a:stretch>
        </p:blipFill>
        <p:spPr>
          <a:xfrm>
            <a:off x="2128284" y="4171950"/>
            <a:ext cx="7935432" cy="2063748"/>
          </a:xfrm>
          <a:prstGeom prst="rect">
            <a:avLst/>
          </a:prstGeom>
        </p:spPr>
      </p:pic>
    </p:spTree>
    <p:extLst>
      <p:ext uri="{BB962C8B-B14F-4D97-AF65-F5344CB8AC3E}">
        <p14:creationId xmlns:p14="http://schemas.microsoft.com/office/powerpoint/2010/main" val="2636823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01FE2-8B44-4B8B-1EDF-2CE5BB44B33F}"/>
              </a:ext>
            </a:extLst>
          </p:cNvPr>
          <p:cNvSpPr>
            <a:spLocks noGrp="1"/>
          </p:cNvSpPr>
          <p:nvPr>
            <p:ph type="title"/>
          </p:nvPr>
        </p:nvSpPr>
        <p:spPr/>
        <p:txBody>
          <a:bodyPr>
            <a:normAutofit/>
          </a:bodyPr>
          <a:lstStyle/>
          <a:p>
            <a:r>
              <a:rPr lang="en-GB" sz="2800" b="1" dirty="0">
                <a:solidFill>
                  <a:srgbClr val="000000"/>
                </a:solidFill>
                <a:effectLst/>
                <a:latin typeface="Arial Rounded MT Bold" panose="020F0704030504030204" pitchFamily="34" charset="0"/>
                <a:ea typeface="Arial" panose="020B0604020202020204" pitchFamily="34" charset="0"/>
              </a:rPr>
              <a:t>Explanation of the key challenges that are present in Brazil </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F771A20B-BFD7-D1E5-1AE8-905D252CD30B}"/>
              </a:ext>
            </a:extLst>
          </p:cNvPr>
          <p:cNvSpPr>
            <a:spLocks noGrp="1"/>
          </p:cNvSpPr>
          <p:nvPr>
            <p:ph idx="1"/>
          </p:nvPr>
        </p:nvSpPr>
        <p:spPr>
          <a:xfrm>
            <a:off x="1097280" y="2108201"/>
            <a:ext cx="4674870" cy="3760891"/>
          </a:xfrm>
        </p:spPr>
        <p:txBody>
          <a:bodyPr>
            <a:normAutofit fontScale="92500" lnSpcReduction="10000"/>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The biggest problem in Brazil for business is infrastructure systems which is a great challenge for the business environment in Brazil.</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A complex tax system is also problematic for the business environment in Brazil.</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Excessive rules and regulations for the business environment present in Brazil are also great challenges.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65689F60-821F-1B89-BE15-115BFFDD915A}"/>
              </a:ext>
            </a:extLst>
          </p:cNvPr>
          <p:cNvPicPr>
            <a:picLocks noChangeAspect="1"/>
          </p:cNvPicPr>
          <p:nvPr/>
        </p:nvPicPr>
        <p:blipFill>
          <a:blip r:embed="rId3"/>
          <a:stretch>
            <a:fillRect/>
          </a:stretch>
        </p:blipFill>
        <p:spPr>
          <a:xfrm>
            <a:off x="6419852" y="2108200"/>
            <a:ext cx="4591691" cy="3568699"/>
          </a:xfrm>
          <a:prstGeom prst="rect">
            <a:avLst/>
          </a:prstGeom>
        </p:spPr>
      </p:pic>
    </p:spTree>
    <p:extLst>
      <p:ext uri="{BB962C8B-B14F-4D97-AF65-F5344CB8AC3E}">
        <p14:creationId xmlns:p14="http://schemas.microsoft.com/office/powerpoint/2010/main" val="2559913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6742E-AE5B-7532-FD16-5B98A5B8A2F2}"/>
              </a:ext>
            </a:extLst>
          </p:cNvPr>
          <p:cNvSpPr>
            <a:spLocks noGrp="1"/>
          </p:cNvSpPr>
          <p:nvPr>
            <p:ph type="title"/>
          </p:nvPr>
        </p:nvSpPr>
        <p:spPr/>
        <p:txBody>
          <a:bodyPr>
            <a:normAutofit/>
          </a:bodyPr>
          <a:lstStyle/>
          <a:p>
            <a:r>
              <a:rPr lang="en-GB" sz="2800" b="1" dirty="0">
                <a:solidFill>
                  <a:srgbClr val="000000"/>
                </a:solidFill>
                <a:effectLst/>
                <a:latin typeface="Arial Rounded MT Bold" panose="020F0704030504030204" pitchFamily="34" charset="0"/>
                <a:ea typeface="Arial" panose="020B0604020202020204" pitchFamily="34" charset="0"/>
              </a:rPr>
              <a:t>The key issues of the Tesco business in Brazil </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50B1B6B2-4B28-6C27-41DE-A31BE2CA7705}"/>
              </a:ext>
            </a:extLst>
          </p:cNvPr>
          <p:cNvSpPr>
            <a:spLocks noGrp="1"/>
          </p:cNvSpPr>
          <p:nvPr>
            <p:ph idx="1"/>
          </p:nvPr>
        </p:nvSpPr>
        <p:spPr>
          <a:xfrm>
            <a:off x="1097280" y="2108201"/>
            <a:ext cx="5703570" cy="3760891"/>
          </a:xfrm>
        </p:spPr>
        <p:txBody>
          <a:bodyPr>
            <a:normAutofit lnSpcReduction="10000"/>
          </a:bodyPr>
          <a:lstStyle/>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Corruption is prevailing in Brazil at the time of starting a business or entering the business market.</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A continuous flow of Foreign Direct Investment (FDI) and a huge population are creating business opportunities.</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Poor technological infrastructure and low investment in the technological sector weaken the technological structure of Brazil.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3E574724-280F-52B2-09DE-C461FA48F032}"/>
              </a:ext>
            </a:extLst>
          </p:cNvPr>
          <p:cNvPicPr>
            <a:picLocks noChangeAspect="1"/>
          </p:cNvPicPr>
          <p:nvPr/>
        </p:nvPicPr>
        <p:blipFill>
          <a:blip r:embed="rId3"/>
          <a:stretch>
            <a:fillRect/>
          </a:stretch>
        </p:blipFill>
        <p:spPr>
          <a:xfrm>
            <a:off x="7372190" y="2108201"/>
            <a:ext cx="3722530" cy="3867690"/>
          </a:xfrm>
          <a:prstGeom prst="rect">
            <a:avLst/>
          </a:prstGeom>
        </p:spPr>
      </p:pic>
    </p:spTree>
    <p:extLst>
      <p:ext uri="{BB962C8B-B14F-4D97-AF65-F5344CB8AC3E}">
        <p14:creationId xmlns:p14="http://schemas.microsoft.com/office/powerpoint/2010/main" val="29634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248C-0142-0268-B3E7-0A7BCBE92706}"/>
              </a:ext>
            </a:extLst>
          </p:cNvPr>
          <p:cNvSpPr>
            <a:spLocks noGrp="1"/>
          </p:cNvSpPr>
          <p:nvPr>
            <p:ph type="title"/>
          </p:nvPr>
        </p:nvSpPr>
        <p:spPr/>
        <p:txBody>
          <a:bodyPr>
            <a:normAutofit/>
          </a:bodyPr>
          <a:lstStyle/>
          <a:p>
            <a:r>
              <a:rPr lang="en-GB" sz="2800" b="1" dirty="0">
                <a:solidFill>
                  <a:srgbClr val="000000"/>
                </a:solidFill>
                <a:latin typeface="Arial Rounded MT Bold" panose="020F0704030504030204" pitchFamily="34" charset="0"/>
                <a:ea typeface="Arial" panose="020B0604020202020204" pitchFamily="34" charset="0"/>
              </a:rPr>
              <a:t>T</a:t>
            </a:r>
            <a:r>
              <a:rPr lang="en-GB" sz="2800" b="1" dirty="0">
                <a:solidFill>
                  <a:srgbClr val="000000"/>
                </a:solidFill>
                <a:effectLst/>
                <a:latin typeface="Arial Rounded MT Bold" panose="020F0704030504030204" pitchFamily="34" charset="0"/>
                <a:ea typeface="Arial" panose="020B0604020202020204" pitchFamily="34" charset="0"/>
              </a:rPr>
              <a:t>he key issues of the Tesco business in Brazil (continuation)</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77074D98-C937-3949-E1DD-25754A8052FA}"/>
              </a:ext>
            </a:extLst>
          </p:cNvPr>
          <p:cNvSpPr>
            <a:spLocks noGrp="1"/>
          </p:cNvSpPr>
          <p:nvPr>
            <p:ph idx="1"/>
          </p:nvPr>
        </p:nvSpPr>
        <p:spPr>
          <a:xfrm>
            <a:off x="1097280" y="2108201"/>
            <a:ext cx="10466070" cy="3760891"/>
          </a:xfrm>
        </p:spPr>
        <p:txBody>
          <a:bodyPr/>
          <a:lstStyle/>
          <a:p>
            <a:pPr algn="just">
              <a:lnSpc>
                <a:spcPct val="150000"/>
              </a:lnSpc>
              <a:buClr>
                <a:schemeClr val="tx1"/>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Being a bureaucratic country, Brazil has a large amount of paperwork.</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Clr>
                <a:schemeClr val="tx1"/>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It is a beautiful country which has a variety of spices and essential resources.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buClr>
                <a:schemeClr val="tx1"/>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There is an inequality in economic conditions among the people of this country.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F293FAB6-5091-D7FF-8118-FC8E42279307}"/>
              </a:ext>
            </a:extLst>
          </p:cNvPr>
          <p:cNvPicPr>
            <a:picLocks noChangeAspect="1"/>
          </p:cNvPicPr>
          <p:nvPr/>
        </p:nvPicPr>
        <p:blipFill>
          <a:blip r:embed="rId3"/>
          <a:stretch>
            <a:fillRect/>
          </a:stretch>
        </p:blipFill>
        <p:spPr>
          <a:xfrm>
            <a:off x="3143250" y="4429014"/>
            <a:ext cx="5695949" cy="1581371"/>
          </a:xfrm>
          <a:prstGeom prst="rect">
            <a:avLst/>
          </a:prstGeom>
        </p:spPr>
      </p:pic>
    </p:spTree>
    <p:extLst>
      <p:ext uri="{BB962C8B-B14F-4D97-AF65-F5344CB8AC3E}">
        <p14:creationId xmlns:p14="http://schemas.microsoft.com/office/powerpoint/2010/main" val="2352590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alpha val="33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693A4-6321-3B90-5D13-86AACC08D294}"/>
              </a:ext>
            </a:extLst>
          </p:cNvPr>
          <p:cNvSpPr>
            <a:spLocks noGrp="1"/>
          </p:cNvSpPr>
          <p:nvPr>
            <p:ph type="title"/>
          </p:nvPr>
        </p:nvSpPr>
        <p:spPr/>
        <p:txBody>
          <a:bodyPr>
            <a:normAutofit/>
          </a:bodyPr>
          <a:lstStyle/>
          <a:p>
            <a:r>
              <a:rPr lang="en-GB" sz="2400" b="1" dirty="0">
                <a:solidFill>
                  <a:srgbClr val="000000"/>
                </a:solidFill>
                <a:effectLst/>
                <a:latin typeface="Arial Rounded MT Bold" panose="020F0704030504030204" pitchFamily="34" charset="0"/>
                <a:ea typeface="Arial" panose="020B0604020202020204" pitchFamily="34" charset="0"/>
              </a:rPr>
              <a:t>Explanation of the opportunities and management of challenges of the Tesco </a:t>
            </a:r>
            <a:endParaRPr lang="en-IN" sz="24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47DE6E6B-5976-C2B4-F72C-A701288F666C}"/>
              </a:ext>
            </a:extLst>
          </p:cNvPr>
          <p:cNvSpPr>
            <a:spLocks noGrp="1"/>
          </p:cNvSpPr>
          <p:nvPr>
            <p:ph idx="1"/>
          </p:nvPr>
        </p:nvSpPr>
        <p:spPr>
          <a:xfrm>
            <a:off x="1097280" y="2108201"/>
            <a:ext cx="6751320" cy="3760891"/>
          </a:xfrm>
        </p:spPr>
        <p:txBody>
          <a:bodyPr>
            <a:normAutofit fontScale="92500" lnSpcReduction="20000"/>
          </a:bodyPr>
          <a:lstStyle/>
          <a:p>
            <a:pPr lvl="0" algn="just">
              <a:lnSpc>
                <a:spcPct val="160000"/>
              </a:lnSpc>
              <a:buClr>
                <a:schemeClr val="tx1"/>
              </a:buClr>
              <a:buFont typeface="Arial" panose="020B0604020202020204" pitchFamily="34" charset="0"/>
              <a:buChar char="•"/>
            </a:pPr>
            <a:r>
              <a:rPr lang="en-GB" sz="1900" dirty="0">
                <a:solidFill>
                  <a:srgbClr val="000000"/>
                </a:solidFill>
                <a:latin typeface="Arial" panose="020B0604020202020204" pitchFamily="34" charset="0"/>
                <a:ea typeface="Arial" panose="020B0604020202020204" pitchFamily="34" charset="0"/>
                <a:cs typeface="Arial" panose="020B0604020202020204" pitchFamily="34" charset="0"/>
              </a:rPr>
              <a:t>Before launching a service or product it is very important to analyse a business market for determining revenue and probable profit.</a:t>
            </a:r>
            <a:endParaRPr lang="en-IN" sz="19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lvl="0" algn="just">
              <a:lnSpc>
                <a:spcPct val="160000"/>
              </a:lnSpc>
              <a:buClr>
                <a:schemeClr val="tx1"/>
              </a:buClr>
              <a:buFont typeface="Arial" panose="020B0604020202020204" pitchFamily="34" charset="0"/>
              <a:buChar char="•"/>
            </a:pPr>
            <a:r>
              <a:rPr lang="en-GB" sz="1900" dirty="0">
                <a:solidFill>
                  <a:srgbClr val="000000"/>
                </a:solidFill>
                <a:latin typeface="Arial" panose="020B0604020202020204" pitchFamily="34" charset="0"/>
                <a:ea typeface="Arial" panose="020B0604020202020204" pitchFamily="34" charset="0"/>
                <a:cs typeface="Arial" panose="020B0604020202020204" pitchFamily="34" charset="0"/>
              </a:rPr>
              <a:t>TESCO has operations overseas and the facing challenges are decreased in the horsemeat scandals and its quality of services and products. </a:t>
            </a:r>
            <a:endParaRPr lang="en-IN" sz="19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lvl="0" algn="just">
              <a:lnSpc>
                <a:spcPct val="160000"/>
              </a:lnSpc>
              <a:buClr>
                <a:schemeClr val="tx1"/>
              </a:buClr>
              <a:buFont typeface="Arial" panose="020B0604020202020204" pitchFamily="34" charset="0"/>
              <a:buChar char="•"/>
            </a:pPr>
            <a:r>
              <a:rPr lang="en-GB" sz="1900" dirty="0">
                <a:solidFill>
                  <a:srgbClr val="000000"/>
                </a:solidFill>
                <a:latin typeface="Arial" panose="020B0604020202020204" pitchFamily="34" charset="0"/>
                <a:ea typeface="Arial" panose="020B0604020202020204" pitchFamily="34" charset="0"/>
                <a:cs typeface="Arial" panose="020B0604020202020204" pitchFamily="34" charset="0"/>
              </a:rPr>
              <a:t>The economic business environment can change rapidly which can affect this company potentially.</a:t>
            </a:r>
            <a:endParaRPr lang="en-IN" sz="1900" dirty="0">
              <a:solidFill>
                <a:srgbClr val="000000"/>
              </a:solidFill>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DB0DCC95-EDD8-7061-CB78-0122E32E988D}"/>
              </a:ext>
            </a:extLst>
          </p:cNvPr>
          <p:cNvPicPr>
            <a:picLocks noChangeAspect="1"/>
          </p:cNvPicPr>
          <p:nvPr/>
        </p:nvPicPr>
        <p:blipFill>
          <a:blip r:embed="rId4"/>
          <a:stretch>
            <a:fillRect/>
          </a:stretch>
        </p:blipFill>
        <p:spPr>
          <a:xfrm>
            <a:off x="8096251" y="2108201"/>
            <a:ext cx="3314699" cy="3760890"/>
          </a:xfrm>
          <a:prstGeom prst="rect">
            <a:avLst/>
          </a:prstGeom>
        </p:spPr>
      </p:pic>
    </p:spTree>
    <p:extLst>
      <p:ext uri="{BB962C8B-B14F-4D97-AF65-F5344CB8AC3E}">
        <p14:creationId xmlns:p14="http://schemas.microsoft.com/office/powerpoint/2010/main" val="58584259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AA792-9301-1DB5-2C62-66FFC5FB0C5E}"/>
              </a:ext>
            </a:extLst>
          </p:cNvPr>
          <p:cNvSpPr>
            <a:spLocks noGrp="1"/>
          </p:cNvSpPr>
          <p:nvPr>
            <p:ph type="title"/>
          </p:nvPr>
        </p:nvSpPr>
        <p:spPr/>
        <p:txBody>
          <a:bodyPr>
            <a:normAutofit/>
          </a:bodyPr>
          <a:lstStyle/>
          <a:p>
            <a:r>
              <a:rPr lang="en-GB" sz="2800" b="1" dirty="0">
                <a:solidFill>
                  <a:srgbClr val="000000"/>
                </a:solidFill>
                <a:effectLst/>
                <a:latin typeface="Arial Rounded MT Bold" panose="020F0704030504030204" pitchFamily="34" charset="0"/>
                <a:ea typeface="Arial" panose="020B0604020202020204" pitchFamily="34" charset="0"/>
              </a:rPr>
              <a:t>Strong evidence of key opportunities of the Tesco </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4B4C9662-7E47-EAA7-FF8C-814ACDE27A52}"/>
              </a:ext>
            </a:extLst>
          </p:cNvPr>
          <p:cNvSpPr>
            <a:spLocks noGrp="1"/>
          </p:cNvSpPr>
          <p:nvPr>
            <p:ph idx="1"/>
          </p:nvPr>
        </p:nvSpPr>
        <p:spPr>
          <a:xfrm>
            <a:off x="1167618" y="2178539"/>
            <a:ext cx="5741670" cy="3760891"/>
          </a:xfrm>
        </p:spPr>
        <p:txBody>
          <a:bodyPr>
            <a:normAutofit/>
          </a:bodyPr>
          <a:lstStyle/>
          <a:p>
            <a:pPr marL="342900" lvl="0" indent="-342900" algn="just">
              <a:lnSpc>
                <a:spcPct val="150000"/>
              </a:lnSpc>
              <a:buClr>
                <a:srgbClr val="0E101A"/>
              </a:buClr>
              <a:buFont typeface="Arial" panose="020B0604020202020204" pitchFamily="34" charset="0"/>
              <a:buChar char="●"/>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The recent case study of Tesco is increasing excellent customer service and retail shops as the clients in the UK.</a:t>
            </a:r>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Fine logistics and product quality gain the consumer by the recent case study of Tesco.</a:t>
            </a:r>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dirty="0">
                <a:solidFill>
                  <a:srgbClr val="000000"/>
                </a:solidFill>
                <a:latin typeface="Arial" panose="020B0604020202020204" pitchFamily="34" charset="0"/>
                <a:ea typeface="Arial" panose="020B0604020202020204" pitchFamily="34" charset="0"/>
                <a:cs typeface="Arial" panose="020B0604020202020204" pitchFamily="34" charset="0"/>
              </a:rPr>
              <a:t>Consumer loyalty is achieved by the best products of Tesco which is solid evidence of the case study.</a:t>
            </a:r>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a:p>
            <a:endParaRPr lang="en-IN" sz="1800"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CF80CCD-49BF-9ACF-97CC-6F23846AA496}"/>
              </a:ext>
            </a:extLst>
          </p:cNvPr>
          <p:cNvPicPr>
            <a:picLocks noChangeAspect="1"/>
          </p:cNvPicPr>
          <p:nvPr/>
        </p:nvPicPr>
        <p:blipFill>
          <a:blip r:embed="rId3"/>
          <a:stretch>
            <a:fillRect/>
          </a:stretch>
        </p:blipFill>
        <p:spPr>
          <a:xfrm>
            <a:off x="7167249" y="2108201"/>
            <a:ext cx="3988431" cy="3359149"/>
          </a:xfrm>
          <a:prstGeom prst="rect">
            <a:avLst/>
          </a:prstGeom>
        </p:spPr>
      </p:pic>
    </p:spTree>
    <p:extLst>
      <p:ext uri="{BB962C8B-B14F-4D97-AF65-F5344CB8AC3E}">
        <p14:creationId xmlns:p14="http://schemas.microsoft.com/office/powerpoint/2010/main" val="3599952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0B51-7583-D7D7-EA0E-FCB06A371E62}"/>
              </a:ext>
            </a:extLst>
          </p:cNvPr>
          <p:cNvSpPr>
            <a:spLocks noGrp="1"/>
          </p:cNvSpPr>
          <p:nvPr>
            <p:ph type="title"/>
          </p:nvPr>
        </p:nvSpPr>
        <p:spPr/>
        <p:txBody>
          <a:bodyPr>
            <a:normAutofit/>
          </a:bodyPr>
          <a:lstStyle/>
          <a:p>
            <a:r>
              <a:rPr lang="en-GB" sz="2800" b="1" dirty="0">
                <a:solidFill>
                  <a:srgbClr val="000000"/>
                </a:solidFill>
                <a:effectLst/>
                <a:latin typeface="Arial Rounded MT Bold" panose="020F0704030504030204" pitchFamily="34" charset="0"/>
                <a:ea typeface="Arial" panose="020B0604020202020204" pitchFamily="34" charset="0"/>
              </a:rPr>
              <a:t>Strong evidence of key challenges of the Tesco </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2D3ACC0E-D358-0FFC-FE20-63CB1D8390FE}"/>
              </a:ext>
            </a:extLst>
          </p:cNvPr>
          <p:cNvSpPr>
            <a:spLocks noGrp="1"/>
          </p:cNvSpPr>
          <p:nvPr>
            <p:ph idx="1"/>
          </p:nvPr>
        </p:nvSpPr>
        <p:spPr>
          <a:xfrm>
            <a:off x="1097280" y="2108201"/>
            <a:ext cx="6351270" cy="4463196"/>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International expansion and product productivity stand as the greatest evidence of the recent case study of TESCO.</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TESCO’s product demand is increasing day by day because of the product’s authenticity and quality.</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1356F259-9724-2AB7-0B15-7EE44F8BB871}"/>
              </a:ext>
            </a:extLst>
          </p:cNvPr>
          <p:cNvPicPr>
            <a:picLocks noChangeAspect="1"/>
          </p:cNvPicPr>
          <p:nvPr/>
        </p:nvPicPr>
        <p:blipFill>
          <a:blip r:embed="rId3"/>
          <a:stretch>
            <a:fillRect/>
          </a:stretch>
        </p:blipFill>
        <p:spPr>
          <a:xfrm>
            <a:off x="7881663" y="2108201"/>
            <a:ext cx="3934374" cy="3458058"/>
          </a:xfrm>
          <a:prstGeom prst="rect">
            <a:avLst/>
          </a:prstGeom>
        </p:spPr>
      </p:pic>
    </p:spTree>
    <p:extLst>
      <p:ext uri="{BB962C8B-B14F-4D97-AF65-F5344CB8AC3E}">
        <p14:creationId xmlns:p14="http://schemas.microsoft.com/office/powerpoint/2010/main" val="3141632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F9ED-7AD1-C3A0-A363-73DB6EECD0D5}"/>
              </a:ext>
            </a:extLst>
          </p:cNvPr>
          <p:cNvSpPr>
            <a:spLocks noGrp="1"/>
          </p:cNvSpPr>
          <p:nvPr>
            <p:ph type="title"/>
          </p:nvPr>
        </p:nvSpPr>
        <p:spPr/>
        <p:txBody>
          <a:bodyPr>
            <a:normAutofit/>
          </a:bodyPr>
          <a:lstStyle/>
          <a:p>
            <a:r>
              <a:rPr lang="en-GB" sz="2800" b="1" dirty="0">
                <a:solidFill>
                  <a:srgbClr val="000000"/>
                </a:solidFill>
                <a:latin typeface="Arial Rounded MT Bold" panose="020F0704030504030204" pitchFamily="34" charset="0"/>
                <a:ea typeface="Arial" panose="020B0604020202020204" pitchFamily="34" charset="0"/>
              </a:rPr>
              <a:t>C</a:t>
            </a:r>
            <a:r>
              <a:rPr lang="en-GB" sz="2800" b="1" dirty="0">
                <a:solidFill>
                  <a:srgbClr val="000000"/>
                </a:solidFill>
                <a:effectLst/>
                <a:latin typeface="Arial Rounded MT Bold" panose="020F0704030504030204" pitchFamily="34" charset="0"/>
                <a:ea typeface="Arial" panose="020B0604020202020204" pitchFamily="34" charset="0"/>
              </a:rPr>
              <a:t>onclusion</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4A7916B2-4C76-29C0-F0BD-700FEBFA0EF1}"/>
              </a:ext>
            </a:extLst>
          </p:cNvPr>
          <p:cNvSpPr>
            <a:spLocks noGrp="1"/>
          </p:cNvSpPr>
          <p:nvPr>
            <p:ph idx="1"/>
          </p:nvPr>
        </p:nvSpPr>
        <p:spPr>
          <a:xfrm>
            <a:off x="1097280" y="2108201"/>
            <a:ext cx="7341870" cy="3760891"/>
          </a:xfrm>
        </p:spPr>
        <p:txBody>
          <a:bodyPr/>
          <a:lstStyle/>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Explanation of key opportunities and key challenges which are present in Brazil were discussed in this task.</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Some major key issues which can be faced by TESCO at the time of Entering the business market of Brazil were analysed here.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1800" u="none" strike="noStrike" dirty="0">
                <a:solidFill>
                  <a:srgbClr val="000000"/>
                </a:solidFill>
                <a:effectLst/>
                <a:latin typeface="Arial" panose="020B0604020202020204" pitchFamily="34" charset="0"/>
                <a:ea typeface="Arial" panose="020B0604020202020204" pitchFamily="34" charset="0"/>
                <a:cs typeface="Arial" panose="020B0604020202020204" pitchFamily="34" charset="0"/>
              </a:rPr>
              <a:t>Some strong evidence about the key opportunities and key challenges of TESCO were given in this task of the evolution of the business environment. </a:t>
            </a:r>
            <a:endParaRPr lang="en-IN" sz="1800" u="none" strike="noStrike"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pic>
        <p:nvPicPr>
          <p:cNvPr id="5" name="Picture 4">
            <a:extLst>
              <a:ext uri="{FF2B5EF4-FFF2-40B4-BE49-F238E27FC236}">
                <a16:creationId xmlns:a16="http://schemas.microsoft.com/office/drawing/2014/main" id="{25DCCA1E-A9C8-7287-F6BB-01CBB8C6D781}"/>
              </a:ext>
            </a:extLst>
          </p:cNvPr>
          <p:cNvPicPr>
            <a:picLocks noChangeAspect="1"/>
          </p:cNvPicPr>
          <p:nvPr/>
        </p:nvPicPr>
        <p:blipFill>
          <a:blip r:embed="rId3"/>
          <a:stretch>
            <a:fillRect/>
          </a:stretch>
        </p:blipFill>
        <p:spPr>
          <a:xfrm>
            <a:off x="8710265" y="2161998"/>
            <a:ext cx="3195985" cy="3229152"/>
          </a:xfrm>
          <a:prstGeom prst="rect">
            <a:avLst/>
          </a:prstGeom>
        </p:spPr>
      </p:pic>
    </p:spTree>
    <p:extLst>
      <p:ext uri="{BB962C8B-B14F-4D97-AF65-F5344CB8AC3E}">
        <p14:creationId xmlns:p14="http://schemas.microsoft.com/office/powerpoint/2010/main" val="2048082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383D-23D9-822A-F085-278F64BE426B}"/>
              </a:ext>
            </a:extLst>
          </p:cNvPr>
          <p:cNvSpPr>
            <a:spLocks noGrp="1"/>
          </p:cNvSpPr>
          <p:nvPr>
            <p:ph type="title"/>
          </p:nvPr>
        </p:nvSpPr>
        <p:spPr>
          <a:xfrm>
            <a:off x="1276350" y="286603"/>
            <a:ext cx="9879330" cy="1014659"/>
          </a:xfrm>
        </p:spPr>
        <p:txBody>
          <a:bodyPr>
            <a:normAutofit/>
          </a:bodyPr>
          <a:lstStyle/>
          <a:p>
            <a:r>
              <a:rPr lang="en-GB" sz="2800" b="1" dirty="0">
                <a:solidFill>
                  <a:srgbClr val="000000"/>
                </a:solidFill>
                <a:effectLst/>
                <a:latin typeface="Arial Rounded MT Bold" panose="020F0704030504030204" pitchFamily="34" charset="0"/>
                <a:ea typeface="Arial" panose="020B0604020202020204" pitchFamily="34" charset="0"/>
              </a:rPr>
              <a:t>Reference List</a:t>
            </a:r>
            <a:endParaRPr lang="en-IN" sz="2800" dirty="0">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7B808F54-E5F6-2AE5-7329-4AA74FCAD508}"/>
              </a:ext>
            </a:extLst>
          </p:cNvPr>
          <p:cNvSpPr>
            <a:spLocks noGrp="1"/>
          </p:cNvSpPr>
          <p:nvPr>
            <p:ph idx="1"/>
          </p:nvPr>
        </p:nvSpPr>
        <p:spPr>
          <a:xfrm>
            <a:off x="404446" y="1529862"/>
            <a:ext cx="11616104" cy="5041535"/>
          </a:xfrm>
        </p:spPr>
        <p:txBody>
          <a:bodyPr>
            <a:noAutofit/>
          </a:bodyPr>
          <a:lstStyle/>
          <a:p>
            <a:pPr algn="just">
              <a:lnSpc>
                <a:spcPct val="150000"/>
              </a:lnSpc>
              <a:buClrTx/>
              <a:buFont typeface="Arial" panose="020B0604020202020204" pitchFamily="34" charset="0"/>
              <a:buChar char="•"/>
            </a:pPr>
            <a:r>
              <a:rPr lang="en-GB" sz="1400" dirty="0" err="1">
                <a:solidFill>
                  <a:schemeClr val="tx1"/>
                </a:solidFill>
                <a:latin typeface="Arial" panose="020B0604020202020204" pitchFamily="34" charset="0"/>
                <a:cs typeface="Arial" panose="020B0604020202020204" pitchFamily="34" charset="0"/>
              </a:rPr>
              <a:t>Paccagnini</a:t>
            </a:r>
            <a:r>
              <a:rPr lang="en-GB" sz="1400" dirty="0">
                <a:solidFill>
                  <a:schemeClr val="tx1"/>
                </a:solidFill>
                <a:latin typeface="Arial" panose="020B0604020202020204" pitchFamily="34" charset="0"/>
                <a:cs typeface="Arial" panose="020B0604020202020204" pitchFamily="34" charset="0"/>
              </a:rPr>
              <a:t>, A., 2021. Editorial for Special Issue “New Frontiers in Forecasting the Business Cycle and Financial Markets”. Forecasting, 3(3), pp.498-500. Available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https://www.mdpi.com/2571-9394/3/3/30/htm</a:t>
            </a:r>
            <a:endParaRPr lang="en-IN" sz="1400" dirty="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Muhammad, 2022. [online] Market Opportunities and Challenges: A Case Study of Tesco. Available at: &lt;https://www.studocu.com/my/document/universiti-sains-malaysia/strategic-managment/market-opportunities-and-challenges-a-case-study-of-tesco/23168915&gt; [Accessed 10 August 2022].</a:t>
            </a:r>
            <a:endParaRPr lang="en-IN" sz="1400" dirty="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1400" dirty="0" err="1">
                <a:solidFill>
                  <a:schemeClr val="tx1"/>
                </a:solidFill>
                <a:latin typeface="Arial" panose="020B0604020202020204" pitchFamily="34" charset="0"/>
                <a:cs typeface="Arial" panose="020B0604020202020204" pitchFamily="34" charset="0"/>
              </a:rPr>
              <a:t>TutorsOnSpot</a:t>
            </a:r>
            <a:r>
              <a:rPr lang="en-GB" sz="1400" dirty="0">
                <a:solidFill>
                  <a:schemeClr val="tx1"/>
                </a:solidFill>
                <a:latin typeface="Arial" panose="020B0604020202020204" pitchFamily="34" charset="0"/>
                <a:cs typeface="Arial" panose="020B0604020202020204" pitchFamily="34" charset="0"/>
              </a:rPr>
              <a:t>, 2022. [online] Report on Tesco PLC Retail company in Brazil. Available at: &lt;https://tutorsonspot.com/homework-answers/5938/report-on-tesco-plc-retail-company-in-brazil-jzqx4/&gt; [Accessed 10 August 2022].</a:t>
            </a:r>
            <a:endParaRPr lang="en-IN" sz="1400" dirty="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Bastos Lima, M.G. and Persson, U.M., 2020. Commodity-centric landscape governance as a double-edged sword: the case of soy and the </a:t>
            </a:r>
            <a:r>
              <a:rPr lang="en-GB" sz="1400" dirty="0" err="1">
                <a:solidFill>
                  <a:schemeClr val="tx1"/>
                </a:solidFill>
                <a:latin typeface="Arial" panose="020B0604020202020204" pitchFamily="34" charset="0"/>
                <a:cs typeface="Arial" panose="020B0604020202020204" pitchFamily="34" charset="0"/>
              </a:rPr>
              <a:t>Cerrado</a:t>
            </a:r>
            <a:r>
              <a:rPr lang="en-GB" sz="1400" dirty="0">
                <a:solidFill>
                  <a:schemeClr val="tx1"/>
                </a:solidFill>
                <a:latin typeface="Arial" panose="020B0604020202020204" pitchFamily="34" charset="0"/>
                <a:cs typeface="Arial" panose="020B0604020202020204" pitchFamily="34" charset="0"/>
              </a:rPr>
              <a:t> Working Group in Brazil. Frontiers in Forests and Global Change, 3, p.27. DOI: </a:t>
            </a:r>
            <a:r>
              <a:rPr lang="en-GB" sz="1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https://doi.org/10.3389/ffgc.2020.00027</a:t>
            </a:r>
            <a:endParaRPr lang="en-IN"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8395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ECF54-F57D-728B-F3A6-BA1778586E1E}"/>
              </a:ext>
            </a:extLst>
          </p:cNvPr>
          <p:cNvSpPr>
            <a:spLocks noGrp="1"/>
          </p:cNvSpPr>
          <p:nvPr>
            <p:ph type="title"/>
          </p:nvPr>
        </p:nvSpPr>
        <p:spPr/>
        <p:txBody>
          <a:bodyPr>
            <a:normAutofit/>
          </a:bodyPr>
          <a:lstStyle/>
          <a:p>
            <a:r>
              <a:rPr lang="en-US" sz="3200" dirty="0">
                <a:solidFill>
                  <a:schemeClr val="tx1"/>
                </a:solidFill>
                <a:latin typeface="Arial Rounded MT Bold" panose="020F0704030504030204" pitchFamily="34" charset="0"/>
              </a:rPr>
              <a:t>Reference list (continuation)</a:t>
            </a:r>
            <a:endParaRPr lang="en-IN" sz="3200" dirty="0">
              <a:solidFill>
                <a:schemeClr val="tx1"/>
              </a:solidFill>
              <a:latin typeface="Arial Rounded MT Bold" panose="020F0704030504030204" pitchFamily="34" charset="0"/>
            </a:endParaRPr>
          </a:p>
        </p:txBody>
      </p:sp>
      <p:sp>
        <p:nvSpPr>
          <p:cNvPr id="3" name="Content Placeholder 2">
            <a:extLst>
              <a:ext uri="{FF2B5EF4-FFF2-40B4-BE49-F238E27FC236}">
                <a16:creationId xmlns:a16="http://schemas.microsoft.com/office/drawing/2014/main" id="{966418C4-E5C5-7921-4348-210CD74A72E7}"/>
              </a:ext>
            </a:extLst>
          </p:cNvPr>
          <p:cNvSpPr>
            <a:spLocks noGrp="1"/>
          </p:cNvSpPr>
          <p:nvPr>
            <p:ph idx="1"/>
          </p:nvPr>
        </p:nvSpPr>
        <p:spPr/>
        <p:txBody>
          <a:bodyPr>
            <a:normAutofit fontScale="70000" lnSpcReduction="20000"/>
          </a:bodyPr>
          <a:lstStyle/>
          <a:p>
            <a:pPr algn="just">
              <a:lnSpc>
                <a:spcPct val="150000"/>
              </a:lnSpc>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Parker, B., 2022. TESCO SWOT Analysis 2022 | SWOT analysis of TESCO. [online] Business Strategy Hub. Available at: &lt;https://bstrategyhub.com/tesco-swot-analysis-2019swot-analysis-of-tesco/&gt; [Accessed 10 August 2022].</a:t>
            </a:r>
            <a:endParaRPr lang="en-IN" dirty="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dirty="0" err="1">
                <a:solidFill>
                  <a:schemeClr val="tx1"/>
                </a:solidFill>
                <a:latin typeface="Arial" panose="020B0604020202020204" pitchFamily="34" charset="0"/>
                <a:cs typeface="Arial" panose="020B0604020202020204" pitchFamily="34" charset="0"/>
              </a:rPr>
              <a:t>ContactPigeon</a:t>
            </a:r>
            <a:r>
              <a:rPr lang="en-GB" dirty="0">
                <a:solidFill>
                  <a:schemeClr val="tx1"/>
                </a:solidFill>
                <a:latin typeface="Arial" panose="020B0604020202020204" pitchFamily="34" charset="0"/>
                <a:cs typeface="Arial" panose="020B0604020202020204" pitchFamily="34" charset="0"/>
              </a:rPr>
              <a:t> | Blog, 2022. Tesco Case Study: How an Online Grocery Goliath Was Born - </a:t>
            </a:r>
            <a:r>
              <a:rPr lang="en-GB" dirty="0" err="1">
                <a:solidFill>
                  <a:schemeClr val="tx1"/>
                </a:solidFill>
                <a:latin typeface="Arial" panose="020B0604020202020204" pitchFamily="34" charset="0"/>
                <a:cs typeface="Arial" panose="020B0604020202020204" pitchFamily="34" charset="0"/>
              </a:rPr>
              <a:t>ContactPigeon</a:t>
            </a:r>
            <a:r>
              <a:rPr lang="en-GB" dirty="0">
                <a:solidFill>
                  <a:schemeClr val="tx1"/>
                </a:solidFill>
                <a:latin typeface="Arial" panose="020B0604020202020204" pitchFamily="34" charset="0"/>
                <a:cs typeface="Arial" panose="020B0604020202020204" pitchFamily="34" charset="0"/>
              </a:rPr>
              <a:t> | Blog. [online] </a:t>
            </a:r>
            <a:r>
              <a:rPr lang="en-GB" dirty="0" err="1">
                <a:solidFill>
                  <a:schemeClr val="tx1"/>
                </a:solidFill>
                <a:latin typeface="Arial" panose="020B0604020202020204" pitchFamily="34" charset="0"/>
                <a:cs typeface="Arial" panose="020B0604020202020204" pitchFamily="34" charset="0"/>
              </a:rPr>
              <a:t>ContactPigeon</a:t>
            </a:r>
            <a:r>
              <a:rPr lang="en-GB" dirty="0">
                <a:solidFill>
                  <a:schemeClr val="tx1"/>
                </a:solidFill>
                <a:latin typeface="Arial" panose="020B0604020202020204" pitchFamily="34" charset="0"/>
                <a:cs typeface="Arial" panose="020B0604020202020204" pitchFamily="34" charset="0"/>
              </a:rPr>
              <a:t> | Blog. Available at: &lt;https://blog.contactpigeon.com/tesco-case-study/&gt; [Accessed 10 August 2022].</a:t>
            </a:r>
            <a:endParaRPr lang="en-IN" dirty="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World Economic Forum, 2022. This country is vital to 'global survival' - here are the challenges they face. [online] World Economic Forum. Available at: &lt;https://www.weforum.org/agenda/2020/01/what-happens-next-in-brazil-has-global-consequences-here-are-three-priorities-for-the-next-decade/&gt; [Accessed 10 August 2022].</a:t>
            </a:r>
            <a:endParaRPr lang="en-IN" dirty="0">
              <a:solidFill>
                <a:schemeClr val="tx1"/>
              </a:solidFill>
              <a:latin typeface="Arial" panose="020B0604020202020204" pitchFamily="34" charset="0"/>
              <a:cs typeface="Arial" panose="020B0604020202020204" pitchFamily="34" charset="0"/>
            </a:endParaRPr>
          </a:p>
          <a:p>
            <a:pPr algn="just">
              <a:lnSpc>
                <a:spcPct val="150000"/>
              </a:lnSpc>
              <a:buClrTx/>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Almeida, F., Santos, J.D. and Monteiro, J.A., 2020. The challenges and opportunities in the digitalization of companies in a post-COVID-19 World. IEEE Engineering Management Review, 48(3), pp.97-103. DOI: 10.1109/EMR.2020.3013206 </a:t>
            </a:r>
            <a:endParaRPr lang="en-IN" dirty="0">
              <a:solidFill>
                <a:schemeClr val="tx1"/>
              </a:solidFill>
              <a:latin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230873630"/>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3.xml><?xml version="1.0" encoding="utf-8"?>
<a:themeOverride xmlns:a="http://schemas.openxmlformats.org/drawingml/2006/main">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1643</Words>
  <Application>Microsoft Office PowerPoint</Application>
  <PresentationFormat>Widescreen</PresentationFormat>
  <Paragraphs>62</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Rounded MT Bold</vt:lpstr>
      <vt:lpstr>Calibri</vt:lpstr>
      <vt:lpstr>Georgia Pro Cond Light</vt:lpstr>
      <vt:lpstr>Speak Pro</vt:lpstr>
      <vt:lpstr>Times New Roman</vt:lpstr>
      <vt:lpstr>RetrospectVTI</vt:lpstr>
      <vt:lpstr>Evaluation of business environment Student name: Nicola De Lisi Student ID: 2131183 Module Number: LCBB4005</vt:lpstr>
      <vt:lpstr> Introduction </vt:lpstr>
      <vt:lpstr>Explanation of the key opportunities that are present in Brazil </vt:lpstr>
      <vt:lpstr>Explanation of the key challenges that are present in Brazil </vt:lpstr>
      <vt:lpstr>The key issues of the Tesco business in Brazil </vt:lpstr>
      <vt:lpstr>The key issues of the Tesco business in Brazil (continuation)</vt:lpstr>
      <vt:lpstr>Explanation of the opportunities and management of challenges of the Tesco </vt:lpstr>
      <vt:lpstr>Strong evidence of key opportunities of the Tesco </vt:lpstr>
      <vt:lpstr>Strong evidence of key challenges of the Tesco </vt:lpstr>
      <vt:lpstr>Conclusion</vt:lpstr>
      <vt:lpstr>Reference List</vt:lpstr>
      <vt:lpstr>Reference list (continuation)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business environment Student name: Student ID: Module Number:</dc:title>
  <dc:creator>User</dc:creator>
  <cp:lastModifiedBy>Nicola De Lisi</cp:lastModifiedBy>
  <cp:revision>11</cp:revision>
  <dcterms:created xsi:type="dcterms:W3CDTF">2022-08-10T11:33:57Z</dcterms:created>
  <dcterms:modified xsi:type="dcterms:W3CDTF">2022-08-11T08:54:03Z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