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73" r:id="rId1"/>
  </p:sldMasterIdLst>
  <p:notesMasterIdLst>
    <p:notesMasterId r:id="rId17"/>
  </p:notesMasterIdLst>
  <p:sldIdLst>
    <p:sldId id="256" r:id="rId2"/>
    <p:sldId id="257" r:id="rId3"/>
    <p:sldId id="261" r:id="rId4"/>
    <p:sldId id="273" r:id="rId5"/>
    <p:sldId id="274" r:id="rId6"/>
    <p:sldId id="275" r:id="rId7"/>
    <p:sldId id="279" r:id="rId8"/>
    <p:sldId id="276" r:id="rId9"/>
    <p:sldId id="277" r:id="rId10"/>
    <p:sldId id="280" r:id="rId11"/>
    <p:sldId id="282" r:id="rId12"/>
    <p:sldId id="283" r:id="rId13"/>
    <p:sldId id="284" r:id="rId14"/>
    <p:sldId id="278" r:id="rId15"/>
    <p:sldId id="28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7" autoAdjust="0"/>
    <p:restoredTop sz="70307" autoAdjust="0"/>
  </p:normalViewPr>
  <p:slideViewPr>
    <p:cSldViewPr snapToGrid="0">
      <p:cViewPr varScale="1">
        <p:scale>
          <a:sx n="49" d="100"/>
          <a:sy n="49" d="100"/>
        </p:scale>
        <p:origin x="1332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7" d="100"/>
          <a:sy n="67" d="100"/>
        </p:scale>
        <p:origin x="274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B732C2-930A-4E05-8CB0-D0839592C937}" type="doc">
      <dgm:prSet loTypeId="urn:microsoft.com/office/officeart/2005/8/layout/radial4" loCatId="relationship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BF0D1F8-BE6A-4C2A-9067-2E200B082EEB}">
      <dgm:prSet phldrT="[Text]"/>
      <dgm:spPr/>
      <dgm:t>
        <a:bodyPr/>
        <a:lstStyle/>
        <a:p>
          <a:r>
            <a:rPr lang="en-US" b="1" dirty="0"/>
            <a:t>Talent Acquisition</a:t>
          </a:r>
        </a:p>
      </dgm:t>
    </dgm:pt>
    <dgm:pt modelId="{FEED4F05-CF98-461F-8719-BFB7C0799DD1}" type="parTrans" cxnId="{D1E35EF8-8C78-42D3-8017-5184BA81CE58}">
      <dgm:prSet/>
      <dgm:spPr/>
      <dgm:t>
        <a:bodyPr/>
        <a:lstStyle/>
        <a:p>
          <a:endParaRPr lang="en-US"/>
        </a:p>
      </dgm:t>
    </dgm:pt>
    <dgm:pt modelId="{09C518CF-B99A-4638-9DCA-E8E14F7311E8}" type="sibTrans" cxnId="{D1E35EF8-8C78-42D3-8017-5184BA81CE58}">
      <dgm:prSet/>
      <dgm:spPr/>
      <dgm:t>
        <a:bodyPr/>
        <a:lstStyle/>
        <a:p>
          <a:endParaRPr lang="en-US"/>
        </a:p>
      </dgm:t>
    </dgm:pt>
    <dgm:pt modelId="{E06FB82F-FC94-4F47-803D-3B8F230EC85C}">
      <dgm:prSet phldrT="[Text]"/>
      <dgm:spPr/>
      <dgm:t>
        <a:bodyPr/>
        <a:lstStyle/>
        <a:p>
          <a:r>
            <a:rPr lang="en-US" b="1" dirty="0"/>
            <a:t>Seeking</a:t>
          </a:r>
        </a:p>
      </dgm:t>
    </dgm:pt>
    <dgm:pt modelId="{6904EF49-160D-4277-BD9A-FBF82ABE72D8}" type="parTrans" cxnId="{9C2A4D06-628E-435E-888A-DE949022BD9B}">
      <dgm:prSet/>
      <dgm:spPr/>
      <dgm:t>
        <a:bodyPr/>
        <a:lstStyle/>
        <a:p>
          <a:endParaRPr lang="en-US"/>
        </a:p>
      </dgm:t>
    </dgm:pt>
    <dgm:pt modelId="{EE8A8AD1-47F9-4CC0-9C3F-0D92A8421523}" type="sibTrans" cxnId="{9C2A4D06-628E-435E-888A-DE949022BD9B}">
      <dgm:prSet/>
      <dgm:spPr/>
      <dgm:t>
        <a:bodyPr/>
        <a:lstStyle/>
        <a:p>
          <a:endParaRPr lang="en-US"/>
        </a:p>
      </dgm:t>
    </dgm:pt>
    <dgm:pt modelId="{DC0B50C1-5E44-476C-8756-1EED5F603397}">
      <dgm:prSet phldrT="[Text]"/>
      <dgm:spPr/>
      <dgm:t>
        <a:bodyPr/>
        <a:lstStyle/>
        <a:p>
          <a:r>
            <a:rPr lang="en-US" b="1" dirty="0"/>
            <a:t>Attracting</a:t>
          </a:r>
        </a:p>
      </dgm:t>
    </dgm:pt>
    <dgm:pt modelId="{54E204DB-BA21-4213-8745-1BA8E7E5DB98}" type="parTrans" cxnId="{108F1995-538D-43B4-A0F4-1B37CBBD6607}">
      <dgm:prSet/>
      <dgm:spPr/>
      <dgm:t>
        <a:bodyPr/>
        <a:lstStyle/>
        <a:p>
          <a:endParaRPr lang="en-US"/>
        </a:p>
      </dgm:t>
    </dgm:pt>
    <dgm:pt modelId="{6170E9E7-6EA9-4C8D-A096-01A2D0D2E835}" type="sibTrans" cxnId="{108F1995-538D-43B4-A0F4-1B37CBBD6607}">
      <dgm:prSet/>
      <dgm:spPr/>
      <dgm:t>
        <a:bodyPr/>
        <a:lstStyle/>
        <a:p>
          <a:endParaRPr lang="en-US"/>
        </a:p>
      </dgm:t>
    </dgm:pt>
    <dgm:pt modelId="{FDE1F8E1-2ADD-4C8F-ADBF-F5116004AA61}">
      <dgm:prSet phldrT="[Text]"/>
      <dgm:spPr/>
      <dgm:t>
        <a:bodyPr/>
        <a:lstStyle/>
        <a:p>
          <a:r>
            <a:rPr lang="en-US" b="1" dirty="0"/>
            <a:t>Employing</a:t>
          </a:r>
        </a:p>
      </dgm:t>
    </dgm:pt>
    <dgm:pt modelId="{AA346924-1DF5-492F-BDE6-A4E5F9900F97}" type="parTrans" cxnId="{FA994883-F132-48EC-A825-E7A4CAEFA527}">
      <dgm:prSet/>
      <dgm:spPr/>
      <dgm:t>
        <a:bodyPr/>
        <a:lstStyle/>
        <a:p>
          <a:endParaRPr lang="en-US"/>
        </a:p>
      </dgm:t>
    </dgm:pt>
    <dgm:pt modelId="{2855B66E-FAE4-4BD5-A611-3ADE08EC3D3B}" type="sibTrans" cxnId="{FA994883-F132-48EC-A825-E7A4CAEFA527}">
      <dgm:prSet/>
      <dgm:spPr/>
      <dgm:t>
        <a:bodyPr/>
        <a:lstStyle/>
        <a:p>
          <a:endParaRPr lang="en-US"/>
        </a:p>
      </dgm:t>
    </dgm:pt>
    <dgm:pt modelId="{3703D5EB-F788-46CA-92D2-ECCB48F41206}">
      <dgm:prSet phldrT="[Text]"/>
      <dgm:spPr/>
      <dgm:t>
        <a:bodyPr/>
        <a:lstStyle/>
        <a:p>
          <a:r>
            <a:rPr lang="en-US" b="1" dirty="0"/>
            <a:t>Developing</a:t>
          </a:r>
        </a:p>
      </dgm:t>
    </dgm:pt>
    <dgm:pt modelId="{C52E38A5-B170-4CDD-ADAB-5751D667E6FE}" type="parTrans" cxnId="{92C2E1BD-E5FD-4F8F-844A-F28CA75CEA78}">
      <dgm:prSet/>
      <dgm:spPr/>
      <dgm:t>
        <a:bodyPr/>
        <a:lstStyle/>
        <a:p>
          <a:endParaRPr lang="en-US"/>
        </a:p>
      </dgm:t>
    </dgm:pt>
    <dgm:pt modelId="{9B6B97D2-7227-42A8-9664-FDD53C732CFC}" type="sibTrans" cxnId="{92C2E1BD-E5FD-4F8F-844A-F28CA75CEA78}">
      <dgm:prSet/>
      <dgm:spPr/>
      <dgm:t>
        <a:bodyPr/>
        <a:lstStyle/>
        <a:p>
          <a:endParaRPr lang="en-US"/>
        </a:p>
      </dgm:t>
    </dgm:pt>
    <dgm:pt modelId="{211F05CD-02EF-48E7-A4B5-9B80868A6DA4}">
      <dgm:prSet phldrT="[Text]"/>
      <dgm:spPr/>
      <dgm:t>
        <a:bodyPr/>
        <a:lstStyle/>
        <a:p>
          <a:r>
            <a:rPr lang="en-US" b="1" dirty="0"/>
            <a:t>Retaining</a:t>
          </a:r>
        </a:p>
      </dgm:t>
    </dgm:pt>
    <dgm:pt modelId="{B5EF3CB8-ABF9-45BE-9FAC-156170B0799D}" type="parTrans" cxnId="{BAABDF04-4270-495A-AC16-315B7577EF4F}">
      <dgm:prSet/>
      <dgm:spPr/>
      <dgm:t>
        <a:bodyPr/>
        <a:lstStyle/>
        <a:p>
          <a:endParaRPr lang="en-US"/>
        </a:p>
      </dgm:t>
    </dgm:pt>
    <dgm:pt modelId="{4696DCDF-27D6-4335-AA21-CAD088EB0456}" type="sibTrans" cxnId="{BAABDF04-4270-495A-AC16-315B7577EF4F}">
      <dgm:prSet/>
      <dgm:spPr/>
      <dgm:t>
        <a:bodyPr/>
        <a:lstStyle/>
        <a:p>
          <a:endParaRPr lang="en-US"/>
        </a:p>
      </dgm:t>
    </dgm:pt>
    <dgm:pt modelId="{3F767993-FA87-4111-8861-2ADDE9A09BFC}" type="pres">
      <dgm:prSet presAssocID="{97B732C2-930A-4E05-8CB0-D0839592C937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77E5EBA1-160C-41A6-B837-A2615ECF1E7D}" type="pres">
      <dgm:prSet presAssocID="{DBF0D1F8-BE6A-4C2A-9067-2E200B082EEB}" presName="centerShape" presStyleLbl="node0" presStyleIdx="0" presStyleCnt="1" custScaleX="122091" custScaleY="97324" custLinFactNeighborX="428" custLinFactNeighborY="-6413"/>
      <dgm:spPr/>
    </dgm:pt>
    <dgm:pt modelId="{552493B1-279E-4E5B-9B20-6B358672A9D7}" type="pres">
      <dgm:prSet presAssocID="{6904EF49-160D-4277-BD9A-FBF82ABE72D8}" presName="parTrans" presStyleLbl="bgSibTrans2D1" presStyleIdx="0" presStyleCnt="5"/>
      <dgm:spPr/>
    </dgm:pt>
    <dgm:pt modelId="{A02C546D-5694-4780-BE61-6B87101AC90F}" type="pres">
      <dgm:prSet presAssocID="{E06FB82F-FC94-4F47-803D-3B8F230EC85C}" presName="node" presStyleLbl="node1" presStyleIdx="0" presStyleCnt="5" custScaleY="61338">
        <dgm:presLayoutVars>
          <dgm:bulletEnabled val="1"/>
        </dgm:presLayoutVars>
      </dgm:prSet>
      <dgm:spPr/>
    </dgm:pt>
    <dgm:pt modelId="{5355DDE9-8A77-4A7C-9DE2-54420560903F}" type="pres">
      <dgm:prSet presAssocID="{54E204DB-BA21-4213-8745-1BA8E7E5DB98}" presName="parTrans" presStyleLbl="bgSibTrans2D1" presStyleIdx="1" presStyleCnt="5"/>
      <dgm:spPr/>
    </dgm:pt>
    <dgm:pt modelId="{F5177681-938E-412F-A30B-8EDE3386357D}" type="pres">
      <dgm:prSet presAssocID="{DC0B50C1-5E44-476C-8756-1EED5F603397}" presName="node" presStyleLbl="node1" presStyleIdx="1" presStyleCnt="5" custScaleY="66942">
        <dgm:presLayoutVars>
          <dgm:bulletEnabled val="1"/>
        </dgm:presLayoutVars>
      </dgm:prSet>
      <dgm:spPr/>
    </dgm:pt>
    <dgm:pt modelId="{E76FF3BD-7230-4D13-9E8F-755ADAC20EAC}" type="pres">
      <dgm:prSet presAssocID="{AA346924-1DF5-492F-BDE6-A4E5F9900F97}" presName="parTrans" presStyleLbl="bgSibTrans2D1" presStyleIdx="2" presStyleCnt="5"/>
      <dgm:spPr/>
    </dgm:pt>
    <dgm:pt modelId="{A9A1CB3E-3438-4735-8056-644671C02C50}" type="pres">
      <dgm:prSet presAssocID="{FDE1F8E1-2ADD-4C8F-ADBF-F5116004AA61}" presName="node" presStyleLbl="node1" presStyleIdx="2" presStyleCnt="5" custScaleX="87429" custScaleY="59927" custRadScaleRad="107639" custRadScaleInc="12074">
        <dgm:presLayoutVars>
          <dgm:bulletEnabled val="1"/>
        </dgm:presLayoutVars>
      </dgm:prSet>
      <dgm:spPr/>
    </dgm:pt>
    <dgm:pt modelId="{6F1A2091-4E45-4083-BC04-AA4E9E32C0FE}" type="pres">
      <dgm:prSet presAssocID="{C52E38A5-B170-4CDD-ADAB-5751D667E6FE}" presName="parTrans" presStyleLbl="bgSibTrans2D1" presStyleIdx="3" presStyleCnt="5"/>
      <dgm:spPr/>
    </dgm:pt>
    <dgm:pt modelId="{F979ADFB-FBC9-4718-82C6-500FA996012A}" type="pres">
      <dgm:prSet presAssocID="{3703D5EB-F788-46CA-92D2-ECCB48F41206}" presName="node" presStyleLbl="node1" presStyleIdx="3" presStyleCnt="5" custScaleY="55340">
        <dgm:presLayoutVars>
          <dgm:bulletEnabled val="1"/>
        </dgm:presLayoutVars>
      </dgm:prSet>
      <dgm:spPr/>
    </dgm:pt>
    <dgm:pt modelId="{E89983F4-F157-495A-BD97-EFB1EC097CBB}" type="pres">
      <dgm:prSet presAssocID="{B5EF3CB8-ABF9-45BE-9FAC-156170B0799D}" presName="parTrans" presStyleLbl="bgSibTrans2D1" presStyleIdx="4" presStyleCnt="5"/>
      <dgm:spPr/>
    </dgm:pt>
    <dgm:pt modelId="{ABFE56C8-3853-4166-A9AE-960E07707355}" type="pres">
      <dgm:prSet presAssocID="{211F05CD-02EF-48E7-A4B5-9B80868A6DA4}" presName="node" presStyleLbl="node1" presStyleIdx="4" presStyleCnt="5" custScaleY="58033">
        <dgm:presLayoutVars>
          <dgm:bulletEnabled val="1"/>
        </dgm:presLayoutVars>
      </dgm:prSet>
      <dgm:spPr/>
    </dgm:pt>
  </dgm:ptLst>
  <dgm:cxnLst>
    <dgm:cxn modelId="{BAABDF04-4270-495A-AC16-315B7577EF4F}" srcId="{DBF0D1F8-BE6A-4C2A-9067-2E200B082EEB}" destId="{211F05CD-02EF-48E7-A4B5-9B80868A6DA4}" srcOrd="4" destOrd="0" parTransId="{B5EF3CB8-ABF9-45BE-9FAC-156170B0799D}" sibTransId="{4696DCDF-27D6-4335-AA21-CAD088EB0456}"/>
    <dgm:cxn modelId="{9C2A4D06-628E-435E-888A-DE949022BD9B}" srcId="{DBF0D1F8-BE6A-4C2A-9067-2E200B082EEB}" destId="{E06FB82F-FC94-4F47-803D-3B8F230EC85C}" srcOrd="0" destOrd="0" parTransId="{6904EF49-160D-4277-BD9A-FBF82ABE72D8}" sibTransId="{EE8A8AD1-47F9-4CC0-9C3F-0D92A8421523}"/>
    <dgm:cxn modelId="{04D9A90B-BE27-4AC0-9968-D5DB58865D08}" type="presOf" srcId="{B5EF3CB8-ABF9-45BE-9FAC-156170B0799D}" destId="{E89983F4-F157-495A-BD97-EFB1EC097CBB}" srcOrd="0" destOrd="0" presId="urn:microsoft.com/office/officeart/2005/8/layout/radial4"/>
    <dgm:cxn modelId="{C9076A0F-99D9-43FF-99F6-C55E6811A774}" type="presOf" srcId="{C52E38A5-B170-4CDD-ADAB-5751D667E6FE}" destId="{6F1A2091-4E45-4083-BC04-AA4E9E32C0FE}" srcOrd="0" destOrd="0" presId="urn:microsoft.com/office/officeart/2005/8/layout/radial4"/>
    <dgm:cxn modelId="{2D7ADC1B-476F-4C8E-90ED-5B05FF558CFB}" type="presOf" srcId="{FDE1F8E1-2ADD-4C8F-ADBF-F5116004AA61}" destId="{A9A1CB3E-3438-4735-8056-644671C02C50}" srcOrd="0" destOrd="0" presId="urn:microsoft.com/office/officeart/2005/8/layout/radial4"/>
    <dgm:cxn modelId="{8D555D20-EB47-4351-A7FA-D352C1DD7419}" type="presOf" srcId="{54E204DB-BA21-4213-8745-1BA8E7E5DB98}" destId="{5355DDE9-8A77-4A7C-9DE2-54420560903F}" srcOrd="0" destOrd="0" presId="urn:microsoft.com/office/officeart/2005/8/layout/radial4"/>
    <dgm:cxn modelId="{734EE324-8957-4B37-9CBA-3D4B6E46AACF}" type="presOf" srcId="{6904EF49-160D-4277-BD9A-FBF82ABE72D8}" destId="{552493B1-279E-4E5B-9B20-6B358672A9D7}" srcOrd="0" destOrd="0" presId="urn:microsoft.com/office/officeart/2005/8/layout/radial4"/>
    <dgm:cxn modelId="{B016137F-901F-4AB9-99DD-F10EB9606500}" type="presOf" srcId="{E06FB82F-FC94-4F47-803D-3B8F230EC85C}" destId="{A02C546D-5694-4780-BE61-6B87101AC90F}" srcOrd="0" destOrd="0" presId="urn:microsoft.com/office/officeart/2005/8/layout/radial4"/>
    <dgm:cxn modelId="{FA994883-F132-48EC-A825-E7A4CAEFA527}" srcId="{DBF0D1F8-BE6A-4C2A-9067-2E200B082EEB}" destId="{FDE1F8E1-2ADD-4C8F-ADBF-F5116004AA61}" srcOrd="2" destOrd="0" parTransId="{AA346924-1DF5-492F-BDE6-A4E5F9900F97}" sibTransId="{2855B66E-FAE4-4BD5-A611-3ADE08EC3D3B}"/>
    <dgm:cxn modelId="{0297FA8E-25F5-45CA-892F-D407478E3374}" type="presOf" srcId="{211F05CD-02EF-48E7-A4B5-9B80868A6DA4}" destId="{ABFE56C8-3853-4166-A9AE-960E07707355}" srcOrd="0" destOrd="0" presId="urn:microsoft.com/office/officeart/2005/8/layout/radial4"/>
    <dgm:cxn modelId="{A268C091-6EC9-4D55-A454-734F0DA1C54A}" type="presOf" srcId="{DC0B50C1-5E44-476C-8756-1EED5F603397}" destId="{F5177681-938E-412F-A30B-8EDE3386357D}" srcOrd="0" destOrd="0" presId="urn:microsoft.com/office/officeart/2005/8/layout/radial4"/>
    <dgm:cxn modelId="{108F1995-538D-43B4-A0F4-1B37CBBD6607}" srcId="{DBF0D1F8-BE6A-4C2A-9067-2E200B082EEB}" destId="{DC0B50C1-5E44-476C-8756-1EED5F603397}" srcOrd="1" destOrd="0" parTransId="{54E204DB-BA21-4213-8745-1BA8E7E5DB98}" sibTransId="{6170E9E7-6EA9-4C8D-A096-01A2D0D2E835}"/>
    <dgm:cxn modelId="{80F871A2-438C-4AEA-A4A7-F149427C3F76}" type="presOf" srcId="{DBF0D1F8-BE6A-4C2A-9067-2E200B082EEB}" destId="{77E5EBA1-160C-41A6-B837-A2615ECF1E7D}" srcOrd="0" destOrd="0" presId="urn:microsoft.com/office/officeart/2005/8/layout/radial4"/>
    <dgm:cxn modelId="{92C2E1BD-E5FD-4F8F-844A-F28CA75CEA78}" srcId="{DBF0D1F8-BE6A-4C2A-9067-2E200B082EEB}" destId="{3703D5EB-F788-46CA-92D2-ECCB48F41206}" srcOrd="3" destOrd="0" parTransId="{C52E38A5-B170-4CDD-ADAB-5751D667E6FE}" sibTransId="{9B6B97D2-7227-42A8-9664-FDD53C732CFC}"/>
    <dgm:cxn modelId="{D5D670CE-C0E9-4A69-84C0-7EABE09E0A4B}" type="presOf" srcId="{AA346924-1DF5-492F-BDE6-A4E5F9900F97}" destId="{E76FF3BD-7230-4D13-9E8F-755ADAC20EAC}" srcOrd="0" destOrd="0" presId="urn:microsoft.com/office/officeart/2005/8/layout/radial4"/>
    <dgm:cxn modelId="{362208E7-E6FA-4DA1-8BAE-25984395EE3B}" type="presOf" srcId="{3703D5EB-F788-46CA-92D2-ECCB48F41206}" destId="{F979ADFB-FBC9-4718-82C6-500FA996012A}" srcOrd="0" destOrd="0" presId="urn:microsoft.com/office/officeart/2005/8/layout/radial4"/>
    <dgm:cxn modelId="{41C630E7-A3C7-474B-AB81-E063AF4A5BC6}" type="presOf" srcId="{97B732C2-930A-4E05-8CB0-D0839592C937}" destId="{3F767993-FA87-4111-8861-2ADDE9A09BFC}" srcOrd="0" destOrd="0" presId="urn:microsoft.com/office/officeart/2005/8/layout/radial4"/>
    <dgm:cxn modelId="{D1E35EF8-8C78-42D3-8017-5184BA81CE58}" srcId="{97B732C2-930A-4E05-8CB0-D0839592C937}" destId="{DBF0D1F8-BE6A-4C2A-9067-2E200B082EEB}" srcOrd="0" destOrd="0" parTransId="{FEED4F05-CF98-461F-8719-BFB7C0799DD1}" sibTransId="{09C518CF-B99A-4638-9DCA-E8E14F7311E8}"/>
    <dgm:cxn modelId="{A8F20E7C-C01C-4C5A-A0CB-0567D0DA37E4}" type="presParOf" srcId="{3F767993-FA87-4111-8861-2ADDE9A09BFC}" destId="{77E5EBA1-160C-41A6-B837-A2615ECF1E7D}" srcOrd="0" destOrd="0" presId="urn:microsoft.com/office/officeart/2005/8/layout/radial4"/>
    <dgm:cxn modelId="{169B79C7-5410-4CB4-99B0-B2654600F2F3}" type="presParOf" srcId="{3F767993-FA87-4111-8861-2ADDE9A09BFC}" destId="{552493B1-279E-4E5B-9B20-6B358672A9D7}" srcOrd="1" destOrd="0" presId="urn:microsoft.com/office/officeart/2005/8/layout/radial4"/>
    <dgm:cxn modelId="{1295D459-686F-43B0-A52F-68C82FF8C159}" type="presParOf" srcId="{3F767993-FA87-4111-8861-2ADDE9A09BFC}" destId="{A02C546D-5694-4780-BE61-6B87101AC90F}" srcOrd="2" destOrd="0" presId="urn:microsoft.com/office/officeart/2005/8/layout/radial4"/>
    <dgm:cxn modelId="{AE266A19-990F-43E4-9A18-9B91F3DEB026}" type="presParOf" srcId="{3F767993-FA87-4111-8861-2ADDE9A09BFC}" destId="{5355DDE9-8A77-4A7C-9DE2-54420560903F}" srcOrd="3" destOrd="0" presId="urn:microsoft.com/office/officeart/2005/8/layout/radial4"/>
    <dgm:cxn modelId="{A937DBA3-10E9-4FE0-968A-A3A2CD2DA784}" type="presParOf" srcId="{3F767993-FA87-4111-8861-2ADDE9A09BFC}" destId="{F5177681-938E-412F-A30B-8EDE3386357D}" srcOrd="4" destOrd="0" presId="urn:microsoft.com/office/officeart/2005/8/layout/radial4"/>
    <dgm:cxn modelId="{716F3866-9E90-4C4F-B664-1F2D4DC17920}" type="presParOf" srcId="{3F767993-FA87-4111-8861-2ADDE9A09BFC}" destId="{E76FF3BD-7230-4D13-9E8F-755ADAC20EAC}" srcOrd="5" destOrd="0" presId="urn:microsoft.com/office/officeart/2005/8/layout/radial4"/>
    <dgm:cxn modelId="{E038D8B4-A052-437F-8EE6-BBFE6B20B1BF}" type="presParOf" srcId="{3F767993-FA87-4111-8861-2ADDE9A09BFC}" destId="{A9A1CB3E-3438-4735-8056-644671C02C50}" srcOrd="6" destOrd="0" presId="urn:microsoft.com/office/officeart/2005/8/layout/radial4"/>
    <dgm:cxn modelId="{3E8C55DB-B0EB-48FE-9DF7-044947A7272A}" type="presParOf" srcId="{3F767993-FA87-4111-8861-2ADDE9A09BFC}" destId="{6F1A2091-4E45-4083-BC04-AA4E9E32C0FE}" srcOrd="7" destOrd="0" presId="urn:microsoft.com/office/officeart/2005/8/layout/radial4"/>
    <dgm:cxn modelId="{2ACCFCF0-7F59-465F-8298-46E35CD9A736}" type="presParOf" srcId="{3F767993-FA87-4111-8861-2ADDE9A09BFC}" destId="{F979ADFB-FBC9-4718-82C6-500FA996012A}" srcOrd="8" destOrd="0" presId="urn:microsoft.com/office/officeart/2005/8/layout/radial4"/>
    <dgm:cxn modelId="{42E8B13B-661E-4B5D-ADCA-56C4E5836E1B}" type="presParOf" srcId="{3F767993-FA87-4111-8861-2ADDE9A09BFC}" destId="{E89983F4-F157-495A-BD97-EFB1EC097CBB}" srcOrd="9" destOrd="0" presId="urn:microsoft.com/office/officeart/2005/8/layout/radial4"/>
    <dgm:cxn modelId="{43546CB7-031C-471A-B2EE-597B0C938E55}" type="presParOf" srcId="{3F767993-FA87-4111-8861-2ADDE9A09BFC}" destId="{ABFE56C8-3853-4166-A9AE-960E07707355}" srcOrd="10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73FA42A-DCC2-475A-A5CE-37D7F94E3E8A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5998413-3BC2-418F-94D4-3FC39B3E27A4}" type="asst">
      <dgm:prSet phldrT="[Text]"/>
      <dgm:spPr/>
      <dgm:t>
        <a:bodyPr/>
        <a:lstStyle/>
        <a:p>
          <a:pPr algn="ctr"/>
          <a:r>
            <a:rPr lang="en-US" dirty="0"/>
            <a:t>Job Fair and Networking Events</a:t>
          </a:r>
        </a:p>
      </dgm:t>
    </dgm:pt>
    <dgm:pt modelId="{74C120B9-C0B5-4A51-9B0A-2E050A7467D8}" type="parTrans" cxnId="{6BF99449-1FFD-419C-81BA-CAF4DC8857F5}">
      <dgm:prSet/>
      <dgm:spPr/>
      <dgm:t>
        <a:bodyPr/>
        <a:lstStyle/>
        <a:p>
          <a:endParaRPr lang="en-US"/>
        </a:p>
      </dgm:t>
    </dgm:pt>
    <dgm:pt modelId="{58ADC2F7-0B3D-4595-B22C-D74222C04DE8}" type="sibTrans" cxnId="{6BF99449-1FFD-419C-81BA-CAF4DC8857F5}">
      <dgm:prSet/>
      <dgm:spPr/>
      <dgm:t>
        <a:bodyPr/>
        <a:lstStyle/>
        <a:p>
          <a:endParaRPr lang="en-US"/>
        </a:p>
      </dgm:t>
    </dgm:pt>
    <dgm:pt modelId="{8557EBE0-7496-432E-B412-7A749E13EBF8}">
      <dgm:prSet phldrT="[Text]"/>
      <dgm:spPr/>
      <dgm:t>
        <a:bodyPr/>
        <a:lstStyle/>
        <a:p>
          <a:r>
            <a:rPr lang="en-US" dirty="0"/>
            <a:t>Experienced workers</a:t>
          </a:r>
        </a:p>
      </dgm:t>
    </dgm:pt>
    <dgm:pt modelId="{CE8CEC5A-47E3-4337-929D-B72791B39BBF}" type="parTrans" cxnId="{7A153494-F52D-48B1-8268-6F650641342F}">
      <dgm:prSet/>
      <dgm:spPr/>
      <dgm:t>
        <a:bodyPr/>
        <a:lstStyle/>
        <a:p>
          <a:endParaRPr lang="en-US"/>
        </a:p>
      </dgm:t>
    </dgm:pt>
    <dgm:pt modelId="{BB14F16C-FF29-4286-B29F-7F7DC62CA4FB}" type="sibTrans" cxnId="{7A153494-F52D-48B1-8268-6F650641342F}">
      <dgm:prSet/>
      <dgm:spPr/>
      <dgm:t>
        <a:bodyPr/>
        <a:lstStyle/>
        <a:p>
          <a:endParaRPr lang="en-US"/>
        </a:p>
      </dgm:t>
    </dgm:pt>
    <dgm:pt modelId="{FDF3281F-9618-4D1A-AB58-6B4D29C625F0}">
      <dgm:prSet phldrT="[Text]"/>
      <dgm:spPr/>
      <dgm:t>
        <a:bodyPr/>
        <a:lstStyle/>
        <a:p>
          <a:r>
            <a:rPr lang="en-US" dirty="0"/>
            <a:t>Direct linkage</a:t>
          </a:r>
        </a:p>
      </dgm:t>
    </dgm:pt>
    <dgm:pt modelId="{7AC892C8-1923-4FF3-A584-F121A5BB4794}" type="parTrans" cxnId="{D88DF65F-0A66-4FAB-A519-138D2405E2F7}">
      <dgm:prSet/>
      <dgm:spPr/>
      <dgm:t>
        <a:bodyPr/>
        <a:lstStyle/>
        <a:p>
          <a:endParaRPr lang="en-US"/>
        </a:p>
      </dgm:t>
    </dgm:pt>
    <dgm:pt modelId="{851D36B2-7542-4FE6-B8A3-B26518FE9856}" type="sibTrans" cxnId="{D88DF65F-0A66-4FAB-A519-138D2405E2F7}">
      <dgm:prSet/>
      <dgm:spPr/>
      <dgm:t>
        <a:bodyPr/>
        <a:lstStyle/>
        <a:p>
          <a:endParaRPr lang="en-US"/>
        </a:p>
      </dgm:t>
    </dgm:pt>
    <dgm:pt modelId="{34BF2CF9-5ACA-447C-99A3-EFC19B836F05}">
      <dgm:prSet phldrT="[Text]"/>
      <dgm:spPr/>
      <dgm:t>
        <a:bodyPr/>
        <a:lstStyle/>
        <a:p>
          <a:r>
            <a:rPr lang="en-US" dirty="0"/>
            <a:t>Fresh Graduates</a:t>
          </a:r>
        </a:p>
      </dgm:t>
    </dgm:pt>
    <dgm:pt modelId="{1CECB74F-7022-4C00-BBC6-7FCEFC4FFDFD}" type="parTrans" cxnId="{490BF766-A72B-4F39-9E95-C19AE1D01198}">
      <dgm:prSet/>
      <dgm:spPr/>
      <dgm:t>
        <a:bodyPr/>
        <a:lstStyle/>
        <a:p>
          <a:endParaRPr lang="en-US"/>
        </a:p>
      </dgm:t>
    </dgm:pt>
    <dgm:pt modelId="{77176D47-664E-4EE2-95FE-579DD6DC9F71}" type="sibTrans" cxnId="{490BF766-A72B-4F39-9E95-C19AE1D01198}">
      <dgm:prSet/>
      <dgm:spPr/>
      <dgm:t>
        <a:bodyPr/>
        <a:lstStyle/>
        <a:p>
          <a:endParaRPr lang="en-US"/>
        </a:p>
      </dgm:t>
    </dgm:pt>
    <dgm:pt modelId="{87ED65A2-5DF7-4F51-B1F1-FFA7423C1A2A}" type="pres">
      <dgm:prSet presAssocID="{673FA42A-DCC2-475A-A5CE-37D7F94E3E8A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6D402FC9-B2AB-47EF-837C-793EBF71704D}" type="pres">
      <dgm:prSet presAssocID="{25998413-3BC2-418F-94D4-3FC39B3E27A4}" presName="hierRoot1" presStyleCnt="0">
        <dgm:presLayoutVars>
          <dgm:hierBranch val="init"/>
        </dgm:presLayoutVars>
      </dgm:prSet>
      <dgm:spPr/>
    </dgm:pt>
    <dgm:pt modelId="{5F3F0E0A-85C1-4BF8-BF9E-448D15E21ABD}" type="pres">
      <dgm:prSet presAssocID="{25998413-3BC2-418F-94D4-3FC39B3E27A4}" presName="rootComposite1" presStyleCnt="0"/>
      <dgm:spPr/>
    </dgm:pt>
    <dgm:pt modelId="{7EF6B84E-F06E-480C-8CDF-3CB42308A0CB}" type="pres">
      <dgm:prSet presAssocID="{25998413-3BC2-418F-94D4-3FC39B3E27A4}" presName="rootText1" presStyleLbl="node0" presStyleIdx="0" presStyleCnt="1">
        <dgm:presLayoutVars>
          <dgm:chPref val="3"/>
        </dgm:presLayoutVars>
      </dgm:prSet>
      <dgm:spPr/>
    </dgm:pt>
    <dgm:pt modelId="{2A42FF4C-9DFC-48F0-B1B9-BDB87A3B0332}" type="pres">
      <dgm:prSet presAssocID="{25998413-3BC2-418F-94D4-3FC39B3E27A4}" presName="rootConnector1" presStyleLbl="asst0" presStyleIdx="0" presStyleCnt="0"/>
      <dgm:spPr/>
    </dgm:pt>
    <dgm:pt modelId="{AE71C84B-4957-4B7C-9697-470FA7EC40C1}" type="pres">
      <dgm:prSet presAssocID="{25998413-3BC2-418F-94D4-3FC39B3E27A4}" presName="hierChild2" presStyleCnt="0"/>
      <dgm:spPr/>
    </dgm:pt>
    <dgm:pt modelId="{A25CD398-9A56-4A05-9424-6D3C42B972B5}" type="pres">
      <dgm:prSet presAssocID="{CE8CEC5A-47E3-4337-929D-B72791B39BBF}" presName="Name37" presStyleLbl="parChTrans1D2" presStyleIdx="0" presStyleCnt="3"/>
      <dgm:spPr/>
    </dgm:pt>
    <dgm:pt modelId="{69718F33-DB78-459B-913B-B8C26FA4DBD4}" type="pres">
      <dgm:prSet presAssocID="{8557EBE0-7496-432E-B412-7A749E13EBF8}" presName="hierRoot2" presStyleCnt="0">
        <dgm:presLayoutVars>
          <dgm:hierBranch val="init"/>
        </dgm:presLayoutVars>
      </dgm:prSet>
      <dgm:spPr/>
    </dgm:pt>
    <dgm:pt modelId="{13238718-79EC-4E11-9C72-7BB0C71BD24C}" type="pres">
      <dgm:prSet presAssocID="{8557EBE0-7496-432E-B412-7A749E13EBF8}" presName="rootComposite" presStyleCnt="0"/>
      <dgm:spPr/>
    </dgm:pt>
    <dgm:pt modelId="{0615FCDD-51CA-41B8-B16D-CF9E505053C0}" type="pres">
      <dgm:prSet presAssocID="{8557EBE0-7496-432E-B412-7A749E13EBF8}" presName="rootText" presStyleLbl="node2" presStyleIdx="0" presStyleCnt="3">
        <dgm:presLayoutVars>
          <dgm:chPref val="3"/>
        </dgm:presLayoutVars>
      </dgm:prSet>
      <dgm:spPr/>
    </dgm:pt>
    <dgm:pt modelId="{C4EE549E-96B4-423B-BE26-7B0DA6E8CE73}" type="pres">
      <dgm:prSet presAssocID="{8557EBE0-7496-432E-B412-7A749E13EBF8}" presName="rootConnector" presStyleLbl="node2" presStyleIdx="0" presStyleCnt="3"/>
      <dgm:spPr/>
    </dgm:pt>
    <dgm:pt modelId="{E4F26E69-B1E5-4075-84D1-D0F81B6C920D}" type="pres">
      <dgm:prSet presAssocID="{8557EBE0-7496-432E-B412-7A749E13EBF8}" presName="hierChild4" presStyleCnt="0"/>
      <dgm:spPr/>
    </dgm:pt>
    <dgm:pt modelId="{E323A268-5434-4047-BE50-5454CD17F5DA}" type="pres">
      <dgm:prSet presAssocID="{8557EBE0-7496-432E-B412-7A749E13EBF8}" presName="hierChild5" presStyleCnt="0"/>
      <dgm:spPr/>
    </dgm:pt>
    <dgm:pt modelId="{24C04284-5C5F-4C84-A8B9-50CC210A0E3F}" type="pres">
      <dgm:prSet presAssocID="{7AC892C8-1923-4FF3-A584-F121A5BB4794}" presName="Name37" presStyleLbl="parChTrans1D2" presStyleIdx="1" presStyleCnt="3"/>
      <dgm:spPr/>
    </dgm:pt>
    <dgm:pt modelId="{C5722921-F44C-4105-9E99-B6F9CEEDB13F}" type="pres">
      <dgm:prSet presAssocID="{FDF3281F-9618-4D1A-AB58-6B4D29C625F0}" presName="hierRoot2" presStyleCnt="0">
        <dgm:presLayoutVars>
          <dgm:hierBranch val="init"/>
        </dgm:presLayoutVars>
      </dgm:prSet>
      <dgm:spPr/>
    </dgm:pt>
    <dgm:pt modelId="{BE82D04E-E422-45E4-A1EF-E274C3445465}" type="pres">
      <dgm:prSet presAssocID="{FDF3281F-9618-4D1A-AB58-6B4D29C625F0}" presName="rootComposite" presStyleCnt="0"/>
      <dgm:spPr/>
    </dgm:pt>
    <dgm:pt modelId="{02EBD0E9-9A21-4217-9807-0685A575A564}" type="pres">
      <dgm:prSet presAssocID="{FDF3281F-9618-4D1A-AB58-6B4D29C625F0}" presName="rootText" presStyleLbl="node2" presStyleIdx="1" presStyleCnt="3">
        <dgm:presLayoutVars>
          <dgm:chPref val="3"/>
        </dgm:presLayoutVars>
      </dgm:prSet>
      <dgm:spPr/>
    </dgm:pt>
    <dgm:pt modelId="{78405896-BAFE-4D38-ABEA-410E3BDE33A8}" type="pres">
      <dgm:prSet presAssocID="{FDF3281F-9618-4D1A-AB58-6B4D29C625F0}" presName="rootConnector" presStyleLbl="node2" presStyleIdx="1" presStyleCnt="3"/>
      <dgm:spPr/>
    </dgm:pt>
    <dgm:pt modelId="{F7D2F82F-0054-40CC-8690-F8B2D8A59764}" type="pres">
      <dgm:prSet presAssocID="{FDF3281F-9618-4D1A-AB58-6B4D29C625F0}" presName="hierChild4" presStyleCnt="0"/>
      <dgm:spPr/>
    </dgm:pt>
    <dgm:pt modelId="{90DADB30-F2BA-4895-A3D6-0C9DFB8E14DB}" type="pres">
      <dgm:prSet presAssocID="{FDF3281F-9618-4D1A-AB58-6B4D29C625F0}" presName="hierChild5" presStyleCnt="0"/>
      <dgm:spPr/>
    </dgm:pt>
    <dgm:pt modelId="{783FE4F6-EDBF-450A-9129-F5580D8AAA45}" type="pres">
      <dgm:prSet presAssocID="{1CECB74F-7022-4C00-BBC6-7FCEFC4FFDFD}" presName="Name37" presStyleLbl="parChTrans1D2" presStyleIdx="2" presStyleCnt="3"/>
      <dgm:spPr/>
    </dgm:pt>
    <dgm:pt modelId="{1C71B11C-5EE6-4194-A86A-959D97E1D38A}" type="pres">
      <dgm:prSet presAssocID="{34BF2CF9-5ACA-447C-99A3-EFC19B836F05}" presName="hierRoot2" presStyleCnt="0">
        <dgm:presLayoutVars>
          <dgm:hierBranch val="init"/>
        </dgm:presLayoutVars>
      </dgm:prSet>
      <dgm:spPr/>
    </dgm:pt>
    <dgm:pt modelId="{6AAD7546-C7F2-49CC-96C8-8A6C2CBA65C5}" type="pres">
      <dgm:prSet presAssocID="{34BF2CF9-5ACA-447C-99A3-EFC19B836F05}" presName="rootComposite" presStyleCnt="0"/>
      <dgm:spPr/>
    </dgm:pt>
    <dgm:pt modelId="{6DCA66A6-FFE2-402D-A0B6-090EA4C7B826}" type="pres">
      <dgm:prSet presAssocID="{34BF2CF9-5ACA-447C-99A3-EFC19B836F05}" presName="rootText" presStyleLbl="node2" presStyleIdx="2" presStyleCnt="3">
        <dgm:presLayoutVars>
          <dgm:chPref val="3"/>
        </dgm:presLayoutVars>
      </dgm:prSet>
      <dgm:spPr/>
    </dgm:pt>
    <dgm:pt modelId="{A1F0A1AF-9841-49A2-8A56-63F7CD14CC84}" type="pres">
      <dgm:prSet presAssocID="{34BF2CF9-5ACA-447C-99A3-EFC19B836F05}" presName="rootConnector" presStyleLbl="node2" presStyleIdx="2" presStyleCnt="3"/>
      <dgm:spPr/>
    </dgm:pt>
    <dgm:pt modelId="{C67D5F15-0A61-44D7-A493-5460F1565B2E}" type="pres">
      <dgm:prSet presAssocID="{34BF2CF9-5ACA-447C-99A3-EFC19B836F05}" presName="hierChild4" presStyleCnt="0"/>
      <dgm:spPr/>
    </dgm:pt>
    <dgm:pt modelId="{8811F589-B611-4EA3-9988-1FD551B2F6B9}" type="pres">
      <dgm:prSet presAssocID="{34BF2CF9-5ACA-447C-99A3-EFC19B836F05}" presName="hierChild5" presStyleCnt="0"/>
      <dgm:spPr/>
    </dgm:pt>
    <dgm:pt modelId="{CB083D1E-B805-4E74-956C-8074D6803103}" type="pres">
      <dgm:prSet presAssocID="{25998413-3BC2-418F-94D4-3FC39B3E27A4}" presName="hierChild3" presStyleCnt="0"/>
      <dgm:spPr/>
    </dgm:pt>
  </dgm:ptLst>
  <dgm:cxnLst>
    <dgm:cxn modelId="{07A6AE09-A1F7-4886-A8E7-30C6D8507A86}" type="presOf" srcId="{8557EBE0-7496-432E-B412-7A749E13EBF8}" destId="{C4EE549E-96B4-423B-BE26-7B0DA6E8CE73}" srcOrd="1" destOrd="0" presId="urn:microsoft.com/office/officeart/2005/8/layout/orgChart1"/>
    <dgm:cxn modelId="{06C9A622-47EC-42C2-B44D-1100D89B172E}" type="presOf" srcId="{34BF2CF9-5ACA-447C-99A3-EFC19B836F05}" destId="{A1F0A1AF-9841-49A2-8A56-63F7CD14CC84}" srcOrd="1" destOrd="0" presId="urn:microsoft.com/office/officeart/2005/8/layout/orgChart1"/>
    <dgm:cxn modelId="{6B0F7628-5BCA-4181-B834-EDA9B1ED9D85}" type="presOf" srcId="{25998413-3BC2-418F-94D4-3FC39B3E27A4}" destId="{2A42FF4C-9DFC-48F0-B1B9-BDB87A3B0332}" srcOrd="1" destOrd="0" presId="urn:microsoft.com/office/officeart/2005/8/layout/orgChart1"/>
    <dgm:cxn modelId="{D88DF65F-0A66-4FAB-A519-138D2405E2F7}" srcId="{25998413-3BC2-418F-94D4-3FC39B3E27A4}" destId="{FDF3281F-9618-4D1A-AB58-6B4D29C625F0}" srcOrd="1" destOrd="0" parTransId="{7AC892C8-1923-4FF3-A584-F121A5BB4794}" sibTransId="{851D36B2-7542-4FE6-B8A3-B26518FE9856}"/>
    <dgm:cxn modelId="{B2F1EF62-57A2-4902-A371-BA4D75307F2C}" type="presOf" srcId="{FDF3281F-9618-4D1A-AB58-6B4D29C625F0}" destId="{78405896-BAFE-4D38-ABEA-410E3BDE33A8}" srcOrd="1" destOrd="0" presId="urn:microsoft.com/office/officeart/2005/8/layout/orgChart1"/>
    <dgm:cxn modelId="{49BB8C64-5446-4738-9028-92AEE020C863}" type="presOf" srcId="{8557EBE0-7496-432E-B412-7A749E13EBF8}" destId="{0615FCDD-51CA-41B8-B16D-CF9E505053C0}" srcOrd="0" destOrd="0" presId="urn:microsoft.com/office/officeart/2005/8/layout/orgChart1"/>
    <dgm:cxn modelId="{490BF766-A72B-4F39-9E95-C19AE1D01198}" srcId="{25998413-3BC2-418F-94D4-3FC39B3E27A4}" destId="{34BF2CF9-5ACA-447C-99A3-EFC19B836F05}" srcOrd="2" destOrd="0" parTransId="{1CECB74F-7022-4C00-BBC6-7FCEFC4FFDFD}" sibTransId="{77176D47-664E-4EE2-95FE-579DD6DC9F71}"/>
    <dgm:cxn modelId="{FAE58567-3EA0-4DCA-96D3-795D88C1DC74}" type="presOf" srcId="{7AC892C8-1923-4FF3-A584-F121A5BB4794}" destId="{24C04284-5C5F-4C84-A8B9-50CC210A0E3F}" srcOrd="0" destOrd="0" presId="urn:microsoft.com/office/officeart/2005/8/layout/orgChart1"/>
    <dgm:cxn modelId="{6BF99449-1FFD-419C-81BA-CAF4DC8857F5}" srcId="{673FA42A-DCC2-475A-A5CE-37D7F94E3E8A}" destId="{25998413-3BC2-418F-94D4-3FC39B3E27A4}" srcOrd="0" destOrd="0" parTransId="{74C120B9-C0B5-4A51-9B0A-2E050A7467D8}" sibTransId="{58ADC2F7-0B3D-4595-B22C-D74222C04DE8}"/>
    <dgm:cxn modelId="{BEB4164B-8E3F-426A-BF24-FE4DC5DE2E76}" type="presOf" srcId="{25998413-3BC2-418F-94D4-3FC39B3E27A4}" destId="{7EF6B84E-F06E-480C-8CDF-3CB42308A0CB}" srcOrd="0" destOrd="0" presId="urn:microsoft.com/office/officeart/2005/8/layout/orgChart1"/>
    <dgm:cxn modelId="{6AC0F08C-625A-4275-8116-7949CCDB64C9}" type="presOf" srcId="{673FA42A-DCC2-475A-A5CE-37D7F94E3E8A}" destId="{87ED65A2-5DF7-4F51-B1F1-FFA7423C1A2A}" srcOrd="0" destOrd="0" presId="urn:microsoft.com/office/officeart/2005/8/layout/orgChart1"/>
    <dgm:cxn modelId="{7A153494-F52D-48B1-8268-6F650641342F}" srcId="{25998413-3BC2-418F-94D4-3FC39B3E27A4}" destId="{8557EBE0-7496-432E-B412-7A749E13EBF8}" srcOrd="0" destOrd="0" parTransId="{CE8CEC5A-47E3-4337-929D-B72791B39BBF}" sibTransId="{BB14F16C-FF29-4286-B29F-7F7DC62CA4FB}"/>
    <dgm:cxn modelId="{F476FB9C-98E2-4D34-AC16-929138EA3DF2}" type="presOf" srcId="{1CECB74F-7022-4C00-BBC6-7FCEFC4FFDFD}" destId="{783FE4F6-EDBF-450A-9129-F5580D8AAA45}" srcOrd="0" destOrd="0" presId="urn:microsoft.com/office/officeart/2005/8/layout/orgChart1"/>
    <dgm:cxn modelId="{F6AE76B8-823E-4E89-89ED-615FFDBF0E2C}" type="presOf" srcId="{FDF3281F-9618-4D1A-AB58-6B4D29C625F0}" destId="{02EBD0E9-9A21-4217-9807-0685A575A564}" srcOrd="0" destOrd="0" presId="urn:microsoft.com/office/officeart/2005/8/layout/orgChart1"/>
    <dgm:cxn modelId="{F80DC6D7-FF39-4893-885E-74A186579AE4}" type="presOf" srcId="{34BF2CF9-5ACA-447C-99A3-EFC19B836F05}" destId="{6DCA66A6-FFE2-402D-A0B6-090EA4C7B826}" srcOrd="0" destOrd="0" presId="urn:microsoft.com/office/officeart/2005/8/layout/orgChart1"/>
    <dgm:cxn modelId="{8A417FE6-9BAC-4882-94B5-222B897C2AB0}" type="presOf" srcId="{CE8CEC5A-47E3-4337-929D-B72791B39BBF}" destId="{A25CD398-9A56-4A05-9424-6D3C42B972B5}" srcOrd="0" destOrd="0" presId="urn:microsoft.com/office/officeart/2005/8/layout/orgChart1"/>
    <dgm:cxn modelId="{B84E4B75-E57E-4993-A800-865D347C7E44}" type="presParOf" srcId="{87ED65A2-5DF7-4F51-B1F1-FFA7423C1A2A}" destId="{6D402FC9-B2AB-47EF-837C-793EBF71704D}" srcOrd="0" destOrd="0" presId="urn:microsoft.com/office/officeart/2005/8/layout/orgChart1"/>
    <dgm:cxn modelId="{51FB9F64-737C-4063-9A2E-C30CCDB6476E}" type="presParOf" srcId="{6D402FC9-B2AB-47EF-837C-793EBF71704D}" destId="{5F3F0E0A-85C1-4BF8-BF9E-448D15E21ABD}" srcOrd="0" destOrd="0" presId="urn:microsoft.com/office/officeart/2005/8/layout/orgChart1"/>
    <dgm:cxn modelId="{2C80742E-CF67-433E-8147-76575CF2A3C7}" type="presParOf" srcId="{5F3F0E0A-85C1-4BF8-BF9E-448D15E21ABD}" destId="{7EF6B84E-F06E-480C-8CDF-3CB42308A0CB}" srcOrd="0" destOrd="0" presId="urn:microsoft.com/office/officeart/2005/8/layout/orgChart1"/>
    <dgm:cxn modelId="{DBC14254-C166-431C-9FE2-023098B91ADF}" type="presParOf" srcId="{5F3F0E0A-85C1-4BF8-BF9E-448D15E21ABD}" destId="{2A42FF4C-9DFC-48F0-B1B9-BDB87A3B0332}" srcOrd="1" destOrd="0" presId="urn:microsoft.com/office/officeart/2005/8/layout/orgChart1"/>
    <dgm:cxn modelId="{04F302A5-5BCF-4311-9DCE-FEA7DCD2A1B7}" type="presParOf" srcId="{6D402FC9-B2AB-47EF-837C-793EBF71704D}" destId="{AE71C84B-4957-4B7C-9697-470FA7EC40C1}" srcOrd="1" destOrd="0" presId="urn:microsoft.com/office/officeart/2005/8/layout/orgChart1"/>
    <dgm:cxn modelId="{AC1C0051-09EA-4A0C-A730-B06EFF8931DF}" type="presParOf" srcId="{AE71C84B-4957-4B7C-9697-470FA7EC40C1}" destId="{A25CD398-9A56-4A05-9424-6D3C42B972B5}" srcOrd="0" destOrd="0" presId="urn:microsoft.com/office/officeart/2005/8/layout/orgChart1"/>
    <dgm:cxn modelId="{45E3B122-DF44-4B33-8528-CDD73A2DDFF4}" type="presParOf" srcId="{AE71C84B-4957-4B7C-9697-470FA7EC40C1}" destId="{69718F33-DB78-459B-913B-B8C26FA4DBD4}" srcOrd="1" destOrd="0" presId="urn:microsoft.com/office/officeart/2005/8/layout/orgChart1"/>
    <dgm:cxn modelId="{41A668FD-F553-42E1-94EE-665914531678}" type="presParOf" srcId="{69718F33-DB78-459B-913B-B8C26FA4DBD4}" destId="{13238718-79EC-4E11-9C72-7BB0C71BD24C}" srcOrd="0" destOrd="0" presId="urn:microsoft.com/office/officeart/2005/8/layout/orgChart1"/>
    <dgm:cxn modelId="{B7536F9B-F87C-4230-A5F6-4A8AD1A320D5}" type="presParOf" srcId="{13238718-79EC-4E11-9C72-7BB0C71BD24C}" destId="{0615FCDD-51CA-41B8-B16D-CF9E505053C0}" srcOrd="0" destOrd="0" presId="urn:microsoft.com/office/officeart/2005/8/layout/orgChart1"/>
    <dgm:cxn modelId="{6F952C84-6165-4F64-BE4A-3AE29D40BE94}" type="presParOf" srcId="{13238718-79EC-4E11-9C72-7BB0C71BD24C}" destId="{C4EE549E-96B4-423B-BE26-7B0DA6E8CE73}" srcOrd="1" destOrd="0" presId="urn:microsoft.com/office/officeart/2005/8/layout/orgChart1"/>
    <dgm:cxn modelId="{C5DF3B9B-4452-4324-AAEA-30DA26E7F7B2}" type="presParOf" srcId="{69718F33-DB78-459B-913B-B8C26FA4DBD4}" destId="{E4F26E69-B1E5-4075-84D1-D0F81B6C920D}" srcOrd="1" destOrd="0" presId="urn:microsoft.com/office/officeart/2005/8/layout/orgChart1"/>
    <dgm:cxn modelId="{04CA5B0F-A537-4924-81C5-B2425DD02142}" type="presParOf" srcId="{69718F33-DB78-459B-913B-B8C26FA4DBD4}" destId="{E323A268-5434-4047-BE50-5454CD17F5DA}" srcOrd="2" destOrd="0" presId="urn:microsoft.com/office/officeart/2005/8/layout/orgChart1"/>
    <dgm:cxn modelId="{1DAFA923-548E-4F49-96CE-90615685850B}" type="presParOf" srcId="{AE71C84B-4957-4B7C-9697-470FA7EC40C1}" destId="{24C04284-5C5F-4C84-A8B9-50CC210A0E3F}" srcOrd="2" destOrd="0" presId="urn:microsoft.com/office/officeart/2005/8/layout/orgChart1"/>
    <dgm:cxn modelId="{CFA62ABB-5DCC-4F1D-9CB8-68FF8CAC90BB}" type="presParOf" srcId="{AE71C84B-4957-4B7C-9697-470FA7EC40C1}" destId="{C5722921-F44C-4105-9E99-B6F9CEEDB13F}" srcOrd="3" destOrd="0" presId="urn:microsoft.com/office/officeart/2005/8/layout/orgChart1"/>
    <dgm:cxn modelId="{22AB697C-E583-433F-B3BE-9EA942B79B55}" type="presParOf" srcId="{C5722921-F44C-4105-9E99-B6F9CEEDB13F}" destId="{BE82D04E-E422-45E4-A1EF-E274C3445465}" srcOrd="0" destOrd="0" presId="urn:microsoft.com/office/officeart/2005/8/layout/orgChart1"/>
    <dgm:cxn modelId="{69280898-9927-4B2C-A87D-1582A22DA3DF}" type="presParOf" srcId="{BE82D04E-E422-45E4-A1EF-E274C3445465}" destId="{02EBD0E9-9A21-4217-9807-0685A575A564}" srcOrd="0" destOrd="0" presId="urn:microsoft.com/office/officeart/2005/8/layout/orgChart1"/>
    <dgm:cxn modelId="{7ABCDB26-F385-4968-A473-208FD06CC722}" type="presParOf" srcId="{BE82D04E-E422-45E4-A1EF-E274C3445465}" destId="{78405896-BAFE-4D38-ABEA-410E3BDE33A8}" srcOrd="1" destOrd="0" presId="urn:microsoft.com/office/officeart/2005/8/layout/orgChart1"/>
    <dgm:cxn modelId="{95BAD139-036E-4932-BD47-0408F5EEBC15}" type="presParOf" srcId="{C5722921-F44C-4105-9E99-B6F9CEEDB13F}" destId="{F7D2F82F-0054-40CC-8690-F8B2D8A59764}" srcOrd="1" destOrd="0" presId="urn:microsoft.com/office/officeart/2005/8/layout/orgChart1"/>
    <dgm:cxn modelId="{16D8D143-618B-403D-9364-EF7A87942511}" type="presParOf" srcId="{C5722921-F44C-4105-9E99-B6F9CEEDB13F}" destId="{90DADB30-F2BA-4895-A3D6-0C9DFB8E14DB}" srcOrd="2" destOrd="0" presId="urn:microsoft.com/office/officeart/2005/8/layout/orgChart1"/>
    <dgm:cxn modelId="{96E5A0DF-1EC6-43ED-B8E8-9FA1E2DC0487}" type="presParOf" srcId="{AE71C84B-4957-4B7C-9697-470FA7EC40C1}" destId="{783FE4F6-EDBF-450A-9129-F5580D8AAA45}" srcOrd="4" destOrd="0" presId="urn:microsoft.com/office/officeart/2005/8/layout/orgChart1"/>
    <dgm:cxn modelId="{17844EF2-27D2-4496-941F-E2EF0596A7BC}" type="presParOf" srcId="{AE71C84B-4957-4B7C-9697-470FA7EC40C1}" destId="{1C71B11C-5EE6-4194-A86A-959D97E1D38A}" srcOrd="5" destOrd="0" presId="urn:microsoft.com/office/officeart/2005/8/layout/orgChart1"/>
    <dgm:cxn modelId="{680933DB-77B3-4267-BB8C-773472D99239}" type="presParOf" srcId="{1C71B11C-5EE6-4194-A86A-959D97E1D38A}" destId="{6AAD7546-C7F2-49CC-96C8-8A6C2CBA65C5}" srcOrd="0" destOrd="0" presId="urn:microsoft.com/office/officeart/2005/8/layout/orgChart1"/>
    <dgm:cxn modelId="{4CA10007-436A-47C6-A61F-CB3736D91091}" type="presParOf" srcId="{6AAD7546-C7F2-49CC-96C8-8A6C2CBA65C5}" destId="{6DCA66A6-FFE2-402D-A0B6-090EA4C7B826}" srcOrd="0" destOrd="0" presId="urn:microsoft.com/office/officeart/2005/8/layout/orgChart1"/>
    <dgm:cxn modelId="{D23CC7DE-C1E5-4CF2-AEEA-1C636016E26A}" type="presParOf" srcId="{6AAD7546-C7F2-49CC-96C8-8A6C2CBA65C5}" destId="{A1F0A1AF-9841-49A2-8A56-63F7CD14CC84}" srcOrd="1" destOrd="0" presId="urn:microsoft.com/office/officeart/2005/8/layout/orgChart1"/>
    <dgm:cxn modelId="{8F615C9F-FE00-4D84-B835-6E9DCCCA5AD8}" type="presParOf" srcId="{1C71B11C-5EE6-4194-A86A-959D97E1D38A}" destId="{C67D5F15-0A61-44D7-A493-5460F1565B2E}" srcOrd="1" destOrd="0" presId="urn:microsoft.com/office/officeart/2005/8/layout/orgChart1"/>
    <dgm:cxn modelId="{5F3416F3-C848-4E26-81B5-55757C91A574}" type="presParOf" srcId="{1C71B11C-5EE6-4194-A86A-959D97E1D38A}" destId="{8811F589-B611-4EA3-9988-1FD551B2F6B9}" srcOrd="2" destOrd="0" presId="urn:microsoft.com/office/officeart/2005/8/layout/orgChart1"/>
    <dgm:cxn modelId="{3F88F5F3-4C5D-45CD-896F-58830648F646}" type="presParOf" srcId="{6D402FC9-B2AB-47EF-837C-793EBF71704D}" destId="{CB083D1E-B805-4E74-956C-8074D6803103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E5EBA1-160C-41A6-B837-A2615ECF1E7D}">
      <dsp:nvSpPr>
        <dsp:cNvPr id="0" name=""/>
        <dsp:cNvSpPr/>
      </dsp:nvSpPr>
      <dsp:spPr>
        <a:xfrm>
          <a:off x="2114571" y="1676011"/>
          <a:ext cx="1851975" cy="147628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Talent Acquisition</a:t>
          </a:r>
        </a:p>
      </dsp:txBody>
      <dsp:txXfrm>
        <a:off x="2385786" y="1892209"/>
        <a:ext cx="1309545" cy="1043893"/>
      </dsp:txXfrm>
    </dsp:sp>
    <dsp:sp modelId="{552493B1-279E-4E5B-9B20-6B358672A9D7}">
      <dsp:nvSpPr>
        <dsp:cNvPr id="0" name=""/>
        <dsp:cNvSpPr/>
      </dsp:nvSpPr>
      <dsp:spPr>
        <a:xfrm rot="10365151">
          <a:off x="788529" y="2403680"/>
          <a:ext cx="1269386" cy="432311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02C546D-5694-4780-BE61-6B87101AC90F}">
      <dsp:nvSpPr>
        <dsp:cNvPr id="0" name=""/>
        <dsp:cNvSpPr/>
      </dsp:nvSpPr>
      <dsp:spPr>
        <a:xfrm>
          <a:off x="73081" y="2346344"/>
          <a:ext cx="1441037" cy="70712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Seeking</a:t>
          </a:r>
        </a:p>
      </dsp:txBody>
      <dsp:txXfrm>
        <a:off x="93792" y="2367055"/>
        <a:ext cx="1399615" cy="665700"/>
      </dsp:txXfrm>
    </dsp:sp>
    <dsp:sp modelId="{5355DDE9-8A77-4A7C-9DE2-54420560903F}">
      <dsp:nvSpPr>
        <dsp:cNvPr id="0" name=""/>
        <dsp:cNvSpPr/>
      </dsp:nvSpPr>
      <dsp:spPr>
        <a:xfrm rot="13138001">
          <a:off x="1318439" y="1269327"/>
          <a:ext cx="1147877" cy="432311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5177681-938E-412F-A30B-8EDE3386357D}">
      <dsp:nvSpPr>
        <dsp:cNvPr id="0" name=""/>
        <dsp:cNvSpPr/>
      </dsp:nvSpPr>
      <dsp:spPr>
        <a:xfrm>
          <a:off x="725614" y="738687"/>
          <a:ext cx="1441037" cy="77172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Attracting</a:t>
          </a:r>
        </a:p>
      </dsp:txBody>
      <dsp:txXfrm>
        <a:off x="748217" y="761290"/>
        <a:ext cx="1395831" cy="726521"/>
      </dsp:txXfrm>
    </dsp:sp>
    <dsp:sp modelId="{E76FF3BD-7230-4D13-9E8F-755ADAC20EAC}">
      <dsp:nvSpPr>
        <dsp:cNvPr id="0" name=""/>
        <dsp:cNvSpPr/>
      </dsp:nvSpPr>
      <dsp:spPr>
        <a:xfrm rot="16469782">
          <a:off x="2522419" y="758656"/>
          <a:ext cx="1262654" cy="432311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9A1CB3E-3438-4735-8056-644671C02C50}">
      <dsp:nvSpPr>
        <dsp:cNvPr id="0" name=""/>
        <dsp:cNvSpPr/>
      </dsp:nvSpPr>
      <dsp:spPr>
        <a:xfrm>
          <a:off x="2573297" y="0"/>
          <a:ext cx="1259884" cy="6908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Employing</a:t>
          </a:r>
        </a:p>
      </dsp:txBody>
      <dsp:txXfrm>
        <a:off x="2593531" y="20234"/>
        <a:ext cx="1219416" cy="650388"/>
      </dsp:txXfrm>
    </dsp:sp>
    <dsp:sp modelId="{6F1A2091-4E45-4083-BC04-AA4E9E32C0FE}">
      <dsp:nvSpPr>
        <dsp:cNvPr id="0" name=""/>
        <dsp:cNvSpPr/>
      </dsp:nvSpPr>
      <dsp:spPr>
        <a:xfrm rot="19221201">
          <a:off x="3603763" y="1266382"/>
          <a:ext cx="1122127" cy="432311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979ADFB-FBC9-4718-82C6-500FA996012A}">
      <dsp:nvSpPr>
        <dsp:cNvPr id="0" name=""/>
        <dsp:cNvSpPr/>
      </dsp:nvSpPr>
      <dsp:spPr>
        <a:xfrm>
          <a:off x="3876324" y="805562"/>
          <a:ext cx="1441037" cy="63797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Developing</a:t>
          </a:r>
        </a:p>
      </dsp:txBody>
      <dsp:txXfrm>
        <a:off x="3895010" y="824248"/>
        <a:ext cx="1403665" cy="600604"/>
      </dsp:txXfrm>
    </dsp:sp>
    <dsp:sp modelId="{E89983F4-F157-495A-BD97-EFB1EC097CBB}">
      <dsp:nvSpPr>
        <dsp:cNvPr id="0" name=""/>
        <dsp:cNvSpPr/>
      </dsp:nvSpPr>
      <dsp:spPr>
        <a:xfrm rot="442276">
          <a:off x="4020703" y="2404604"/>
          <a:ext cx="1233770" cy="432311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BFE56C8-3853-4166-A9AE-960E07707355}">
      <dsp:nvSpPr>
        <dsp:cNvPr id="0" name=""/>
        <dsp:cNvSpPr/>
      </dsp:nvSpPr>
      <dsp:spPr>
        <a:xfrm>
          <a:off x="4528857" y="2365394"/>
          <a:ext cx="1441037" cy="66902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Retaining</a:t>
          </a:r>
        </a:p>
      </dsp:txBody>
      <dsp:txXfrm>
        <a:off x="4548452" y="2384989"/>
        <a:ext cx="1401847" cy="6298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3FE4F6-EDBF-450A-9129-F5580D8AAA45}">
      <dsp:nvSpPr>
        <dsp:cNvPr id="0" name=""/>
        <dsp:cNvSpPr/>
      </dsp:nvSpPr>
      <dsp:spPr>
        <a:xfrm>
          <a:off x="2927350" y="1073907"/>
          <a:ext cx="2071121" cy="35945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9725"/>
              </a:lnTo>
              <a:lnTo>
                <a:pt x="2071121" y="179725"/>
              </a:lnTo>
              <a:lnTo>
                <a:pt x="2071121" y="35945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4C04284-5C5F-4C84-A8B9-50CC210A0E3F}">
      <dsp:nvSpPr>
        <dsp:cNvPr id="0" name=""/>
        <dsp:cNvSpPr/>
      </dsp:nvSpPr>
      <dsp:spPr>
        <a:xfrm>
          <a:off x="2881629" y="1073907"/>
          <a:ext cx="91440" cy="35945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5945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25CD398-9A56-4A05-9424-6D3C42B972B5}">
      <dsp:nvSpPr>
        <dsp:cNvPr id="0" name=""/>
        <dsp:cNvSpPr/>
      </dsp:nvSpPr>
      <dsp:spPr>
        <a:xfrm>
          <a:off x="856228" y="1073907"/>
          <a:ext cx="2071121" cy="359450"/>
        </a:xfrm>
        <a:custGeom>
          <a:avLst/>
          <a:gdLst/>
          <a:ahLst/>
          <a:cxnLst/>
          <a:rect l="0" t="0" r="0" b="0"/>
          <a:pathLst>
            <a:path>
              <a:moveTo>
                <a:pt x="2071121" y="0"/>
              </a:moveTo>
              <a:lnTo>
                <a:pt x="2071121" y="179725"/>
              </a:lnTo>
              <a:lnTo>
                <a:pt x="0" y="179725"/>
              </a:lnTo>
              <a:lnTo>
                <a:pt x="0" y="35945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EF6B84E-F06E-480C-8CDF-3CB42308A0CB}">
      <dsp:nvSpPr>
        <dsp:cNvPr id="0" name=""/>
        <dsp:cNvSpPr/>
      </dsp:nvSpPr>
      <dsp:spPr>
        <a:xfrm>
          <a:off x="2071514" y="218072"/>
          <a:ext cx="1711670" cy="8558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Job Fair and Networking Events</a:t>
          </a:r>
        </a:p>
      </dsp:txBody>
      <dsp:txXfrm>
        <a:off x="2071514" y="218072"/>
        <a:ext cx="1711670" cy="855835"/>
      </dsp:txXfrm>
    </dsp:sp>
    <dsp:sp modelId="{0615FCDD-51CA-41B8-B16D-CF9E505053C0}">
      <dsp:nvSpPr>
        <dsp:cNvPr id="0" name=""/>
        <dsp:cNvSpPr/>
      </dsp:nvSpPr>
      <dsp:spPr>
        <a:xfrm>
          <a:off x="393" y="1433358"/>
          <a:ext cx="1711670" cy="8558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Experienced workers</a:t>
          </a:r>
        </a:p>
      </dsp:txBody>
      <dsp:txXfrm>
        <a:off x="393" y="1433358"/>
        <a:ext cx="1711670" cy="855835"/>
      </dsp:txXfrm>
    </dsp:sp>
    <dsp:sp modelId="{02EBD0E9-9A21-4217-9807-0685A575A564}">
      <dsp:nvSpPr>
        <dsp:cNvPr id="0" name=""/>
        <dsp:cNvSpPr/>
      </dsp:nvSpPr>
      <dsp:spPr>
        <a:xfrm>
          <a:off x="2071514" y="1433358"/>
          <a:ext cx="1711670" cy="8558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Direct linkage</a:t>
          </a:r>
        </a:p>
      </dsp:txBody>
      <dsp:txXfrm>
        <a:off x="2071514" y="1433358"/>
        <a:ext cx="1711670" cy="855835"/>
      </dsp:txXfrm>
    </dsp:sp>
    <dsp:sp modelId="{6DCA66A6-FFE2-402D-A0B6-090EA4C7B826}">
      <dsp:nvSpPr>
        <dsp:cNvPr id="0" name=""/>
        <dsp:cNvSpPr/>
      </dsp:nvSpPr>
      <dsp:spPr>
        <a:xfrm>
          <a:off x="4142636" y="1433358"/>
          <a:ext cx="1711670" cy="8558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Fresh Graduates</a:t>
          </a:r>
        </a:p>
      </dsp:txBody>
      <dsp:txXfrm>
        <a:off x="4142636" y="1433358"/>
        <a:ext cx="1711670" cy="8558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B021FF-D4C5-4265-A80A-309B7401B6BC}" type="datetimeFigureOut">
              <a:rPr lang="en-US" smtClean="0"/>
              <a:t>3/30/2023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F5A81D-7A23-4234-9785-BC907F1F758A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6210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5A81D-7A23-4234-9785-BC907F1F758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84749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latin typeface="Sitka Subheading" panose="02000505000000020004" pitchFamily="2" charset="0"/>
                <a:ea typeface="Tahoma" panose="020B0604030504040204" pitchFamily="34" charset="0"/>
                <a:cs typeface="Tahoma" panose="020B0604030504040204" pitchFamily="34" charset="0"/>
              </a:rPr>
              <a:t>Talent acquisition is a strategy for sourcing candidates for current open positions or positions that are likely to open later within an organization (Johnson et al., 2020). </a:t>
            </a:r>
          </a:p>
          <a:p>
            <a:r>
              <a:rPr lang="en-US" sz="1200" dirty="0">
                <a:latin typeface="Sitka Subheading" panose="02000505000000020004" pitchFamily="2" charset="0"/>
                <a:ea typeface="Tahoma" panose="020B0604030504040204" pitchFamily="34" charset="0"/>
                <a:cs typeface="Tahoma" panose="020B0604030504040204" pitchFamily="34" charset="0"/>
              </a:rPr>
              <a:t>The strategy focuses on  seeking, attracting, employing, developing and retaining talented workforce within the organization</a:t>
            </a:r>
          </a:p>
          <a:p>
            <a:r>
              <a:rPr lang="en-US" sz="1200" dirty="0">
                <a:latin typeface="Sitka Subheading" panose="02000505000000020004" pitchFamily="2" charset="0"/>
                <a:ea typeface="Tahoma" panose="020B0604030504040204" pitchFamily="34" charset="0"/>
                <a:cs typeface="Tahoma" panose="020B0604030504040204" pitchFamily="34" charset="0"/>
              </a:rPr>
              <a:t>The hospitality industry have challenges of recruiting and keeping talented employees (Ghani et al., 2022)</a:t>
            </a:r>
          </a:p>
          <a:p>
            <a:r>
              <a:rPr lang="en-US" sz="1200" dirty="0">
                <a:latin typeface="Sitka Subheading" panose="02000505000000020004" pitchFamily="2" charset="0"/>
                <a:ea typeface="Tahoma" panose="020B0604030504040204" pitchFamily="34" charset="0"/>
                <a:cs typeface="Tahoma" panose="020B0604030504040204" pitchFamily="34" charset="0"/>
              </a:rPr>
              <a:t>Adopting the right strategy can assist organizations source, hire, and onboard top talent employees.</a:t>
            </a:r>
          </a:p>
          <a:p>
            <a:endParaRPr lang="en-US" sz="1200" dirty="0">
              <a:latin typeface="Sitka Subheading" panose="02000505000000020004" pitchFamily="2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5A81D-7A23-4234-9785-BC907F1F758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2061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Job fairs and networking events is an important avenue for talent acquisition for restaurants.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Such events gather experienced like-minded people from diverse geographical locations within the industry in one place.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Offers a linkage for employers to meet with experienced restaurant industry employees who may be looking for jobs.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Job fairs and networking events offer a platform that employers connect with potential employees individually, which results in a more authentic connection. 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This strategy is suitable especial when a restaurant is looking to hire multiple number of employees or qualified interns for short-term projects.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The approach also link employers to fresh graduates who can be hired, trained into a being skilled and valuable workers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5A81D-7A23-4234-9785-BC907F1F758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6018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Leveraging on technology in all the talent acquisition strategy ensures that the process is objective and thus trusted (Johnson et al., 2020).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Identifying the right software and tools that automate certain process such as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Utilizing Big data and AI to identify and minimize bottlenecks in the recruitment process.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Leveraging AI to collate and analyze candidate information from multiple social media sites (Johnson et al., 2020).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Use data outside the visual range to forecast numerous possibilities ahead of time.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5A81D-7A23-4234-9785-BC907F1F758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6058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r>
              <a:rPr lang="en-US" sz="1200" dirty="0"/>
              <a:t>Because of their network and industry knowledge, current workers are able to identify candidates for the top jobs(</a:t>
            </a:r>
            <a:r>
              <a:rPr lang="en-US" sz="1200" dirty="0" err="1"/>
              <a:t>Friebel</a:t>
            </a:r>
            <a:r>
              <a:rPr lang="en-US" sz="1200" dirty="0"/>
              <a:t> et al., 2019).</a:t>
            </a:r>
          </a:p>
          <a:p>
            <a:pPr fontAlgn="base"/>
            <a:r>
              <a:rPr lang="en-US" sz="1200" dirty="0"/>
              <a:t>By incentivizing the referral program, you’re also outsourcing the recruitment process for your restaurant and leaving it in capable hands.</a:t>
            </a:r>
          </a:p>
          <a:p>
            <a:pPr fontAlgn="base"/>
            <a:r>
              <a:rPr lang="en-US" sz="1200" dirty="0"/>
              <a:t>By rewarding the referral program, the company allow talented and networked employee to handle there restaurant's hiring needs.</a:t>
            </a:r>
          </a:p>
          <a:p>
            <a:pPr fontAlgn="base"/>
            <a:r>
              <a:rPr lang="en-US" sz="1200" dirty="0"/>
              <a:t>According to Zheng et al. (2022) referred employees stay longer in a company</a:t>
            </a:r>
          </a:p>
          <a:p>
            <a:r>
              <a:rPr lang="en-US" sz="1200" dirty="0"/>
              <a:t>Loyal guest can also refer  or recommend a top talent employee to the company or can be potential employee.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5A81D-7A23-4234-9785-BC907F1F758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37237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/>
              <a:t>Employer brand can be enhanced by asking current or prior employees to leave reviews concerning the workplace on popular sites and social media. </a:t>
            </a:r>
          </a:p>
          <a:p>
            <a:r>
              <a:rPr lang="en-US" sz="1200" dirty="0"/>
              <a:t>The more positive reviews you have from employees, the better. New applicants will see their reviews and feel more inclined to apply to work with your company.</a:t>
            </a:r>
          </a:p>
          <a:p>
            <a:r>
              <a:rPr lang="en-US" sz="1200" dirty="0"/>
              <a:t>When workplaces have a positive environment, employees experience a sense of being appreciated and treated with respect. </a:t>
            </a:r>
          </a:p>
          <a:p>
            <a:r>
              <a:rPr lang="en-US" sz="1200" dirty="0"/>
              <a:t>They enjoy a friendly relationship with their colleagues and supervisors, and they do not have to deal with negative behaviors. Positive work cultures promote higher levels of employee engagement.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5A81D-7A23-4234-9785-BC907F1F758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23033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Employee incentive is a reward system to encourage performance and productivity and recognize achievement by allowing staff or team earn prizes or recognition (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Kshirsagar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&amp;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Mhashilkar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, 2015).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Incentives can be monetary or non-monetary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Incentives help to achieve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Increased loyalty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Enhance staff satisfaction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Performance Recognition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Foster teamwork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Motivate employees to achieve company objectives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5A81D-7A23-4234-9785-BC907F1F758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1379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Internal mobility is consistently a powerful motivator.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Among the employees determine who your top achievers are and make the most of their unique skills where they can be used.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Internal personnel that are committed to the firm's success are well-versed in company culture and policy.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Creating an internal mobility program is the most effective approach to leverage current talent.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Internally, share available roles. Provide your staff with mentorship programs and learning chances (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Janand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, 2021).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5A81D-7A23-4234-9785-BC907F1F758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8097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marR="0" lvl="0" indent="-342900" algn="l" defTabSz="4572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Restaurants may attract top talent by providing exceptional incentives.</a:t>
            </a:r>
          </a:p>
          <a:p>
            <a:pPr marL="342900" marR="0" lvl="0" indent="-342900" algn="l" defTabSz="4572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Top talent employees from other restaurant will be more interested in the position as a result. </a:t>
            </a:r>
          </a:p>
          <a:p>
            <a:pPr marL="342900" marR="0" lvl="0" indent="-342900" algn="l" defTabSz="4572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Incentives such as</a:t>
            </a:r>
          </a:p>
          <a:p>
            <a:pPr marL="742950" marR="0" lvl="1" indent="-285750" algn="l" defTabSz="4572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Paid vacation</a:t>
            </a:r>
          </a:p>
          <a:p>
            <a:pPr marL="742950" marR="0" lvl="1" indent="-285750" algn="l" defTabSz="4572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Meal breaks</a:t>
            </a:r>
          </a:p>
          <a:p>
            <a:pPr marL="742950" marR="0" lvl="1" indent="-285750" algn="l" defTabSz="4572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Social security</a:t>
            </a:r>
          </a:p>
          <a:p>
            <a:pPr marL="742950" marR="0" lvl="1" indent="-285750" algn="l" defTabSz="4572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Perls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&amp; bonuses</a:t>
            </a:r>
          </a:p>
          <a:p>
            <a:pPr marL="742950" marR="0" lvl="1" indent="-285750" algn="l" defTabSz="4572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Pay raise</a:t>
            </a:r>
          </a:p>
          <a:p>
            <a:pPr marL="742950" marR="0" lvl="1" indent="-285750" algn="l" defTabSz="4572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Employees allowance</a:t>
            </a:r>
          </a:p>
          <a:p>
            <a:pPr marL="742950" marR="0" lvl="1" indent="-285750" algn="l" defTabSz="4572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Achievement award</a:t>
            </a:r>
          </a:p>
          <a:p>
            <a:pPr marL="742950" marR="0" lvl="1" indent="-285750" algn="l" defTabSz="4572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Health insurance</a:t>
            </a:r>
          </a:p>
          <a:p>
            <a:pPr marL="342900" marR="0" lvl="0" indent="-342900" algn="l" defTabSz="4572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The additional benefits motivate staff and will be reflected in their work output (Jolly et al., 2020)</a:t>
            </a:r>
          </a:p>
          <a:p>
            <a:pPr marL="342900" marR="0" lvl="0" indent="-342900" algn="l" defTabSz="457200" rtl="0" eaLnBrk="1" fontAlgn="base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The extra perks encourage employees to stay in their roles and also demonstrate how the employer cares about its employees and their well-being outside of work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5A81D-7A23-4234-9785-BC907F1F758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4540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Most common type of monetary incentive used to reward and appreciate employees.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It's done by offering cash bonuses or monetary bonus included in the employee paycheck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Bonus can be awarded for: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Job well 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Delivering beyond normal job description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Retention incentives for long serving employees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Attract potential hires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Before execution of bonus program, the restaurant should analyze the larger picture and align to company goals.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5A81D-7A23-4234-9785-BC907F1F758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5599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Wage incentives involves offering extra pay to employees working or completing given task outside of regular working hours.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For example, 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Completion of special projects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Compensation for extra hours (Overtime pay)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" panose="05000000000000000000" pitchFamily="2" charset="2"/>
              <a:buChar char="ü"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For restaurants with causal and fine dining clients arrive anytime and the expect service.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Giving employees wage incentives will ensure there is seamless flow of work shifts.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5A81D-7A23-4234-9785-BC907F1F758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56163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The possibility to advance in the company or perhaps gain a promotion with a title change may be quite motivating (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Gursoy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et al., 2008).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Employers may offer these incentives to employees as a reward for finishing a significant project or for doing very well for a set period of time.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Talented employees desire to grow in their career progression and if an institution offers the opportunity, it will attract and retain top-notch employees.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Since performance are measured overtime, the employees would remain motivated expecting at the right time, they will be status and title change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5A81D-7A23-4234-9785-BC907F1F758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6278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These are non-cash incentives that enhance workers' psychological health (Andrade et al., 2021).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Effective rewards and recognition program requires creativity and personalized approaches.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Examples of intrinsic rewards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Praise of successes in front of coworkers or on social media 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increased staff autonomy 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Sending acknowledgement email or letters and gift cards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Employees who get intrinsic rewards are encouraged to take on greater responsibility and feel more satisfaction in their job.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In turn, this increases employee engagement by enabling people to feel valuable and capable in their work.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5A81D-7A23-4234-9785-BC907F1F758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250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B261B320-537E-462B-9B07-2CCD6BBFE010}" type="datetimeFigureOut">
              <a:rPr lang="en-US" smtClean="0"/>
              <a:t>3/30/2023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FCF1184-966C-4BE2-9D9F-2C9015FD3567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517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1B320-537E-462B-9B07-2CCD6BBFE010}" type="datetimeFigureOut">
              <a:rPr lang="en-US" smtClean="0"/>
              <a:t>3/30/2023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F1184-966C-4BE2-9D9F-2C9015FD3567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8181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1B320-537E-462B-9B07-2CCD6BBFE010}" type="datetimeFigureOut">
              <a:rPr lang="en-US" smtClean="0"/>
              <a:t>3/30/2023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F1184-966C-4BE2-9D9F-2C9015FD3567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55947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1B320-537E-462B-9B07-2CCD6BBFE010}" type="datetimeFigureOut">
              <a:rPr lang="en-US" smtClean="0"/>
              <a:t>3/30/2023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F1184-966C-4BE2-9D9F-2C9015FD3567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04751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1B320-537E-462B-9B07-2CCD6BBFE010}" type="datetimeFigureOut">
              <a:rPr lang="en-US" smtClean="0"/>
              <a:t>3/30/2023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F1184-966C-4BE2-9D9F-2C9015FD3567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2344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1B320-537E-462B-9B07-2CCD6BBFE010}" type="datetimeFigureOut">
              <a:rPr lang="en-US" smtClean="0"/>
              <a:t>3/30/2023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F1184-966C-4BE2-9D9F-2C9015FD3567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547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1B320-537E-462B-9B07-2CCD6BBFE010}" type="datetimeFigureOut">
              <a:rPr lang="en-US" smtClean="0"/>
              <a:t>3/30/2023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F1184-966C-4BE2-9D9F-2C9015FD3567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629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1B320-537E-462B-9B07-2CCD6BBFE010}" type="datetimeFigureOut">
              <a:rPr lang="en-US" smtClean="0"/>
              <a:t>3/30/2023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F1184-966C-4BE2-9D9F-2C9015FD3567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51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1B320-537E-462B-9B07-2CCD6BBFE010}" type="datetimeFigureOut">
              <a:rPr lang="en-US" smtClean="0"/>
              <a:t>3/30/2023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F1184-966C-4BE2-9D9F-2C9015FD3567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695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1B320-537E-462B-9B07-2CCD6BBFE010}" type="datetimeFigureOut">
              <a:rPr lang="en-US" smtClean="0"/>
              <a:t>3/30/2023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F1184-966C-4BE2-9D9F-2C9015FD3567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33340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1B320-537E-462B-9B07-2CCD6BBFE010}" type="datetimeFigureOut">
              <a:rPr lang="en-US" smtClean="0"/>
              <a:t>3/30/2023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F1184-966C-4BE2-9D9F-2C9015FD3567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0242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1B320-537E-462B-9B07-2CCD6BBFE010}" type="datetimeFigureOut">
              <a:rPr lang="en-US" smtClean="0"/>
              <a:t>3/30/2023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F1184-966C-4BE2-9D9F-2C9015FD3567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3847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1B320-537E-462B-9B07-2CCD6BBFE010}" type="datetimeFigureOut">
              <a:rPr lang="en-US" smtClean="0"/>
              <a:t>3/30/2023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F1184-966C-4BE2-9D9F-2C9015FD3567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4840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1B320-537E-462B-9B07-2CCD6BBFE010}" type="datetimeFigureOut">
              <a:rPr lang="en-US" smtClean="0"/>
              <a:t>3/30/2023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F1184-966C-4BE2-9D9F-2C9015FD3567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1412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1B320-537E-462B-9B07-2CCD6BBFE010}" type="datetimeFigureOut">
              <a:rPr lang="en-US" smtClean="0"/>
              <a:t>3/30/2023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F1184-966C-4BE2-9D9F-2C9015FD3567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7889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B261B320-537E-462B-9B07-2CCD6BBFE010}" type="datetimeFigureOut">
              <a:rPr lang="en-US" smtClean="0"/>
              <a:t>3/30/2023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F1184-966C-4BE2-9D9F-2C9015FD3567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80386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B261B320-537E-462B-9B07-2CCD6BBFE010}" type="datetimeFigureOut">
              <a:rPr lang="en-US" smtClean="0"/>
              <a:t>3/30/2023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F1184-966C-4BE2-9D9F-2C9015FD3567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697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B261B320-537E-462B-9B07-2CCD6BBFE010}" type="datetimeFigureOut">
              <a:rPr lang="en-US" smtClean="0"/>
              <a:t>3/30/2023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FCF1184-966C-4BE2-9D9F-2C9015FD3567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3668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74" r:id="rId1"/>
    <p:sldLayoutId id="2147484075" r:id="rId2"/>
    <p:sldLayoutId id="2147484076" r:id="rId3"/>
    <p:sldLayoutId id="2147484077" r:id="rId4"/>
    <p:sldLayoutId id="2147484078" r:id="rId5"/>
    <p:sldLayoutId id="2147484079" r:id="rId6"/>
    <p:sldLayoutId id="2147484080" r:id="rId7"/>
    <p:sldLayoutId id="2147484081" r:id="rId8"/>
    <p:sldLayoutId id="2147484082" r:id="rId9"/>
    <p:sldLayoutId id="2147484083" r:id="rId10"/>
    <p:sldLayoutId id="2147484084" r:id="rId11"/>
    <p:sldLayoutId id="2147484085" r:id="rId12"/>
    <p:sldLayoutId id="2147484086" r:id="rId13"/>
    <p:sldLayoutId id="2147484087" r:id="rId14"/>
    <p:sldLayoutId id="2147484088" r:id="rId15"/>
    <p:sldLayoutId id="2147484089" r:id="rId16"/>
    <p:sldLayoutId id="214748409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887167"/>
            <a:ext cx="8825658" cy="1522784"/>
          </a:xfrm>
        </p:spPr>
        <p:txBody>
          <a:bodyPr/>
          <a:lstStyle/>
          <a:p>
            <a:pPr algn="ctr"/>
            <a:r>
              <a:rPr lang="en-US" b="1" dirty="0"/>
              <a:t>TALENT ACQUISITION </a:t>
            </a:r>
            <a:r>
              <a:rPr lang="en-US" sz="4800" b="1" dirty="0"/>
              <a:t>RETENTION STRATEGIES</a:t>
            </a:r>
            <a:endParaRPr lang="en-US" sz="4800" dirty="0"/>
          </a:p>
        </p:txBody>
      </p:sp>
      <p:sp>
        <p:nvSpPr>
          <p:cNvPr id="3" name="Rettangolo 2">
            <a:extLst>
              <a:ext uri="{FF2B5EF4-FFF2-40B4-BE49-F238E27FC236}">
                <a16:creationId xmlns:a16="http://schemas.microsoft.com/office/drawing/2014/main" id="{9CFC701E-A354-81FB-3340-C1C7BA1AEDA2}"/>
              </a:ext>
            </a:extLst>
          </p:cNvPr>
          <p:cNvSpPr/>
          <p:nvPr/>
        </p:nvSpPr>
        <p:spPr>
          <a:xfrm>
            <a:off x="1926077" y="3715966"/>
            <a:ext cx="7490297" cy="223736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  <a:p>
            <a:pPr algn="ctr"/>
            <a:r>
              <a:rPr lang="en-US" dirty="0"/>
              <a:t>Constantin Marian </a:t>
            </a:r>
            <a:r>
              <a:rPr lang="en-US" dirty="0" err="1"/>
              <a:t>Grigoras</a:t>
            </a:r>
            <a:r>
              <a:rPr lang="en-US" dirty="0"/>
              <a:t> 2124074</a:t>
            </a:r>
          </a:p>
          <a:p>
            <a:pPr algn="ctr"/>
            <a:r>
              <a:rPr lang="en-US" dirty="0"/>
              <a:t>University of Wales Trinity Saint David</a:t>
            </a:r>
          </a:p>
          <a:p>
            <a:pPr algn="ctr"/>
            <a:r>
              <a:rPr lang="en-US" dirty="0"/>
              <a:t>LCBB5004  Managing people</a:t>
            </a:r>
          </a:p>
          <a:p>
            <a:pPr algn="ctr"/>
            <a:r>
              <a:rPr lang="en-US" dirty="0"/>
              <a:t>Lecturer’s name: </a:t>
            </a:r>
            <a:r>
              <a:rPr lang="en-US" dirty="0" err="1"/>
              <a:t>Piyumika</a:t>
            </a:r>
            <a:r>
              <a:rPr lang="en-US" dirty="0"/>
              <a:t> Gamage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Date: 30/03/2023</a:t>
            </a:r>
          </a:p>
        </p:txBody>
      </p:sp>
    </p:spTree>
    <p:extLst>
      <p:ext uri="{BB962C8B-B14F-4D97-AF65-F5344CB8AC3E}">
        <p14:creationId xmlns:p14="http://schemas.microsoft.com/office/powerpoint/2010/main" val="9538540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8154" y="1327150"/>
            <a:ext cx="12103846" cy="10350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ccc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773296"/>
            <a:ext cx="8761413" cy="72848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What is talent acquisition?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5350" y="1501776"/>
            <a:ext cx="10782300" cy="518160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sz="2800" dirty="0">
                <a:latin typeface="Sitka Subheading" panose="02000505000000020004" pitchFamily="2" charset="0"/>
                <a:ea typeface="Tahoma" panose="020B0604030504040204" pitchFamily="34" charset="0"/>
                <a:cs typeface="Tahoma" panose="020B0604030504040204" pitchFamily="34" charset="0"/>
              </a:rPr>
              <a:t>Talent acquisition is a strategy for sourcing candidates for current open positions or positions that are likely to open later within an organization (Johnson et al., 2020). </a:t>
            </a:r>
          </a:p>
          <a:p>
            <a:endParaRPr lang="en-US" sz="2800" dirty="0">
              <a:latin typeface="Sitka Subheading" panose="02000505000000020004" pitchFamily="2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US" sz="2800" dirty="0">
              <a:latin typeface="Sitka Subheading" panose="02000505000000020004" pitchFamily="2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US" sz="2800" dirty="0">
              <a:latin typeface="Sitka Subheading" panose="02000505000000020004" pitchFamily="2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US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74964576"/>
              </p:ext>
            </p:extLst>
          </p:nvPr>
        </p:nvGraphicFramePr>
        <p:xfrm>
          <a:off x="3265011" y="3118736"/>
          <a:ext cx="6042977" cy="3564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559540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8154" y="1635617"/>
            <a:ext cx="12103846" cy="10350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594802"/>
            <a:ext cx="8761413" cy="706964"/>
          </a:xfrm>
        </p:spPr>
        <p:txBody>
          <a:bodyPr/>
          <a:lstStyle/>
          <a:p>
            <a:r>
              <a:rPr lang="en-US" b="1" dirty="0"/>
              <a:t>Talent acquisition strategies </a:t>
            </a:r>
            <a:br>
              <a:rPr lang="en-US" b="1" dirty="0"/>
            </a:br>
            <a:r>
              <a:rPr lang="en-US" b="1" dirty="0"/>
              <a:t>1. </a:t>
            </a:r>
            <a:r>
              <a:rPr lang="en-US" sz="2800" b="1" dirty="0"/>
              <a:t>Attend job fairs and networking events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1635617"/>
            <a:ext cx="9418601" cy="4752303"/>
          </a:xfrm>
        </p:spPr>
        <p:txBody>
          <a:bodyPr>
            <a:normAutofit fontScale="92500" lnSpcReduction="10000"/>
          </a:bodyPr>
          <a:lstStyle/>
          <a:p>
            <a:r>
              <a:rPr lang="en-US" sz="3200" dirty="0"/>
              <a:t>Job fairs and networking events is an important avenue for talent acquisition for restaurants. </a:t>
            </a:r>
          </a:p>
          <a:p>
            <a:endParaRPr lang="en-US" sz="4000" dirty="0"/>
          </a:p>
          <a:p>
            <a:endParaRPr lang="en-US" sz="4000" dirty="0"/>
          </a:p>
          <a:p>
            <a:endParaRPr lang="en-US" sz="4000" dirty="0"/>
          </a:p>
          <a:p>
            <a:pPr marL="0" indent="0">
              <a:buNone/>
            </a:pPr>
            <a:endParaRPr lang="en-US" sz="4000" dirty="0"/>
          </a:p>
          <a:p>
            <a:r>
              <a:rPr lang="en-US" sz="4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Suitable when a restaurant is looking to hire multiple number of employees </a:t>
            </a:r>
            <a:endParaRPr lang="en-US" sz="4000" dirty="0"/>
          </a:p>
          <a:p>
            <a:endParaRPr lang="en-US" sz="4000" dirty="0"/>
          </a:p>
          <a:p>
            <a:endParaRPr lang="en-US" sz="4000" dirty="0"/>
          </a:p>
          <a:p>
            <a:endParaRPr lang="en-US" sz="4000" dirty="0"/>
          </a:p>
          <a:p>
            <a:endParaRPr lang="en-US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255694434"/>
              </p:ext>
            </p:extLst>
          </p:nvPr>
        </p:nvGraphicFramePr>
        <p:xfrm>
          <a:off x="3403600" y="2445735"/>
          <a:ext cx="5854700" cy="25072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794540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8154" y="1327150"/>
            <a:ext cx="12103846" cy="10350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594802"/>
            <a:ext cx="8761413" cy="706964"/>
          </a:xfrm>
        </p:spPr>
        <p:txBody>
          <a:bodyPr/>
          <a:lstStyle/>
          <a:p>
            <a:r>
              <a:rPr lang="en-US" dirty="0"/>
              <a:t>2. Leverage Technology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9379" y="1607713"/>
            <a:ext cx="9418601" cy="4752303"/>
          </a:xfrm>
        </p:spPr>
        <p:txBody>
          <a:bodyPr>
            <a:noAutofit/>
          </a:bodyPr>
          <a:lstStyle/>
          <a:p>
            <a:r>
              <a:rPr lang="en-US" sz="2800" dirty="0"/>
              <a:t>Leverage technology in all talent acquisition (Johnson et al., 2020). </a:t>
            </a:r>
          </a:p>
          <a:p>
            <a:pPr lvl="1"/>
            <a:r>
              <a:rPr lang="en-US" sz="2600" dirty="0"/>
              <a:t>to identify and minimize bottlenecks</a:t>
            </a:r>
          </a:p>
          <a:p>
            <a:pPr lvl="1"/>
            <a:r>
              <a:rPr lang="en-US" sz="2600" dirty="0"/>
              <a:t>Data collection and analysis</a:t>
            </a:r>
          </a:p>
          <a:p>
            <a:pPr lvl="1"/>
            <a:r>
              <a:rPr lang="en-US" sz="2600" dirty="0"/>
              <a:t>Forecasting</a:t>
            </a:r>
          </a:p>
          <a:p>
            <a:endParaRPr lang="en-US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6198" y="3276600"/>
            <a:ext cx="4356580" cy="2716279"/>
          </a:xfrm>
          <a:prstGeom prst="rect">
            <a:avLst/>
          </a:prstGeom>
        </p:spPr>
      </p:pic>
      <p:pic>
        <p:nvPicPr>
          <p:cNvPr id="1026" name="Picture 2" descr="5 Ways How Social Media Apps are Reshaping News - O2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970" y="4230753"/>
            <a:ext cx="3741690" cy="1762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4675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8154" y="1327150"/>
            <a:ext cx="12103846" cy="10350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594802"/>
            <a:ext cx="8761413" cy="706964"/>
          </a:xfrm>
        </p:spPr>
        <p:txBody>
          <a:bodyPr/>
          <a:lstStyle/>
          <a:p>
            <a:r>
              <a:rPr lang="en-US" b="1" dirty="0"/>
              <a:t>3. Referral Program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9854" y="1455313"/>
            <a:ext cx="10380371" cy="5100033"/>
          </a:xfrm>
        </p:spPr>
        <p:txBody>
          <a:bodyPr>
            <a:noAutofit/>
          </a:bodyPr>
          <a:lstStyle/>
          <a:p>
            <a:pPr fontAlgn="base"/>
            <a:r>
              <a:rPr lang="en-US" sz="2200" dirty="0"/>
              <a:t>A talented staff would know other good workers within the industry and can act as crucial source of recommendations for potential restaurant workers.</a:t>
            </a:r>
          </a:p>
          <a:p>
            <a:pPr fontAlgn="base"/>
            <a:endParaRPr lang="en-US" sz="2200" dirty="0"/>
          </a:p>
          <a:p>
            <a:r>
              <a:rPr lang="en-US" sz="2400" dirty="0"/>
              <a:t>Incentivizing the referral program</a:t>
            </a:r>
            <a:endParaRPr lang="en-US" sz="2200" dirty="0"/>
          </a:p>
          <a:p>
            <a:r>
              <a:rPr lang="en-US" sz="2400" dirty="0"/>
              <a:t>rewarding the referral program</a:t>
            </a:r>
          </a:p>
          <a:p>
            <a:endParaRPr lang="en-US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0" y="2490362"/>
            <a:ext cx="5031303" cy="32627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4954" y="4286248"/>
            <a:ext cx="2962275" cy="154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306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8154" y="1327150"/>
            <a:ext cx="12103846" cy="10350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594802"/>
            <a:ext cx="8761413" cy="706964"/>
          </a:xfrm>
        </p:spPr>
        <p:txBody>
          <a:bodyPr/>
          <a:lstStyle/>
          <a:p>
            <a:r>
              <a:rPr lang="en-US" sz="3200" dirty="0"/>
              <a:t>4. Employer Brand and company culture 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9854" y="1455313"/>
            <a:ext cx="10380371" cy="5100033"/>
          </a:xfrm>
        </p:spPr>
        <p:txBody>
          <a:bodyPr>
            <a:noAutofit/>
          </a:bodyPr>
          <a:lstStyle/>
          <a:p>
            <a:r>
              <a:rPr lang="en-US" sz="2200" dirty="0">
                <a:solidFill>
                  <a:srgbClr val="777777"/>
                </a:solidFill>
                <a:latin typeface="Open Sans"/>
              </a:rPr>
              <a:t>Top talent employees look for top employer brand. </a:t>
            </a:r>
          </a:p>
          <a:p>
            <a:endParaRPr lang="en-US" sz="2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0132" y="1844675"/>
            <a:ext cx="7719890" cy="4547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9911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8154" y="1327150"/>
            <a:ext cx="12103846" cy="10350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594802"/>
            <a:ext cx="8761413" cy="706964"/>
          </a:xfrm>
        </p:spPr>
        <p:txBody>
          <a:bodyPr/>
          <a:lstStyle/>
          <a:p>
            <a:r>
              <a:rPr lang="en-US" b="1" dirty="0"/>
              <a:t>Employee Incentives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5612" y="1648496"/>
            <a:ext cx="10380371" cy="5100033"/>
          </a:xfrm>
        </p:spPr>
        <p:txBody>
          <a:bodyPr>
            <a:noAutofit/>
          </a:bodyPr>
          <a:lstStyle/>
          <a:p>
            <a:r>
              <a:rPr lang="en-US" sz="2400" dirty="0"/>
              <a:t>Employee incentive is a reward system to encourage performance and productivity and recognize achievement by allowing staff or team earn prizes or recognition (</a:t>
            </a:r>
            <a:r>
              <a:rPr lang="en-US" sz="2400" dirty="0" err="1"/>
              <a:t>Kshirsagar</a:t>
            </a:r>
            <a:r>
              <a:rPr lang="en-US" sz="2400" dirty="0"/>
              <a:t> &amp; </a:t>
            </a:r>
            <a:r>
              <a:rPr lang="en-US" sz="2400" dirty="0" err="1"/>
              <a:t>Mhashilkar</a:t>
            </a:r>
            <a:r>
              <a:rPr lang="en-US" sz="2400" dirty="0"/>
              <a:t>, 2015).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7345" y="3219450"/>
            <a:ext cx="5874570" cy="3529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06318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8154" y="1327150"/>
            <a:ext cx="12103846" cy="10350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594802"/>
            <a:ext cx="8761413" cy="706964"/>
          </a:xfrm>
        </p:spPr>
        <p:txBody>
          <a:bodyPr/>
          <a:lstStyle/>
          <a:p>
            <a:r>
              <a:rPr lang="en-US" dirty="0"/>
              <a:t>5. Promote Internal Mobility</a:t>
            </a:r>
            <a:endParaRPr lang="en-US" b="1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813" y="1722191"/>
            <a:ext cx="10380662" cy="4951905"/>
          </a:xfrm>
        </p:spPr>
      </p:pic>
    </p:spTree>
    <p:extLst>
      <p:ext uri="{BB962C8B-B14F-4D97-AF65-F5344CB8AC3E}">
        <p14:creationId xmlns:p14="http://schemas.microsoft.com/office/powerpoint/2010/main" val="25783166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8154" y="1327150"/>
            <a:ext cx="12103846" cy="10350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594802"/>
            <a:ext cx="8761413" cy="706964"/>
          </a:xfrm>
        </p:spPr>
        <p:txBody>
          <a:bodyPr/>
          <a:lstStyle/>
          <a:p>
            <a:r>
              <a:rPr lang="en-US" b="1" dirty="0"/>
              <a:t>6. Offer Benefits No One Else is Offering</a:t>
            </a:r>
          </a:p>
        </p:txBody>
      </p:sp>
      <p:pic>
        <p:nvPicPr>
          <p:cNvPr id="3074" name="Picture 2" descr="Companies Are Expanding and Personalizing Benefits to Compete for Talent -  HR Daily Advisor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5950" y="1647825"/>
            <a:ext cx="8934450" cy="473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26897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8154" y="1327150"/>
            <a:ext cx="12103846" cy="10350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594802"/>
            <a:ext cx="8761413" cy="706964"/>
          </a:xfrm>
        </p:spPr>
        <p:txBody>
          <a:bodyPr/>
          <a:lstStyle/>
          <a:p>
            <a:r>
              <a:rPr lang="en-US" b="1" dirty="0"/>
              <a:t>1. Bonuses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5612" y="1648496"/>
            <a:ext cx="10380371" cy="5100033"/>
          </a:xfrm>
        </p:spPr>
        <p:txBody>
          <a:bodyPr>
            <a:noAutofit/>
          </a:bodyPr>
          <a:lstStyle/>
          <a:p>
            <a:r>
              <a:rPr lang="en-US" dirty="0"/>
              <a:t>Most common type of monetary incentive used to reward and appreciate employees.</a:t>
            </a:r>
          </a:p>
          <a:p>
            <a:r>
              <a:rPr lang="en-US" dirty="0"/>
              <a:t>It's done by offering cash bonuses or monetary bonus included in the employee paycheck</a:t>
            </a:r>
          </a:p>
          <a:p>
            <a:r>
              <a:rPr lang="en-US" dirty="0"/>
              <a:t>Bonus can be awarded for: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US" dirty="0"/>
              <a:t> Job well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US" dirty="0"/>
              <a:t>Delivering beyond normal job description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US" dirty="0"/>
              <a:t>Retention incentives for long serving employees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US" dirty="0"/>
              <a:t>Attract potential hires</a:t>
            </a:r>
          </a:p>
          <a:p>
            <a:pPr lvl="1">
              <a:buFont typeface="Wingdings" panose="05000000000000000000" pitchFamily="2" charset="2"/>
              <a:buChar char="ü"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r>
              <a:rPr lang="en-US" dirty="0"/>
              <a:t>Before execution of bonus program, the restaurant should analyze the larger picture and align to company goals.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4496" y="2683546"/>
            <a:ext cx="4431204" cy="2448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56208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8154" y="1327150"/>
            <a:ext cx="12103846" cy="10350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594802"/>
            <a:ext cx="8761413" cy="706964"/>
          </a:xfrm>
        </p:spPr>
        <p:txBody>
          <a:bodyPr/>
          <a:lstStyle/>
          <a:p>
            <a:r>
              <a:rPr lang="en-US" b="1" dirty="0"/>
              <a:t>2. Wage incentives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9891" y="1534196"/>
            <a:ext cx="10380371" cy="5100033"/>
          </a:xfrm>
        </p:spPr>
        <p:txBody>
          <a:bodyPr>
            <a:noAutofit/>
          </a:bodyPr>
          <a:lstStyle/>
          <a:p>
            <a:r>
              <a:rPr lang="en-US" sz="2400" dirty="0"/>
              <a:t>involves offering extra pay to employees working or completing given task outside of regular working hours. </a:t>
            </a:r>
          </a:p>
          <a:p>
            <a:r>
              <a:rPr lang="en-US" sz="2400" dirty="0"/>
              <a:t>For example,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US" sz="2000" dirty="0"/>
              <a:t>Completion of special projects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US" sz="2000" dirty="0"/>
              <a:t>Compensation for extra hours </a:t>
            </a:r>
          </a:p>
          <a:p>
            <a:pPr lvl="1">
              <a:buFont typeface="Wingdings" panose="05000000000000000000" pitchFamily="2" charset="2"/>
              <a:buChar char="ü"/>
            </a:pPr>
            <a:endParaRPr lang="en-US" dirty="0"/>
          </a:p>
          <a:p>
            <a:pPr lvl="1">
              <a:buFont typeface="Wingdings" panose="05000000000000000000" pitchFamily="2" charset="2"/>
              <a:buChar char="ü"/>
            </a:pPr>
            <a:endParaRPr lang="en-US" dirty="0"/>
          </a:p>
          <a:p>
            <a:pPr lvl="1">
              <a:buFont typeface="Wingdings" panose="05000000000000000000" pitchFamily="2" charset="2"/>
              <a:buChar char="ü"/>
            </a:pPr>
            <a:endParaRPr lang="en-US" dirty="0"/>
          </a:p>
          <a:p>
            <a:pPr lvl="1">
              <a:buFont typeface="Wingdings" panose="05000000000000000000" pitchFamily="2" charset="2"/>
              <a:buChar char="ü"/>
            </a:pPr>
            <a:endParaRPr lang="en-US" dirty="0"/>
          </a:p>
          <a:p>
            <a:r>
              <a:rPr lang="en-US" sz="2800" dirty="0"/>
              <a:t>Giving employees wage incentives will ensure there is seamless flow of work shifts.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1301" y="2711434"/>
            <a:ext cx="4119562" cy="2413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8356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8154" y="1327150"/>
            <a:ext cx="12103846" cy="10350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594802"/>
            <a:ext cx="8761413" cy="706964"/>
          </a:xfrm>
        </p:spPr>
        <p:txBody>
          <a:bodyPr/>
          <a:lstStyle/>
          <a:p>
            <a:r>
              <a:rPr lang="en-US" b="1" dirty="0"/>
              <a:t>3. Status or job title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7838" y="1648496"/>
            <a:ext cx="10750378" cy="5100033"/>
          </a:xfrm>
        </p:spPr>
        <p:txBody>
          <a:bodyPr>
            <a:noAutofit/>
          </a:bodyPr>
          <a:lstStyle/>
          <a:p>
            <a:r>
              <a:rPr lang="en-US" sz="2400" dirty="0"/>
              <a:t>The possibility to advance in the company or perhaps gain a promotion with a title change may be quite motivating (</a:t>
            </a:r>
            <a:r>
              <a:rPr lang="en-US" sz="2400" dirty="0" err="1"/>
              <a:t>Gursoy</a:t>
            </a:r>
            <a:r>
              <a:rPr lang="en-US" sz="2400" dirty="0"/>
              <a:t> et al., 2008). </a:t>
            </a:r>
          </a:p>
          <a:p>
            <a:r>
              <a:rPr lang="en-US" sz="2400" dirty="0"/>
              <a:t>Reward for accomplishment</a:t>
            </a:r>
          </a:p>
          <a:p>
            <a:r>
              <a:rPr lang="en-US" sz="2400" dirty="0"/>
              <a:t>Attract top-notch employees</a:t>
            </a:r>
          </a:p>
          <a:p>
            <a:r>
              <a:rPr lang="en-US" sz="2400" dirty="0"/>
              <a:t>Motivate existing employees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20000" t="8404" r="18222" b="6674"/>
          <a:stretch/>
        </p:blipFill>
        <p:spPr>
          <a:xfrm>
            <a:off x="5535660" y="2550687"/>
            <a:ext cx="3739554" cy="329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02569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8154" y="1327150"/>
            <a:ext cx="12103846" cy="10350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594802"/>
            <a:ext cx="8761413" cy="706964"/>
          </a:xfrm>
        </p:spPr>
        <p:txBody>
          <a:bodyPr/>
          <a:lstStyle/>
          <a:p>
            <a:r>
              <a:rPr lang="en-US" b="1" dirty="0"/>
              <a:t>4. Intrinsic Rewards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7838" y="1648496"/>
            <a:ext cx="10750378" cy="5100033"/>
          </a:xfrm>
        </p:spPr>
        <p:txBody>
          <a:bodyPr>
            <a:noAutofit/>
          </a:bodyPr>
          <a:lstStyle/>
          <a:p>
            <a:r>
              <a:rPr lang="en-US" sz="2800" dirty="0"/>
              <a:t>Sense of fulfillment in an employee when performing a given task</a:t>
            </a:r>
          </a:p>
          <a:p>
            <a:r>
              <a:rPr lang="en-US" sz="2800" dirty="0"/>
              <a:t>Example of intrinsic rewards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201" b="50007"/>
          <a:stretch/>
        </p:blipFill>
        <p:spPr>
          <a:xfrm>
            <a:off x="2392002" y="3219851"/>
            <a:ext cx="2781875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6520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8154" y="1327150"/>
            <a:ext cx="12103846" cy="10350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594802"/>
            <a:ext cx="8761413" cy="706964"/>
          </a:xfrm>
        </p:spPr>
        <p:txBody>
          <a:bodyPr/>
          <a:lstStyle/>
          <a:p>
            <a:r>
              <a:rPr lang="en-US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5612" y="1506828"/>
            <a:ext cx="10380371" cy="5709518"/>
          </a:xfrm>
        </p:spPr>
        <p:txBody>
          <a:bodyPr>
            <a:noAutofit/>
          </a:bodyPr>
          <a:lstStyle/>
          <a:p>
            <a:r>
              <a:rPr lang="en-US" dirty="0"/>
              <a:t> Andrade, M. S., Miller, D., &amp; Westover, J. H. (2021). Job satisfaction in the hospitality industry: The 	comparative impacts of work-life balance, intrinsic rewards, extrinsic rewards, and work 	relations. </a:t>
            </a:r>
            <a:r>
              <a:rPr lang="en-US" i="1" dirty="0"/>
              <a:t>American Journal of Management</a:t>
            </a:r>
            <a:r>
              <a:rPr lang="en-US" dirty="0"/>
              <a:t>, </a:t>
            </a:r>
            <a:r>
              <a:rPr lang="en-US" i="1" dirty="0"/>
              <a:t>21</a:t>
            </a:r>
            <a:r>
              <a:rPr lang="en-US" dirty="0"/>
              <a:t>(2), 39-56.</a:t>
            </a:r>
          </a:p>
          <a:p>
            <a:r>
              <a:rPr lang="en-US" dirty="0" err="1"/>
              <a:t>Friebel</a:t>
            </a:r>
            <a:r>
              <a:rPr lang="en-US" dirty="0"/>
              <a:t>, G., Heinz, M., Hoffman, M., &amp; </a:t>
            </a:r>
            <a:r>
              <a:rPr lang="en-US" dirty="0" err="1"/>
              <a:t>Zubanov</a:t>
            </a:r>
            <a:r>
              <a:rPr lang="en-US" dirty="0"/>
              <a:t>, N. (2019). What do employee referral 			programs do? Measuring the direct and overall effects of a management practice.</a:t>
            </a:r>
          </a:p>
          <a:p>
            <a:r>
              <a:rPr lang="en-US" dirty="0"/>
              <a:t>Ghani, B., </a:t>
            </a:r>
            <a:r>
              <a:rPr lang="en-US" dirty="0" err="1"/>
              <a:t>Zada</a:t>
            </a:r>
            <a:r>
              <a:rPr lang="en-US" dirty="0"/>
              <a:t>, M., </a:t>
            </a:r>
            <a:r>
              <a:rPr lang="en-US" dirty="0" err="1"/>
              <a:t>Memon</a:t>
            </a:r>
            <a:r>
              <a:rPr lang="en-US" dirty="0"/>
              <a:t>, K. R., </a:t>
            </a:r>
            <a:r>
              <a:rPr lang="en-US" dirty="0" err="1"/>
              <a:t>Ullah</a:t>
            </a:r>
            <a:r>
              <a:rPr lang="en-US" dirty="0"/>
              <a:t>, R., </a:t>
            </a:r>
            <a:r>
              <a:rPr lang="en-US" dirty="0" err="1"/>
              <a:t>Khattak</a:t>
            </a:r>
            <a:r>
              <a:rPr lang="en-US" dirty="0"/>
              <a:t>, A., Han, H., ... &amp; Araya-Castillo, L. 			(2022). Challenges and strategies for employee retention in the hospitality industry: 		A review. </a:t>
            </a:r>
            <a:r>
              <a:rPr lang="en-US" i="1" dirty="0"/>
              <a:t>Sustainability</a:t>
            </a:r>
            <a:r>
              <a:rPr lang="en-US" dirty="0"/>
              <a:t>, </a:t>
            </a:r>
            <a:r>
              <a:rPr lang="en-US" i="1" dirty="0"/>
              <a:t>14</a:t>
            </a:r>
            <a:r>
              <a:rPr lang="en-US" dirty="0"/>
              <a:t>(5), 2885.</a:t>
            </a:r>
          </a:p>
          <a:p>
            <a:r>
              <a:rPr lang="en-US" dirty="0" err="1"/>
              <a:t>Gursoy</a:t>
            </a:r>
            <a:r>
              <a:rPr lang="en-US" dirty="0"/>
              <a:t>, D., Maier, T. A., &amp; Chi, C. G. (2008). Generational differences: An examination of work values 	and generational gaps in the hospitality workforce. </a:t>
            </a:r>
            <a:r>
              <a:rPr lang="en-US" i="1" dirty="0"/>
              <a:t>International journal of hospitality 	management</a:t>
            </a:r>
            <a:r>
              <a:rPr lang="en-US" dirty="0"/>
              <a:t>, </a:t>
            </a:r>
            <a:r>
              <a:rPr lang="en-US" i="1" dirty="0"/>
              <a:t>27</a:t>
            </a:r>
            <a:r>
              <a:rPr lang="en-US" dirty="0"/>
              <a:t>(3), 448-458.</a:t>
            </a:r>
          </a:p>
          <a:p>
            <a:r>
              <a:rPr lang="en-US" dirty="0" err="1"/>
              <a:t>Janand</a:t>
            </a:r>
            <a:r>
              <a:rPr lang="en-US" dirty="0"/>
              <a:t>, A. (2021). Internal mobility as an incentive to a new form of domination–The 			case of corporate. </a:t>
            </a:r>
            <a:r>
              <a:rPr lang="en-US" i="1" dirty="0"/>
              <a:t>M@ n@ </a:t>
            </a:r>
            <a:r>
              <a:rPr lang="en-US" i="1" dirty="0" err="1"/>
              <a:t>gement</a:t>
            </a:r>
            <a:r>
              <a:rPr lang="en-US" dirty="0"/>
              <a:t>, </a:t>
            </a:r>
            <a:r>
              <a:rPr lang="en-US" i="1" dirty="0"/>
              <a:t>24</a:t>
            </a:r>
            <a:r>
              <a:rPr lang="en-US" dirty="0"/>
              <a:t>(2), 113-117.</a:t>
            </a:r>
          </a:p>
          <a:p>
            <a:r>
              <a:rPr lang="en-US" dirty="0"/>
              <a:t>Johnson, R. D., Stone, D. L., &amp; </a:t>
            </a:r>
            <a:r>
              <a:rPr lang="en-US" dirty="0" err="1"/>
              <a:t>Lukaszewski</a:t>
            </a:r>
            <a:r>
              <a:rPr lang="en-US" dirty="0"/>
              <a:t>, K. M. (2020). The benefits of </a:t>
            </a:r>
            <a:r>
              <a:rPr lang="en-US" dirty="0" err="1"/>
              <a:t>eHRM</a:t>
            </a:r>
            <a:r>
              <a:rPr lang="en-US" dirty="0"/>
              <a:t> and AI for 			talent acquisition. </a:t>
            </a:r>
            <a:r>
              <a:rPr lang="en-US" i="1" dirty="0"/>
              <a:t>Journal of Tourism Futures</a:t>
            </a:r>
            <a:r>
              <a:rPr lang="en-US" dirty="0"/>
              <a:t>, </a:t>
            </a:r>
            <a:r>
              <a:rPr lang="en-US" i="1" dirty="0"/>
              <a:t>7</a:t>
            </a:r>
            <a:r>
              <a:rPr lang="en-US" dirty="0"/>
              <a:t>(1), 40-52.</a:t>
            </a:r>
          </a:p>
          <a:p>
            <a:pPr marL="0" indent="0" fontAlgn="base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25175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8154" y="1327150"/>
            <a:ext cx="12103846" cy="10350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594802"/>
            <a:ext cx="8761413" cy="706964"/>
          </a:xfrm>
        </p:spPr>
        <p:txBody>
          <a:bodyPr/>
          <a:lstStyle/>
          <a:p>
            <a:r>
              <a:rPr lang="en-US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5612" y="1506828"/>
            <a:ext cx="10380371" cy="5709518"/>
          </a:xfrm>
        </p:spPr>
        <p:txBody>
          <a:bodyPr>
            <a:noAutofit/>
          </a:bodyPr>
          <a:lstStyle/>
          <a:p>
            <a:r>
              <a:rPr lang="en-US" dirty="0"/>
              <a:t>Johnson, R. D., Stone, D. L., &amp; </a:t>
            </a:r>
            <a:r>
              <a:rPr lang="en-US" dirty="0" err="1"/>
              <a:t>Lukaszewski</a:t>
            </a:r>
            <a:r>
              <a:rPr lang="en-US" dirty="0"/>
              <a:t>, K. M. (2020). The benefits of </a:t>
            </a:r>
            <a:r>
              <a:rPr lang="en-US" dirty="0" err="1"/>
              <a:t>eHRM</a:t>
            </a:r>
            <a:r>
              <a:rPr lang="en-US" dirty="0"/>
              <a:t> and AI for 			talent acquisition. </a:t>
            </a:r>
            <a:r>
              <a:rPr lang="en-US" i="1" dirty="0"/>
              <a:t>Journal of Tourism Futures</a:t>
            </a:r>
            <a:r>
              <a:rPr lang="en-US" dirty="0"/>
              <a:t>, </a:t>
            </a:r>
            <a:r>
              <a:rPr lang="en-US" i="1" dirty="0"/>
              <a:t>7</a:t>
            </a:r>
            <a:r>
              <a:rPr lang="en-US" dirty="0"/>
              <a:t>(1), 40-52.</a:t>
            </a:r>
          </a:p>
          <a:p>
            <a:r>
              <a:rPr lang="en-US" dirty="0"/>
              <a:t>Jolly, P. M., Self, T. T., &amp; Gordon, S. E. (2020). Attracting hospitality recruits: The benefit of 			benefits. </a:t>
            </a:r>
            <a:r>
              <a:rPr lang="en-US" i="1" dirty="0"/>
              <a:t>Journal of Human Resources in Hospitality &amp; Tourism</a:t>
            </a:r>
            <a:r>
              <a:rPr lang="en-US" dirty="0"/>
              <a:t>, </a:t>
            </a:r>
            <a:r>
              <a:rPr lang="en-US" i="1" dirty="0"/>
              <a:t>19</a:t>
            </a:r>
            <a:r>
              <a:rPr lang="en-US" dirty="0"/>
              <a:t>(1), 1-22.</a:t>
            </a:r>
          </a:p>
          <a:p>
            <a:r>
              <a:rPr lang="en-US" dirty="0" err="1"/>
              <a:t>Kshirsagar</a:t>
            </a:r>
            <a:r>
              <a:rPr lang="en-US" dirty="0"/>
              <a:t>, D. P., &amp; </a:t>
            </a:r>
            <a:r>
              <a:rPr lang="en-US" dirty="0" err="1"/>
              <a:t>Mhashilkar</a:t>
            </a:r>
            <a:r>
              <a:rPr lang="en-US" dirty="0"/>
              <a:t>, S. (2015). Employee incentive strategies and its benefits to 	standalone restaurants in Pune. </a:t>
            </a:r>
            <a:r>
              <a:rPr lang="en-US" i="1" dirty="0"/>
              <a:t>ATITHYA: A Journal of Hospitality</a:t>
            </a:r>
            <a:r>
              <a:rPr lang="en-US" dirty="0"/>
              <a:t>, </a:t>
            </a:r>
            <a:r>
              <a:rPr lang="en-US" i="1" dirty="0"/>
              <a:t>1</a:t>
            </a:r>
            <a:r>
              <a:rPr lang="en-US" dirty="0"/>
              <a:t>(1), 1-12.</a:t>
            </a:r>
          </a:p>
          <a:p>
            <a:r>
              <a:rPr lang="en-US" dirty="0" err="1"/>
              <a:t>Sittenthaler</a:t>
            </a:r>
            <a:r>
              <a:rPr lang="en-US" dirty="0"/>
              <a:t>, H. M., &amp; Mohnen, A. (2020). Cash, non-cash, or mix? Gender matters! The impact of 	monetary, non-monetary, and mixed incentives on performance. </a:t>
            </a:r>
            <a:r>
              <a:rPr lang="en-US" i="1" dirty="0"/>
              <a:t>Journal of Business 	Economics</a:t>
            </a:r>
            <a:r>
              <a:rPr lang="en-US" dirty="0"/>
              <a:t>, </a:t>
            </a:r>
            <a:r>
              <a:rPr lang="en-US" i="1" dirty="0"/>
              <a:t>90</a:t>
            </a:r>
            <a:r>
              <a:rPr lang="en-US" dirty="0"/>
              <a:t>(8), 1253-1284.</a:t>
            </a:r>
          </a:p>
          <a:p>
            <a:r>
              <a:rPr lang="en-US" dirty="0"/>
              <a:t>Zheng, Y., Wan, F., &amp; Hu, L. (2022, July). The Impact of Referral Reward Programs on 				Customer Value: Evidence from the Restaurant Market. In </a:t>
            </a:r>
            <a:r>
              <a:rPr lang="en-US" i="1" dirty="0"/>
              <a:t>2022 13th International 			Conference on E-business, Management and Economics</a:t>
            </a:r>
            <a:r>
              <a:rPr lang="en-US" dirty="0"/>
              <a:t> (pp. 97-103).</a:t>
            </a:r>
          </a:p>
          <a:p>
            <a:pPr marL="0" indent="0" fontAlgn="base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58796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781</TotalTime>
  <Words>2014</Words>
  <Application>Microsoft Office PowerPoint</Application>
  <PresentationFormat>Widescreen</PresentationFormat>
  <Paragraphs>182</Paragraphs>
  <Slides>15</Slides>
  <Notes>13</Notes>
  <HiddenSlides>0</HiddenSlides>
  <MMClips>0</MMClips>
  <ScaleCrop>false</ScaleCrop>
  <HeadingPairs>
    <vt:vector size="6" baseType="variant">
      <vt:variant>
        <vt:lpstr>Caratteri utilizzati</vt:lpstr>
      </vt:variant>
      <vt:variant>
        <vt:i4>7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15</vt:i4>
      </vt:variant>
    </vt:vector>
  </HeadingPairs>
  <TitlesOfParts>
    <vt:vector size="23" baseType="lpstr">
      <vt:lpstr>Arial</vt:lpstr>
      <vt:lpstr>Calibri</vt:lpstr>
      <vt:lpstr>Century Gothic</vt:lpstr>
      <vt:lpstr>Open Sans</vt:lpstr>
      <vt:lpstr>Sitka Subheading</vt:lpstr>
      <vt:lpstr>Wingdings</vt:lpstr>
      <vt:lpstr>Wingdings 3</vt:lpstr>
      <vt:lpstr>Ion Boardroom</vt:lpstr>
      <vt:lpstr>TALENT ACQUISITION RETENTION STRATEGIES</vt:lpstr>
      <vt:lpstr>What is talent acquisition? </vt:lpstr>
      <vt:lpstr>Talent acquisition strategies  1. Attend job fairs and networking events</vt:lpstr>
      <vt:lpstr>2. Leverage Technology</vt:lpstr>
      <vt:lpstr>3. Referral Program</vt:lpstr>
      <vt:lpstr>4. Employer Brand and company culture </vt:lpstr>
      <vt:lpstr>Employee Incentives</vt:lpstr>
      <vt:lpstr>5. Promote Internal Mobility</vt:lpstr>
      <vt:lpstr>6. Offer Benefits No One Else is Offering</vt:lpstr>
      <vt:lpstr>1. Bonuses</vt:lpstr>
      <vt:lpstr>2. Wage incentives</vt:lpstr>
      <vt:lpstr>3. Status or job title</vt:lpstr>
      <vt:lpstr>4. Intrinsic Rewards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CMG GRG</cp:lastModifiedBy>
  <cp:revision>60</cp:revision>
  <dcterms:created xsi:type="dcterms:W3CDTF">2023-03-24T08:52:12Z</dcterms:created>
  <dcterms:modified xsi:type="dcterms:W3CDTF">2023-03-30T19:34:44Z</dcterms:modified>
</cp:coreProperties>
</file>