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80" r:id="rId3"/>
    <p:sldId id="322" r:id="rId4"/>
    <p:sldId id="292" r:id="rId5"/>
    <p:sldId id="331" r:id="rId6"/>
    <p:sldId id="332" r:id="rId7"/>
    <p:sldId id="333" r:id="rId8"/>
    <p:sldId id="336" r:id="rId9"/>
    <p:sldId id="334" r:id="rId10"/>
    <p:sldId id="323" r:id="rId11"/>
    <p:sldId id="330" r:id="rId12"/>
    <p:sldId id="337" r:id="rId13"/>
    <p:sldId id="339" r:id="rId14"/>
    <p:sldId id="338" r:id="rId15"/>
    <p:sldId id="340" r:id="rId16"/>
    <p:sldId id="342" r:id="rId17"/>
    <p:sldId id="343" r:id="rId18"/>
    <p:sldId id="344" r:id="rId19"/>
    <p:sldId id="345" r:id="rId20"/>
    <p:sldId id="346" r:id="rId21"/>
    <p:sldId id="293" r:id="rId22"/>
    <p:sldId id="347" r:id="rId23"/>
    <p:sldId id="348" r:id="rId24"/>
    <p:sldId id="300" r:id="rId25"/>
    <p:sldId id="350" r:id="rId26"/>
    <p:sldId id="351" r:id="rId27"/>
    <p:sldId id="352" r:id="rId28"/>
    <p:sldId id="301" r:id="rId29"/>
    <p:sldId id="302" r:id="rId30"/>
    <p:sldId id="353" r:id="rId31"/>
    <p:sldId id="354" r:id="rId32"/>
    <p:sldId id="355" r:id="rId33"/>
    <p:sldId id="369" r:id="rId34"/>
    <p:sldId id="308" r:id="rId35"/>
    <p:sldId id="362" r:id="rId36"/>
    <p:sldId id="309" r:id="rId37"/>
    <p:sldId id="357" r:id="rId38"/>
    <p:sldId id="358" r:id="rId39"/>
    <p:sldId id="359" r:id="rId40"/>
    <p:sldId id="360" r:id="rId41"/>
    <p:sldId id="361" r:id="rId42"/>
    <p:sldId id="310" r:id="rId43"/>
    <p:sldId id="363" r:id="rId44"/>
    <p:sldId id="365" r:id="rId45"/>
    <p:sldId id="364" r:id="rId46"/>
    <p:sldId id="366" r:id="rId47"/>
    <p:sldId id="329" r:id="rId48"/>
    <p:sldId id="356"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varScale="1">
      <p:scale>
        <a:sx n="100" d="100"/>
        <a:sy n="100" d="100"/>
      </p:scale>
      <p:origin x="0" y="-1540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037243-59AA-4971-A12C-37F9656FE493}" type="doc">
      <dgm:prSet loTypeId="urn:microsoft.com/office/officeart/2005/8/layout/hierarchy1" loCatId="hierarchy" qsTypeId="urn:microsoft.com/office/officeart/2005/8/quickstyle/simple1" qsCatId="simple" csTypeId="urn:microsoft.com/office/officeart/2005/8/colors/accent5_2" csCatId="accent5"/>
      <dgm:spPr/>
      <dgm:t>
        <a:bodyPr/>
        <a:lstStyle/>
        <a:p>
          <a:endParaRPr lang="en-US"/>
        </a:p>
      </dgm:t>
    </dgm:pt>
    <dgm:pt modelId="{CC4AB262-F59A-4632-BE5C-0FD788CA5A28}">
      <dgm:prSet/>
      <dgm:spPr/>
      <dgm:t>
        <a:bodyPr/>
        <a:lstStyle/>
        <a:p>
          <a:r>
            <a:rPr lang="en-GB"/>
            <a:t>How would you define antisocial behaviour?</a:t>
          </a:r>
          <a:endParaRPr lang="en-US"/>
        </a:p>
      </dgm:t>
    </dgm:pt>
    <dgm:pt modelId="{8635C1AB-41D4-45B2-B16B-C42E4ADED388}" type="parTrans" cxnId="{DFD23746-1EE7-4DCD-995B-3D5ECC7483BD}">
      <dgm:prSet/>
      <dgm:spPr/>
      <dgm:t>
        <a:bodyPr/>
        <a:lstStyle/>
        <a:p>
          <a:endParaRPr lang="en-US"/>
        </a:p>
      </dgm:t>
    </dgm:pt>
    <dgm:pt modelId="{E817CAA0-AFA5-4277-9701-BE17E025E7F1}" type="sibTrans" cxnId="{DFD23746-1EE7-4DCD-995B-3D5ECC7483BD}">
      <dgm:prSet/>
      <dgm:spPr/>
      <dgm:t>
        <a:bodyPr/>
        <a:lstStyle/>
        <a:p>
          <a:endParaRPr lang="en-US"/>
        </a:p>
      </dgm:t>
    </dgm:pt>
    <dgm:pt modelId="{B4D98983-1048-4AE3-8431-D8E696DD611D}">
      <dgm:prSet/>
      <dgm:spPr/>
      <dgm:t>
        <a:bodyPr/>
        <a:lstStyle/>
        <a:p>
          <a:r>
            <a:rPr lang="en-GB"/>
            <a:t>What kinds of differences might the be between this and criminal behaviour?</a:t>
          </a:r>
          <a:endParaRPr lang="en-US"/>
        </a:p>
      </dgm:t>
    </dgm:pt>
    <dgm:pt modelId="{58E25F82-FD84-433E-A65B-10DD18E83479}" type="parTrans" cxnId="{85CAC96B-53D9-492E-939D-EB0B4BD2D6C4}">
      <dgm:prSet/>
      <dgm:spPr/>
      <dgm:t>
        <a:bodyPr/>
        <a:lstStyle/>
        <a:p>
          <a:endParaRPr lang="en-US"/>
        </a:p>
      </dgm:t>
    </dgm:pt>
    <dgm:pt modelId="{3468938E-FAFF-4310-8B98-19960F5FE144}" type="sibTrans" cxnId="{85CAC96B-53D9-492E-939D-EB0B4BD2D6C4}">
      <dgm:prSet/>
      <dgm:spPr/>
      <dgm:t>
        <a:bodyPr/>
        <a:lstStyle/>
        <a:p>
          <a:endParaRPr lang="en-US"/>
        </a:p>
      </dgm:t>
    </dgm:pt>
    <dgm:pt modelId="{0CBE4C75-098A-40CF-A5EB-C91363EE7849}" type="pres">
      <dgm:prSet presAssocID="{21037243-59AA-4971-A12C-37F9656FE493}" presName="hierChild1" presStyleCnt="0">
        <dgm:presLayoutVars>
          <dgm:chPref val="1"/>
          <dgm:dir/>
          <dgm:animOne val="branch"/>
          <dgm:animLvl val="lvl"/>
          <dgm:resizeHandles/>
        </dgm:presLayoutVars>
      </dgm:prSet>
      <dgm:spPr/>
    </dgm:pt>
    <dgm:pt modelId="{E4D9E7C5-FF40-41F9-8543-D5ED86D3AB3D}" type="pres">
      <dgm:prSet presAssocID="{CC4AB262-F59A-4632-BE5C-0FD788CA5A28}" presName="hierRoot1" presStyleCnt="0"/>
      <dgm:spPr/>
    </dgm:pt>
    <dgm:pt modelId="{21032D4E-8A2D-41D8-AC3A-0DAD6F34B890}" type="pres">
      <dgm:prSet presAssocID="{CC4AB262-F59A-4632-BE5C-0FD788CA5A28}" presName="composite" presStyleCnt="0"/>
      <dgm:spPr/>
    </dgm:pt>
    <dgm:pt modelId="{47F3E2B6-E66D-47C4-B492-D561BC69B2C5}" type="pres">
      <dgm:prSet presAssocID="{CC4AB262-F59A-4632-BE5C-0FD788CA5A28}" presName="background" presStyleLbl="node0" presStyleIdx="0" presStyleCnt="2"/>
      <dgm:spPr/>
    </dgm:pt>
    <dgm:pt modelId="{14F4B5C4-95D1-4A26-8843-0AC819FE5FCE}" type="pres">
      <dgm:prSet presAssocID="{CC4AB262-F59A-4632-BE5C-0FD788CA5A28}" presName="text" presStyleLbl="fgAcc0" presStyleIdx="0" presStyleCnt="2">
        <dgm:presLayoutVars>
          <dgm:chPref val="3"/>
        </dgm:presLayoutVars>
      </dgm:prSet>
      <dgm:spPr/>
    </dgm:pt>
    <dgm:pt modelId="{91ABA503-145C-45B9-8CE8-A3E7B84E936A}" type="pres">
      <dgm:prSet presAssocID="{CC4AB262-F59A-4632-BE5C-0FD788CA5A28}" presName="hierChild2" presStyleCnt="0"/>
      <dgm:spPr/>
    </dgm:pt>
    <dgm:pt modelId="{B7A461A9-865A-42B4-82C7-288AA482A0F4}" type="pres">
      <dgm:prSet presAssocID="{B4D98983-1048-4AE3-8431-D8E696DD611D}" presName="hierRoot1" presStyleCnt="0"/>
      <dgm:spPr/>
    </dgm:pt>
    <dgm:pt modelId="{2AE62DEC-4AA3-4171-AECE-9B9D2C9AE8F1}" type="pres">
      <dgm:prSet presAssocID="{B4D98983-1048-4AE3-8431-D8E696DD611D}" presName="composite" presStyleCnt="0"/>
      <dgm:spPr/>
    </dgm:pt>
    <dgm:pt modelId="{1BA313E8-641D-47E5-A7ED-777018843F1B}" type="pres">
      <dgm:prSet presAssocID="{B4D98983-1048-4AE3-8431-D8E696DD611D}" presName="background" presStyleLbl="node0" presStyleIdx="1" presStyleCnt="2"/>
      <dgm:spPr/>
    </dgm:pt>
    <dgm:pt modelId="{F4D7E66E-F7F8-4921-B857-61A8C9ED5279}" type="pres">
      <dgm:prSet presAssocID="{B4D98983-1048-4AE3-8431-D8E696DD611D}" presName="text" presStyleLbl="fgAcc0" presStyleIdx="1" presStyleCnt="2">
        <dgm:presLayoutVars>
          <dgm:chPref val="3"/>
        </dgm:presLayoutVars>
      </dgm:prSet>
      <dgm:spPr/>
    </dgm:pt>
    <dgm:pt modelId="{B6B1C4C5-9322-4F64-AEB5-7F23E1D8491F}" type="pres">
      <dgm:prSet presAssocID="{B4D98983-1048-4AE3-8431-D8E696DD611D}" presName="hierChild2" presStyleCnt="0"/>
      <dgm:spPr/>
    </dgm:pt>
  </dgm:ptLst>
  <dgm:cxnLst>
    <dgm:cxn modelId="{DFD23746-1EE7-4DCD-995B-3D5ECC7483BD}" srcId="{21037243-59AA-4971-A12C-37F9656FE493}" destId="{CC4AB262-F59A-4632-BE5C-0FD788CA5A28}" srcOrd="0" destOrd="0" parTransId="{8635C1AB-41D4-45B2-B16B-C42E4ADED388}" sibTransId="{E817CAA0-AFA5-4277-9701-BE17E025E7F1}"/>
    <dgm:cxn modelId="{31F3BD48-455F-42CD-B49C-009AF93FBB7E}" type="presOf" srcId="{21037243-59AA-4971-A12C-37F9656FE493}" destId="{0CBE4C75-098A-40CF-A5EB-C91363EE7849}" srcOrd="0" destOrd="0" presId="urn:microsoft.com/office/officeart/2005/8/layout/hierarchy1"/>
    <dgm:cxn modelId="{85CAC96B-53D9-492E-939D-EB0B4BD2D6C4}" srcId="{21037243-59AA-4971-A12C-37F9656FE493}" destId="{B4D98983-1048-4AE3-8431-D8E696DD611D}" srcOrd="1" destOrd="0" parTransId="{58E25F82-FD84-433E-A65B-10DD18E83479}" sibTransId="{3468938E-FAFF-4310-8B98-19960F5FE144}"/>
    <dgm:cxn modelId="{59012EED-A43E-4802-9761-AFBE0C3BCF40}" type="presOf" srcId="{CC4AB262-F59A-4632-BE5C-0FD788CA5A28}" destId="{14F4B5C4-95D1-4A26-8843-0AC819FE5FCE}" srcOrd="0" destOrd="0" presId="urn:microsoft.com/office/officeart/2005/8/layout/hierarchy1"/>
    <dgm:cxn modelId="{A5BFD7F6-C0DC-4A93-8669-5794CDD4D8CD}" type="presOf" srcId="{B4D98983-1048-4AE3-8431-D8E696DD611D}" destId="{F4D7E66E-F7F8-4921-B857-61A8C9ED5279}" srcOrd="0" destOrd="0" presId="urn:microsoft.com/office/officeart/2005/8/layout/hierarchy1"/>
    <dgm:cxn modelId="{4476C1D3-CB10-49B5-8AB1-81BA3FA32944}" type="presParOf" srcId="{0CBE4C75-098A-40CF-A5EB-C91363EE7849}" destId="{E4D9E7C5-FF40-41F9-8543-D5ED86D3AB3D}" srcOrd="0" destOrd="0" presId="urn:microsoft.com/office/officeart/2005/8/layout/hierarchy1"/>
    <dgm:cxn modelId="{9E00B20F-8F05-47CA-BE15-E9D29778529A}" type="presParOf" srcId="{E4D9E7C5-FF40-41F9-8543-D5ED86D3AB3D}" destId="{21032D4E-8A2D-41D8-AC3A-0DAD6F34B890}" srcOrd="0" destOrd="0" presId="urn:microsoft.com/office/officeart/2005/8/layout/hierarchy1"/>
    <dgm:cxn modelId="{6246676D-A7DB-4EF7-B3DE-B2336F2436B1}" type="presParOf" srcId="{21032D4E-8A2D-41D8-AC3A-0DAD6F34B890}" destId="{47F3E2B6-E66D-47C4-B492-D561BC69B2C5}" srcOrd="0" destOrd="0" presId="urn:microsoft.com/office/officeart/2005/8/layout/hierarchy1"/>
    <dgm:cxn modelId="{47C2D0D9-1B4F-4D3C-84C5-0BDD95B8BDF5}" type="presParOf" srcId="{21032D4E-8A2D-41D8-AC3A-0DAD6F34B890}" destId="{14F4B5C4-95D1-4A26-8843-0AC819FE5FCE}" srcOrd="1" destOrd="0" presId="urn:microsoft.com/office/officeart/2005/8/layout/hierarchy1"/>
    <dgm:cxn modelId="{DF51BF2C-D179-4F64-9770-0BC8177FC280}" type="presParOf" srcId="{E4D9E7C5-FF40-41F9-8543-D5ED86D3AB3D}" destId="{91ABA503-145C-45B9-8CE8-A3E7B84E936A}" srcOrd="1" destOrd="0" presId="urn:microsoft.com/office/officeart/2005/8/layout/hierarchy1"/>
    <dgm:cxn modelId="{F0F0E11F-6735-4D9A-B53B-8463C9E42422}" type="presParOf" srcId="{0CBE4C75-098A-40CF-A5EB-C91363EE7849}" destId="{B7A461A9-865A-42B4-82C7-288AA482A0F4}" srcOrd="1" destOrd="0" presId="urn:microsoft.com/office/officeart/2005/8/layout/hierarchy1"/>
    <dgm:cxn modelId="{D78BC199-1143-405E-BE14-F2BAB84F6EF6}" type="presParOf" srcId="{B7A461A9-865A-42B4-82C7-288AA482A0F4}" destId="{2AE62DEC-4AA3-4171-AECE-9B9D2C9AE8F1}" srcOrd="0" destOrd="0" presId="urn:microsoft.com/office/officeart/2005/8/layout/hierarchy1"/>
    <dgm:cxn modelId="{D7F8920A-8860-4AF2-812B-6BBC2FF7A5C4}" type="presParOf" srcId="{2AE62DEC-4AA3-4171-AECE-9B9D2C9AE8F1}" destId="{1BA313E8-641D-47E5-A7ED-777018843F1B}" srcOrd="0" destOrd="0" presId="urn:microsoft.com/office/officeart/2005/8/layout/hierarchy1"/>
    <dgm:cxn modelId="{34DBA7A7-C927-44EA-8351-6829AA56FFF7}" type="presParOf" srcId="{2AE62DEC-4AA3-4171-AECE-9B9D2C9AE8F1}" destId="{F4D7E66E-F7F8-4921-B857-61A8C9ED5279}" srcOrd="1" destOrd="0" presId="urn:microsoft.com/office/officeart/2005/8/layout/hierarchy1"/>
    <dgm:cxn modelId="{F84E4268-F825-4368-8D43-CC506508B1F7}" type="presParOf" srcId="{B7A461A9-865A-42B4-82C7-288AA482A0F4}" destId="{B6B1C4C5-9322-4F64-AEB5-7F23E1D849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46ACC-4435-4F3D-9D2C-E167E2AAA3F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12E5C1F-A8B2-4C0B-9248-58E74F847A1A}">
      <dgm:prSet/>
      <dgm:spPr/>
      <dgm:t>
        <a:bodyPr/>
        <a:lstStyle/>
        <a:p>
          <a:r>
            <a:rPr lang="en-US"/>
            <a:t>The Anti-social Behaviour, Crime and Policing Act 2014 provides the police, local authorities and other local agencies with powers that they can use to respond quickly and effectively to antisocial behaviour.</a:t>
          </a:r>
        </a:p>
      </dgm:t>
    </dgm:pt>
    <dgm:pt modelId="{A11A7119-6AC7-48F2-BC9F-4FF4F199BF90}" type="parTrans" cxnId="{A3CD42FC-8508-40E2-B434-DD563992E8EA}">
      <dgm:prSet/>
      <dgm:spPr/>
      <dgm:t>
        <a:bodyPr/>
        <a:lstStyle/>
        <a:p>
          <a:endParaRPr lang="en-US"/>
        </a:p>
      </dgm:t>
    </dgm:pt>
    <dgm:pt modelId="{4D746B75-F21F-4AC9-852D-77BBFA41470B}" type="sibTrans" cxnId="{A3CD42FC-8508-40E2-B434-DD563992E8EA}">
      <dgm:prSet/>
      <dgm:spPr/>
      <dgm:t>
        <a:bodyPr/>
        <a:lstStyle/>
        <a:p>
          <a:endParaRPr lang="en-US"/>
        </a:p>
      </dgm:t>
    </dgm:pt>
    <dgm:pt modelId="{47D6D240-FD82-4842-A1CD-ED279B3693BC}">
      <dgm:prSet/>
      <dgm:spPr/>
      <dgm:t>
        <a:bodyPr/>
        <a:lstStyle/>
        <a:p>
          <a:r>
            <a:rPr lang="en-US" b="0" i="0"/>
            <a:t>The Home Office has published statutory guidance to support local areas to make effective use of these powers. It sets out the importance of focusing on the needs of the victim and the local community.</a:t>
          </a:r>
          <a:endParaRPr lang="en-US"/>
        </a:p>
      </dgm:t>
    </dgm:pt>
    <dgm:pt modelId="{5A8E9476-BA14-4BAF-A33A-5C214A94A47D}" type="parTrans" cxnId="{AE3141E0-6290-4358-BA01-1EC4523577A3}">
      <dgm:prSet/>
      <dgm:spPr/>
      <dgm:t>
        <a:bodyPr/>
        <a:lstStyle/>
        <a:p>
          <a:endParaRPr lang="en-US"/>
        </a:p>
      </dgm:t>
    </dgm:pt>
    <dgm:pt modelId="{05EAC931-3513-44B8-9600-1F34B18D4172}" type="sibTrans" cxnId="{AE3141E0-6290-4358-BA01-1EC4523577A3}">
      <dgm:prSet/>
      <dgm:spPr/>
      <dgm:t>
        <a:bodyPr/>
        <a:lstStyle/>
        <a:p>
          <a:endParaRPr lang="en-US"/>
        </a:p>
      </dgm:t>
    </dgm:pt>
    <dgm:pt modelId="{B3B592CE-DC46-49CE-9F52-65A27A984734}" type="pres">
      <dgm:prSet presAssocID="{DE846ACC-4435-4F3D-9D2C-E167E2AAA3F8}" presName="linear" presStyleCnt="0">
        <dgm:presLayoutVars>
          <dgm:animLvl val="lvl"/>
          <dgm:resizeHandles val="exact"/>
        </dgm:presLayoutVars>
      </dgm:prSet>
      <dgm:spPr/>
    </dgm:pt>
    <dgm:pt modelId="{A8D12882-837D-46AA-9613-CFA58DDEB296}" type="pres">
      <dgm:prSet presAssocID="{112E5C1F-A8B2-4C0B-9248-58E74F847A1A}" presName="parentText" presStyleLbl="node1" presStyleIdx="0" presStyleCnt="2">
        <dgm:presLayoutVars>
          <dgm:chMax val="0"/>
          <dgm:bulletEnabled val="1"/>
        </dgm:presLayoutVars>
      </dgm:prSet>
      <dgm:spPr/>
    </dgm:pt>
    <dgm:pt modelId="{83250682-5F85-41D2-8BFF-0851B970E14A}" type="pres">
      <dgm:prSet presAssocID="{4D746B75-F21F-4AC9-852D-77BBFA41470B}" presName="spacer" presStyleCnt="0"/>
      <dgm:spPr/>
    </dgm:pt>
    <dgm:pt modelId="{A7A54C32-7295-44AD-8C27-849BD6DF8024}" type="pres">
      <dgm:prSet presAssocID="{47D6D240-FD82-4842-A1CD-ED279B3693BC}" presName="parentText" presStyleLbl="node1" presStyleIdx="1" presStyleCnt="2">
        <dgm:presLayoutVars>
          <dgm:chMax val="0"/>
          <dgm:bulletEnabled val="1"/>
        </dgm:presLayoutVars>
      </dgm:prSet>
      <dgm:spPr/>
    </dgm:pt>
  </dgm:ptLst>
  <dgm:cxnLst>
    <dgm:cxn modelId="{FD0ADF05-DD2A-440B-A994-F8D8DC0EDCB3}" type="presOf" srcId="{112E5C1F-A8B2-4C0B-9248-58E74F847A1A}" destId="{A8D12882-837D-46AA-9613-CFA58DDEB296}" srcOrd="0" destOrd="0" presId="urn:microsoft.com/office/officeart/2005/8/layout/vList2"/>
    <dgm:cxn modelId="{D63352C9-7856-45D0-B4F3-736F6590FDC8}" type="presOf" srcId="{47D6D240-FD82-4842-A1CD-ED279B3693BC}" destId="{A7A54C32-7295-44AD-8C27-849BD6DF8024}" srcOrd="0" destOrd="0" presId="urn:microsoft.com/office/officeart/2005/8/layout/vList2"/>
    <dgm:cxn modelId="{AE3141E0-6290-4358-BA01-1EC4523577A3}" srcId="{DE846ACC-4435-4F3D-9D2C-E167E2AAA3F8}" destId="{47D6D240-FD82-4842-A1CD-ED279B3693BC}" srcOrd="1" destOrd="0" parTransId="{5A8E9476-BA14-4BAF-A33A-5C214A94A47D}" sibTransId="{05EAC931-3513-44B8-9600-1F34B18D4172}"/>
    <dgm:cxn modelId="{F6261CE9-8753-43D4-A00D-F39E8E1845EA}" type="presOf" srcId="{DE846ACC-4435-4F3D-9D2C-E167E2AAA3F8}" destId="{B3B592CE-DC46-49CE-9F52-65A27A984734}" srcOrd="0" destOrd="0" presId="urn:microsoft.com/office/officeart/2005/8/layout/vList2"/>
    <dgm:cxn modelId="{A3CD42FC-8508-40E2-B434-DD563992E8EA}" srcId="{DE846ACC-4435-4F3D-9D2C-E167E2AAA3F8}" destId="{112E5C1F-A8B2-4C0B-9248-58E74F847A1A}" srcOrd="0" destOrd="0" parTransId="{A11A7119-6AC7-48F2-BC9F-4FF4F199BF90}" sibTransId="{4D746B75-F21F-4AC9-852D-77BBFA41470B}"/>
    <dgm:cxn modelId="{3128AF31-2266-4DAA-8B21-5FAFF41662D3}" type="presParOf" srcId="{B3B592CE-DC46-49CE-9F52-65A27A984734}" destId="{A8D12882-837D-46AA-9613-CFA58DDEB296}" srcOrd="0" destOrd="0" presId="urn:microsoft.com/office/officeart/2005/8/layout/vList2"/>
    <dgm:cxn modelId="{DCA4FC32-6D42-4F6C-904D-2E2E320CE4D3}" type="presParOf" srcId="{B3B592CE-DC46-49CE-9F52-65A27A984734}" destId="{83250682-5F85-41D2-8BFF-0851B970E14A}" srcOrd="1" destOrd="0" presId="urn:microsoft.com/office/officeart/2005/8/layout/vList2"/>
    <dgm:cxn modelId="{957CC210-16F8-498C-93C9-D77150856877}" type="presParOf" srcId="{B3B592CE-DC46-49CE-9F52-65A27A984734}" destId="{A7A54C32-7295-44AD-8C27-849BD6DF802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2BE8C0-C868-4DEF-B669-A2820D81AA74}"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6C74B506-8494-4AD0-953A-89435C180290}">
      <dgm:prSet custT="1"/>
      <dgm:spPr/>
      <dgm:t>
        <a:bodyPr/>
        <a:lstStyle/>
        <a:p>
          <a:r>
            <a:rPr lang="en-GB" sz="2200" dirty="0"/>
            <a:t>Guidance first published statutory guidance in 2014 through the </a:t>
          </a:r>
          <a:r>
            <a:rPr lang="en-US" sz="2200" b="0" i="0" dirty="0"/>
            <a:t>Anti-social </a:t>
          </a:r>
          <a:r>
            <a:rPr lang="en-US" sz="2200" b="0" i="0" dirty="0" err="1"/>
            <a:t>Behaviour</a:t>
          </a:r>
          <a:r>
            <a:rPr lang="en-US" sz="2200" b="0" i="0" dirty="0"/>
            <a:t>, Crime and Policing Act 2014 </a:t>
          </a:r>
          <a:endParaRPr lang="en-US" sz="2200" dirty="0"/>
        </a:p>
      </dgm:t>
    </dgm:pt>
    <dgm:pt modelId="{1BBA592E-D59F-4872-AD59-D7B4540DAFA0}" type="parTrans" cxnId="{7022E887-38DA-4887-9A33-315EA2C494D5}">
      <dgm:prSet/>
      <dgm:spPr/>
      <dgm:t>
        <a:bodyPr/>
        <a:lstStyle/>
        <a:p>
          <a:endParaRPr lang="en-US"/>
        </a:p>
      </dgm:t>
    </dgm:pt>
    <dgm:pt modelId="{F75AB321-89A4-414D-886F-56E8AD3D3C63}" type="sibTrans" cxnId="{7022E887-38DA-4887-9A33-315EA2C494D5}">
      <dgm:prSet/>
      <dgm:spPr/>
      <dgm:t>
        <a:bodyPr/>
        <a:lstStyle/>
        <a:p>
          <a:endParaRPr lang="en-US"/>
        </a:p>
      </dgm:t>
    </dgm:pt>
    <dgm:pt modelId="{B93924DA-F624-4433-8449-4232599B9E93}">
      <dgm:prSet custT="1"/>
      <dgm:spPr/>
      <dgm:t>
        <a:bodyPr/>
        <a:lstStyle/>
        <a:p>
          <a:r>
            <a:rPr lang="en-US" sz="2200" dirty="0"/>
            <a:t>They have been amended consistently</a:t>
          </a:r>
        </a:p>
      </dgm:t>
    </dgm:pt>
    <dgm:pt modelId="{CB7D49E6-7F9E-4AD2-8FF8-F6EFBB86A2F9}" type="parTrans" cxnId="{9B68E1C3-3911-4FA4-A1BF-9AD9C296FFAF}">
      <dgm:prSet/>
      <dgm:spPr/>
      <dgm:t>
        <a:bodyPr/>
        <a:lstStyle/>
        <a:p>
          <a:endParaRPr lang="en-US"/>
        </a:p>
      </dgm:t>
    </dgm:pt>
    <dgm:pt modelId="{7A275F89-9480-407F-B6F1-6BB99DA5899B}" type="sibTrans" cxnId="{9B68E1C3-3911-4FA4-A1BF-9AD9C296FFAF}">
      <dgm:prSet/>
      <dgm:spPr/>
      <dgm:t>
        <a:bodyPr/>
        <a:lstStyle/>
        <a:p>
          <a:endParaRPr lang="en-US"/>
        </a:p>
      </dgm:t>
    </dgm:pt>
    <dgm:pt modelId="{A18F0890-FC26-4B6D-8F27-96B66A9752CF}">
      <dgm:prSet custT="1"/>
      <dgm:spPr/>
      <dgm:t>
        <a:bodyPr/>
        <a:lstStyle/>
        <a:p>
          <a:r>
            <a:rPr lang="en-US" sz="2200" b="0" i="0" dirty="0"/>
            <a:t>July 2022 to include Expedited Public Spaces Protection Orders - harm that some protests in the vicinity of schools, vaccination </a:t>
          </a:r>
          <a:r>
            <a:rPr lang="en-US" sz="2200" b="0" i="0" dirty="0" err="1"/>
            <a:t>centres</a:t>
          </a:r>
          <a:r>
            <a:rPr lang="en-US" sz="2200" b="0" i="0" dirty="0"/>
            <a:t>. </a:t>
          </a:r>
          <a:endParaRPr lang="en-US" sz="2200" dirty="0"/>
        </a:p>
      </dgm:t>
    </dgm:pt>
    <dgm:pt modelId="{809917DA-F024-4CF1-9D7F-7058483C5914}" type="parTrans" cxnId="{B3C706AD-7CD7-48C0-A89B-E169FCD32B72}">
      <dgm:prSet/>
      <dgm:spPr/>
      <dgm:t>
        <a:bodyPr/>
        <a:lstStyle/>
        <a:p>
          <a:endParaRPr lang="en-US"/>
        </a:p>
      </dgm:t>
    </dgm:pt>
    <dgm:pt modelId="{1287FA70-8991-43A5-8C49-6B0009371910}" type="sibTrans" cxnId="{B3C706AD-7CD7-48C0-A89B-E169FCD32B72}">
      <dgm:prSet/>
      <dgm:spPr/>
      <dgm:t>
        <a:bodyPr/>
        <a:lstStyle/>
        <a:p>
          <a:endParaRPr lang="en-US"/>
        </a:p>
      </dgm:t>
    </dgm:pt>
    <dgm:pt modelId="{157030BD-3455-4593-AC60-29E83CA3E5FC}">
      <dgm:prSet custT="1"/>
      <dgm:spPr/>
      <dgm:t>
        <a:bodyPr/>
        <a:lstStyle/>
        <a:p>
          <a:r>
            <a:rPr lang="en-US" sz="2200" dirty="0"/>
            <a:t>2023</a:t>
          </a:r>
          <a:r>
            <a:rPr lang="en-US" sz="2200" b="0" i="0" dirty="0"/>
            <a:t> ASB Action Plan and to promote greater consistency of the powers and tools.</a:t>
          </a:r>
          <a:endParaRPr lang="en-US" sz="2200" dirty="0"/>
        </a:p>
      </dgm:t>
    </dgm:pt>
    <dgm:pt modelId="{F3B78913-2215-4383-AE1C-4B817069C516}" type="parTrans" cxnId="{93922E1C-CFF8-41FB-BE15-C5CB158D0D3E}">
      <dgm:prSet/>
      <dgm:spPr/>
      <dgm:t>
        <a:bodyPr/>
        <a:lstStyle/>
        <a:p>
          <a:endParaRPr lang="en-US"/>
        </a:p>
      </dgm:t>
    </dgm:pt>
    <dgm:pt modelId="{4ABA6AC3-A623-4432-B6F1-49D01905EDDB}" type="sibTrans" cxnId="{93922E1C-CFF8-41FB-BE15-C5CB158D0D3E}">
      <dgm:prSet/>
      <dgm:spPr/>
      <dgm:t>
        <a:bodyPr/>
        <a:lstStyle/>
        <a:p>
          <a:endParaRPr lang="en-US"/>
        </a:p>
      </dgm:t>
    </dgm:pt>
    <dgm:pt modelId="{D32F9F28-7D67-4D06-8F5B-C41EB8575A5F}">
      <dgm:prSet custT="1"/>
      <dgm:spPr/>
      <dgm:t>
        <a:bodyPr/>
        <a:lstStyle/>
        <a:p>
          <a:r>
            <a:rPr lang="en-GB" sz="2200" dirty="0"/>
            <a:t>What does ‘statutory guidance’ mean?</a:t>
          </a:r>
          <a:endParaRPr lang="en-US" sz="2200" dirty="0"/>
        </a:p>
      </dgm:t>
    </dgm:pt>
    <dgm:pt modelId="{F35BE139-C97A-4464-8B68-C466C777154B}" type="parTrans" cxnId="{EC1E35A3-A041-48FF-B0B4-ECF1A0438790}">
      <dgm:prSet/>
      <dgm:spPr/>
      <dgm:t>
        <a:bodyPr/>
        <a:lstStyle/>
        <a:p>
          <a:endParaRPr lang="en-US"/>
        </a:p>
      </dgm:t>
    </dgm:pt>
    <dgm:pt modelId="{2A77D97C-A3B2-47CE-9BDA-F7635951AF50}" type="sibTrans" cxnId="{EC1E35A3-A041-48FF-B0B4-ECF1A0438790}">
      <dgm:prSet/>
      <dgm:spPr/>
      <dgm:t>
        <a:bodyPr/>
        <a:lstStyle/>
        <a:p>
          <a:endParaRPr lang="en-US"/>
        </a:p>
      </dgm:t>
    </dgm:pt>
    <dgm:pt modelId="{78881351-60F1-41BD-86A2-18B73604B65E}">
      <dgm:prSet custT="1"/>
      <dgm:spPr/>
      <dgm:t>
        <a:bodyPr/>
        <a:lstStyle/>
        <a:p>
          <a:r>
            <a:rPr lang="en-GB" sz="2200" dirty="0"/>
            <a:t>The aim is to keep on top of changing trends and shape the design and delivery of effective services</a:t>
          </a:r>
          <a:endParaRPr lang="en-US" sz="2200" dirty="0"/>
        </a:p>
      </dgm:t>
    </dgm:pt>
    <dgm:pt modelId="{B396C43A-2A68-43BE-A395-844A53F0091F}" type="parTrans" cxnId="{07E2FA4E-3024-4D7F-8706-608F1C3DD731}">
      <dgm:prSet/>
      <dgm:spPr/>
      <dgm:t>
        <a:bodyPr/>
        <a:lstStyle/>
        <a:p>
          <a:endParaRPr lang="en-US"/>
        </a:p>
      </dgm:t>
    </dgm:pt>
    <dgm:pt modelId="{3FBC9545-83EA-4FEE-B1AC-17676ADCAD29}" type="sibTrans" cxnId="{07E2FA4E-3024-4D7F-8706-608F1C3DD731}">
      <dgm:prSet/>
      <dgm:spPr/>
      <dgm:t>
        <a:bodyPr/>
        <a:lstStyle/>
        <a:p>
          <a:endParaRPr lang="en-US"/>
        </a:p>
      </dgm:t>
    </dgm:pt>
    <dgm:pt modelId="{7BEA848F-AC6D-4ABE-9809-B051D3AB18B5}" type="pres">
      <dgm:prSet presAssocID="{F42BE8C0-C868-4DEF-B669-A2820D81AA74}" presName="vert0" presStyleCnt="0">
        <dgm:presLayoutVars>
          <dgm:dir/>
          <dgm:animOne val="branch"/>
          <dgm:animLvl val="lvl"/>
        </dgm:presLayoutVars>
      </dgm:prSet>
      <dgm:spPr/>
    </dgm:pt>
    <dgm:pt modelId="{11E6083D-BD77-44F4-8F1A-0BC741C04197}" type="pres">
      <dgm:prSet presAssocID="{6C74B506-8494-4AD0-953A-89435C180290}" presName="thickLine" presStyleLbl="alignNode1" presStyleIdx="0" presStyleCnt="6"/>
      <dgm:spPr/>
    </dgm:pt>
    <dgm:pt modelId="{F109257D-18DE-4D21-A56C-A47BED60F2C5}" type="pres">
      <dgm:prSet presAssocID="{6C74B506-8494-4AD0-953A-89435C180290}" presName="horz1" presStyleCnt="0"/>
      <dgm:spPr/>
    </dgm:pt>
    <dgm:pt modelId="{BEC6E1CA-0483-4672-AEB7-BD7B8D2B8982}" type="pres">
      <dgm:prSet presAssocID="{6C74B506-8494-4AD0-953A-89435C180290}" presName="tx1" presStyleLbl="revTx" presStyleIdx="0" presStyleCnt="6"/>
      <dgm:spPr/>
    </dgm:pt>
    <dgm:pt modelId="{CA2D0A11-C24D-40FD-9683-ABACA145665B}" type="pres">
      <dgm:prSet presAssocID="{6C74B506-8494-4AD0-953A-89435C180290}" presName="vert1" presStyleCnt="0"/>
      <dgm:spPr/>
    </dgm:pt>
    <dgm:pt modelId="{4F7FF25E-CDBE-4E71-8EF6-DB35CDF71C39}" type="pres">
      <dgm:prSet presAssocID="{B93924DA-F624-4433-8449-4232599B9E93}" presName="thickLine" presStyleLbl="alignNode1" presStyleIdx="1" presStyleCnt="6"/>
      <dgm:spPr/>
    </dgm:pt>
    <dgm:pt modelId="{0E033400-013E-4FB7-8FE5-76B92B1D5C6A}" type="pres">
      <dgm:prSet presAssocID="{B93924DA-F624-4433-8449-4232599B9E93}" presName="horz1" presStyleCnt="0"/>
      <dgm:spPr/>
    </dgm:pt>
    <dgm:pt modelId="{2D87152A-3523-4825-9F0A-1CB83CDF0953}" type="pres">
      <dgm:prSet presAssocID="{B93924DA-F624-4433-8449-4232599B9E93}" presName="tx1" presStyleLbl="revTx" presStyleIdx="1" presStyleCnt="6"/>
      <dgm:spPr/>
    </dgm:pt>
    <dgm:pt modelId="{86802F7C-76EF-41C2-975A-2EDCBE541357}" type="pres">
      <dgm:prSet presAssocID="{B93924DA-F624-4433-8449-4232599B9E93}" presName="vert1" presStyleCnt="0"/>
      <dgm:spPr/>
    </dgm:pt>
    <dgm:pt modelId="{591C1798-0EED-4860-9F18-D822ABB04194}" type="pres">
      <dgm:prSet presAssocID="{A18F0890-FC26-4B6D-8F27-96B66A9752CF}" presName="thickLine" presStyleLbl="alignNode1" presStyleIdx="2" presStyleCnt="6"/>
      <dgm:spPr/>
    </dgm:pt>
    <dgm:pt modelId="{F57A2215-0FBE-404A-BAC6-314E88C9DC67}" type="pres">
      <dgm:prSet presAssocID="{A18F0890-FC26-4B6D-8F27-96B66A9752CF}" presName="horz1" presStyleCnt="0"/>
      <dgm:spPr/>
    </dgm:pt>
    <dgm:pt modelId="{D9D58D33-59F7-4772-B411-A859433A1DAF}" type="pres">
      <dgm:prSet presAssocID="{A18F0890-FC26-4B6D-8F27-96B66A9752CF}" presName="tx1" presStyleLbl="revTx" presStyleIdx="2" presStyleCnt="6"/>
      <dgm:spPr/>
    </dgm:pt>
    <dgm:pt modelId="{CE0219BD-99BC-4843-AB4B-362BE7E9FD15}" type="pres">
      <dgm:prSet presAssocID="{A18F0890-FC26-4B6D-8F27-96B66A9752CF}" presName="vert1" presStyleCnt="0"/>
      <dgm:spPr/>
    </dgm:pt>
    <dgm:pt modelId="{06978362-60B4-4277-8846-728C7B9C5245}" type="pres">
      <dgm:prSet presAssocID="{157030BD-3455-4593-AC60-29E83CA3E5FC}" presName="thickLine" presStyleLbl="alignNode1" presStyleIdx="3" presStyleCnt="6"/>
      <dgm:spPr/>
    </dgm:pt>
    <dgm:pt modelId="{CFB875A1-B405-4014-BFA0-9FAFEDF6D1D2}" type="pres">
      <dgm:prSet presAssocID="{157030BD-3455-4593-AC60-29E83CA3E5FC}" presName="horz1" presStyleCnt="0"/>
      <dgm:spPr/>
    </dgm:pt>
    <dgm:pt modelId="{6AF63340-1B6D-461D-83B3-63C638FBA508}" type="pres">
      <dgm:prSet presAssocID="{157030BD-3455-4593-AC60-29E83CA3E5FC}" presName="tx1" presStyleLbl="revTx" presStyleIdx="3" presStyleCnt="6"/>
      <dgm:spPr/>
    </dgm:pt>
    <dgm:pt modelId="{639ED8A9-3DB9-4070-B3F9-0E8FD2D74E2C}" type="pres">
      <dgm:prSet presAssocID="{157030BD-3455-4593-AC60-29E83CA3E5FC}" presName="vert1" presStyleCnt="0"/>
      <dgm:spPr/>
    </dgm:pt>
    <dgm:pt modelId="{C73B6BDB-C5FE-4AEF-BB82-7039E2C8822C}" type="pres">
      <dgm:prSet presAssocID="{D32F9F28-7D67-4D06-8F5B-C41EB8575A5F}" presName="thickLine" presStyleLbl="alignNode1" presStyleIdx="4" presStyleCnt="6"/>
      <dgm:spPr/>
    </dgm:pt>
    <dgm:pt modelId="{E989B31A-EEEB-4F54-9FBA-97AEFCD36BAB}" type="pres">
      <dgm:prSet presAssocID="{D32F9F28-7D67-4D06-8F5B-C41EB8575A5F}" presName="horz1" presStyleCnt="0"/>
      <dgm:spPr/>
    </dgm:pt>
    <dgm:pt modelId="{77543D56-C6A9-4B2F-811B-AE5E3FDC374A}" type="pres">
      <dgm:prSet presAssocID="{D32F9F28-7D67-4D06-8F5B-C41EB8575A5F}" presName="tx1" presStyleLbl="revTx" presStyleIdx="4" presStyleCnt="6"/>
      <dgm:spPr/>
    </dgm:pt>
    <dgm:pt modelId="{B3DDC743-71C9-4107-9D4F-B187E2E0D2CB}" type="pres">
      <dgm:prSet presAssocID="{D32F9F28-7D67-4D06-8F5B-C41EB8575A5F}" presName="vert1" presStyleCnt="0"/>
      <dgm:spPr/>
    </dgm:pt>
    <dgm:pt modelId="{955A8350-5C43-4BC1-9149-BA1D3831ACEF}" type="pres">
      <dgm:prSet presAssocID="{78881351-60F1-41BD-86A2-18B73604B65E}" presName="thickLine" presStyleLbl="alignNode1" presStyleIdx="5" presStyleCnt="6"/>
      <dgm:spPr/>
    </dgm:pt>
    <dgm:pt modelId="{706870E6-FD9C-44F5-83CC-539A4E63A7D1}" type="pres">
      <dgm:prSet presAssocID="{78881351-60F1-41BD-86A2-18B73604B65E}" presName="horz1" presStyleCnt="0"/>
      <dgm:spPr/>
    </dgm:pt>
    <dgm:pt modelId="{8B4C617E-4386-4960-860B-0665F7FA02D5}" type="pres">
      <dgm:prSet presAssocID="{78881351-60F1-41BD-86A2-18B73604B65E}" presName="tx1" presStyleLbl="revTx" presStyleIdx="5" presStyleCnt="6"/>
      <dgm:spPr/>
    </dgm:pt>
    <dgm:pt modelId="{2F7FB8F4-D301-4926-928E-A522D33A7F7A}" type="pres">
      <dgm:prSet presAssocID="{78881351-60F1-41BD-86A2-18B73604B65E}" presName="vert1" presStyleCnt="0"/>
      <dgm:spPr/>
    </dgm:pt>
  </dgm:ptLst>
  <dgm:cxnLst>
    <dgm:cxn modelId="{2C37BC0C-6E78-41D2-BA3D-ECA6758505D0}" type="presOf" srcId="{F42BE8C0-C868-4DEF-B669-A2820D81AA74}" destId="{7BEA848F-AC6D-4ABE-9809-B051D3AB18B5}" srcOrd="0" destOrd="0" presId="urn:microsoft.com/office/officeart/2008/layout/LinedList"/>
    <dgm:cxn modelId="{93922E1C-CFF8-41FB-BE15-C5CB158D0D3E}" srcId="{F42BE8C0-C868-4DEF-B669-A2820D81AA74}" destId="{157030BD-3455-4593-AC60-29E83CA3E5FC}" srcOrd="3" destOrd="0" parTransId="{F3B78913-2215-4383-AE1C-4B817069C516}" sibTransId="{4ABA6AC3-A623-4432-B6F1-49D01905EDDB}"/>
    <dgm:cxn modelId="{E860965D-E03F-4B1D-8151-808B498C3DF6}" type="presOf" srcId="{B93924DA-F624-4433-8449-4232599B9E93}" destId="{2D87152A-3523-4825-9F0A-1CB83CDF0953}" srcOrd="0" destOrd="0" presId="urn:microsoft.com/office/officeart/2008/layout/LinedList"/>
    <dgm:cxn modelId="{2179964A-D89A-44FE-A64B-60C9154063DB}" type="presOf" srcId="{6C74B506-8494-4AD0-953A-89435C180290}" destId="{BEC6E1CA-0483-4672-AEB7-BD7B8D2B8982}" srcOrd="0" destOrd="0" presId="urn:microsoft.com/office/officeart/2008/layout/LinedList"/>
    <dgm:cxn modelId="{8737B36D-3F27-4907-A84C-2AB6D7B9F5CD}" type="presOf" srcId="{78881351-60F1-41BD-86A2-18B73604B65E}" destId="{8B4C617E-4386-4960-860B-0665F7FA02D5}" srcOrd="0" destOrd="0" presId="urn:microsoft.com/office/officeart/2008/layout/LinedList"/>
    <dgm:cxn modelId="{34D9526E-D898-45C3-8873-AB53FDB5D965}" type="presOf" srcId="{D32F9F28-7D67-4D06-8F5B-C41EB8575A5F}" destId="{77543D56-C6A9-4B2F-811B-AE5E3FDC374A}" srcOrd="0" destOrd="0" presId="urn:microsoft.com/office/officeart/2008/layout/LinedList"/>
    <dgm:cxn modelId="{07E2FA4E-3024-4D7F-8706-608F1C3DD731}" srcId="{F42BE8C0-C868-4DEF-B669-A2820D81AA74}" destId="{78881351-60F1-41BD-86A2-18B73604B65E}" srcOrd="5" destOrd="0" parTransId="{B396C43A-2A68-43BE-A395-844A53F0091F}" sibTransId="{3FBC9545-83EA-4FEE-B1AC-17676ADCAD29}"/>
    <dgm:cxn modelId="{CB06E36F-925B-4B0F-884C-3C572A8A9C38}" type="presOf" srcId="{157030BD-3455-4593-AC60-29E83CA3E5FC}" destId="{6AF63340-1B6D-461D-83B3-63C638FBA508}" srcOrd="0" destOrd="0" presId="urn:microsoft.com/office/officeart/2008/layout/LinedList"/>
    <dgm:cxn modelId="{7022E887-38DA-4887-9A33-315EA2C494D5}" srcId="{F42BE8C0-C868-4DEF-B669-A2820D81AA74}" destId="{6C74B506-8494-4AD0-953A-89435C180290}" srcOrd="0" destOrd="0" parTransId="{1BBA592E-D59F-4872-AD59-D7B4540DAFA0}" sibTransId="{F75AB321-89A4-414D-886F-56E8AD3D3C63}"/>
    <dgm:cxn modelId="{EC1E35A3-A041-48FF-B0B4-ECF1A0438790}" srcId="{F42BE8C0-C868-4DEF-B669-A2820D81AA74}" destId="{D32F9F28-7D67-4D06-8F5B-C41EB8575A5F}" srcOrd="4" destOrd="0" parTransId="{F35BE139-C97A-4464-8B68-C466C777154B}" sibTransId="{2A77D97C-A3B2-47CE-9BDA-F7635951AF50}"/>
    <dgm:cxn modelId="{B3C706AD-7CD7-48C0-A89B-E169FCD32B72}" srcId="{F42BE8C0-C868-4DEF-B669-A2820D81AA74}" destId="{A18F0890-FC26-4B6D-8F27-96B66A9752CF}" srcOrd="2" destOrd="0" parTransId="{809917DA-F024-4CF1-9D7F-7058483C5914}" sibTransId="{1287FA70-8991-43A5-8C49-6B0009371910}"/>
    <dgm:cxn modelId="{9B68E1C3-3911-4FA4-A1BF-9AD9C296FFAF}" srcId="{F42BE8C0-C868-4DEF-B669-A2820D81AA74}" destId="{B93924DA-F624-4433-8449-4232599B9E93}" srcOrd="1" destOrd="0" parTransId="{CB7D49E6-7F9E-4AD2-8FF8-F6EFBB86A2F9}" sibTransId="{7A275F89-9480-407F-B6F1-6BB99DA5899B}"/>
    <dgm:cxn modelId="{CF6B39F1-0534-4D58-8158-757051A08C65}" type="presOf" srcId="{A18F0890-FC26-4B6D-8F27-96B66A9752CF}" destId="{D9D58D33-59F7-4772-B411-A859433A1DAF}" srcOrd="0" destOrd="0" presId="urn:microsoft.com/office/officeart/2008/layout/LinedList"/>
    <dgm:cxn modelId="{276651D0-92DE-415A-A180-400F13714AA3}" type="presParOf" srcId="{7BEA848F-AC6D-4ABE-9809-B051D3AB18B5}" destId="{11E6083D-BD77-44F4-8F1A-0BC741C04197}" srcOrd="0" destOrd="0" presId="urn:microsoft.com/office/officeart/2008/layout/LinedList"/>
    <dgm:cxn modelId="{0B881697-1C93-4B41-B264-F136956D4B7C}" type="presParOf" srcId="{7BEA848F-AC6D-4ABE-9809-B051D3AB18B5}" destId="{F109257D-18DE-4D21-A56C-A47BED60F2C5}" srcOrd="1" destOrd="0" presId="urn:microsoft.com/office/officeart/2008/layout/LinedList"/>
    <dgm:cxn modelId="{9D8C8834-CE87-4257-89B4-55E2C2DEBFE8}" type="presParOf" srcId="{F109257D-18DE-4D21-A56C-A47BED60F2C5}" destId="{BEC6E1CA-0483-4672-AEB7-BD7B8D2B8982}" srcOrd="0" destOrd="0" presId="urn:microsoft.com/office/officeart/2008/layout/LinedList"/>
    <dgm:cxn modelId="{52F7383F-F2C5-47AC-8347-D45A9EF61DC2}" type="presParOf" srcId="{F109257D-18DE-4D21-A56C-A47BED60F2C5}" destId="{CA2D0A11-C24D-40FD-9683-ABACA145665B}" srcOrd="1" destOrd="0" presId="urn:microsoft.com/office/officeart/2008/layout/LinedList"/>
    <dgm:cxn modelId="{38FE411B-9F89-438F-AD9E-15FC0BC0336C}" type="presParOf" srcId="{7BEA848F-AC6D-4ABE-9809-B051D3AB18B5}" destId="{4F7FF25E-CDBE-4E71-8EF6-DB35CDF71C39}" srcOrd="2" destOrd="0" presId="urn:microsoft.com/office/officeart/2008/layout/LinedList"/>
    <dgm:cxn modelId="{EC7FB1FC-34A1-461D-8EC4-9A9634BE95A8}" type="presParOf" srcId="{7BEA848F-AC6D-4ABE-9809-B051D3AB18B5}" destId="{0E033400-013E-4FB7-8FE5-76B92B1D5C6A}" srcOrd="3" destOrd="0" presId="urn:microsoft.com/office/officeart/2008/layout/LinedList"/>
    <dgm:cxn modelId="{548CC5E5-8FD5-4B3B-B64B-0BDFC17837F6}" type="presParOf" srcId="{0E033400-013E-4FB7-8FE5-76B92B1D5C6A}" destId="{2D87152A-3523-4825-9F0A-1CB83CDF0953}" srcOrd="0" destOrd="0" presId="urn:microsoft.com/office/officeart/2008/layout/LinedList"/>
    <dgm:cxn modelId="{F9A06B86-99B1-48F1-9056-E70E86336A7A}" type="presParOf" srcId="{0E033400-013E-4FB7-8FE5-76B92B1D5C6A}" destId="{86802F7C-76EF-41C2-975A-2EDCBE541357}" srcOrd="1" destOrd="0" presId="urn:microsoft.com/office/officeart/2008/layout/LinedList"/>
    <dgm:cxn modelId="{3F490117-E0B6-4BD2-AD49-79FD669E2FA5}" type="presParOf" srcId="{7BEA848F-AC6D-4ABE-9809-B051D3AB18B5}" destId="{591C1798-0EED-4860-9F18-D822ABB04194}" srcOrd="4" destOrd="0" presId="urn:microsoft.com/office/officeart/2008/layout/LinedList"/>
    <dgm:cxn modelId="{834D66CF-B9C2-4CEC-A8D2-BBFC1130CD26}" type="presParOf" srcId="{7BEA848F-AC6D-4ABE-9809-B051D3AB18B5}" destId="{F57A2215-0FBE-404A-BAC6-314E88C9DC67}" srcOrd="5" destOrd="0" presId="urn:microsoft.com/office/officeart/2008/layout/LinedList"/>
    <dgm:cxn modelId="{01C0FEC3-A688-4A3A-B81F-A18D77DBDEE4}" type="presParOf" srcId="{F57A2215-0FBE-404A-BAC6-314E88C9DC67}" destId="{D9D58D33-59F7-4772-B411-A859433A1DAF}" srcOrd="0" destOrd="0" presId="urn:microsoft.com/office/officeart/2008/layout/LinedList"/>
    <dgm:cxn modelId="{D898732F-AE68-49F4-BDFF-01AE4B110360}" type="presParOf" srcId="{F57A2215-0FBE-404A-BAC6-314E88C9DC67}" destId="{CE0219BD-99BC-4843-AB4B-362BE7E9FD15}" srcOrd="1" destOrd="0" presId="urn:microsoft.com/office/officeart/2008/layout/LinedList"/>
    <dgm:cxn modelId="{18D440A5-1031-4800-A296-FCD5EA176D04}" type="presParOf" srcId="{7BEA848F-AC6D-4ABE-9809-B051D3AB18B5}" destId="{06978362-60B4-4277-8846-728C7B9C5245}" srcOrd="6" destOrd="0" presId="urn:microsoft.com/office/officeart/2008/layout/LinedList"/>
    <dgm:cxn modelId="{2E9F77F8-342F-47F7-887C-D8E082E78599}" type="presParOf" srcId="{7BEA848F-AC6D-4ABE-9809-B051D3AB18B5}" destId="{CFB875A1-B405-4014-BFA0-9FAFEDF6D1D2}" srcOrd="7" destOrd="0" presId="urn:microsoft.com/office/officeart/2008/layout/LinedList"/>
    <dgm:cxn modelId="{A5F7940A-D1A5-4EA4-A4A1-C29D91DAEB9B}" type="presParOf" srcId="{CFB875A1-B405-4014-BFA0-9FAFEDF6D1D2}" destId="{6AF63340-1B6D-461D-83B3-63C638FBA508}" srcOrd="0" destOrd="0" presId="urn:microsoft.com/office/officeart/2008/layout/LinedList"/>
    <dgm:cxn modelId="{3199979B-234C-41A0-8117-EE786E356137}" type="presParOf" srcId="{CFB875A1-B405-4014-BFA0-9FAFEDF6D1D2}" destId="{639ED8A9-3DB9-4070-B3F9-0E8FD2D74E2C}" srcOrd="1" destOrd="0" presId="urn:microsoft.com/office/officeart/2008/layout/LinedList"/>
    <dgm:cxn modelId="{D26D384B-B4C8-4DB1-A7A3-00E29CB028FC}" type="presParOf" srcId="{7BEA848F-AC6D-4ABE-9809-B051D3AB18B5}" destId="{C73B6BDB-C5FE-4AEF-BB82-7039E2C8822C}" srcOrd="8" destOrd="0" presId="urn:microsoft.com/office/officeart/2008/layout/LinedList"/>
    <dgm:cxn modelId="{7DA8A1F3-BA9D-4C73-BE2D-370D37AD3518}" type="presParOf" srcId="{7BEA848F-AC6D-4ABE-9809-B051D3AB18B5}" destId="{E989B31A-EEEB-4F54-9FBA-97AEFCD36BAB}" srcOrd="9" destOrd="0" presId="urn:microsoft.com/office/officeart/2008/layout/LinedList"/>
    <dgm:cxn modelId="{5266D874-B1CA-4ECA-B7FB-6F4CDBF42F5F}" type="presParOf" srcId="{E989B31A-EEEB-4F54-9FBA-97AEFCD36BAB}" destId="{77543D56-C6A9-4B2F-811B-AE5E3FDC374A}" srcOrd="0" destOrd="0" presId="urn:microsoft.com/office/officeart/2008/layout/LinedList"/>
    <dgm:cxn modelId="{1D3FF167-D24E-4EEE-82FE-1A58C785F9D6}" type="presParOf" srcId="{E989B31A-EEEB-4F54-9FBA-97AEFCD36BAB}" destId="{B3DDC743-71C9-4107-9D4F-B187E2E0D2CB}" srcOrd="1" destOrd="0" presId="urn:microsoft.com/office/officeart/2008/layout/LinedList"/>
    <dgm:cxn modelId="{C59FB2E8-E401-4E79-AE9B-CF2087440347}" type="presParOf" srcId="{7BEA848F-AC6D-4ABE-9809-B051D3AB18B5}" destId="{955A8350-5C43-4BC1-9149-BA1D3831ACEF}" srcOrd="10" destOrd="0" presId="urn:microsoft.com/office/officeart/2008/layout/LinedList"/>
    <dgm:cxn modelId="{E16E6E43-7478-4E06-A996-966F8E6BDD49}" type="presParOf" srcId="{7BEA848F-AC6D-4ABE-9809-B051D3AB18B5}" destId="{706870E6-FD9C-44F5-83CC-539A4E63A7D1}" srcOrd="11" destOrd="0" presId="urn:microsoft.com/office/officeart/2008/layout/LinedList"/>
    <dgm:cxn modelId="{69808331-B624-41B2-9DC6-D3444AB457CA}" type="presParOf" srcId="{706870E6-FD9C-44F5-83CC-539A4E63A7D1}" destId="{8B4C617E-4386-4960-860B-0665F7FA02D5}" srcOrd="0" destOrd="0" presId="urn:microsoft.com/office/officeart/2008/layout/LinedList"/>
    <dgm:cxn modelId="{6F99F64B-D9E0-46D7-BFF9-3415014E2482}" type="presParOf" srcId="{706870E6-FD9C-44F5-83CC-539A4E63A7D1}" destId="{2F7FB8F4-D301-4926-928E-A522D33A7F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A86CA66-C357-4832-9757-D27DE14A8D5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8E60361-8BA3-49BD-9D65-6BD8138BE379}">
      <dgm:prSet/>
      <dgm:spPr/>
      <dgm:t>
        <a:bodyPr/>
        <a:lstStyle/>
        <a:p>
          <a:r>
            <a:rPr lang="en-GB"/>
            <a:t>Scanning</a:t>
          </a:r>
          <a:endParaRPr lang="en-US"/>
        </a:p>
      </dgm:t>
    </dgm:pt>
    <dgm:pt modelId="{4BC26517-1D34-478B-9DA8-821C226C9D2D}" type="parTrans" cxnId="{E9385216-FC2F-415C-8F28-83AB770F8D0E}">
      <dgm:prSet/>
      <dgm:spPr/>
      <dgm:t>
        <a:bodyPr/>
        <a:lstStyle/>
        <a:p>
          <a:endParaRPr lang="en-US"/>
        </a:p>
      </dgm:t>
    </dgm:pt>
    <dgm:pt modelId="{82C4390E-30DD-436A-BE3A-31D948B87F4B}" type="sibTrans" cxnId="{E9385216-FC2F-415C-8F28-83AB770F8D0E}">
      <dgm:prSet/>
      <dgm:spPr/>
      <dgm:t>
        <a:bodyPr/>
        <a:lstStyle/>
        <a:p>
          <a:endParaRPr lang="en-US"/>
        </a:p>
      </dgm:t>
    </dgm:pt>
    <dgm:pt modelId="{5B807C8E-F13A-434B-AED5-F5FD6BB6485C}">
      <dgm:prSet/>
      <dgm:spPr/>
      <dgm:t>
        <a:bodyPr/>
        <a:lstStyle/>
        <a:p>
          <a:r>
            <a:rPr lang="en-GB"/>
            <a:t>Analysis</a:t>
          </a:r>
          <a:endParaRPr lang="en-US"/>
        </a:p>
      </dgm:t>
    </dgm:pt>
    <dgm:pt modelId="{3F4916AC-80DF-4CEF-9E04-145922C886BC}" type="parTrans" cxnId="{6366F906-698B-4C12-8EFE-430B57B3F4A7}">
      <dgm:prSet/>
      <dgm:spPr/>
      <dgm:t>
        <a:bodyPr/>
        <a:lstStyle/>
        <a:p>
          <a:endParaRPr lang="en-US"/>
        </a:p>
      </dgm:t>
    </dgm:pt>
    <dgm:pt modelId="{6C7BB288-CC73-4696-A2B4-201A28770FA1}" type="sibTrans" cxnId="{6366F906-698B-4C12-8EFE-430B57B3F4A7}">
      <dgm:prSet/>
      <dgm:spPr/>
      <dgm:t>
        <a:bodyPr/>
        <a:lstStyle/>
        <a:p>
          <a:endParaRPr lang="en-US"/>
        </a:p>
      </dgm:t>
    </dgm:pt>
    <dgm:pt modelId="{D72E4808-49FA-42D7-9235-26EEC45F4140}">
      <dgm:prSet/>
      <dgm:spPr/>
      <dgm:t>
        <a:bodyPr/>
        <a:lstStyle/>
        <a:p>
          <a:r>
            <a:rPr lang="en-GB"/>
            <a:t>Response</a:t>
          </a:r>
          <a:endParaRPr lang="en-US"/>
        </a:p>
      </dgm:t>
    </dgm:pt>
    <dgm:pt modelId="{1AF8A653-0839-4C6D-8C87-C2DE76D81323}" type="parTrans" cxnId="{A8504CB5-950E-485D-AD58-06337538417C}">
      <dgm:prSet/>
      <dgm:spPr/>
      <dgm:t>
        <a:bodyPr/>
        <a:lstStyle/>
        <a:p>
          <a:endParaRPr lang="en-US"/>
        </a:p>
      </dgm:t>
    </dgm:pt>
    <dgm:pt modelId="{EE3076A7-9A9F-4180-AD1D-606F82F74B09}" type="sibTrans" cxnId="{A8504CB5-950E-485D-AD58-06337538417C}">
      <dgm:prSet/>
      <dgm:spPr/>
      <dgm:t>
        <a:bodyPr/>
        <a:lstStyle/>
        <a:p>
          <a:endParaRPr lang="en-US"/>
        </a:p>
      </dgm:t>
    </dgm:pt>
    <dgm:pt modelId="{04AB4EBD-D6B0-4F34-B5F9-03EF842D159E}">
      <dgm:prSet/>
      <dgm:spPr/>
      <dgm:t>
        <a:bodyPr/>
        <a:lstStyle/>
        <a:p>
          <a:r>
            <a:rPr lang="en-GB"/>
            <a:t>Assessment</a:t>
          </a:r>
          <a:endParaRPr lang="en-US"/>
        </a:p>
      </dgm:t>
    </dgm:pt>
    <dgm:pt modelId="{0B262A4B-23C9-4FF6-9EEB-D229C4CA5426}" type="parTrans" cxnId="{1AA8809F-210A-47A9-ACEE-D6D225CD92A0}">
      <dgm:prSet/>
      <dgm:spPr/>
      <dgm:t>
        <a:bodyPr/>
        <a:lstStyle/>
        <a:p>
          <a:endParaRPr lang="en-US"/>
        </a:p>
      </dgm:t>
    </dgm:pt>
    <dgm:pt modelId="{FB268314-C4CD-4361-845C-DE76CDCFF2ED}" type="sibTrans" cxnId="{1AA8809F-210A-47A9-ACEE-D6D225CD92A0}">
      <dgm:prSet/>
      <dgm:spPr/>
      <dgm:t>
        <a:bodyPr/>
        <a:lstStyle/>
        <a:p>
          <a:endParaRPr lang="en-US"/>
        </a:p>
      </dgm:t>
    </dgm:pt>
    <dgm:pt modelId="{EF0DE714-4D4F-466E-A135-56BBA8D6B5AB}" type="pres">
      <dgm:prSet presAssocID="{6A86CA66-C357-4832-9757-D27DE14A8D58}" presName="linear" presStyleCnt="0">
        <dgm:presLayoutVars>
          <dgm:animLvl val="lvl"/>
          <dgm:resizeHandles val="exact"/>
        </dgm:presLayoutVars>
      </dgm:prSet>
      <dgm:spPr/>
    </dgm:pt>
    <dgm:pt modelId="{1DA3DFB2-3F95-44D0-B31B-75EB03015210}" type="pres">
      <dgm:prSet presAssocID="{B8E60361-8BA3-49BD-9D65-6BD8138BE379}" presName="parentText" presStyleLbl="node1" presStyleIdx="0" presStyleCnt="4">
        <dgm:presLayoutVars>
          <dgm:chMax val="0"/>
          <dgm:bulletEnabled val="1"/>
        </dgm:presLayoutVars>
      </dgm:prSet>
      <dgm:spPr/>
    </dgm:pt>
    <dgm:pt modelId="{B5075E98-2CEE-4837-9E62-4033C9274032}" type="pres">
      <dgm:prSet presAssocID="{82C4390E-30DD-436A-BE3A-31D948B87F4B}" presName="spacer" presStyleCnt="0"/>
      <dgm:spPr/>
    </dgm:pt>
    <dgm:pt modelId="{4EE1CA64-AE08-41ED-A76A-B3B8F24471D2}" type="pres">
      <dgm:prSet presAssocID="{5B807C8E-F13A-434B-AED5-F5FD6BB6485C}" presName="parentText" presStyleLbl="node1" presStyleIdx="1" presStyleCnt="4">
        <dgm:presLayoutVars>
          <dgm:chMax val="0"/>
          <dgm:bulletEnabled val="1"/>
        </dgm:presLayoutVars>
      </dgm:prSet>
      <dgm:spPr/>
    </dgm:pt>
    <dgm:pt modelId="{D22CDC88-7DB9-404D-A0DF-17CA996A999B}" type="pres">
      <dgm:prSet presAssocID="{6C7BB288-CC73-4696-A2B4-201A28770FA1}" presName="spacer" presStyleCnt="0"/>
      <dgm:spPr/>
    </dgm:pt>
    <dgm:pt modelId="{D46F2660-4452-4B35-B31C-E894A483030D}" type="pres">
      <dgm:prSet presAssocID="{D72E4808-49FA-42D7-9235-26EEC45F4140}" presName="parentText" presStyleLbl="node1" presStyleIdx="2" presStyleCnt="4">
        <dgm:presLayoutVars>
          <dgm:chMax val="0"/>
          <dgm:bulletEnabled val="1"/>
        </dgm:presLayoutVars>
      </dgm:prSet>
      <dgm:spPr/>
    </dgm:pt>
    <dgm:pt modelId="{1683B72C-FA9B-4DA9-A207-559454A75640}" type="pres">
      <dgm:prSet presAssocID="{EE3076A7-9A9F-4180-AD1D-606F82F74B09}" presName="spacer" presStyleCnt="0"/>
      <dgm:spPr/>
    </dgm:pt>
    <dgm:pt modelId="{9710034D-D0E5-4622-A08B-84B384D415C9}" type="pres">
      <dgm:prSet presAssocID="{04AB4EBD-D6B0-4F34-B5F9-03EF842D159E}" presName="parentText" presStyleLbl="node1" presStyleIdx="3" presStyleCnt="4">
        <dgm:presLayoutVars>
          <dgm:chMax val="0"/>
          <dgm:bulletEnabled val="1"/>
        </dgm:presLayoutVars>
      </dgm:prSet>
      <dgm:spPr/>
    </dgm:pt>
  </dgm:ptLst>
  <dgm:cxnLst>
    <dgm:cxn modelId="{3AF05704-7BDA-44C5-9EC5-C2370571A94F}" type="presOf" srcId="{04AB4EBD-D6B0-4F34-B5F9-03EF842D159E}" destId="{9710034D-D0E5-4622-A08B-84B384D415C9}" srcOrd="0" destOrd="0" presId="urn:microsoft.com/office/officeart/2005/8/layout/vList2"/>
    <dgm:cxn modelId="{6366F906-698B-4C12-8EFE-430B57B3F4A7}" srcId="{6A86CA66-C357-4832-9757-D27DE14A8D58}" destId="{5B807C8E-F13A-434B-AED5-F5FD6BB6485C}" srcOrd="1" destOrd="0" parTransId="{3F4916AC-80DF-4CEF-9E04-145922C886BC}" sibTransId="{6C7BB288-CC73-4696-A2B4-201A28770FA1}"/>
    <dgm:cxn modelId="{E9385216-FC2F-415C-8F28-83AB770F8D0E}" srcId="{6A86CA66-C357-4832-9757-D27DE14A8D58}" destId="{B8E60361-8BA3-49BD-9D65-6BD8138BE379}" srcOrd="0" destOrd="0" parTransId="{4BC26517-1D34-478B-9DA8-821C226C9D2D}" sibTransId="{82C4390E-30DD-436A-BE3A-31D948B87F4B}"/>
    <dgm:cxn modelId="{8627894B-4B78-4DDD-A968-8C191E842674}" type="presOf" srcId="{5B807C8E-F13A-434B-AED5-F5FD6BB6485C}" destId="{4EE1CA64-AE08-41ED-A76A-B3B8F24471D2}" srcOrd="0" destOrd="0" presId="urn:microsoft.com/office/officeart/2005/8/layout/vList2"/>
    <dgm:cxn modelId="{3643C755-AB05-4061-BAF3-1CC5023C137F}" type="presOf" srcId="{B8E60361-8BA3-49BD-9D65-6BD8138BE379}" destId="{1DA3DFB2-3F95-44D0-B31B-75EB03015210}" srcOrd="0" destOrd="0" presId="urn:microsoft.com/office/officeart/2005/8/layout/vList2"/>
    <dgm:cxn modelId="{51A5BE90-89C0-4A38-AEE3-C8CF57B86265}" type="presOf" srcId="{6A86CA66-C357-4832-9757-D27DE14A8D58}" destId="{EF0DE714-4D4F-466E-A135-56BBA8D6B5AB}" srcOrd="0" destOrd="0" presId="urn:microsoft.com/office/officeart/2005/8/layout/vList2"/>
    <dgm:cxn modelId="{1AA8809F-210A-47A9-ACEE-D6D225CD92A0}" srcId="{6A86CA66-C357-4832-9757-D27DE14A8D58}" destId="{04AB4EBD-D6B0-4F34-B5F9-03EF842D159E}" srcOrd="3" destOrd="0" parTransId="{0B262A4B-23C9-4FF6-9EEB-D229C4CA5426}" sibTransId="{FB268314-C4CD-4361-845C-DE76CDCFF2ED}"/>
    <dgm:cxn modelId="{A8504CB5-950E-485D-AD58-06337538417C}" srcId="{6A86CA66-C357-4832-9757-D27DE14A8D58}" destId="{D72E4808-49FA-42D7-9235-26EEC45F4140}" srcOrd="2" destOrd="0" parTransId="{1AF8A653-0839-4C6D-8C87-C2DE76D81323}" sibTransId="{EE3076A7-9A9F-4180-AD1D-606F82F74B09}"/>
    <dgm:cxn modelId="{11D9F0BC-4E63-4FB3-8236-F47ACAC2D459}" type="presOf" srcId="{D72E4808-49FA-42D7-9235-26EEC45F4140}" destId="{D46F2660-4452-4B35-B31C-E894A483030D}" srcOrd="0" destOrd="0" presId="urn:microsoft.com/office/officeart/2005/8/layout/vList2"/>
    <dgm:cxn modelId="{FB6D4A96-80C5-4B63-94B6-4E05C28D1DA1}" type="presParOf" srcId="{EF0DE714-4D4F-466E-A135-56BBA8D6B5AB}" destId="{1DA3DFB2-3F95-44D0-B31B-75EB03015210}" srcOrd="0" destOrd="0" presId="urn:microsoft.com/office/officeart/2005/8/layout/vList2"/>
    <dgm:cxn modelId="{C4C8A2B2-AE72-4DC3-854E-F67C4D2CE116}" type="presParOf" srcId="{EF0DE714-4D4F-466E-A135-56BBA8D6B5AB}" destId="{B5075E98-2CEE-4837-9E62-4033C9274032}" srcOrd="1" destOrd="0" presId="urn:microsoft.com/office/officeart/2005/8/layout/vList2"/>
    <dgm:cxn modelId="{2F606C32-B6CD-4F25-8FC9-4668BB492083}" type="presParOf" srcId="{EF0DE714-4D4F-466E-A135-56BBA8D6B5AB}" destId="{4EE1CA64-AE08-41ED-A76A-B3B8F24471D2}" srcOrd="2" destOrd="0" presId="urn:microsoft.com/office/officeart/2005/8/layout/vList2"/>
    <dgm:cxn modelId="{7A04B440-3BC6-456F-9F7B-2C66A707F712}" type="presParOf" srcId="{EF0DE714-4D4F-466E-A135-56BBA8D6B5AB}" destId="{D22CDC88-7DB9-404D-A0DF-17CA996A999B}" srcOrd="3" destOrd="0" presId="urn:microsoft.com/office/officeart/2005/8/layout/vList2"/>
    <dgm:cxn modelId="{5C617B84-4175-4203-BE6E-856B9368A5FB}" type="presParOf" srcId="{EF0DE714-4D4F-466E-A135-56BBA8D6B5AB}" destId="{D46F2660-4452-4B35-B31C-E894A483030D}" srcOrd="4" destOrd="0" presId="urn:microsoft.com/office/officeart/2005/8/layout/vList2"/>
    <dgm:cxn modelId="{C224FB67-8087-4DC8-BF6D-A3124FC6988B}" type="presParOf" srcId="{EF0DE714-4D4F-466E-A135-56BBA8D6B5AB}" destId="{1683B72C-FA9B-4DA9-A207-559454A75640}" srcOrd="5" destOrd="0" presId="urn:microsoft.com/office/officeart/2005/8/layout/vList2"/>
    <dgm:cxn modelId="{B7D400A8-818D-4DA5-BAEE-4CF384A94A12}" type="presParOf" srcId="{EF0DE714-4D4F-466E-A135-56BBA8D6B5AB}" destId="{9710034D-D0E5-4622-A08B-84B384D415C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A91B43-7801-4B6B-BD88-5DFC2FBB33EF}"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D532134B-82C9-4A65-B28D-1557369E91DE}">
      <dgm:prSet/>
      <dgm:spPr/>
      <dgm:t>
        <a:bodyPr/>
        <a:lstStyle/>
        <a:p>
          <a:r>
            <a:rPr lang="en-GB" dirty="0"/>
            <a:t>Deals with a wide range of behaviours and offences in descending order of seriousness</a:t>
          </a:r>
          <a:endParaRPr lang="en-US" dirty="0"/>
        </a:p>
      </dgm:t>
    </dgm:pt>
    <dgm:pt modelId="{3BE96662-F576-4D1E-B311-BD0B6C8E58CE}" type="parTrans" cxnId="{17A90F74-77E3-4D24-B422-048AE1A79325}">
      <dgm:prSet/>
      <dgm:spPr/>
      <dgm:t>
        <a:bodyPr/>
        <a:lstStyle/>
        <a:p>
          <a:endParaRPr lang="en-US"/>
        </a:p>
      </dgm:t>
    </dgm:pt>
    <dgm:pt modelId="{EEC8B611-D52E-41A0-B1F8-FFACBD04C1B0}" type="sibTrans" cxnId="{17A90F74-77E3-4D24-B422-048AE1A79325}">
      <dgm:prSet/>
      <dgm:spPr/>
      <dgm:t>
        <a:bodyPr/>
        <a:lstStyle/>
        <a:p>
          <a:endParaRPr lang="en-US"/>
        </a:p>
      </dgm:t>
    </dgm:pt>
    <dgm:pt modelId="{31A7778E-158D-4B56-8503-969F044E8C85}">
      <dgm:prSet/>
      <dgm:spPr/>
      <dgm:t>
        <a:bodyPr/>
        <a:lstStyle/>
        <a:p>
          <a:r>
            <a:rPr lang="en-GB" dirty="0"/>
            <a:t>Riot (s.1)</a:t>
          </a:r>
          <a:endParaRPr lang="en-US" dirty="0"/>
        </a:p>
      </dgm:t>
    </dgm:pt>
    <dgm:pt modelId="{3EEDF197-03B8-4829-AA8B-8EBE9EE9F694}" type="parTrans" cxnId="{8B172707-A3C7-4C3D-BFE3-1AE8A43D190E}">
      <dgm:prSet/>
      <dgm:spPr/>
      <dgm:t>
        <a:bodyPr/>
        <a:lstStyle/>
        <a:p>
          <a:endParaRPr lang="en-US"/>
        </a:p>
      </dgm:t>
    </dgm:pt>
    <dgm:pt modelId="{9B07B777-AFDC-422E-B57F-6654DA5B7E6B}" type="sibTrans" cxnId="{8B172707-A3C7-4C3D-BFE3-1AE8A43D190E}">
      <dgm:prSet/>
      <dgm:spPr/>
      <dgm:t>
        <a:bodyPr/>
        <a:lstStyle/>
        <a:p>
          <a:endParaRPr lang="en-US"/>
        </a:p>
      </dgm:t>
    </dgm:pt>
    <dgm:pt modelId="{12778849-8C03-4D6B-B903-8BEC7A6E5C24}">
      <dgm:prSet/>
      <dgm:spPr/>
      <dgm:t>
        <a:bodyPr/>
        <a:lstStyle/>
        <a:p>
          <a:r>
            <a:rPr lang="en-GB" dirty="0"/>
            <a:t>violent disorder (s.2)</a:t>
          </a:r>
          <a:endParaRPr lang="en-US" dirty="0"/>
        </a:p>
      </dgm:t>
    </dgm:pt>
    <dgm:pt modelId="{136FFBA6-1D80-4D18-AC05-B11B04565701}" type="parTrans" cxnId="{CAD290F4-B42E-41A0-80E1-4819C726C861}">
      <dgm:prSet/>
      <dgm:spPr/>
      <dgm:t>
        <a:bodyPr/>
        <a:lstStyle/>
        <a:p>
          <a:endParaRPr lang="en-US"/>
        </a:p>
      </dgm:t>
    </dgm:pt>
    <dgm:pt modelId="{5547413F-950F-44A2-9920-B8F3E797C29D}" type="sibTrans" cxnId="{CAD290F4-B42E-41A0-80E1-4819C726C861}">
      <dgm:prSet/>
      <dgm:spPr/>
      <dgm:t>
        <a:bodyPr/>
        <a:lstStyle/>
        <a:p>
          <a:endParaRPr lang="en-US"/>
        </a:p>
      </dgm:t>
    </dgm:pt>
    <dgm:pt modelId="{3DB79099-4219-44FA-AEA1-A20C1DA3DEEB}">
      <dgm:prSet/>
      <dgm:spPr/>
      <dgm:t>
        <a:bodyPr/>
        <a:lstStyle/>
        <a:p>
          <a:r>
            <a:rPr lang="en-GB" dirty="0"/>
            <a:t>affray (s.3)</a:t>
          </a:r>
          <a:endParaRPr lang="en-US" dirty="0"/>
        </a:p>
      </dgm:t>
    </dgm:pt>
    <dgm:pt modelId="{70857500-76C5-4508-855B-681BA8E99CDA}" type="parTrans" cxnId="{E158550A-BBAE-4177-9CFF-4F126CAE772B}">
      <dgm:prSet/>
      <dgm:spPr/>
      <dgm:t>
        <a:bodyPr/>
        <a:lstStyle/>
        <a:p>
          <a:endParaRPr lang="en-US"/>
        </a:p>
      </dgm:t>
    </dgm:pt>
    <dgm:pt modelId="{B49E6924-F145-4870-B24E-98A133C4900D}" type="sibTrans" cxnId="{E158550A-BBAE-4177-9CFF-4F126CAE772B}">
      <dgm:prSet/>
      <dgm:spPr/>
      <dgm:t>
        <a:bodyPr/>
        <a:lstStyle/>
        <a:p>
          <a:endParaRPr lang="en-US"/>
        </a:p>
      </dgm:t>
    </dgm:pt>
    <dgm:pt modelId="{13745401-A96E-475E-9B3A-2885998B01B3}">
      <dgm:prSet/>
      <dgm:spPr/>
      <dgm:t>
        <a:bodyPr/>
        <a:lstStyle/>
        <a:p>
          <a:r>
            <a:rPr lang="en-GB" dirty="0"/>
            <a:t>fear or provocation of violence(s.4)</a:t>
          </a:r>
          <a:endParaRPr lang="en-US" dirty="0"/>
        </a:p>
      </dgm:t>
    </dgm:pt>
    <dgm:pt modelId="{9DF4C783-CE42-4E8C-868F-CD260BF48707}" type="parTrans" cxnId="{D9274772-703E-4F05-B96E-7C7647B32CFD}">
      <dgm:prSet/>
      <dgm:spPr/>
      <dgm:t>
        <a:bodyPr/>
        <a:lstStyle/>
        <a:p>
          <a:endParaRPr lang="en-US"/>
        </a:p>
      </dgm:t>
    </dgm:pt>
    <dgm:pt modelId="{84E235DF-83C7-4FBF-B4C8-2D711C22076A}" type="sibTrans" cxnId="{D9274772-703E-4F05-B96E-7C7647B32CFD}">
      <dgm:prSet/>
      <dgm:spPr/>
      <dgm:t>
        <a:bodyPr/>
        <a:lstStyle/>
        <a:p>
          <a:endParaRPr lang="en-US"/>
        </a:p>
      </dgm:t>
    </dgm:pt>
    <dgm:pt modelId="{C5B04698-1E64-4BB8-9A6E-504B3A621641}">
      <dgm:prSet/>
      <dgm:spPr/>
      <dgm:t>
        <a:bodyPr/>
        <a:lstStyle/>
        <a:p>
          <a:r>
            <a:rPr lang="en-GB" dirty="0"/>
            <a:t>intentional harassment, alarm, or distress (s.4a)</a:t>
          </a:r>
          <a:endParaRPr lang="en-US" dirty="0"/>
        </a:p>
      </dgm:t>
    </dgm:pt>
    <dgm:pt modelId="{D2F14949-E401-4757-9C60-62F1831760E8}" type="parTrans" cxnId="{815CB934-D5DC-42D1-99DB-F9B75BFD35EB}">
      <dgm:prSet/>
      <dgm:spPr/>
      <dgm:t>
        <a:bodyPr/>
        <a:lstStyle/>
        <a:p>
          <a:endParaRPr lang="en-US"/>
        </a:p>
      </dgm:t>
    </dgm:pt>
    <dgm:pt modelId="{05EAB745-53D9-48A6-9BB9-1F5BB3A24D84}" type="sibTrans" cxnId="{815CB934-D5DC-42D1-99DB-F9B75BFD35EB}">
      <dgm:prSet/>
      <dgm:spPr/>
      <dgm:t>
        <a:bodyPr/>
        <a:lstStyle/>
        <a:p>
          <a:endParaRPr lang="en-US"/>
        </a:p>
      </dgm:t>
    </dgm:pt>
    <dgm:pt modelId="{D0D93A3D-5A4E-4158-A9D7-88CC711896EE}">
      <dgm:prSet/>
      <dgm:spPr/>
      <dgm:t>
        <a:bodyPr/>
        <a:lstStyle/>
        <a:p>
          <a:r>
            <a:rPr lang="en-GB" dirty="0"/>
            <a:t>Non-intentional harassment alarm or distress (s.5)</a:t>
          </a:r>
          <a:endParaRPr lang="en-US" dirty="0"/>
        </a:p>
      </dgm:t>
    </dgm:pt>
    <dgm:pt modelId="{85B1946E-BA50-4FBB-B147-6686431C94DA}" type="parTrans" cxnId="{79C9B7A5-3B78-4ED0-904D-1A74471142AA}">
      <dgm:prSet/>
      <dgm:spPr/>
      <dgm:t>
        <a:bodyPr/>
        <a:lstStyle/>
        <a:p>
          <a:endParaRPr lang="en-US"/>
        </a:p>
      </dgm:t>
    </dgm:pt>
    <dgm:pt modelId="{5BE14123-2D41-443E-A18B-263F17DFD5A5}" type="sibTrans" cxnId="{79C9B7A5-3B78-4ED0-904D-1A74471142AA}">
      <dgm:prSet/>
      <dgm:spPr/>
      <dgm:t>
        <a:bodyPr/>
        <a:lstStyle/>
        <a:p>
          <a:endParaRPr lang="en-US"/>
        </a:p>
      </dgm:t>
    </dgm:pt>
    <dgm:pt modelId="{1EF99A5F-FAF9-4D78-9C73-34EE08BB7FFD}" type="pres">
      <dgm:prSet presAssocID="{18A91B43-7801-4B6B-BD88-5DFC2FBB33EF}" presName="linear" presStyleCnt="0">
        <dgm:presLayoutVars>
          <dgm:animLvl val="lvl"/>
          <dgm:resizeHandles val="exact"/>
        </dgm:presLayoutVars>
      </dgm:prSet>
      <dgm:spPr/>
    </dgm:pt>
    <dgm:pt modelId="{633CB9E1-19C0-4313-9B70-BF2D8E9C26A9}" type="pres">
      <dgm:prSet presAssocID="{D532134B-82C9-4A65-B28D-1557369E91DE}" presName="parentText" presStyleLbl="node1" presStyleIdx="0" presStyleCnt="1" custLinFactNeighborY="-11923">
        <dgm:presLayoutVars>
          <dgm:chMax val="0"/>
          <dgm:bulletEnabled val="1"/>
        </dgm:presLayoutVars>
      </dgm:prSet>
      <dgm:spPr/>
    </dgm:pt>
    <dgm:pt modelId="{00571D65-D0E9-4866-B5F9-CC40651B6E18}" type="pres">
      <dgm:prSet presAssocID="{D532134B-82C9-4A65-B28D-1557369E91DE}" presName="childText" presStyleLbl="revTx" presStyleIdx="0" presStyleCnt="1">
        <dgm:presLayoutVars>
          <dgm:bulletEnabled val="1"/>
        </dgm:presLayoutVars>
      </dgm:prSet>
      <dgm:spPr/>
    </dgm:pt>
  </dgm:ptLst>
  <dgm:cxnLst>
    <dgm:cxn modelId="{8B172707-A3C7-4C3D-BFE3-1AE8A43D190E}" srcId="{D532134B-82C9-4A65-B28D-1557369E91DE}" destId="{31A7778E-158D-4B56-8503-969F044E8C85}" srcOrd="0" destOrd="0" parTransId="{3EEDF197-03B8-4829-AA8B-8EBE9EE9F694}" sibTransId="{9B07B777-AFDC-422E-B57F-6654DA5B7E6B}"/>
    <dgm:cxn modelId="{AC992209-478E-4AC4-AA80-FBE1FB781B1E}" type="presOf" srcId="{3DB79099-4219-44FA-AEA1-A20C1DA3DEEB}" destId="{00571D65-D0E9-4866-B5F9-CC40651B6E18}" srcOrd="0" destOrd="2" presId="urn:microsoft.com/office/officeart/2005/8/layout/vList2"/>
    <dgm:cxn modelId="{E158550A-BBAE-4177-9CFF-4F126CAE772B}" srcId="{D532134B-82C9-4A65-B28D-1557369E91DE}" destId="{3DB79099-4219-44FA-AEA1-A20C1DA3DEEB}" srcOrd="2" destOrd="0" parTransId="{70857500-76C5-4508-855B-681BA8E99CDA}" sibTransId="{B49E6924-F145-4870-B24E-98A133C4900D}"/>
    <dgm:cxn modelId="{5B0B070D-023D-4663-8E4D-24ABE33DF8A6}" type="presOf" srcId="{D532134B-82C9-4A65-B28D-1557369E91DE}" destId="{633CB9E1-19C0-4313-9B70-BF2D8E9C26A9}" srcOrd="0" destOrd="0" presId="urn:microsoft.com/office/officeart/2005/8/layout/vList2"/>
    <dgm:cxn modelId="{0F0CB81B-814F-46CD-9D9B-8CEA4E195F43}" type="presOf" srcId="{18A91B43-7801-4B6B-BD88-5DFC2FBB33EF}" destId="{1EF99A5F-FAF9-4D78-9C73-34EE08BB7FFD}" srcOrd="0" destOrd="0" presId="urn:microsoft.com/office/officeart/2005/8/layout/vList2"/>
    <dgm:cxn modelId="{815CB934-D5DC-42D1-99DB-F9B75BFD35EB}" srcId="{D532134B-82C9-4A65-B28D-1557369E91DE}" destId="{C5B04698-1E64-4BB8-9A6E-504B3A621641}" srcOrd="4" destOrd="0" parTransId="{D2F14949-E401-4757-9C60-62F1831760E8}" sibTransId="{05EAB745-53D9-48A6-9BB9-1F5BB3A24D84}"/>
    <dgm:cxn modelId="{5E8A333C-5B7D-4654-9E28-FD0DF40861AC}" type="presOf" srcId="{13745401-A96E-475E-9B3A-2885998B01B3}" destId="{00571D65-D0E9-4866-B5F9-CC40651B6E18}" srcOrd="0" destOrd="3" presId="urn:microsoft.com/office/officeart/2005/8/layout/vList2"/>
    <dgm:cxn modelId="{6C186F48-45A6-4030-96AB-3B3ABE148A73}" type="presOf" srcId="{C5B04698-1E64-4BB8-9A6E-504B3A621641}" destId="{00571D65-D0E9-4866-B5F9-CC40651B6E18}" srcOrd="0" destOrd="4" presId="urn:microsoft.com/office/officeart/2005/8/layout/vList2"/>
    <dgm:cxn modelId="{D9274772-703E-4F05-B96E-7C7647B32CFD}" srcId="{D532134B-82C9-4A65-B28D-1557369E91DE}" destId="{13745401-A96E-475E-9B3A-2885998B01B3}" srcOrd="3" destOrd="0" parTransId="{9DF4C783-CE42-4E8C-868F-CD260BF48707}" sibTransId="{84E235DF-83C7-4FBF-B4C8-2D711C22076A}"/>
    <dgm:cxn modelId="{17A90F74-77E3-4D24-B422-048AE1A79325}" srcId="{18A91B43-7801-4B6B-BD88-5DFC2FBB33EF}" destId="{D532134B-82C9-4A65-B28D-1557369E91DE}" srcOrd="0" destOrd="0" parTransId="{3BE96662-F576-4D1E-B311-BD0B6C8E58CE}" sibTransId="{EEC8B611-D52E-41A0-B1F8-FFACBD04C1B0}"/>
    <dgm:cxn modelId="{3749AA7E-2C63-41B2-B605-6E9CC7D6C53F}" type="presOf" srcId="{12778849-8C03-4D6B-B903-8BEC7A6E5C24}" destId="{00571D65-D0E9-4866-B5F9-CC40651B6E18}" srcOrd="0" destOrd="1" presId="urn:microsoft.com/office/officeart/2005/8/layout/vList2"/>
    <dgm:cxn modelId="{B1170687-73EA-4074-A9C4-27077F0C17A0}" type="presOf" srcId="{31A7778E-158D-4B56-8503-969F044E8C85}" destId="{00571D65-D0E9-4866-B5F9-CC40651B6E18}" srcOrd="0" destOrd="0" presId="urn:microsoft.com/office/officeart/2005/8/layout/vList2"/>
    <dgm:cxn modelId="{79C9B7A5-3B78-4ED0-904D-1A74471142AA}" srcId="{D532134B-82C9-4A65-B28D-1557369E91DE}" destId="{D0D93A3D-5A4E-4158-A9D7-88CC711896EE}" srcOrd="5" destOrd="0" parTransId="{85B1946E-BA50-4FBB-B147-6686431C94DA}" sibTransId="{5BE14123-2D41-443E-A18B-263F17DFD5A5}"/>
    <dgm:cxn modelId="{8B07F4AA-C197-4F09-9300-0342F413510B}" type="presOf" srcId="{D0D93A3D-5A4E-4158-A9D7-88CC711896EE}" destId="{00571D65-D0E9-4866-B5F9-CC40651B6E18}" srcOrd="0" destOrd="5" presId="urn:microsoft.com/office/officeart/2005/8/layout/vList2"/>
    <dgm:cxn modelId="{CAD290F4-B42E-41A0-80E1-4819C726C861}" srcId="{D532134B-82C9-4A65-B28D-1557369E91DE}" destId="{12778849-8C03-4D6B-B903-8BEC7A6E5C24}" srcOrd="1" destOrd="0" parTransId="{136FFBA6-1D80-4D18-AC05-B11B04565701}" sibTransId="{5547413F-950F-44A2-9920-B8F3E797C29D}"/>
    <dgm:cxn modelId="{031DD2A9-E420-4DEB-866B-899BFEB873E2}" type="presParOf" srcId="{1EF99A5F-FAF9-4D78-9C73-34EE08BB7FFD}" destId="{633CB9E1-19C0-4313-9B70-BF2D8E9C26A9}" srcOrd="0" destOrd="0" presId="urn:microsoft.com/office/officeart/2005/8/layout/vList2"/>
    <dgm:cxn modelId="{C2D8D977-B6E7-4BF3-89ED-9B2E06E917AC}" type="presParOf" srcId="{1EF99A5F-FAF9-4D78-9C73-34EE08BB7FFD}" destId="{00571D65-D0E9-4866-B5F9-CC40651B6E1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2B9675-550A-4F27-BE15-78EE69B8EA01}"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5C9393A-C0FF-4D3B-A76B-1DF8BF748F91}">
      <dgm:prSet/>
      <dgm:spPr/>
      <dgm:t>
        <a:bodyPr/>
        <a:lstStyle/>
        <a:p>
          <a:r>
            <a:rPr lang="en-GB"/>
            <a:t>In these investigations there may only be one chance to speak to a victim for example because travelling is imminent</a:t>
          </a:r>
          <a:endParaRPr lang="en-US"/>
        </a:p>
      </dgm:t>
    </dgm:pt>
    <dgm:pt modelId="{FFCBC285-997F-40A3-8476-A324D817E6C9}" type="parTrans" cxnId="{026E4EC6-35E5-45F5-AC2F-2BB7B3D115AF}">
      <dgm:prSet/>
      <dgm:spPr/>
      <dgm:t>
        <a:bodyPr/>
        <a:lstStyle/>
        <a:p>
          <a:endParaRPr lang="en-US"/>
        </a:p>
      </dgm:t>
    </dgm:pt>
    <dgm:pt modelId="{7724A6DC-9205-486C-AEF2-2CDDF4B7D927}" type="sibTrans" cxnId="{026E4EC6-35E5-45F5-AC2F-2BB7B3D115AF}">
      <dgm:prSet/>
      <dgm:spPr/>
      <dgm:t>
        <a:bodyPr/>
        <a:lstStyle/>
        <a:p>
          <a:endParaRPr lang="en-US"/>
        </a:p>
      </dgm:t>
    </dgm:pt>
    <dgm:pt modelId="{01E85DCF-38FC-4334-AF0A-24F492B76E73}">
      <dgm:prSet/>
      <dgm:spPr/>
      <dgm:t>
        <a:bodyPr/>
        <a:lstStyle/>
        <a:p>
          <a:r>
            <a:rPr lang="en-GB"/>
            <a:t>The one chance rule</a:t>
          </a:r>
          <a:endParaRPr lang="en-US"/>
        </a:p>
      </dgm:t>
    </dgm:pt>
    <dgm:pt modelId="{4AFA7CC7-8E43-4671-AC54-E677B7E6AA51}" type="parTrans" cxnId="{B9A3D801-5072-4A01-A995-CB2A082097C0}">
      <dgm:prSet/>
      <dgm:spPr/>
      <dgm:t>
        <a:bodyPr/>
        <a:lstStyle/>
        <a:p>
          <a:endParaRPr lang="en-US"/>
        </a:p>
      </dgm:t>
    </dgm:pt>
    <dgm:pt modelId="{3BCF31E4-E29B-4C40-86F1-231D738C6E22}" type="sibTrans" cxnId="{B9A3D801-5072-4A01-A995-CB2A082097C0}">
      <dgm:prSet/>
      <dgm:spPr/>
      <dgm:t>
        <a:bodyPr/>
        <a:lstStyle/>
        <a:p>
          <a:endParaRPr lang="en-US"/>
        </a:p>
      </dgm:t>
    </dgm:pt>
    <dgm:pt modelId="{F3A2611D-4806-4204-972B-3682BE6B069B}">
      <dgm:prSet/>
      <dgm:spPr/>
      <dgm:t>
        <a:bodyPr/>
        <a:lstStyle/>
        <a:p>
          <a:r>
            <a:rPr lang="en-GB"/>
            <a:t>Officers should contact the designated person in their organisation</a:t>
          </a:r>
          <a:endParaRPr lang="en-US"/>
        </a:p>
      </dgm:t>
    </dgm:pt>
    <dgm:pt modelId="{C201EDC8-89A4-4CD7-BD43-ADDFB5387B30}" type="parTrans" cxnId="{250826DF-ED61-4285-A95E-B87DADAE349C}">
      <dgm:prSet/>
      <dgm:spPr/>
      <dgm:t>
        <a:bodyPr/>
        <a:lstStyle/>
        <a:p>
          <a:endParaRPr lang="en-US"/>
        </a:p>
      </dgm:t>
    </dgm:pt>
    <dgm:pt modelId="{FF79CEAC-B66B-48DF-A0C0-635228F72EA1}" type="sibTrans" cxnId="{250826DF-ED61-4285-A95E-B87DADAE349C}">
      <dgm:prSet/>
      <dgm:spPr/>
      <dgm:t>
        <a:bodyPr/>
        <a:lstStyle/>
        <a:p>
          <a:endParaRPr lang="en-US"/>
        </a:p>
      </dgm:t>
    </dgm:pt>
    <dgm:pt modelId="{6EF5B049-675E-41F4-8AC0-3FC4FBBEFDB6}">
      <dgm:prSet/>
      <dgm:spPr/>
      <dgm:t>
        <a:bodyPr/>
        <a:lstStyle/>
        <a:p>
          <a:r>
            <a:rPr lang="en-GB"/>
            <a:t>the suspected victim must be seen in person, alone, in a place where the conversation cannot be overheard</a:t>
          </a:r>
          <a:endParaRPr lang="en-US"/>
        </a:p>
      </dgm:t>
    </dgm:pt>
    <dgm:pt modelId="{C950EB6C-C206-448D-9A6C-A81CF03474AD}" type="parTrans" cxnId="{A3433F45-3BAC-4CC0-90E2-24739CE044C0}">
      <dgm:prSet/>
      <dgm:spPr/>
      <dgm:t>
        <a:bodyPr/>
        <a:lstStyle/>
        <a:p>
          <a:endParaRPr lang="en-US"/>
        </a:p>
      </dgm:t>
    </dgm:pt>
    <dgm:pt modelId="{7F033BB0-E609-457D-B117-B44BEEEFD27A}" type="sibTrans" cxnId="{A3433F45-3BAC-4CC0-90E2-24739CE044C0}">
      <dgm:prSet/>
      <dgm:spPr/>
      <dgm:t>
        <a:bodyPr/>
        <a:lstStyle/>
        <a:p>
          <a:endParaRPr lang="en-US"/>
        </a:p>
      </dgm:t>
    </dgm:pt>
    <dgm:pt modelId="{427F443C-0D36-4D0B-BEF5-21B660E04D50}">
      <dgm:prSet/>
      <dgm:spPr/>
      <dgm:t>
        <a:bodyPr/>
        <a:lstStyle/>
        <a:p>
          <a:r>
            <a:rPr lang="en-GB"/>
            <a:t>Confidentiality assured</a:t>
          </a:r>
          <a:endParaRPr lang="en-US"/>
        </a:p>
      </dgm:t>
    </dgm:pt>
    <dgm:pt modelId="{B8D6C390-05EA-43CF-A04E-08BD53FCDC96}" type="parTrans" cxnId="{837F1B29-1BD8-4639-BE89-C31EC192E854}">
      <dgm:prSet/>
      <dgm:spPr/>
      <dgm:t>
        <a:bodyPr/>
        <a:lstStyle/>
        <a:p>
          <a:endParaRPr lang="en-US"/>
        </a:p>
      </dgm:t>
    </dgm:pt>
    <dgm:pt modelId="{FA74CAB8-0FC9-45CC-9A9C-582FFB115297}" type="sibTrans" cxnId="{837F1B29-1BD8-4639-BE89-C31EC192E854}">
      <dgm:prSet/>
      <dgm:spPr/>
      <dgm:t>
        <a:bodyPr/>
        <a:lstStyle/>
        <a:p>
          <a:endParaRPr lang="en-US"/>
        </a:p>
      </dgm:t>
    </dgm:pt>
    <dgm:pt modelId="{CB581289-E4FB-4698-961A-6CF3013DB3B7}">
      <dgm:prSet/>
      <dgm:spPr/>
      <dgm:t>
        <a:bodyPr/>
        <a:lstStyle/>
        <a:p>
          <a:r>
            <a:rPr lang="en-GB"/>
            <a:t>DASH risk assessment</a:t>
          </a:r>
          <a:endParaRPr lang="en-US"/>
        </a:p>
      </dgm:t>
    </dgm:pt>
    <dgm:pt modelId="{788CFB50-0338-41E1-8927-A7B0E0DC18F7}" type="parTrans" cxnId="{9E4D5ACC-B225-475F-96B0-9F3A1E146AE1}">
      <dgm:prSet/>
      <dgm:spPr/>
      <dgm:t>
        <a:bodyPr/>
        <a:lstStyle/>
        <a:p>
          <a:endParaRPr lang="en-US"/>
        </a:p>
      </dgm:t>
    </dgm:pt>
    <dgm:pt modelId="{0DE57ED1-AF74-4003-AEA4-838FE5BCA674}" type="sibTrans" cxnId="{9E4D5ACC-B225-475F-96B0-9F3A1E146AE1}">
      <dgm:prSet/>
      <dgm:spPr/>
      <dgm:t>
        <a:bodyPr/>
        <a:lstStyle/>
        <a:p>
          <a:endParaRPr lang="en-US"/>
        </a:p>
      </dgm:t>
    </dgm:pt>
    <dgm:pt modelId="{932CF750-32D0-4A6A-84AD-B66072192DBC}" type="pres">
      <dgm:prSet presAssocID="{BF2B9675-550A-4F27-BE15-78EE69B8EA01}" presName="Name0" presStyleCnt="0">
        <dgm:presLayoutVars>
          <dgm:dir/>
          <dgm:resizeHandles val="exact"/>
        </dgm:presLayoutVars>
      </dgm:prSet>
      <dgm:spPr/>
    </dgm:pt>
    <dgm:pt modelId="{2C578648-3AE0-4412-9268-AFA6FD4CE33A}" type="pres">
      <dgm:prSet presAssocID="{F5C9393A-C0FF-4D3B-A76B-1DF8BF748F91}" presName="node" presStyleLbl="node1" presStyleIdx="0" presStyleCnt="6">
        <dgm:presLayoutVars>
          <dgm:bulletEnabled val="1"/>
        </dgm:presLayoutVars>
      </dgm:prSet>
      <dgm:spPr/>
    </dgm:pt>
    <dgm:pt modelId="{16CF3BB9-358D-435A-A02D-8BF31CFBAE5C}" type="pres">
      <dgm:prSet presAssocID="{7724A6DC-9205-486C-AEF2-2CDDF4B7D927}" presName="sibTrans" presStyleLbl="sibTrans1D1" presStyleIdx="0" presStyleCnt="5"/>
      <dgm:spPr/>
    </dgm:pt>
    <dgm:pt modelId="{00E4FE4F-F983-44EE-9F9A-71C8CC1399C8}" type="pres">
      <dgm:prSet presAssocID="{7724A6DC-9205-486C-AEF2-2CDDF4B7D927}" presName="connectorText" presStyleLbl="sibTrans1D1" presStyleIdx="0" presStyleCnt="5"/>
      <dgm:spPr/>
    </dgm:pt>
    <dgm:pt modelId="{5AC27930-5B88-4381-8E21-91ED18490CE4}" type="pres">
      <dgm:prSet presAssocID="{01E85DCF-38FC-4334-AF0A-24F492B76E73}" presName="node" presStyleLbl="node1" presStyleIdx="1" presStyleCnt="6">
        <dgm:presLayoutVars>
          <dgm:bulletEnabled val="1"/>
        </dgm:presLayoutVars>
      </dgm:prSet>
      <dgm:spPr/>
    </dgm:pt>
    <dgm:pt modelId="{E233800F-3C74-47C2-AD02-3CA2FD7B3B0C}" type="pres">
      <dgm:prSet presAssocID="{3BCF31E4-E29B-4C40-86F1-231D738C6E22}" presName="sibTrans" presStyleLbl="sibTrans1D1" presStyleIdx="1" presStyleCnt="5"/>
      <dgm:spPr/>
    </dgm:pt>
    <dgm:pt modelId="{5E578F96-E27A-4ECB-83B1-26D3B7CE74D9}" type="pres">
      <dgm:prSet presAssocID="{3BCF31E4-E29B-4C40-86F1-231D738C6E22}" presName="connectorText" presStyleLbl="sibTrans1D1" presStyleIdx="1" presStyleCnt="5"/>
      <dgm:spPr/>
    </dgm:pt>
    <dgm:pt modelId="{AA10CDDD-8987-4DCE-BED2-A67E7CCBDB64}" type="pres">
      <dgm:prSet presAssocID="{F3A2611D-4806-4204-972B-3682BE6B069B}" presName="node" presStyleLbl="node1" presStyleIdx="2" presStyleCnt="6">
        <dgm:presLayoutVars>
          <dgm:bulletEnabled val="1"/>
        </dgm:presLayoutVars>
      </dgm:prSet>
      <dgm:spPr/>
    </dgm:pt>
    <dgm:pt modelId="{23CFE518-23E1-437F-A1FE-C9B0E818B9CA}" type="pres">
      <dgm:prSet presAssocID="{FF79CEAC-B66B-48DF-A0C0-635228F72EA1}" presName="sibTrans" presStyleLbl="sibTrans1D1" presStyleIdx="2" presStyleCnt="5"/>
      <dgm:spPr/>
    </dgm:pt>
    <dgm:pt modelId="{CEB19B94-DA01-4840-842A-084762736577}" type="pres">
      <dgm:prSet presAssocID="{FF79CEAC-B66B-48DF-A0C0-635228F72EA1}" presName="connectorText" presStyleLbl="sibTrans1D1" presStyleIdx="2" presStyleCnt="5"/>
      <dgm:spPr/>
    </dgm:pt>
    <dgm:pt modelId="{FD1ADF9E-DFFD-4977-A4B1-2A4A45D7FDAB}" type="pres">
      <dgm:prSet presAssocID="{6EF5B049-675E-41F4-8AC0-3FC4FBBEFDB6}" presName="node" presStyleLbl="node1" presStyleIdx="3" presStyleCnt="6">
        <dgm:presLayoutVars>
          <dgm:bulletEnabled val="1"/>
        </dgm:presLayoutVars>
      </dgm:prSet>
      <dgm:spPr/>
    </dgm:pt>
    <dgm:pt modelId="{3616F50F-B85B-4F5B-B312-56F78A05798B}" type="pres">
      <dgm:prSet presAssocID="{7F033BB0-E609-457D-B117-B44BEEEFD27A}" presName="sibTrans" presStyleLbl="sibTrans1D1" presStyleIdx="3" presStyleCnt="5"/>
      <dgm:spPr/>
    </dgm:pt>
    <dgm:pt modelId="{D764853F-CF68-4831-AA8D-D5A9A2457980}" type="pres">
      <dgm:prSet presAssocID="{7F033BB0-E609-457D-B117-B44BEEEFD27A}" presName="connectorText" presStyleLbl="sibTrans1D1" presStyleIdx="3" presStyleCnt="5"/>
      <dgm:spPr/>
    </dgm:pt>
    <dgm:pt modelId="{AA0F8F0D-8EC4-4350-A256-4201DCF1B5A2}" type="pres">
      <dgm:prSet presAssocID="{427F443C-0D36-4D0B-BEF5-21B660E04D50}" presName="node" presStyleLbl="node1" presStyleIdx="4" presStyleCnt="6">
        <dgm:presLayoutVars>
          <dgm:bulletEnabled val="1"/>
        </dgm:presLayoutVars>
      </dgm:prSet>
      <dgm:spPr/>
    </dgm:pt>
    <dgm:pt modelId="{F95B85BC-BB6A-403E-A929-9AE928BCB1CD}" type="pres">
      <dgm:prSet presAssocID="{FA74CAB8-0FC9-45CC-9A9C-582FFB115297}" presName="sibTrans" presStyleLbl="sibTrans1D1" presStyleIdx="4" presStyleCnt="5"/>
      <dgm:spPr/>
    </dgm:pt>
    <dgm:pt modelId="{9AB20933-40C4-40CE-9D79-41725E0DD8AD}" type="pres">
      <dgm:prSet presAssocID="{FA74CAB8-0FC9-45CC-9A9C-582FFB115297}" presName="connectorText" presStyleLbl="sibTrans1D1" presStyleIdx="4" presStyleCnt="5"/>
      <dgm:spPr/>
    </dgm:pt>
    <dgm:pt modelId="{AB0745CB-BFDF-459E-989A-00D3315D495D}" type="pres">
      <dgm:prSet presAssocID="{CB581289-E4FB-4698-961A-6CF3013DB3B7}" presName="node" presStyleLbl="node1" presStyleIdx="5" presStyleCnt="6">
        <dgm:presLayoutVars>
          <dgm:bulletEnabled val="1"/>
        </dgm:presLayoutVars>
      </dgm:prSet>
      <dgm:spPr/>
    </dgm:pt>
  </dgm:ptLst>
  <dgm:cxnLst>
    <dgm:cxn modelId="{B9A3D801-5072-4A01-A995-CB2A082097C0}" srcId="{BF2B9675-550A-4F27-BE15-78EE69B8EA01}" destId="{01E85DCF-38FC-4334-AF0A-24F492B76E73}" srcOrd="1" destOrd="0" parTransId="{4AFA7CC7-8E43-4671-AC54-E677B7E6AA51}" sibTransId="{3BCF31E4-E29B-4C40-86F1-231D738C6E22}"/>
    <dgm:cxn modelId="{837F1B29-1BD8-4639-BE89-C31EC192E854}" srcId="{BF2B9675-550A-4F27-BE15-78EE69B8EA01}" destId="{427F443C-0D36-4D0B-BEF5-21B660E04D50}" srcOrd="4" destOrd="0" parTransId="{B8D6C390-05EA-43CF-A04E-08BD53FCDC96}" sibTransId="{FA74CAB8-0FC9-45CC-9A9C-582FFB115297}"/>
    <dgm:cxn modelId="{DBBFBE30-F5BB-4A50-B8B4-0178D0F4BD76}" type="presOf" srcId="{F5C9393A-C0FF-4D3B-A76B-1DF8BF748F91}" destId="{2C578648-3AE0-4412-9268-AFA6FD4CE33A}" srcOrd="0" destOrd="0" presId="urn:microsoft.com/office/officeart/2016/7/layout/RepeatingBendingProcessNew"/>
    <dgm:cxn modelId="{F0531F5E-0E98-46B7-BB62-8C138C54E8A9}" type="presOf" srcId="{427F443C-0D36-4D0B-BEF5-21B660E04D50}" destId="{AA0F8F0D-8EC4-4350-A256-4201DCF1B5A2}" srcOrd="0" destOrd="0" presId="urn:microsoft.com/office/officeart/2016/7/layout/RepeatingBendingProcessNew"/>
    <dgm:cxn modelId="{D1CACE5F-99CD-4B51-AB2C-9F31C7234C54}" type="presOf" srcId="{7724A6DC-9205-486C-AEF2-2CDDF4B7D927}" destId="{00E4FE4F-F983-44EE-9F9A-71C8CC1399C8}" srcOrd="1" destOrd="0" presId="urn:microsoft.com/office/officeart/2016/7/layout/RepeatingBendingProcessNew"/>
    <dgm:cxn modelId="{A3433F45-3BAC-4CC0-90E2-24739CE044C0}" srcId="{BF2B9675-550A-4F27-BE15-78EE69B8EA01}" destId="{6EF5B049-675E-41F4-8AC0-3FC4FBBEFDB6}" srcOrd="3" destOrd="0" parTransId="{C950EB6C-C206-448D-9A6C-A81CF03474AD}" sibTransId="{7F033BB0-E609-457D-B117-B44BEEEFD27A}"/>
    <dgm:cxn modelId="{12F4EC6E-71CB-49EA-8DFB-41B33F9BB606}" type="presOf" srcId="{BF2B9675-550A-4F27-BE15-78EE69B8EA01}" destId="{932CF750-32D0-4A6A-84AD-B66072192DBC}" srcOrd="0" destOrd="0" presId="urn:microsoft.com/office/officeart/2016/7/layout/RepeatingBendingProcessNew"/>
    <dgm:cxn modelId="{B7DCB352-0188-4BA6-89EE-E7D75596685C}" type="presOf" srcId="{6EF5B049-675E-41F4-8AC0-3FC4FBBEFDB6}" destId="{FD1ADF9E-DFFD-4977-A4B1-2A4A45D7FDAB}" srcOrd="0" destOrd="0" presId="urn:microsoft.com/office/officeart/2016/7/layout/RepeatingBendingProcessNew"/>
    <dgm:cxn modelId="{0DD0E374-015C-4DA5-86CD-EA1076AA970B}" type="presOf" srcId="{3BCF31E4-E29B-4C40-86F1-231D738C6E22}" destId="{5E578F96-E27A-4ECB-83B1-26D3B7CE74D9}" srcOrd="1" destOrd="0" presId="urn:microsoft.com/office/officeart/2016/7/layout/RepeatingBendingProcessNew"/>
    <dgm:cxn modelId="{04D6FF5A-2208-44D6-AAF4-89592762A9AE}" type="presOf" srcId="{FA74CAB8-0FC9-45CC-9A9C-582FFB115297}" destId="{9AB20933-40C4-40CE-9D79-41725E0DD8AD}" srcOrd="1" destOrd="0" presId="urn:microsoft.com/office/officeart/2016/7/layout/RepeatingBendingProcessNew"/>
    <dgm:cxn modelId="{533E50A0-CE76-44C5-9178-E783EC07252B}" type="presOf" srcId="{FA74CAB8-0FC9-45CC-9A9C-582FFB115297}" destId="{F95B85BC-BB6A-403E-A929-9AE928BCB1CD}" srcOrd="0" destOrd="0" presId="urn:microsoft.com/office/officeart/2016/7/layout/RepeatingBendingProcessNew"/>
    <dgm:cxn modelId="{8EA0E7C5-F62E-4C56-A7E4-5422968C4723}" type="presOf" srcId="{7F033BB0-E609-457D-B117-B44BEEEFD27A}" destId="{3616F50F-B85B-4F5B-B312-56F78A05798B}" srcOrd="0" destOrd="0" presId="urn:microsoft.com/office/officeart/2016/7/layout/RepeatingBendingProcessNew"/>
    <dgm:cxn modelId="{026E4EC6-35E5-45F5-AC2F-2BB7B3D115AF}" srcId="{BF2B9675-550A-4F27-BE15-78EE69B8EA01}" destId="{F5C9393A-C0FF-4D3B-A76B-1DF8BF748F91}" srcOrd="0" destOrd="0" parTransId="{FFCBC285-997F-40A3-8476-A324D817E6C9}" sibTransId="{7724A6DC-9205-486C-AEF2-2CDDF4B7D927}"/>
    <dgm:cxn modelId="{9E4D5ACC-B225-475F-96B0-9F3A1E146AE1}" srcId="{BF2B9675-550A-4F27-BE15-78EE69B8EA01}" destId="{CB581289-E4FB-4698-961A-6CF3013DB3B7}" srcOrd="5" destOrd="0" parTransId="{788CFB50-0338-41E1-8927-A7B0E0DC18F7}" sibTransId="{0DE57ED1-AF74-4003-AEA4-838FE5BCA674}"/>
    <dgm:cxn modelId="{8129EFCC-146A-4F24-B7F2-866A4F0AA0FD}" type="presOf" srcId="{F3A2611D-4806-4204-972B-3682BE6B069B}" destId="{AA10CDDD-8987-4DCE-BED2-A67E7CCBDB64}" srcOrd="0" destOrd="0" presId="urn:microsoft.com/office/officeart/2016/7/layout/RepeatingBendingProcessNew"/>
    <dgm:cxn modelId="{A4A4E2D2-574F-4934-88E4-21383011D9B0}" type="presOf" srcId="{01E85DCF-38FC-4334-AF0A-24F492B76E73}" destId="{5AC27930-5B88-4381-8E21-91ED18490CE4}" srcOrd="0" destOrd="0" presId="urn:microsoft.com/office/officeart/2016/7/layout/RepeatingBendingProcessNew"/>
    <dgm:cxn modelId="{13C74ADC-008B-4EED-AF6E-705D15C88736}" type="presOf" srcId="{FF79CEAC-B66B-48DF-A0C0-635228F72EA1}" destId="{23CFE518-23E1-437F-A1FE-C9B0E818B9CA}" srcOrd="0" destOrd="0" presId="urn:microsoft.com/office/officeart/2016/7/layout/RepeatingBendingProcessNew"/>
    <dgm:cxn modelId="{250826DF-ED61-4285-A95E-B87DADAE349C}" srcId="{BF2B9675-550A-4F27-BE15-78EE69B8EA01}" destId="{F3A2611D-4806-4204-972B-3682BE6B069B}" srcOrd="2" destOrd="0" parTransId="{C201EDC8-89A4-4CD7-BD43-ADDFB5387B30}" sibTransId="{FF79CEAC-B66B-48DF-A0C0-635228F72EA1}"/>
    <dgm:cxn modelId="{2A0D01E1-2EB2-4301-B056-3099CAF8AB54}" type="presOf" srcId="{FF79CEAC-B66B-48DF-A0C0-635228F72EA1}" destId="{CEB19B94-DA01-4840-842A-084762736577}" srcOrd="1" destOrd="0" presId="urn:microsoft.com/office/officeart/2016/7/layout/RepeatingBendingProcessNew"/>
    <dgm:cxn modelId="{53A2A7E4-8ED6-4D85-9294-3E3C6B20E688}" type="presOf" srcId="{3BCF31E4-E29B-4C40-86F1-231D738C6E22}" destId="{E233800F-3C74-47C2-AD02-3CA2FD7B3B0C}" srcOrd="0" destOrd="0" presId="urn:microsoft.com/office/officeart/2016/7/layout/RepeatingBendingProcessNew"/>
    <dgm:cxn modelId="{FB5CF2EF-1868-463A-8265-22B5BC9463BB}" type="presOf" srcId="{7F033BB0-E609-457D-B117-B44BEEEFD27A}" destId="{D764853F-CF68-4831-AA8D-D5A9A2457980}" srcOrd="1" destOrd="0" presId="urn:microsoft.com/office/officeart/2016/7/layout/RepeatingBendingProcessNew"/>
    <dgm:cxn modelId="{1ED23CF3-1082-4423-8F54-6385E69BF012}" type="presOf" srcId="{7724A6DC-9205-486C-AEF2-2CDDF4B7D927}" destId="{16CF3BB9-358D-435A-A02D-8BF31CFBAE5C}" srcOrd="0" destOrd="0" presId="urn:microsoft.com/office/officeart/2016/7/layout/RepeatingBendingProcessNew"/>
    <dgm:cxn modelId="{73E663F3-9B24-491B-A78F-82004A1276F1}" type="presOf" srcId="{CB581289-E4FB-4698-961A-6CF3013DB3B7}" destId="{AB0745CB-BFDF-459E-989A-00D3315D495D}" srcOrd="0" destOrd="0" presId="urn:microsoft.com/office/officeart/2016/7/layout/RepeatingBendingProcessNew"/>
    <dgm:cxn modelId="{49828CD2-C281-4026-AEA8-3325F9481A27}" type="presParOf" srcId="{932CF750-32D0-4A6A-84AD-B66072192DBC}" destId="{2C578648-3AE0-4412-9268-AFA6FD4CE33A}" srcOrd="0" destOrd="0" presId="urn:microsoft.com/office/officeart/2016/7/layout/RepeatingBendingProcessNew"/>
    <dgm:cxn modelId="{D55D8087-59C6-460D-B1EE-66B6570A755F}" type="presParOf" srcId="{932CF750-32D0-4A6A-84AD-B66072192DBC}" destId="{16CF3BB9-358D-435A-A02D-8BF31CFBAE5C}" srcOrd="1" destOrd="0" presId="urn:microsoft.com/office/officeart/2016/7/layout/RepeatingBendingProcessNew"/>
    <dgm:cxn modelId="{C54F889B-54EE-47DA-AA43-38858DC51725}" type="presParOf" srcId="{16CF3BB9-358D-435A-A02D-8BF31CFBAE5C}" destId="{00E4FE4F-F983-44EE-9F9A-71C8CC1399C8}" srcOrd="0" destOrd="0" presId="urn:microsoft.com/office/officeart/2016/7/layout/RepeatingBendingProcessNew"/>
    <dgm:cxn modelId="{764AE9F5-A0CE-48ED-8136-D9A555227A0C}" type="presParOf" srcId="{932CF750-32D0-4A6A-84AD-B66072192DBC}" destId="{5AC27930-5B88-4381-8E21-91ED18490CE4}" srcOrd="2" destOrd="0" presId="urn:microsoft.com/office/officeart/2016/7/layout/RepeatingBendingProcessNew"/>
    <dgm:cxn modelId="{FAC6AF38-3693-40C2-A340-B5A992E26A3A}" type="presParOf" srcId="{932CF750-32D0-4A6A-84AD-B66072192DBC}" destId="{E233800F-3C74-47C2-AD02-3CA2FD7B3B0C}" srcOrd="3" destOrd="0" presId="urn:microsoft.com/office/officeart/2016/7/layout/RepeatingBendingProcessNew"/>
    <dgm:cxn modelId="{ABBABF68-BF78-4400-9CBF-2604DBCE4673}" type="presParOf" srcId="{E233800F-3C74-47C2-AD02-3CA2FD7B3B0C}" destId="{5E578F96-E27A-4ECB-83B1-26D3B7CE74D9}" srcOrd="0" destOrd="0" presId="urn:microsoft.com/office/officeart/2016/7/layout/RepeatingBendingProcessNew"/>
    <dgm:cxn modelId="{444C1C7F-D45C-464C-80CE-0E062299C1DD}" type="presParOf" srcId="{932CF750-32D0-4A6A-84AD-B66072192DBC}" destId="{AA10CDDD-8987-4DCE-BED2-A67E7CCBDB64}" srcOrd="4" destOrd="0" presId="urn:microsoft.com/office/officeart/2016/7/layout/RepeatingBendingProcessNew"/>
    <dgm:cxn modelId="{F43B03E9-D8F6-4755-B244-5FD7721801EC}" type="presParOf" srcId="{932CF750-32D0-4A6A-84AD-B66072192DBC}" destId="{23CFE518-23E1-437F-A1FE-C9B0E818B9CA}" srcOrd="5" destOrd="0" presId="urn:microsoft.com/office/officeart/2016/7/layout/RepeatingBendingProcessNew"/>
    <dgm:cxn modelId="{468E8F26-B59A-4912-A89D-1E1D82EB5E2E}" type="presParOf" srcId="{23CFE518-23E1-437F-A1FE-C9B0E818B9CA}" destId="{CEB19B94-DA01-4840-842A-084762736577}" srcOrd="0" destOrd="0" presId="urn:microsoft.com/office/officeart/2016/7/layout/RepeatingBendingProcessNew"/>
    <dgm:cxn modelId="{A3B32C5E-36C9-4735-BC9E-95AB572CDB49}" type="presParOf" srcId="{932CF750-32D0-4A6A-84AD-B66072192DBC}" destId="{FD1ADF9E-DFFD-4977-A4B1-2A4A45D7FDAB}" srcOrd="6" destOrd="0" presId="urn:microsoft.com/office/officeart/2016/7/layout/RepeatingBendingProcessNew"/>
    <dgm:cxn modelId="{0703A4B5-84BF-42CC-91D4-69E438950C56}" type="presParOf" srcId="{932CF750-32D0-4A6A-84AD-B66072192DBC}" destId="{3616F50F-B85B-4F5B-B312-56F78A05798B}" srcOrd="7" destOrd="0" presId="urn:microsoft.com/office/officeart/2016/7/layout/RepeatingBendingProcessNew"/>
    <dgm:cxn modelId="{084B0ABA-707F-4150-8CA4-8FA081B297BA}" type="presParOf" srcId="{3616F50F-B85B-4F5B-B312-56F78A05798B}" destId="{D764853F-CF68-4831-AA8D-D5A9A2457980}" srcOrd="0" destOrd="0" presId="urn:microsoft.com/office/officeart/2016/7/layout/RepeatingBendingProcessNew"/>
    <dgm:cxn modelId="{4E73479B-F152-4CFF-889D-F82866A72FDB}" type="presParOf" srcId="{932CF750-32D0-4A6A-84AD-B66072192DBC}" destId="{AA0F8F0D-8EC4-4350-A256-4201DCF1B5A2}" srcOrd="8" destOrd="0" presId="urn:microsoft.com/office/officeart/2016/7/layout/RepeatingBendingProcessNew"/>
    <dgm:cxn modelId="{9EEAE5AE-890D-4801-88C3-D593E61D7C01}" type="presParOf" srcId="{932CF750-32D0-4A6A-84AD-B66072192DBC}" destId="{F95B85BC-BB6A-403E-A929-9AE928BCB1CD}" srcOrd="9" destOrd="0" presId="urn:microsoft.com/office/officeart/2016/7/layout/RepeatingBendingProcessNew"/>
    <dgm:cxn modelId="{0558FFAA-4AED-48E1-939F-84CA451BC840}" type="presParOf" srcId="{F95B85BC-BB6A-403E-A929-9AE928BCB1CD}" destId="{9AB20933-40C4-40CE-9D79-41725E0DD8AD}" srcOrd="0" destOrd="0" presId="urn:microsoft.com/office/officeart/2016/7/layout/RepeatingBendingProcessNew"/>
    <dgm:cxn modelId="{D3A6AB65-9F8D-4993-A946-D17EAB80A027}" type="presParOf" srcId="{932CF750-32D0-4A6A-84AD-B66072192DBC}" destId="{AB0745CB-BFDF-459E-989A-00D3315D495D}"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449FD7E-13B1-4FDB-880B-09A75B06237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9CB466A-1865-47DA-B55D-8A61D114D86C}">
      <dgm:prSet/>
      <dgm:spPr/>
      <dgm:t>
        <a:bodyPr/>
        <a:lstStyle/>
        <a:p>
          <a:r>
            <a:rPr lang="en-GB"/>
            <a:t>DASH - Domestic Abuse Stalking and Harassment and honour-based violence checklist – 24 quick check box questions plus 3 consideration questions where you include your professional judgement</a:t>
          </a:r>
          <a:endParaRPr lang="en-US"/>
        </a:p>
      </dgm:t>
    </dgm:pt>
    <dgm:pt modelId="{72B520FC-52F3-4958-8D69-0BE9A2C90820}" type="parTrans" cxnId="{DD0C2560-F3DD-454B-ADB5-A59638CFC637}">
      <dgm:prSet/>
      <dgm:spPr/>
      <dgm:t>
        <a:bodyPr/>
        <a:lstStyle/>
        <a:p>
          <a:endParaRPr lang="en-US"/>
        </a:p>
      </dgm:t>
    </dgm:pt>
    <dgm:pt modelId="{88B6FF89-E9E2-419A-9867-E2CA034AE0C6}" type="sibTrans" cxnId="{DD0C2560-F3DD-454B-ADB5-A59638CFC637}">
      <dgm:prSet/>
      <dgm:spPr/>
      <dgm:t>
        <a:bodyPr/>
        <a:lstStyle/>
        <a:p>
          <a:endParaRPr lang="en-US"/>
        </a:p>
      </dgm:t>
    </dgm:pt>
    <dgm:pt modelId="{ADB9EDDA-188F-47C2-9DD4-A3F650645263}">
      <dgm:prSet/>
      <dgm:spPr/>
      <dgm:t>
        <a:bodyPr/>
        <a:lstStyle/>
        <a:p>
          <a:r>
            <a:rPr lang="en-GB"/>
            <a:t>DARA - Domestic abuse risk assessment - 18 questions with more scope for professional judgement notes</a:t>
          </a:r>
          <a:endParaRPr lang="en-US"/>
        </a:p>
      </dgm:t>
    </dgm:pt>
    <dgm:pt modelId="{B7FA70FB-3CC3-4B76-A073-0830A86A3669}" type="parTrans" cxnId="{6FC7AB21-3C09-4A50-B893-5893C9056C57}">
      <dgm:prSet/>
      <dgm:spPr/>
      <dgm:t>
        <a:bodyPr/>
        <a:lstStyle/>
        <a:p>
          <a:endParaRPr lang="en-US"/>
        </a:p>
      </dgm:t>
    </dgm:pt>
    <dgm:pt modelId="{8B77B0CC-A762-4174-A05F-A7D88831867C}" type="sibTrans" cxnId="{6FC7AB21-3C09-4A50-B893-5893C9056C57}">
      <dgm:prSet/>
      <dgm:spPr/>
      <dgm:t>
        <a:bodyPr/>
        <a:lstStyle/>
        <a:p>
          <a:endParaRPr lang="en-US"/>
        </a:p>
      </dgm:t>
    </dgm:pt>
    <dgm:pt modelId="{84CB1780-9AE1-494E-B7D9-9D8C9B1EEEC2}" type="pres">
      <dgm:prSet presAssocID="{C449FD7E-13B1-4FDB-880B-09A75B062370}" presName="linear" presStyleCnt="0">
        <dgm:presLayoutVars>
          <dgm:animLvl val="lvl"/>
          <dgm:resizeHandles val="exact"/>
        </dgm:presLayoutVars>
      </dgm:prSet>
      <dgm:spPr/>
    </dgm:pt>
    <dgm:pt modelId="{87752574-C177-4212-BAE8-059032711E48}" type="pres">
      <dgm:prSet presAssocID="{39CB466A-1865-47DA-B55D-8A61D114D86C}" presName="parentText" presStyleLbl="node1" presStyleIdx="0" presStyleCnt="2">
        <dgm:presLayoutVars>
          <dgm:chMax val="0"/>
          <dgm:bulletEnabled val="1"/>
        </dgm:presLayoutVars>
      </dgm:prSet>
      <dgm:spPr/>
    </dgm:pt>
    <dgm:pt modelId="{2DE99885-0014-496B-AF20-E7DC7C61176C}" type="pres">
      <dgm:prSet presAssocID="{88B6FF89-E9E2-419A-9867-E2CA034AE0C6}" presName="spacer" presStyleCnt="0"/>
      <dgm:spPr/>
    </dgm:pt>
    <dgm:pt modelId="{4C09CA2C-F444-4C24-B881-3BF7DC92DAF3}" type="pres">
      <dgm:prSet presAssocID="{ADB9EDDA-188F-47C2-9DD4-A3F650645263}" presName="parentText" presStyleLbl="node1" presStyleIdx="1" presStyleCnt="2">
        <dgm:presLayoutVars>
          <dgm:chMax val="0"/>
          <dgm:bulletEnabled val="1"/>
        </dgm:presLayoutVars>
      </dgm:prSet>
      <dgm:spPr/>
    </dgm:pt>
  </dgm:ptLst>
  <dgm:cxnLst>
    <dgm:cxn modelId="{CAADEE1D-C241-42FB-B38D-D098CCE3932A}" type="presOf" srcId="{C449FD7E-13B1-4FDB-880B-09A75B062370}" destId="{84CB1780-9AE1-494E-B7D9-9D8C9B1EEEC2}" srcOrd="0" destOrd="0" presId="urn:microsoft.com/office/officeart/2005/8/layout/vList2"/>
    <dgm:cxn modelId="{6FC7AB21-3C09-4A50-B893-5893C9056C57}" srcId="{C449FD7E-13B1-4FDB-880B-09A75B062370}" destId="{ADB9EDDA-188F-47C2-9DD4-A3F650645263}" srcOrd="1" destOrd="0" parTransId="{B7FA70FB-3CC3-4B76-A073-0830A86A3669}" sibTransId="{8B77B0CC-A762-4174-A05F-A7D88831867C}"/>
    <dgm:cxn modelId="{DD0C2560-F3DD-454B-ADB5-A59638CFC637}" srcId="{C449FD7E-13B1-4FDB-880B-09A75B062370}" destId="{39CB466A-1865-47DA-B55D-8A61D114D86C}" srcOrd="0" destOrd="0" parTransId="{72B520FC-52F3-4958-8D69-0BE9A2C90820}" sibTransId="{88B6FF89-E9E2-419A-9867-E2CA034AE0C6}"/>
    <dgm:cxn modelId="{4F27194D-098F-48CD-A544-94DC6AA81D82}" type="presOf" srcId="{39CB466A-1865-47DA-B55D-8A61D114D86C}" destId="{87752574-C177-4212-BAE8-059032711E48}" srcOrd="0" destOrd="0" presId="urn:microsoft.com/office/officeart/2005/8/layout/vList2"/>
    <dgm:cxn modelId="{7BB74589-6CD4-4064-A53E-B25C4851842D}" type="presOf" srcId="{ADB9EDDA-188F-47C2-9DD4-A3F650645263}" destId="{4C09CA2C-F444-4C24-B881-3BF7DC92DAF3}" srcOrd="0" destOrd="0" presId="urn:microsoft.com/office/officeart/2005/8/layout/vList2"/>
    <dgm:cxn modelId="{6422A73B-919A-4091-8992-DB0AFCBA525E}" type="presParOf" srcId="{84CB1780-9AE1-494E-B7D9-9D8C9B1EEEC2}" destId="{87752574-C177-4212-BAE8-059032711E48}" srcOrd="0" destOrd="0" presId="urn:microsoft.com/office/officeart/2005/8/layout/vList2"/>
    <dgm:cxn modelId="{2BC893D9-C7A7-4ACA-85A5-6AD51BE44085}" type="presParOf" srcId="{84CB1780-9AE1-494E-B7D9-9D8C9B1EEEC2}" destId="{2DE99885-0014-496B-AF20-E7DC7C61176C}" srcOrd="1" destOrd="0" presId="urn:microsoft.com/office/officeart/2005/8/layout/vList2"/>
    <dgm:cxn modelId="{64B93007-6545-4F6D-9A0A-3E121D75A82E}" type="presParOf" srcId="{84CB1780-9AE1-494E-B7D9-9D8C9B1EEEC2}" destId="{4C09CA2C-F444-4C24-B881-3BF7DC92DAF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3E2B6-E66D-47C4-B492-D561BC69B2C5}">
      <dsp:nvSpPr>
        <dsp:cNvPr id="0" name=""/>
        <dsp:cNvSpPr/>
      </dsp:nvSpPr>
      <dsp:spPr>
        <a:xfrm>
          <a:off x="134291" y="612"/>
          <a:ext cx="4332795" cy="275132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4B5C4-95D1-4A26-8843-0AC819FE5FCE}">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How would you define antisocial behaviour?</a:t>
          </a:r>
          <a:endParaRPr lang="en-US" sz="3500" kern="1200"/>
        </a:p>
      </dsp:txBody>
      <dsp:txXfrm>
        <a:off x="696297" y="538547"/>
        <a:ext cx="4171627" cy="2590157"/>
      </dsp:txXfrm>
    </dsp:sp>
    <dsp:sp modelId="{1BA313E8-641D-47E5-A7ED-777018843F1B}">
      <dsp:nvSpPr>
        <dsp:cNvPr id="0" name=""/>
        <dsp:cNvSpPr/>
      </dsp:nvSpPr>
      <dsp:spPr>
        <a:xfrm>
          <a:off x="5429930" y="612"/>
          <a:ext cx="4332795" cy="275132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7E66E-F7F8-4921-B857-61A8C9ED527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What kinds of differences might the be between this and criminal behaviour?</a:t>
          </a:r>
          <a:endParaRPr lang="en-US" sz="35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12882-837D-46AA-9613-CFA58DDEB296}">
      <dsp:nvSpPr>
        <dsp:cNvPr id="0" name=""/>
        <dsp:cNvSpPr/>
      </dsp:nvSpPr>
      <dsp:spPr>
        <a:xfrm>
          <a:off x="0" y="350419"/>
          <a:ext cx="6666833" cy="23376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 Anti-social Behaviour, Crime and Policing Act 2014 provides the police, local authorities and other local agencies with powers that they can use to respond quickly and effectively to antisocial behaviour.</a:t>
          </a:r>
        </a:p>
      </dsp:txBody>
      <dsp:txXfrm>
        <a:off x="114115" y="464534"/>
        <a:ext cx="6438603" cy="2109430"/>
      </dsp:txXfrm>
    </dsp:sp>
    <dsp:sp modelId="{A7A54C32-7295-44AD-8C27-849BD6DF8024}">
      <dsp:nvSpPr>
        <dsp:cNvPr id="0" name=""/>
        <dsp:cNvSpPr/>
      </dsp:nvSpPr>
      <dsp:spPr>
        <a:xfrm>
          <a:off x="0" y="2765839"/>
          <a:ext cx="6666833" cy="23376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i="0" kern="1200"/>
            <a:t>The Home Office has published statutory guidance to support local areas to make effective use of these powers. It sets out the importance of focusing on the needs of the victim and the local community.</a:t>
          </a:r>
          <a:endParaRPr lang="en-US" sz="2700" kern="1200"/>
        </a:p>
      </dsp:txBody>
      <dsp:txXfrm>
        <a:off x="114115" y="2879954"/>
        <a:ext cx="6438603" cy="2109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6083D-BD77-44F4-8F1A-0BC741C04197}">
      <dsp:nvSpPr>
        <dsp:cNvPr id="0" name=""/>
        <dsp:cNvSpPr/>
      </dsp:nvSpPr>
      <dsp:spPr>
        <a:xfrm>
          <a:off x="0" y="3080"/>
          <a:ext cx="700500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EC6E1CA-0483-4672-AEB7-BD7B8D2B8982}">
      <dsp:nvSpPr>
        <dsp:cNvPr id="0" name=""/>
        <dsp:cNvSpPr/>
      </dsp:nvSpPr>
      <dsp:spPr>
        <a:xfrm>
          <a:off x="0" y="3080"/>
          <a:ext cx="7005008" cy="105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Guidance first published statutory guidance in 2014 through the </a:t>
          </a:r>
          <a:r>
            <a:rPr lang="en-US" sz="2200" b="0" i="0" kern="1200" dirty="0"/>
            <a:t>Anti-social </a:t>
          </a:r>
          <a:r>
            <a:rPr lang="en-US" sz="2200" b="0" i="0" kern="1200" dirty="0" err="1"/>
            <a:t>Behaviour</a:t>
          </a:r>
          <a:r>
            <a:rPr lang="en-US" sz="2200" b="0" i="0" kern="1200" dirty="0"/>
            <a:t>, Crime and Policing Act 2014 </a:t>
          </a:r>
          <a:endParaRPr lang="en-US" sz="2200" kern="1200" dirty="0"/>
        </a:p>
      </dsp:txBody>
      <dsp:txXfrm>
        <a:off x="0" y="3080"/>
        <a:ext cx="7005008" cy="1050533"/>
      </dsp:txXfrm>
    </dsp:sp>
    <dsp:sp modelId="{4F7FF25E-CDBE-4E71-8EF6-DB35CDF71C39}">
      <dsp:nvSpPr>
        <dsp:cNvPr id="0" name=""/>
        <dsp:cNvSpPr/>
      </dsp:nvSpPr>
      <dsp:spPr>
        <a:xfrm>
          <a:off x="0" y="1053613"/>
          <a:ext cx="700500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87152A-3523-4825-9F0A-1CB83CDF0953}">
      <dsp:nvSpPr>
        <dsp:cNvPr id="0" name=""/>
        <dsp:cNvSpPr/>
      </dsp:nvSpPr>
      <dsp:spPr>
        <a:xfrm>
          <a:off x="0" y="1053613"/>
          <a:ext cx="7005008" cy="105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They have been amended consistently</a:t>
          </a:r>
        </a:p>
      </dsp:txBody>
      <dsp:txXfrm>
        <a:off x="0" y="1053613"/>
        <a:ext cx="7005008" cy="1050533"/>
      </dsp:txXfrm>
    </dsp:sp>
    <dsp:sp modelId="{591C1798-0EED-4860-9F18-D822ABB04194}">
      <dsp:nvSpPr>
        <dsp:cNvPr id="0" name=""/>
        <dsp:cNvSpPr/>
      </dsp:nvSpPr>
      <dsp:spPr>
        <a:xfrm>
          <a:off x="0" y="2104146"/>
          <a:ext cx="700500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D58D33-59F7-4772-B411-A859433A1DAF}">
      <dsp:nvSpPr>
        <dsp:cNvPr id="0" name=""/>
        <dsp:cNvSpPr/>
      </dsp:nvSpPr>
      <dsp:spPr>
        <a:xfrm>
          <a:off x="0" y="2104146"/>
          <a:ext cx="7005008" cy="105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dirty="0"/>
            <a:t>July 2022 to include Expedited Public Spaces Protection Orders - harm that some protests in the vicinity of schools, vaccination </a:t>
          </a:r>
          <a:r>
            <a:rPr lang="en-US" sz="2200" b="0" i="0" kern="1200" dirty="0" err="1"/>
            <a:t>centres</a:t>
          </a:r>
          <a:r>
            <a:rPr lang="en-US" sz="2200" b="0" i="0" kern="1200" dirty="0"/>
            <a:t>. </a:t>
          </a:r>
          <a:endParaRPr lang="en-US" sz="2200" kern="1200" dirty="0"/>
        </a:p>
      </dsp:txBody>
      <dsp:txXfrm>
        <a:off x="0" y="2104146"/>
        <a:ext cx="7005008" cy="1050533"/>
      </dsp:txXfrm>
    </dsp:sp>
    <dsp:sp modelId="{06978362-60B4-4277-8846-728C7B9C5245}">
      <dsp:nvSpPr>
        <dsp:cNvPr id="0" name=""/>
        <dsp:cNvSpPr/>
      </dsp:nvSpPr>
      <dsp:spPr>
        <a:xfrm>
          <a:off x="0" y="3154680"/>
          <a:ext cx="700500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AF63340-1B6D-461D-83B3-63C638FBA508}">
      <dsp:nvSpPr>
        <dsp:cNvPr id="0" name=""/>
        <dsp:cNvSpPr/>
      </dsp:nvSpPr>
      <dsp:spPr>
        <a:xfrm>
          <a:off x="0" y="3154680"/>
          <a:ext cx="7005008" cy="105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2023</a:t>
          </a:r>
          <a:r>
            <a:rPr lang="en-US" sz="2200" b="0" i="0" kern="1200" dirty="0"/>
            <a:t> ASB Action Plan and to promote greater consistency of the powers and tools.</a:t>
          </a:r>
          <a:endParaRPr lang="en-US" sz="2200" kern="1200" dirty="0"/>
        </a:p>
      </dsp:txBody>
      <dsp:txXfrm>
        <a:off x="0" y="3154680"/>
        <a:ext cx="7005008" cy="1050533"/>
      </dsp:txXfrm>
    </dsp:sp>
    <dsp:sp modelId="{C73B6BDB-C5FE-4AEF-BB82-7039E2C8822C}">
      <dsp:nvSpPr>
        <dsp:cNvPr id="0" name=""/>
        <dsp:cNvSpPr/>
      </dsp:nvSpPr>
      <dsp:spPr>
        <a:xfrm>
          <a:off x="0" y="4205213"/>
          <a:ext cx="700500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543D56-C6A9-4B2F-811B-AE5E3FDC374A}">
      <dsp:nvSpPr>
        <dsp:cNvPr id="0" name=""/>
        <dsp:cNvSpPr/>
      </dsp:nvSpPr>
      <dsp:spPr>
        <a:xfrm>
          <a:off x="0" y="4205213"/>
          <a:ext cx="7005008" cy="105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What does ‘statutory guidance’ mean?</a:t>
          </a:r>
          <a:endParaRPr lang="en-US" sz="2200" kern="1200" dirty="0"/>
        </a:p>
      </dsp:txBody>
      <dsp:txXfrm>
        <a:off x="0" y="4205213"/>
        <a:ext cx="7005008" cy="1050533"/>
      </dsp:txXfrm>
    </dsp:sp>
    <dsp:sp modelId="{955A8350-5C43-4BC1-9149-BA1D3831ACEF}">
      <dsp:nvSpPr>
        <dsp:cNvPr id="0" name=""/>
        <dsp:cNvSpPr/>
      </dsp:nvSpPr>
      <dsp:spPr>
        <a:xfrm>
          <a:off x="0" y="5255746"/>
          <a:ext cx="700500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B4C617E-4386-4960-860B-0665F7FA02D5}">
      <dsp:nvSpPr>
        <dsp:cNvPr id="0" name=""/>
        <dsp:cNvSpPr/>
      </dsp:nvSpPr>
      <dsp:spPr>
        <a:xfrm>
          <a:off x="0" y="5255746"/>
          <a:ext cx="7005008" cy="105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 aim is to keep on top of changing trends and shape the design and delivery of effective services</a:t>
          </a:r>
          <a:endParaRPr lang="en-US" sz="2200" kern="1200" dirty="0"/>
        </a:p>
      </dsp:txBody>
      <dsp:txXfrm>
        <a:off x="0" y="5255746"/>
        <a:ext cx="7005008" cy="10505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3DFB2-3F95-44D0-B31B-75EB03015210}">
      <dsp:nvSpPr>
        <dsp:cNvPr id="0" name=""/>
        <dsp:cNvSpPr/>
      </dsp:nvSpPr>
      <dsp:spPr>
        <a:xfrm>
          <a:off x="0" y="7879"/>
          <a:ext cx="6666833" cy="12472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Scanning</a:t>
          </a:r>
          <a:endParaRPr lang="en-US" sz="5200" kern="1200"/>
        </a:p>
      </dsp:txBody>
      <dsp:txXfrm>
        <a:off x="60884" y="68763"/>
        <a:ext cx="6545065" cy="1125452"/>
      </dsp:txXfrm>
    </dsp:sp>
    <dsp:sp modelId="{4EE1CA64-AE08-41ED-A76A-B3B8F24471D2}">
      <dsp:nvSpPr>
        <dsp:cNvPr id="0" name=""/>
        <dsp:cNvSpPr/>
      </dsp:nvSpPr>
      <dsp:spPr>
        <a:xfrm>
          <a:off x="0" y="1404859"/>
          <a:ext cx="6666833" cy="124722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Analysis</a:t>
          </a:r>
          <a:endParaRPr lang="en-US" sz="5200" kern="1200"/>
        </a:p>
      </dsp:txBody>
      <dsp:txXfrm>
        <a:off x="60884" y="1465743"/>
        <a:ext cx="6545065" cy="1125452"/>
      </dsp:txXfrm>
    </dsp:sp>
    <dsp:sp modelId="{D46F2660-4452-4B35-B31C-E894A483030D}">
      <dsp:nvSpPr>
        <dsp:cNvPr id="0" name=""/>
        <dsp:cNvSpPr/>
      </dsp:nvSpPr>
      <dsp:spPr>
        <a:xfrm>
          <a:off x="0" y="2801839"/>
          <a:ext cx="6666833" cy="124722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Response</a:t>
          </a:r>
          <a:endParaRPr lang="en-US" sz="5200" kern="1200"/>
        </a:p>
      </dsp:txBody>
      <dsp:txXfrm>
        <a:off x="60884" y="2862723"/>
        <a:ext cx="6545065" cy="1125452"/>
      </dsp:txXfrm>
    </dsp:sp>
    <dsp:sp modelId="{9710034D-D0E5-4622-A08B-84B384D415C9}">
      <dsp:nvSpPr>
        <dsp:cNvPr id="0" name=""/>
        <dsp:cNvSpPr/>
      </dsp:nvSpPr>
      <dsp:spPr>
        <a:xfrm>
          <a:off x="0" y="4198820"/>
          <a:ext cx="6666833" cy="124722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Assessment</a:t>
          </a:r>
          <a:endParaRPr lang="en-US" sz="5200" kern="1200"/>
        </a:p>
      </dsp:txBody>
      <dsp:txXfrm>
        <a:off x="60884" y="4259704"/>
        <a:ext cx="6545065" cy="1125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CB9E1-19C0-4313-9B70-BF2D8E9C26A9}">
      <dsp:nvSpPr>
        <dsp:cNvPr id="0" name=""/>
        <dsp:cNvSpPr/>
      </dsp:nvSpPr>
      <dsp:spPr>
        <a:xfrm>
          <a:off x="0" y="0"/>
          <a:ext cx="10877549" cy="14718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Deals with a wide range of behaviours and offences in descending order of seriousness</a:t>
          </a:r>
          <a:endParaRPr lang="en-US" sz="3700" kern="1200" dirty="0"/>
        </a:p>
      </dsp:txBody>
      <dsp:txXfrm>
        <a:off x="71850" y="71850"/>
        <a:ext cx="10733849" cy="1328160"/>
      </dsp:txXfrm>
    </dsp:sp>
    <dsp:sp modelId="{00571D65-D0E9-4866-B5F9-CC40651B6E18}">
      <dsp:nvSpPr>
        <dsp:cNvPr id="0" name=""/>
        <dsp:cNvSpPr/>
      </dsp:nvSpPr>
      <dsp:spPr>
        <a:xfrm>
          <a:off x="0" y="1559381"/>
          <a:ext cx="10877549" cy="29870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362"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Riot (s.1)</a:t>
          </a:r>
          <a:endParaRPr lang="en-US" sz="2900" kern="1200" dirty="0"/>
        </a:p>
        <a:p>
          <a:pPr marL="285750" lvl="1" indent="-285750" algn="l" defTabSz="1289050">
            <a:lnSpc>
              <a:spcPct val="90000"/>
            </a:lnSpc>
            <a:spcBef>
              <a:spcPct val="0"/>
            </a:spcBef>
            <a:spcAft>
              <a:spcPct val="20000"/>
            </a:spcAft>
            <a:buChar char="•"/>
          </a:pPr>
          <a:r>
            <a:rPr lang="en-GB" sz="2900" kern="1200" dirty="0"/>
            <a:t>violent disorder (s.2)</a:t>
          </a:r>
          <a:endParaRPr lang="en-US" sz="2900" kern="1200" dirty="0"/>
        </a:p>
        <a:p>
          <a:pPr marL="285750" lvl="1" indent="-285750" algn="l" defTabSz="1289050">
            <a:lnSpc>
              <a:spcPct val="90000"/>
            </a:lnSpc>
            <a:spcBef>
              <a:spcPct val="0"/>
            </a:spcBef>
            <a:spcAft>
              <a:spcPct val="20000"/>
            </a:spcAft>
            <a:buChar char="•"/>
          </a:pPr>
          <a:r>
            <a:rPr lang="en-GB" sz="2900" kern="1200" dirty="0"/>
            <a:t>affray (s.3)</a:t>
          </a:r>
          <a:endParaRPr lang="en-US" sz="2900" kern="1200" dirty="0"/>
        </a:p>
        <a:p>
          <a:pPr marL="285750" lvl="1" indent="-285750" algn="l" defTabSz="1289050">
            <a:lnSpc>
              <a:spcPct val="90000"/>
            </a:lnSpc>
            <a:spcBef>
              <a:spcPct val="0"/>
            </a:spcBef>
            <a:spcAft>
              <a:spcPct val="20000"/>
            </a:spcAft>
            <a:buChar char="•"/>
          </a:pPr>
          <a:r>
            <a:rPr lang="en-GB" sz="2900" kern="1200" dirty="0"/>
            <a:t>fear or provocation of violence(s.4)</a:t>
          </a:r>
          <a:endParaRPr lang="en-US" sz="2900" kern="1200" dirty="0"/>
        </a:p>
        <a:p>
          <a:pPr marL="285750" lvl="1" indent="-285750" algn="l" defTabSz="1289050">
            <a:lnSpc>
              <a:spcPct val="90000"/>
            </a:lnSpc>
            <a:spcBef>
              <a:spcPct val="0"/>
            </a:spcBef>
            <a:spcAft>
              <a:spcPct val="20000"/>
            </a:spcAft>
            <a:buChar char="•"/>
          </a:pPr>
          <a:r>
            <a:rPr lang="en-GB" sz="2900" kern="1200" dirty="0"/>
            <a:t>intentional harassment, alarm, or distress (s.4a)</a:t>
          </a:r>
          <a:endParaRPr lang="en-US" sz="2900" kern="1200" dirty="0"/>
        </a:p>
        <a:p>
          <a:pPr marL="285750" lvl="1" indent="-285750" algn="l" defTabSz="1289050">
            <a:lnSpc>
              <a:spcPct val="90000"/>
            </a:lnSpc>
            <a:spcBef>
              <a:spcPct val="0"/>
            </a:spcBef>
            <a:spcAft>
              <a:spcPct val="20000"/>
            </a:spcAft>
            <a:buChar char="•"/>
          </a:pPr>
          <a:r>
            <a:rPr lang="en-GB" sz="2900" kern="1200" dirty="0"/>
            <a:t>Non-intentional harassment alarm or distress (s.5)</a:t>
          </a:r>
          <a:endParaRPr lang="en-US" sz="2900" kern="1200" dirty="0"/>
        </a:p>
      </dsp:txBody>
      <dsp:txXfrm>
        <a:off x="0" y="1559381"/>
        <a:ext cx="10877549" cy="29870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F3BB9-358D-435A-A02D-8BF31CFBAE5C}">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2C578648-3AE0-4412-9268-AFA6FD4CE33A}">
      <dsp:nvSpPr>
        <dsp:cNvPr id="0" name=""/>
        <dsp:cNvSpPr/>
      </dsp:nvSpPr>
      <dsp:spPr>
        <a:xfrm>
          <a:off x="8061"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In these investigations there may only be one chance to speak to a victim for example because travelling is imminent</a:t>
          </a:r>
          <a:endParaRPr lang="en-US" sz="1900" kern="1200"/>
        </a:p>
      </dsp:txBody>
      <dsp:txXfrm>
        <a:off x="8061" y="5979"/>
        <a:ext cx="3034531" cy="1820718"/>
      </dsp:txXfrm>
    </dsp:sp>
    <dsp:sp modelId="{E233800F-3C74-47C2-AD02-3CA2FD7B3B0C}">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5AC27930-5B88-4381-8E21-91ED18490CE4}">
      <dsp:nvSpPr>
        <dsp:cNvPr id="0" name=""/>
        <dsp:cNvSpPr/>
      </dsp:nvSpPr>
      <dsp:spPr>
        <a:xfrm>
          <a:off x="3740534"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The one chance rule</a:t>
          </a:r>
          <a:endParaRPr lang="en-US" sz="1900" kern="1200"/>
        </a:p>
      </dsp:txBody>
      <dsp:txXfrm>
        <a:off x="3740534" y="5979"/>
        <a:ext cx="3034531" cy="1820718"/>
      </dsp:txXfrm>
    </dsp:sp>
    <dsp:sp modelId="{23CFE518-23E1-437F-A1FE-C9B0E818B9CA}">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AA10CDDD-8987-4DCE-BED2-A67E7CCBDB64}">
      <dsp:nvSpPr>
        <dsp:cNvPr id="0" name=""/>
        <dsp:cNvSpPr/>
      </dsp:nvSpPr>
      <dsp:spPr>
        <a:xfrm>
          <a:off x="7473007"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Officers should contact the designated person in their organisation</a:t>
          </a:r>
          <a:endParaRPr lang="en-US" sz="1900" kern="1200"/>
        </a:p>
      </dsp:txBody>
      <dsp:txXfrm>
        <a:off x="7473007" y="5979"/>
        <a:ext cx="3034531" cy="1820718"/>
      </dsp:txXfrm>
    </dsp:sp>
    <dsp:sp modelId="{3616F50F-B85B-4F5B-B312-56F78A05798B}">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FD1ADF9E-DFFD-4977-A4B1-2A4A45D7FDAB}">
      <dsp:nvSpPr>
        <dsp:cNvPr id="0" name=""/>
        <dsp:cNvSpPr/>
      </dsp:nvSpPr>
      <dsp:spPr>
        <a:xfrm>
          <a:off x="8061"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the suspected victim must be seen in person, alone, in a place where the conversation cannot be overheard</a:t>
          </a:r>
          <a:endParaRPr lang="en-US" sz="1900" kern="1200"/>
        </a:p>
      </dsp:txBody>
      <dsp:txXfrm>
        <a:off x="8061" y="2524640"/>
        <a:ext cx="3034531" cy="1820718"/>
      </dsp:txXfrm>
    </dsp:sp>
    <dsp:sp modelId="{F95B85BC-BB6A-403E-A929-9AE928BCB1CD}">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AA0F8F0D-8EC4-4350-A256-4201DCF1B5A2}">
      <dsp:nvSpPr>
        <dsp:cNvPr id="0" name=""/>
        <dsp:cNvSpPr/>
      </dsp:nvSpPr>
      <dsp:spPr>
        <a:xfrm>
          <a:off x="3740534"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Confidentiality assured</a:t>
          </a:r>
          <a:endParaRPr lang="en-US" sz="1900" kern="1200"/>
        </a:p>
      </dsp:txBody>
      <dsp:txXfrm>
        <a:off x="3740534" y="2524640"/>
        <a:ext cx="3034531" cy="1820718"/>
      </dsp:txXfrm>
    </dsp:sp>
    <dsp:sp modelId="{AB0745CB-BFDF-459E-989A-00D3315D495D}">
      <dsp:nvSpPr>
        <dsp:cNvPr id="0" name=""/>
        <dsp:cNvSpPr/>
      </dsp:nvSpPr>
      <dsp:spPr>
        <a:xfrm>
          <a:off x="7473007"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44550">
            <a:lnSpc>
              <a:spcPct val="90000"/>
            </a:lnSpc>
            <a:spcBef>
              <a:spcPct val="0"/>
            </a:spcBef>
            <a:spcAft>
              <a:spcPct val="35000"/>
            </a:spcAft>
            <a:buNone/>
          </a:pPr>
          <a:r>
            <a:rPr lang="en-GB" sz="1900" kern="1200"/>
            <a:t>DASH risk assessment</a:t>
          </a:r>
          <a:endParaRPr lang="en-US" sz="1900" kern="1200"/>
        </a:p>
      </dsp:txBody>
      <dsp:txXfrm>
        <a:off x="7473007" y="2524640"/>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52574-C177-4212-BAE8-059032711E48}">
      <dsp:nvSpPr>
        <dsp:cNvPr id="0" name=""/>
        <dsp:cNvSpPr/>
      </dsp:nvSpPr>
      <dsp:spPr>
        <a:xfrm>
          <a:off x="0" y="174379"/>
          <a:ext cx="6666833" cy="251081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DASH - Domestic Abuse Stalking and Harassment and honour-based violence checklist – 24 quick check box questions plus 3 consideration questions where you include your professional judgement</a:t>
          </a:r>
          <a:endParaRPr lang="en-US" sz="2900" kern="1200"/>
        </a:p>
      </dsp:txBody>
      <dsp:txXfrm>
        <a:off x="122568" y="296947"/>
        <a:ext cx="6421697" cy="2265683"/>
      </dsp:txXfrm>
    </dsp:sp>
    <dsp:sp modelId="{4C09CA2C-F444-4C24-B881-3BF7DC92DAF3}">
      <dsp:nvSpPr>
        <dsp:cNvPr id="0" name=""/>
        <dsp:cNvSpPr/>
      </dsp:nvSpPr>
      <dsp:spPr>
        <a:xfrm>
          <a:off x="0" y="2768719"/>
          <a:ext cx="6666833" cy="251081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DARA - Domestic abuse risk assessment - 18 questions with more scope for professional judgement notes</a:t>
          </a:r>
          <a:endParaRPr lang="en-US" sz="2900" kern="1200"/>
        </a:p>
      </dsp:txBody>
      <dsp:txXfrm>
        <a:off x="122568" y="2891287"/>
        <a:ext cx="6421697" cy="226568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23/10/2024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910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23/10/2024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9043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23/10/2024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362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23/10/2024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420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23/10/2024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20244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23/10/2024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5844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23/10/2024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076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23/10/2024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2750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23/10/2024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4758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23/10/2024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95670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23/10/2024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8025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88CC-2CEB-4684-8288-3EF53E12B5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7E472-A2B1-4038-AE37-73443F7237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3BC94B-20C3-4490-9250-62CBE337038B}"/>
              </a:ext>
            </a:extLst>
          </p:cNvPr>
          <p:cNvSpPr>
            <a:spLocks noGrp="1"/>
          </p:cNvSpPr>
          <p:nvPr>
            <p:ph type="dt" sz="half" idx="10"/>
          </p:nvPr>
        </p:nvSpPr>
        <p:spPr/>
        <p:txBody>
          <a:bodyPr/>
          <a:lstStyle/>
          <a:p>
            <a:fld id="{C69FFD58-A001-42D5-9760-D2AB9FD28BA3}" type="datetime1">
              <a:rPr lang="en-GB" smtClean="0"/>
              <a:t>23/10/2024</a:t>
            </a:fld>
            <a:endParaRPr lang="en-GB"/>
          </a:p>
        </p:txBody>
      </p:sp>
      <p:sp>
        <p:nvSpPr>
          <p:cNvPr id="5" name="Footer Placeholder 4">
            <a:extLst>
              <a:ext uri="{FF2B5EF4-FFF2-40B4-BE49-F238E27FC236}">
                <a16:creationId xmlns:a16="http://schemas.microsoft.com/office/drawing/2014/main" id="{F367DAA8-D72F-48FD-9277-7EF5B9016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43157-F080-4CCC-B789-E4652556A899}"/>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127115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1ADD-512D-4AF3-A82C-177EC2993F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50B9-777C-4B30-A773-4FA257A23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EFFE1-A6DF-4F93-A24F-EA6E8B7303B2}"/>
              </a:ext>
            </a:extLst>
          </p:cNvPr>
          <p:cNvSpPr>
            <a:spLocks noGrp="1"/>
          </p:cNvSpPr>
          <p:nvPr>
            <p:ph type="dt" sz="half" idx="10"/>
          </p:nvPr>
        </p:nvSpPr>
        <p:spPr/>
        <p:txBody>
          <a:bodyPr/>
          <a:lstStyle/>
          <a:p>
            <a:fld id="{25F8852F-BB5B-47DB-B5EC-F8A2B1AF6758}" type="datetime1">
              <a:rPr lang="en-GB" smtClean="0"/>
              <a:t>23/10/2024</a:t>
            </a:fld>
            <a:endParaRPr lang="en-GB"/>
          </a:p>
        </p:txBody>
      </p:sp>
      <p:sp>
        <p:nvSpPr>
          <p:cNvPr id="5" name="Footer Placeholder 4">
            <a:extLst>
              <a:ext uri="{FF2B5EF4-FFF2-40B4-BE49-F238E27FC236}">
                <a16:creationId xmlns:a16="http://schemas.microsoft.com/office/drawing/2014/main" id="{4B489408-7F3E-4554-84BC-F74AF4925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DA1A5-97C8-4841-BA99-2FE52D67674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60755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C0C21-594E-4BCB-AEBF-3C4055647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76276-E19C-42E1-AB55-45222095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1C2C6-E456-4F0A-AD37-4CBD22A0444A}"/>
              </a:ext>
            </a:extLst>
          </p:cNvPr>
          <p:cNvSpPr>
            <a:spLocks noGrp="1"/>
          </p:cNvSpPr>
          <p:nvPr>
            <p:ph type="dt" sz="half" idx="10"/>
          </p:nvPr>
        </p:nvSpPr>
        <p:spPr/>
        <p:txBody>
          <a:bodyPr/>
          <a:lstStyle/>
          <a:p>
            <a:fld id="{B1C657CD-3434-41BB-96BB-88D082437A9C}" type="datetime1">
              <a:rPr lang="en-GB" smtClean="0"/>
              <a:t>23/10/2024</a:t>
            </a:fld>
            <a:endParaRPr lang="en-GB"/>
          </a:p>
        </p:txBody>
      </p:sp>
      <p:sp>
        <p:nvSpPr>
          <p:cNvPr id="5" name="Footer Placeholder 4">
            <a:extLst>
              <a:ext uri="{FF2B5EF4-FFF2-40B4-BE49-F238E27FC236}">
                <a16:creationId xmlns:a16="http://schemas.microsoft.com/office/drawing/2014/main" id="{86C87B02-817D-411B-9442-25C640172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951D-4DBE-4ED1-AAC9-7112BD151C34}"/>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683100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052F-476F-446A-8452-2F44A7CBC8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BA647-B9AE-463F-AAA4-59B2249D2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FD1CA3-0944-4264-8EA1-EF0967E37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736B4-CC44-4CD7-84F1-4DF7457E846D}"/>
              </a:ext>
            </a:extLst>
          </p:cNvPr>
          <p:cNvSpPr>
            <a:spLocks noGrp="1"/>
          </p:cNvSpPr>
          <p:nvPr>
            <p:ph type="dt" sz="half" idx="10"/>
          </p:nvPr>
        </p:nvSpPr>
        <p:spPr/>
        <p:txBody>
          <a:bodyPr/>
          <a:lstStyle/>
          <a:p>
            <a:fld id="{AAB07C9D-1012-45DA-8211-8955CE57E3ED}" type="datetime1">
              <a:rPr lang="en-GB" smtClean="0"/>
              <a:t>23/10/2024</a:t>
            </a:fld>
            <a:endParaRPr lang="en-GB"/>
          </a:p>
        </p:txBody>
      </p:sp>
      <p:sp>
        <p:nvSpPr>
          <p:cNvPr id="6" name="Footer Placeholder 5">
            <a:extLst>
              <a:ext uri="{FF2B5EF4-FFF2-40B4-BE49-F238E27FC236}">
                <a16:creationId xmlns:a16="http://schemas.microsoft.com/office/drawing/2014/main" id="{F17BE884-CCB0-473F-8A6A-40422B4CD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B31A-87F5-4AF3-83B5-C6FFC592845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920242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3AFE-09B5-4BB1-883C-3CAEEDB7C8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F36B9-FC7F-4DE1-9D2C-0CF6CCDD8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B16A1-4C58-4241-9E40-C54364C97B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A18BDE-7DE3-4502-B24A-C9131391A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19DBF8-D6B3-4E3F-B9D8-B59CDD9D05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766A5-5B61-4667-9F08-E7377ED3FD2A}"/>
              </a:ext>
            </a:extLst>
          </p:cNvPr>
          <p:cNvSpPr>
            <a:spLocks noGrp="1"/>
          </p:cNvSpPr>
          <p:nvPr>
            <p:ph type="dt" sz="half" idx="10"/>
          </p:nvPr>
        </p:nvSpPr>
        <p:spPr/>
        <p:txBody>
          <a:bodyPr/>
          <a:lstStyle/>
          <a:p>
            <a:fld id="{C88DEE99-EC83-4824-B089-8E4ACD1FCA71}" type="datetime1">
              <a:rPr lang="en-GB" smtClean="0"/>
              <a:t>23/10/2024</a:t>
            </a:fld>
            <a:endParaRPr lang="en-GB"/>
          </a:p>
        </p:txBody>
      </p:sp>
      <p:sp>
        <p:nvSpPr>
          <p:cNvPr id="8" name="Footer Placeholder 7">
            <a:extLst>
              <a:ext uri="{FF2B5EF4-FFF2-40B4-BE49-F238E27FC236}">
                <a16:creationId xmlns:a16="http://schemas.microsoft.com/office/drawing/2014/main" id="{DFF175EF-0DCB-4229-86A6-56B614BB87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23824C-2C30-48EC-A590-4E1B4EA5D3D0}"/>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046711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EEF4-2C54-417D-83D4-C630643353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86A153-8A8E-4CA9-A758-B179CEA9D53A}"/>
              </a:ext>
            </a:extLst>
          </p:cNvPr>
          <p:cNvSpPr>
            <a:spLocks noGrp="1"/>
          </p:cNvSpPr>
          <p:nvPr>
            <p:ph type="dt" sz="half" idx="10"/>
          </p:nvPr>
        </p:nvSpPr>
        <p:spPr/>
        <p:txBody>
          <a:bodyPr/>
          <a:lstStyle/>
          <a:p>
            <a:fld id="{757AEE4B-41D7-4130-ACC1-55EE85FEFAE9}" type="datetime1">
              <a:rPr lang="en-GB" smtClean="0"/>
              <a:t>23/10/2024</a:t>
            </a:fld>
            <a:endParaRPr lang="en-GB"/>
          </a:p>
        </p:txBody>
      </p:sp>
      <p:sp>
        <p:nvSpPr>
          <p:cNvPr id="4" name="Footer Placeholder 3">
            <a:extLst>
              <a:ext uri="{FF2B5EF4-FFF2-40B4-BE49-F238E27FC236}">
                <a16:creationId xmlns:a16="http://schemas.microsoft.com/office/drawing/2014/main" id="{CDCC568D-CFFD-496C-875C-059888FFC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21943-C451-47BB-85C5-7664945ABCE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396467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D610C3-7416-41D9-B5F8-B9598E9821C3}"/>
              </a:ext>
            </a:extLst>
          </p:cNvPr>
          <p:cNvSpPr>
            <a:spLocks noGrp="1"/>
          </p:cNvSpPr>
          <p:nvPr>
            <p:ph type="dt" sz="half" idx="10"/>
          </p:nvPr>
        </p:nvSpPr>
        <p:spPr/>
        <p:txBody>
          <a:bodyPr/>
          <a:lstStyle/>
          <a:p>
            <a:fld id="{3CD7D259-10FA-4EFD-8349-526B254BB777}" type="datetime1">
              <a:rPr lang="en-GB" smtClean="0"/>
              <a:t>23/10/2024</a:t>
            </a:fld>
            <a:endParaRPr lang="en-GB"/>
          </a:p>
        </p:txBody>
      </p:sp>
      <p:sp>
        <p:nvSpPr>
          <p:cNvPr id="3" name="Footer Placeholder 2">
            <a:extLst>
              <a:ext uri="{FF2B5EF4-FFF2-40B4-BE49-F238E27FC236}">
                <a16:creationId xmlns:a16="http://schemas.microsoft.com/office/drawing/2014/main" id="{9EBF41FD-F756-45F8-9AAE-66C833A54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8A17C-95E4-4277-97B9-BB5DF4DAE6E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080764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06AF-49B0-4C7A-9A4E-4648C5BFF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138C4-9671-4B47-B19E-0D9017493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83740-6407-46D4-A136-B46ABCB7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38A79-965D-4972-B402-B856BC088EA3}"/>
              </a:ext>
            </a:extLst>
          </p:cNvPr>
          <p:cNvSpPr>
            <a:spLocks noGrp="1"/>
          </p:cNvSpPr>
          <p:nvPr>
            <p:ph type="dt" sz="half" idx="10"/>
          </p:nvPr>
        </p:nvSpPr>
        <p:spPr/>
        <p:txBody>
          <a:bodyPr/>
          <a:lstStyle/>
          <a:p>
            <a:fld id="{E877EA1A-CA87-4F6E-A81F-1EA938C777F1}" type="datetime1">
              <a:rPr lang="en-GB" smtClean="0"/>
              <a:t>23/10/2024</a:t>
            </a:fld>
            <a:endParaRPr lang="en-GB"/>
          </a:p>
        </p:txBody>
      </p:sp>
      <p:sp>
        <p:nvSpPr>
          <p:cNvPr id="6" name="Footer Placeholder 5">
            <a:extLst>
              <a:ext uri="{FF2B5EF4-FFF2-40B4-BE49-F238E27FC236}">
                <a16:creationId xmlns:a16="http://schemas.microsoft.com/office/drawing/2014/main" id="{E805CDCC-D34C-46D2-B645-0AB850660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A1A76-6067-4C7B-BE11-3EDDA0D043D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367932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C4-D64E-4F88-A042-46B75C4EC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0A1D4-4494-4D25-A856-97F35F60B0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EB9520-7BCF-473E-9BCC-235BFC344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C57837-5DD6-44FE-A92F-5708FF239A71}"/>
              </a:ext>
            </a:extLst>
          </p:cNvPr>
          <p:cNvSpPr>
            <a:spLocks noGrp="1"/>
          </p:cNvSpPr>
          <p:nvPr>
            <p:ph type="dt" sz="half" idx="10"/>
          </p:nvPr>
        </p:nvSpPr>
        <p:spPr/>
        <p:txBody>
          <a:bodyPr/>
          <a:lstStyle/>
          <a:p>
            <a:fld id="{D8C095B7-3C77-4F49-98D8-1543A4A7ACC2}" type="datetime1">
              <a:rPr lang="en-GB" smtClean="0"/>
              <a:t>23/10/2024</a:t>
            </a:fld>
            <a:endParaRPr lang="en-GB"/>
          </a:p>
        </p:txBody>
      </p:sp>
      <p:sp>
        <p:nvSpPr>
          <p:cNvPr id="6" name="Footer Placeholder 5">
            <a:extLst>
              <a:ext uri="{FF2B5EF4-FFF2-40B4-BE49-F238E27FC236}">
                <a16:creationId xmlns:a16="http://schemas.microsoft.com/office/drawing/2014/main" id="{0000400D-E11D-4163-9AA7-B22AA6554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3CA50-F9AB-42DF-8821-C65DAFA5762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789737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CE8-FE0D-46AA-A679-D62D679FE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0B801-F03B-4804-A905-A369867D5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27F0-F452-47E0-98A4-78CEB3981254}"/>
              </a:ext>
            </a:extLst>
          </p:cNvPr>
          <p:cNvSpPr>
            <a:spLocks noGrp="1"/>
          </p:cNvSpPr>
          <p:nvPr>
            <p:ph type="dt" sz="half" idx="10"/>
          </p:nvPr>
        </p:nvSpPr>
        <p:spPr/>
        <p:txBody>
          <a:bodyPr/>
          <a:lstStyle/>
          <a:p>
            <a:fld id="{E9F21BEC-7D12-4793-902D-1599242B95B6}" type="datetime1">
              <a:rPr lang="en-GB" smtClean="0"/>
              <a:t>23/10/2024</a:t>
            </a:fld>
            <a:endParaRPr lang="en-GB"/>
          </a:p>
        </p:txBody>
      </p:sp>
      <p:sp>
        <p:nvSpPr>
          <p:cNvPr id="5" name="Footer Placeholder 4">
            <a:extLst>
              <a:ext uri="{FF2B5EF4-FFF2-40B4-BE49-F238E27FC236}">
                <a16:creationId xmlns:a16="http://schemas.microsoft.com/office/drawing/2014/main" id="{1CB472DE-5D16-4EEF-BBB0-8E0F0273B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C3B82-DE1D-472E-B188-E999FD017EC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3176726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CF7694-3AF6-4F88-A84F-EA153C5E2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4D8C63-9F98-4E28-99C4-873D18FB9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689ED-7EE2-4346-AB25-D27EC65D2DCC}"/>
              </a:ext>
            </a:extLst>
          </p:cNvPr>
          <p:cNvSpPr>
            <a:spLocks noGrp="1"/>
          </p:cNvSpPr>
          <p:nvPr>
            <p:ph type="dt" sz="half" idx="10"/>
          </p:nvPr>
        </p:nvSpPr>
        <p:spPr/>
        <p:txBody>
          <a:bodyPr/>
          <a:lstStyle/>
          <a:p>
            <a:fld id="{5CA47CA9-8D27-4B29-9F84-071A882983EF}" type="datetime1">
              <a:rPr lang="en-GB" smtClean="0"/>
              <a:t>23/10/2024</a:t>
            </a:fld>
            <a:endParaRPr lang="en-GB"/>
          </a:p>
        </p:txBody>
      </p:sp>
      <p:sp>
        <p:nvSpPr>
          <p:cNvPr id="5" name="Footer Placeholder 4">
            <a:extLst>
              <a:ext uri="{FF2B5EF4-FFF2-40B4-BE49-F238E27FC236}">
                <a16:creationId xmlns:a16="http://schemas.microsoft.com/office/drawing/2014/main" id="{362677E2-B918-4D86-8BE0-E5D6DCBD4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75AC1-52D2-4167-828C-E96B6CA9927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00535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23/10/2024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7790885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DD0AB8-542E-483C-8BA2-38FC6754D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2564C-6D86-40E7-9D73-1EBF54965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DA177-16E6-4858-AFB0-6B0516F16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8DD40-1FA4-4012-98E1-D5E48DAE907F}" type="datetime1">
              <a:rPr lang="en-GB" smtClean="0"/>
              <a:t>23/10/2024</a:t>
            </a:fld>
            <a:endParaRPr lang="en-GB"/>
          </a:p>
        </p:txBody>
      </p:sp>
      <p:sp>
        <p:nvSpPr>
          <p:cNvPr id="5" name="Footer Placeholder 4">
            <a:extLst>
              <a:ext uri="{FF2B5EF4-FFF2-40B4-BE49-F238E27FC236}">
                <a16:creationId xmlns:a16="http://schemas.microsoft.com/office/drawing/2014/main" id="{F0E8275F-771C-4C86-9594-196084B74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17488E-2616-4AF3-B206-D058CA2980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70F85-FB46-4664-904F-529BF12CA752}" type="slidenum">
              <a:rPr lang="en-GB" smtClean="0"/>
              <a:t>‹#›</a:t>
            </a:fld>
            <a:endParaRPr lang="en-GB"/>
          </a:p>
        </p:txBody>
      </p:sp>
    </p:spTree>
    <p:extLst>
      <p:ext uri="{BB962C8B-B14F-4D97-AF65-F5344CB8AC3E}">
        <p14:creationId xmlns:p14="http://schemas.microsoft.com/office/powerpoint/2010/main" val="42151527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46322/2023_Update_ASB_Statutory_Guidance_-_FINAL__1_.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www.legislation.gov.uk/ukpga/2011/13/contents/enacted/data.htm" TargetMode="External"/><Relationship Id="rId2" Type="http://schemas.openxmlformats.org/officeDocument/2006/relationships/hyperlink" Target="http://www.legislation.gov.uk/ukpga/2003/38/contents" TargetMode="Externa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3.xml"/><Relationship Id="rId1" Type="http://schemas.openxmlformats.org/officeDocument/2006/relationships/video" Target="https://www.youtube.com/embed/pWrW7Ybj-2o?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hyperlink" Target="https://www.gov.uk/government/publications/anti-social-behaviour-principles" TargetMode="External"/><Relationship Id="rId2" Type="http://schemas.openxmlformats.org/officeDocument/2006/relationships/hyperlink" Target="https://www.gov.uk/government/collections/antisocial-behaviour-guidance-for-professionals" TargetMode="External"/><Relationship Id="rId1" Type="http://schemas.openxmlformats.org/officeDocument/2006/relationships/slideLayout" Target="../slideLayouts/slideLayout13.xml"/><Relationship Id="rId6" Type="http://schemas.openxmlformats.org/officeDocument/2006/relationships/hyperlink" Target="https://www.met.police.uk/advice/advice-and-information/asb/asb/antisocial-behaviour/what-is-antisocial-behaviour/" TargetMode="External"/><Relationship Id="rId5" Type="http://schemas.openxmlformats.org/officeDocument/2006/relationships/hyperlink" Target="https://lordslibrary.parliament.uk/research-briefings/lif-2016-0048/#:~:text=The%20Anti-social%20Behaviour%2C%20Crime%20and%20Policing%20Act%202014,protection%20orders%2C%20new%20closure%20powers%20and%20dispersal%20powers." TargetMode="External"/><Relationship Id="rId4" Type="http://schemas.openxmlformats.org/officeDocument/2006/relationships/hyperlink" Target="https://www.gov.uk/government/publications/anti-social-behaviour-crime-and-policing-bill-anti-social-behaviour"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fontScale="90000"/>
          </a:bodyPr>
          <a:lstStyle/>
          <a:p>
            <a:r>
              <a:rPr lang="en-GB" sz="5400" b="1" dirty="0">
                <a:solidFill>
                  <a:schemeClr val="bg1"/>
                </a:solidFill>
              </a:rPr>
              <a:t>BMPL5013</a:t>
            </a:r>
            <a:br>
              <a:rPr lang="en-GB" sz="5400" b="1" dirty="0">
                <a:solidFill>
                  <a:schemeClr val="bg1"/>
                </a:solidFill>
              </a:rPr>
            </a:br>
            <a:r>
              <a:rPr lang="en-GB" sz="5400" b="1" dirty="0">
                <a:solidFill>
                  <a:schemeClr val="bg1"/>
                </a:solidFill>
              </a:rPr>
              <a:t>4. </a:t>
            </a:r>
            <a:r>
              <a:rPr lang="en-US" sz="5400" b="1" dirty="0">
                <a:solidFill>
                  <a:schemeClr val="bg1"/>
                </a:solidFill>
              </a:rPr>
              <a:t>Antisocial </a:t>
            </a:r>
            <a:r>
              <a:rPr lang="en-US" sz="5400" b="1" dirty="0" err="1">
                <a:solidFill>
                  <a:schemeClr val="bg1"/>
                </a:solidFill>
              </a:rPr>
              <a:t>Behaviour</a:t>
            </a:r>
            <a:r>
              <a:rPr lang="en-US" sz="5400" b="1" dirty="0">
                <a:solidFill>
                  <a:schemeClr val="bg1"/>
                </a:solidFill>
              </a:rPr>
              <a:t>: definition, response and impact</a:t>
            </a:r>
            <a:r>
              <a:rPr lang="en-GB" sz="5400" b="1" dirty="0">
                <a:solidFill>
                  <a:schemeClr val="bg1"/>
                </a:solidFill>
              </a:rPr>
              <a:t>. </a:t>
            </a:r>
          </a:p>
        </p:txBody>
      </p:sp>
      <p:sp>
        <p:nvSpPr>
          <p:cNvPr id="4" name="Subtitle 2"/>
          <p:cNvSpPr>
            <a:spLocks noGrp="1"/>
          </p:cNvSpPr>
          <p:nvPr>
            <p:ph type="subTitle" idx="1"/>
          </p:nvPr>
        </p:nvSpPr>
        <p:spPr>
          <a:xfrm>
            <a:off x="1847528" y="4725144"/>
            <a:ext cx="3744416" cy="1080120"/>
          </a:xfrm>
        </p:spPr>
        <p:txBody>
          <a:bodyPr>
            <a:normAutofit/>
          </a:bodyPr>
          <a:lstStyle/>
          <a:p>
            <a:r>
              <a:rPr lang="en-GB" sz="5400" b="1" dirty="0">
                <a:solidFill>
                  <a:schemeClr val="bg1"/>
                </a:solidFill>
              </a:rPr>
              <a:t>2024</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64E8-8F68-7ACD-A138-410EAA769AD9}"/>
              </a:ext>
            </a:extLst>
          </p:cNvPr>
          <p:cNvSpPr>
            <a:spLocks noGrp="1"/>
          </p:cNvSpPr>
          <p:nvPr>
            <p:ph type="title"/>
          </p:nvPr>
        </p:nvSpPr>
        <p:spPr/>
        <p:txBody>
          <a:bodyPr>
            <a:normAutofit/>
          </a:bodyPr>
          <a:lstStyle/>
          <a:p>
            <a:pPr algn="l"/>
            <a:r>
              <a:rPr lang="en-GB" sz="6000" dirty="0"/>
              <a:t>Contents</a:t>
            </a:r>
          </a:p>
        </p:txBody>
      </p:sp>
      <p:sp>
        <p:nvSpPr>
          <p:cNvPr id="3" name="Content Placeholder 2">
            <a:extLst>
              <a:ext uri="{FF2B5EF4-FFF2-40B4-BE49-F238E27FC236}">
                <a16:creationId xmlns:a16="http://schemas.microsoft.com/office/drawing/2014/main" id="{4FFBBA8E-A7B3-D70C-43B2-31740E5A7096}"/>
              </a:ext>
            </a:extLst>
          </p:cNvPr>
          <p:cNvSpPr>
            <a:spLocks noGrp="1"/>
          </p:cNvSpPr>
          <p:nvPr>
            <p:ph idx="1"/>
          </p:nvPr>
        </p:nvSpPr>
        <p:spPr>
          <a:xfrm>
            <a:off x="1234440" y="1600201"/>
            <a:ext cx="10347960" cy="3917032"/>
          </a:xfrm>
        </p:spPr>
        <p:txBody>
          <a:bodyPr/>
          <a:lstStyle/>
          <a:p>
            <a:r>
              <a:rPr lang="en-GB" dirty="0"/>
              <a:t>Definition</a:t>
            </a:r>
          </a:p>
          <a:p>
            <a:r>
              <a:rPr lang="en-GB" dirty="0"/>
              <a:t>Categories</a:t>
            </a:r>
          </a:p>
          <a:p>
            <a:r>
              <a:rPr lang="en-GB" dirty="0"/>
              <a:t>Types</a:t>
            </a:r>
          </a:p>
          <a:p>
            <a:r>
              <a:rPr lang="en-GB" dirty="0"/>
              <a:t>Principles</a:t>
            </a:r>
          </a:p>
          <a:p>
            <a:r>
              <a:rPr lang="en-GB" dirty="0"/>
              <a:t>Powers</a:t>
            </a:r>
          </a:p>
          <a:p>
            <a:r>
              <a:rPr lang="en-GB" dirty="0"/>
              <a:t>Process &amp; Partnership</a:t>
            </a:r>
          </a:p>
          <a:p>
            <a:endParaRPr lang="en-GB" dirty="0"/>
          </a:p>
          <a:p>
            <a:endParaRPr lang="en-GB" dirty="0"/>
          </a:p>
        </p:txBody>
      </p:sp>
      <p:sp>
        <p:nvSpPr>
          <p:cNvPr id="4" name="Slide Number Placeholder 3">
            <a:extLst>
              <a:ext uri="{FF2B5EF4-FFF2-40B4-BE49-F238E27FC236}">
                <a16:creationId xmlns:a16="http://schemas.microsoft.com/office/drawing/2014/main" id="{8C4C1A95-7AFB-C6F1-D055-B5D895B5179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pic>
        <p:nvPicPr>
          <p:cNvPr id="6" name="Picture 5">
            <a:extLst>
              <a:ext uri="{FF2B5EF4-FFF2-40B4-BE49-F238E27FC236}">
                <a16:creationId xmlns:a16="http://schemas.microsoft.com/office/drawing/2014/main" id="{B1D393F9-FE6B-49AE-0EEB-C6E72CFD5244}"/>
              </a:ext>
            </a:extLst>
          </p:cNvPr>
          <p:cNvPicPr>
            <a:picLocks noChangeAspect="1"/>
          </p:cNvPicPr>
          <p:nvPr/>
        </p:nvPicPr>
        <p:blipFill>
          <a:blip r:embed="rId2"/>
          <a:stretch>
            <a:fillRect/>
          </a:stretch>
        </p:blipFill>
        <p:spPr>
          <a:xfrm rot="206580">
            <a:off x="6303720" y="205741"/>
            <a:ext cx="3896602" cy="5367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11B3AC64-FAF2-A12C-54D4-71AE401CBABD}"/>
              </a:ext>
            </a:extLst>
          </p:cNvPr>
          <p:cNvSpPr txBox="1"/>
          <p:nvPr/>
        </p:nvSpPr>
        <p:spPr>
          <a:xfrm>
            <a:off x="6829597" y="4014919"/>
            <a:ext cx="2844848" cy="1169551"/>
          </a:xfrm>
          <a:prstGeom prst="rect">
            <a:avLst/>
          </a:prstGeom>
          <a:noFill/>
        </p:spPr>
        <p:txBody>
          <a:bodyPr wrap="square">
            <a:spAutoFit/>
          </a:bodyPr>
          <a:lstStyle/>
          <a:p>
            <a:r>
              <a:rPr lang="en-GB" sz="1400" dirty="0">
                <a:hlinkClick r:id="rId3"/>
              </a:rPr>
              <a:t>https://assets.publishing.service.gov.uk/government/uploads/system/uploads/attachment_data/file/1146322/2023_Update_ASB_Statutory_Guidance_-_FINAL__1_.pdf</a:t>
            </a:r>
            <a:r>
              <a:rPr lang="en-GB" sz="1400" dirty="0"/>
              <a:t> </a:t>
            </a:r>
          </a:p>
        </p:txBody>
      </p:sp>
    </p:spTree>
    <p:extLst>
      <p:ext uri="{BB962C8B-B14F-4D97-AF65-F5344CB8AC3E}">
        <p14:creationId xmlns:p14="http://schemas.microsoft.com/office/powerpoint/2010/main" val="178375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092C0-0D13-465B-8618-3EA4D40C48C4}"/>
              </a:ext>
            </a:extLst>
          </p:cNvPr>
          <p:cNvSpPr>
            <a:spLocks noGrp="1"/>
          </p:cNvSpPr>
          <p:nvPr>
            <p:ph type="title"/>
          </p:nvPr>
        </p:nvSpPr>
        <p:spPr>
          <a:xfrm>
            <a:off x="1043631" y="809898"/>
            <a:ext cx="10173010" cy="1554480"/>
          </a:xfrm>
        </p:spPr>
        <p:txBody>
          <a:bodyPr anchor="ctr">
            <a:normAutofit/>
          </a:bodyPr>
          <a:lstStyle/>
          <a:p>
            <a:r>
              <a:rPr lang="en-GB" sz="4800"/>
              <a:t>Antisocial Behaviour</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1DB0A4AC-5F86-5D57-70C4-684166512D4C}"/>
              </a:ext>
            </a:extLst>
          </p:cNvPr>
          <p:cNvSpPr>
            <a:spLocks noGrp="1"/>
          </p:cNvSpPr>
          <p:nvPr>
            <p:ph type="sldNum" sz="quarter" idx="12"/>
          </p:nvPr>
        </p:nvSpPr>
        <p:spPr>
          <a:xfrm>
            <a:off x="8610600" y="649224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0164BC2D-1D71-28A9-4C85-C838E2AE68D0}"/>
              </a:ext>
            </a:extLst>
          </p:cNvPr>
          <p:cNvGraphicFramePr>
            <a:graphicFrameLocks noGrp="1"/>
          </p:cNvGraphicFramePr>
          <p:nvPr>
            <p:ph idx="1"/>
            <p:extLst>
              <p:ext uri="{D42A27DB-BD31-4B8C-83A1-F6EECF244321}">
                <p14:modId xmlns:p14="http://schemas.microsoft.com/office/powerpoint/2010/main" val="328487627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7733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05B-ED8A-B1D3-8F68-B85B27C4A780}"/>
              </a:ext>
            </a:extLst>
          </p:cNvPr>
          <p:cNvSpPr>
            <a:spLocks noGrp="1"/>
          </p:cNvSpPr>
          <p:nvPr>
            <p:ph type="title"/>
          </p:nvPr>
        </p:nvSpPr>
        <p:spPr/>
        <p:txBody>
          <a:bodyPr/>
          <a:lstStyle/>
          <a:p>
            <a:r>
              <a:rPr lang="en-GB" dirty="0"/>
              <a:t>What is ASB?</a:t>
            </a:r>
          </a:p>
        </p:txBody>
      </p:sp>
      <p:sp>
        <p:nvSpPr>
          <p:cNvPr id="3" name="Content Placeholder 2">
            <a:extLst>
              <a:ext uri="{FF2B5EF4-FFF2-40B4-BE49-F238E27FC236}">
                <a16:creationId xmlns:a16="http://schemas.microsoft.com/office/drawing/2014/main" id="{C56A0240-2E97-BA9B-C99F-AE8B69AEA602}"/>
              </a:ext>
            </a:extLst>
          </p:cNvPr>
          <p:cNvSpPr>
            <a:spLocks noGrp="1"/>
          </p:cNvSpPr>
          <p:nvPr>
            <p:ph idx="1"/>
          </p:nvPr>
        </p:nvSpPr>
        <p:spPr/>
        <p:txBody>
          <a:bodyPr/>
          <a:lstStyle/>
          <a:p>
            <a:pPr marL="0" indent="0">
              <a:buNone/>
            </a:pPr>
            <a:r>
              <a:rPr lang="en-US" b="0" i="0" dirty="0">
                <a:solidFill>
                  <a:srgbClr val="1F2025"/>
                </a:solidFill>
                <a:effectLst/>
                <a:latin typeface="lato-regular"/>
              </a:rPr>
              <a:t>According to the Metropolitan Police Service (MPS 2024) ASB is defined as:</a:t>
            </a:r>
          </a:p>
          <a:p>
            <a:pPr marL="0" indent="0">
              <a:buNone/>
            </a:pPr>
            <a:endParaRPr lang="en-US" b="0" i="0" dirty="0">
              <a:solidFill>
                <a:srgbClr val="1F2025"/>
              </a:solidFill>
              <a:effectLst/>
              <a:latin typeface="lato-regular"/>
            </a:endParaRPr>
          </a:p>
          <a:p>
            <a:r>
              <a:rPr lang="en-US" dirty="0">
                <a:solidFill>
                  <a:srgbClr val="1F2025"/>
                </a:solidFill>
                <a:latin typeface="lato-regular"/>
              </a:rPr>
              <a:t>“</a:t>
            </a:r>
            <a:r>
              <a:rPr lang="en-US" b="0" i="0" dirty="0" err="1">
                <a:solidFill>
                  <a:srgbClr val="1F2025"/>
                </a:solidFill>
                <a:effectLst/>
                <a:latin typeface="lato-regular"/>
              </a:rPr>
              <a:t>Behaviour</a:t>
            </a:r>
            <a:r>
              <a:rPr lang="en-US" b="0" i="0" dirty="0">
                <a:solidFill>
                  <a:srgbClr val="1F2025"/>
                </a:solidFill>
                <a:effectLst/>
                <a:latin typeface="lato-regular"/>
              </a:rPr>
              <a:t> by a person which causes, or is likely to cause, harassment, alarm or distress to persons not of the same household as the person” (</a:t>
            </a:r>
            <a:r>
              <a:rPr lang="en-US" b="0" i="0" u="sng" dirty="0">
                <a:solidFill>
                  <a:srgbClr val="003399"/>
                </a:solidFill>
                <a:effectLst/>
                <a:latin typeface="latowebbold"/>
                <a:hlinkClick r:id="rId2"/>
              </a:rPr>
              <a:t>Antisocial </a:t>
            </a:r>
            <a:r>
              <a:rPr lang="en-US" b="0" i="0" u="sng" dirty="0" err="1">
                <a:solidFill>
                  <a:srgbClr val="003399"/>
                </a:solidFill>
                <a:effectLst/>
                <a:latin typeface="latowebbold"/>
                <a:hlinkClick r:id="rId2"/>
              </a:rPr>
              <a:t>Behaviour</a:t>
            </a:r>
            <a:r>
              <a:rPr lang="en-US" b="0" i="0" u="sng" dirty="0">
                <a:solidFill>
                  <a:srgbClr val="003399"/>
                </a:solidFill>
                <a:effectLst/>
                <a:latin typeface="latowebbold"/>
                <a:hlinkClick r:id="rId2"/>
              </a:rPr>
              <a:t> Act 2003</a:t>
            </a:r>
            <a:r>
              <a:rPr lang="en-US" b="0" i="0" dirty="0">
                <a:solidFill>
                  <a:srgbClr val="1F2025"/>
                </a:solidFill>
                <a:effectLst/>
                <a:latin typeface="lato-regular"/>
              </a:rPr>
              <a:t> and </a:t>
            </a:r>
            <a:r>
              <a:rPr lang="en-US" b="0" i="0" u="sng" dirty="0">
                <a:solidFill>
                  <a:srgbClr val="003399"/>
                </a:solidFill>
                <a:effectLst/>
                <a:latin typeface="latowebbold"/>
                <a:hlinkClick r:id="rId3"/>
              </a:rPr>
              <a:t>Police Reform and Social Responsibility Act 2011</a:t>
            </a:r>
            <a:r>
              <a:rPr lang="en-US" b="0" i="0" dirty="0">
                <a:solidFill>
                  <a:srgbClr val="1F2025"/>
                </a:solidFill>
                <a:effectLst/>
                <a:latin typeface="lato-regular"/>
              </a:rPr>
              <a:t>).</a:t>
            </a:r>
            <a:endParaRPr lang="en-GB" dirty="0"/>
          </a:p>
        </p:txBody>
      </p:sp>
      <p:sp>
        <p:nvSpPr>
          <p:cNvPr id="4" name="Slide Number Placeholder 3">
            <a:extLst>
              <a:ext uri="{FF2B5EF4-FFF2-40B4-BE49-F238E27FC236}">
                <a16:creationId xmlns:a16="http://schemas.microsoft.com/office/drawing/2014/main" id="{463A51D5-8F8B-D0C5-AB9B-3716D402B9BB}"/>
              </a:ext>
            </a:extLst>
          </p:cNvPr>
          <p:cNvSpPr>
            <a:spLocks noGrp="1"/>
          </p:cNvSpPr>
          <p:nvPr>
            <p:ph type="sldNum" sz="quarter" idx="12"/>
          </p:nvPr>
        </p:nvSpPr>
        <p:spPr/>
        <p:txBody>
          <a:bodyPr/>
          <a:lstStyle/>
          <a:p>
            <a:fld id="{7EE70F85-FB46-4664-904F-529BF12CA752}" type="slidenum">
              <a:rPr lang="en-GB" smtClean="0"/>
              <a:t>4</a:t>
            </a:fld>
            <a:endParaRPr lang="en-GB"/>
          </a:p>
        </p:txBody>
      </p:sp>
    </p:spTree>
    <p:extLst>
      <p:ext uri="{BB962C8B-B14F-4D97-AF65-F5344CB8AC3E}">
        <p14:creationId xmlns:p14="http://schemas.microsoft.com/office/powerpoint/2010/main" val="3857285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BF4A9-4C75-67BA-E780-D020C8B88A0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Three Main Categories</a:t>
            </a:r>
          </a:p>
        </p:txBody>
      </p:sp>
      <p:sp>
        <p:nvSpPr>
          <p:cNvPr id="3" name="Content Placeholder 2">
            <a:extLst>
              <a:ext uri="{FF2B5EF4-FFF2-40B4-BE49-F238E27FC236}">
                <a16:creationId xmlns:a16="http://schemas.microsoft.com/office/drawing/2014/main" id="{71BC286B-98DD-1FA0-B9A5-F39146F2E8D3}"/>
              </a:ext>
            </a:extLst>
          </p:cNvPr>
          <p:cNvSpPr>
            <a:spLocks noGrp="1"/>
          </p:cNvSpPr>
          <p:nvPr>
            <p:ph idx="1"/>
          </p:nvPr>
        </p:nvSpPr>
        <p:spPr>
          <a:xfrm>
            <a:off x="4810259" y="649480"/>
            <a:ext cx="6555347" cy="5546047"/>
          </a:xfrm>
        </p:spPr>
        <p:txBody>
          <a:bodyPr anchor="ctr">
            <a:normAutofit/>
          </a:bodyPr>
          <a:lstStyle/>
          <a:p>
            <a:r>
              <a:rPr lang="en-US" dirty="0"/>
              <a:t>Personal antisocial </a:t>
            </a:r>
            <a:r>
              <a:rPr lang="en-US" dirty="0" err="1"/>
              <a:t>behaviour</a:t>
            </a:r>
            <a:r>
              <a:rPr lang="en-US" dirty="0"/>
              <a:t> is when a person targets a specific individual or group.</a:t>
            </a:r>
          </a:p>
          <a:p>
            <a:r>
              <a:rPr lang="en-US" dirty="0"/>
              <a:t>Nuisance antisocial </a:t>
            </a:r>
            <a:r>
              <a:rPr lang="en-US" dirty="0" err="1"/>
              <a:t>behaviour</a:t>
            </a:r>
            <a:r>
              <a:rPr lang="en-US" dirty="0"/>
              <a:t> is when a person causes trouble, annoyance or suffering to a community.</a:t>
            </a:r>
          </a:p>
          <a:p>
            <a:r>
              <a:rPr lang="en-US" dirty="0"/>
              <a:t>Environmental antisocial </a:t>
            </a:r>
            <a:r>
              <a:rPr lang="en-US" dirty="0" err="1"/>
              <a:t>behaviour</a:t>
            </a:r>
            <a:r>
              <a:rPr lang="en-US" dirty="0"/>
              <a:t> is when a person’s actions affect the wider environment, such as public spaces or buildings</a:t>
            </a:r>
          </a:p>
        </p:txBody>
      </p:sp>
      <p:sp>
        <p:nvSpPr>
          <p:cNvPr id="4" name="Slide Number Placeholder 3">
            <a:extLst>
              <a:ext uri="{FF2B5EF4-FFF2-40B4-BE49-F238E27FC236}">
                <a16:creationId xmlns:a16="http://schemas.microsoft.com/office/drawing/2014/main" id="{F8D23828-235F-2433-3A6D-701D89F2E5E3}"/>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sp>
        <p:nvSpPr>
          <p:cNvPr id="6" name="TextBox 5">
            <a:extLst>
              <a:ext uri="{FF2B5EF4-FFF2-40B4-BE49-F238E27FC236}">
                <a16:creationId xmlns:a16="http://schemas.microsoft.com/office/drawing/2014/main" id="{907D3079-0015-A5DA-F2F4-5BF54C55721D}"/>
              </a:ext>
            </a:extLst>
          </p:cNvPr>
          <p:cNvSpPr txBox="1"/>
          <p:nvPr/>
        </p:nvSpPr>
        <p:spPr>
          <a:xfrm>
            <a:off x="4229100" y="5972765"/>
            <a:ext cx="6172200" cy="369332"/>
          </a:xfrm>
          <a:prstGeom prst="rect">
            <a:avLst/>
          </a:prstGeom>
          <a:noFill/>
        </p:spPr>
        <p:txBody>
          <a:bodyPr wrap="square">
            <a:spAutoFit/>
          </a:bodyPr>
          <a:lstStyle/>
          <a:p>
            <a:r>
              <a:rPr lang="en-GB" dirty="0"/>
              <a:t>Metropolitan Police Service 2024</a:t>
            </a:r>
          </a:p>
        </p:txBody>
      </p:sp>
    </p:spTree>
    <p:extLst>
      <p:ext uri="{BB962C8B-B14F-4D97-AF65-F5344CB8AC3E}">
        <p14:creationId xmlns:p14="http://schemas.microsoft.com/office/powerpoint/2010/main" val="240520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80784-D5C4-B6D6-7436-487E6C8D5BFB}"/>
              </a:ext>
            </a:extLst>
          </p:cNvPr>
          <p:cNvSpPr>
            <a:spLocks noGrp="1"/>
          </p:cNvSpPr>
          <p:nvPr>
            <p:ph type="title"/>
          </p:nvPr>
        </p:nvSpPr>
        <p:spPr>
          <a:xfrm>
            <a:off x="838200" y="620742"/>
            <a:ext cx="10515600" cy="1325563"/>
          </a:xfrm>
        </p:spPr>
        <p:txBody>
          <a:bodyPr>
            <a:normAutofit/>
          </a:bodyPr>
          <a:lstStyle/>
          <a:p>
            <a:r>
              <a:rPr lang="en-GB">
                <a:solidFill>
                  <a:srgbClr val="FFFFFF"/>
                </a:solidFill>
              </a:rPr>
              <a:t>13 Different Types</a:t>
            </a:r>
          </a:p>
        </p:txBody>
      </p:sp>
      <p:cxnSp>
        <p:nvCxnSpPr>
          <p:cNvPr id="13" name="Straight Connector 12">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FD2FA341-793D-14B2-123B-DD290B96BF50}"/>
              </a:ext>
            </a:extLst>
          </p:cNvPr>
          <p:cNvSpPr>
            <a:spLocks noGrp="1"/>
          </p:cNvSpPr>
          <p:nvPr>
            <p:ph sz="half" idx="1"/>
          </p:nvPr>
        </p:nvSpPr>
        <p:spPr>
          <a:xfrm>
            <a:off x="838200" y="1946305"/>
            <a:ext cx="5554980" cy="4230657"/>
          </a:xfrm>
        </p:spPr>
        <p:txBody>
          <a:bodyPr>
            <a:noAutofit/>
          </a:bodyPr>
          <a:lstStyle/>
          <a:p>
            <a:pPr marL="514350" indent="-514350">
              <a:buFont typeface="+mj-lt"/>
              <a:buAutoNum type="arabicPeriod"/>
            </a:pPr>
            <a:r>
              <a:rPr lang="en-US" dirty="0">
                <a:solidFill>
                  <a:srgbClr val="FFFFFF"/>
                </a:solidFill>
              </a:rPr>
              <a:t>Vehicle abandoned</a:t>
            </a:r>
          </a:p>
          <a:p>
            <a:pPr marL="514350" indent="-514350">
              <a:buFont typeface="+mj-lt"/>
              <a:buAutoNum type="arabicPeriod"/>
            </a:pPr>
            <a:r>
              <a:rPr lang="en-US" dirty="0">
                <a:solidFill>
                  <a:srgbClr val="FFFFFF"/>
                </a:solidFill>
              </a:rPr>
              <a:t>Vehicle nuisance or inappropriate use</a:t>
            </a:r>
          </a:p>
          <a:p>
            <a:pPr marL="514350" indent="-514350">
              <a:buFont typeface="+mj-lt"/>
              <a:buAutoNum type="arabicPeriod"/>
            </a:pPr>
            <a:r>
              <a:rPr lang="en-US" dirty="0">
                <a:solidFill>
                  <a:srgbClr val="FFFFFF"/>
                </a:solidFill>
              </a:rPr>
              <a:t>Rowdy or inconsiderate </a:t>
            </a:r>
            <a:r>
              <a:rPr lang="en-US" dirty="0" err="1">
                <a:solidFill>
                  <a:srgbClr val="FFFFFF"/>
                </a:solidFill>
              </a:rPr>
              <a:t>behaviour</a:t>
            </a:r>
            <a:endParaRPr lang="en-US" dirty="0">
              <a:solidFill>
                <a:srgbClr val="FFFFFF"/>
              </a:solidFill>
            </a:endParaRPr>
          </a:p>
          <a:p>
            <a:pPr marL="514350" indent="-514350">
              <a:buFont typeface="+mj-lt"/>
              <a:buAutoNum type="arabicPeriod"/>
            </a:pPr>
            <a:r>
              <a:rPr lang="en-US" dirty="0">
                <a:solidFill>
                  <a:srgbClr val="FFFFFF"/>
                </a:solidFill>
              </a:rPr>
              <a:t>Rowdy or nuisance </a:t>
            </a:r>
            <a:r>
              <a:rPr lang="en-US" dirty="0" err="1">
                <a:solidFill>
                  <a:srgbClr val="FFFFFF"/>
                </a:solidFill>
              </a:rPr>
              <a:t>neighbours</a:t>
            </a:r>
            <a:endParaRPr lang="en-US" dirty="0">
              <a:solidFill>
                <a:srgbClr val="FFFFFF"/>
              </a:solidFill>
            </a:endParaRPr>
          </a:p>
          <a:p>
            <a:pPr marL="514350" indent="-514350">
              <a:buFont typeface="+mj-lt"/>
              <a:buAutoNum type="arabicPeriod"/>
            </a:pPr>
            <a:r>
              <a:rPr lang="en-US" dirty="0">
                <a:solidFill>
                  <a:srgbClr val="FFFFFF"/>
                </a:solidFill>
              </a:rPr>
              <a:t>Littering or drugs paraphernalia</a:t>
            </a:r>
          </a:p>
          <a:p>
            <a:pPr marL="514350" indent="-514350">
              <a:buFont typeface="+mj-lt"/>
              <a:buAutoNum type="arabicPeriod"/>
            </a:pPr>
            <a:r>
              <a:rPr lang="en-US" dirty="0">
                <a:solidFill>
                  <a:srgbClr val="FFFFFF"/>
                </a:solidFill>
              </a:rPr>
              <a:t>Animal problems</a:t>
            </a:r>
          </a:p>
        </p:txBody>
      </p:sp>
      <p:sp>
        <p:nvSpPr>
          <p:cNvPr id="6" name="Content Placeholder 5">
            <a:extLst>
              <a:ext uri="{FF2B5EF4-FFF2-40B4-BE49-F238E27FC236}">
                <a16:creationId xmlns:a16="http://schemas.microsoft.com/office/drawing/2014/main" id="{CB5AC3B3-2E1C-6FAF-9887-DD740BBFE56F}"/>
              </a:ext>
            </a:extLst>
          </p:cNvPr>
          <p:cNvSpPr>
            <a:spLocks noGrp="1"/>
          </p:cNvSpPr>
          <p:nvPr>
            <p:ph sz="half" idx="2"/>
          </p:nvPr>
        </p:nvSpPr>
        <p:spPr>
          <a:xfrm>
            <a:off x="6858000" y="1946305"/>
            <a:ext cx="4869180" cy="4230658"/>
          </a:xfrm>
        </p:spPr>
        <p:txBody>
          <a:bodyPr>
            <a:noAutofit/>
          </a:bodyPr>
          <a:lstStyle/>
          <a:p>
            <a:pPr marL="514350" indent="-514350">
              <a:buFont typeface="+mj-lt"/>
              <a:buAutoNum type="arabicPeriod" startAt="7"/>
            </a:pPr>
            <a:r>
              <a:rPr lang="en-US" dirty="0">
                <a:solidFill>
                  <a:srgbClr val="FFFFFF"/>
                </a:solidFill>
              </a:rPr>
              <a:t>Trespassing:</a:t>
            </a:r>
          </a:p>
          <a:p>
            <a:pPr marL="514350" indent="-514350">
              <a:buFont typeface="+mj-lt"/>
              <a:buAutoNum type="arabicPeriod" startAt="7"/>
            </a:pPr>
            <a:r>
              <a:rPr lang="en-US" dirty="0">
                <a:solidFill>
                  <a:srgbClr val="FFFFFF"/>
                </a:solidFill>
              </a:rPr>
              <a:t>Nuisance calls</a:t>
            </a:r>
          </a:p>
          <a:p>
            <a:pPr marL="514350" indent="-514350">
              <a:buFont typeface="+mj-lt"/>
              <a:buAutoNum type="arabicPeriod" startAt="7"/>
            </a:pPr>
            <a:r>
              <a:rPr lang="en-US" dirty="0">
                <a:solidFill>
                  <a:srgbClr val="FFFFFF"/>
                </a:solidFill>
              </a:rPr>
              <a:t>Street drinking:</a:t>
            </a:r>
          </a:p>
          <a:p>
            <a:pPr marL="514350" indent="-514350">
              <a:buFont typeface="+mj-lt"/>
              <a:buAutoNum type="arabicPeriod" startAt="7"/>
            </a:pPr>
            <a:r>
              <a:rPr lang="en-US" dirty="0">
                <a:solidFill>
                  <a:srgbClr val="FFFFFF"/>
                </a:solidFill>
              </a:rPr>
              <a:t>Activity relating to sex workers or sex working</a:t>
            </a:r>
          </a:p>
          <a:p>
            <a:pPr marL="514350" indent="-514350">
              <a:buFont typeface="+mj-lt"/>
              <a:buAutoNum type="arabicPeriod" startAt="7"/>
            </a:pPr>
            <a:r>
              <a:rPr lang="en-US" dirty="0">
                <a:solidFill>
                  <a:srgbClr val="FFFFFF"/>
                </a:solidFill>
              </a:rPr>
              <a:t>Nuisance noise</a:t>
            </a:r>
          </a:p>
          <a:p>
            <a:pPr marL="514350" indent="-514350">
              <a:buFont typeface="+mj-lt"/>
              <a:buAutoNum type="arabicPeriod" startAt="7"/>
            </a:pPr>
            <a:r>
              <a:rPr lang="en-US" dirty="0">
                <a:solidFill>
                  <a:srgbClr val="FFFFFF"/>
                </a:solidFill>
              </a:rPr>
              <a:t>Begging</a:t>
            </a:r>
          </a:p>
          <a:p>
            <a:pPr marL="514350" indent="-514350">
              <a:buFont typeface="+mj-lt"/>
              <a:buAutoNum type="arabicPeriod" startAt="7"/>
            </a:pPr>
            <a:r>
              <a:rPr lang="en-US" dirty="0">
                <a:solidFill>
                  <a:srgbClr val="FFFFFF"/>
                </a:solidFill>
              </a:rPr>
              <a:t>Misuse of fireworks</a:t>
            </a:r>
            <a:endParaRPr lang="en-GB" dirty="0">
              <a:solidFill>
                <a:srgbClr val="FFFFFF"/>
              </a:solidFill>
            </a:endParaRPr>
          </a:p>
        </p:txBody>
      </p:sp>
      <p:sp>
        <p:nvSpPr>
          <p:cNvPr id="4" name="Slide Number Placeholder 3">
            <a:extLst>
              <a:ext uri="{FF2B5EF4-FFF2-40B4-BE49-F238E27FC236}">
                <a16:creationId xmlns:a16="http://schemas.microsoft.com/office/drawing/2014/main" id="{1D40BD6C-4D38-9B36-AC4D-FC1A9409B201}"/>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rgbClr val="FFFFFF"/>
                </a:solidFill>
              </a:rPr>
              <a:pPr>
                <a:spcAft>
                  <a:spcPts val="600"/>
                </a:spcAft>
              </a:pPr>
              <a:t>6</a:t>
            </a:fld>
            <a:endParaRPr lang="en-GB">
              <a:solidFill>
                <a:srgbClr val="FFFFFF"/>
              </a:solidFill>
            </a:endParaRPr>
          </a:p>
        </p:txBody>
      </p:sp>
    </p:spTree>
    <p:extLst>
      <p:ext uri="{BB962C8B-B14F-4D97-AF65-F5344CB8AC3E}">
        <p14:creationId xmlns:p14="http://schemas.microsoft.com/office/powerpoint/2010/main" val="164432104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BFC18-D06D-FCB9-E1A9-B8039E4BBC3F}"/>
              </a:ext>
            </a:extLst>
          </p:cNvPr>
          <p:cNvSpPr>
            <a:spLocks noGrp="1"/>
          </p:cNvSpPr>
          <p:nvPr>
            <p:ph type="title"/>
          </p:nvPr>
        </p:nvSpPr>
        <p:spPr/>
        <p:txBody>
          <a:bodyPr/>
          <a:lstStyle/>
          <a:p>
            <a:r>
              <a:rPr lang="en-GB" dirty="0"/>
              <a:t>Principles </a:t>
            </a:r>
            <a:br>
              <a:rPr lang="en-GB" dirty="0"/>
            </a:br>
            <a:r>
              <a:rPr lang="en-GB" dirty="0"/>
              <a:t>(Home Office 2022 – Last government)</a:t>
            </a:r>
          </a:p>
        </p:txBody>
      </p:sp>
      <p:pic>
        <p:nvPicPr>
          <p:cNvPr id="5" name="Online Media 4" title="Antisocial Behaviour Principles Explained">
            <a:hlinkClick r:id="" action="ppaction://media"/>
            <a:extLst>
              <a:ext uri="{FF2B5EF4-FFF2-40B4-BE49-F238E27FC236}">
                <a16:creationId xmlns:a16="http://schemas.microsoft.com/office/drawing/2014/main" id="{3EEA9533-2FE5-19DD-BD1F-F97A05F64629}"/>
              </a:ext>
            </a:extLst>
          </p:cNvPr>
          <p:cNvPicPr>
            <a:picLocks noGrp="1" noRot="1" noChangeAspect="1"/>
          </p:cNvPicPr>
          <p:nvPr>
            <p:ph idx="1"/>
            <a:videoFile r:link="rId1"/>
          </p:nvPr>
        </p:nvPicPr>
        <p:blipFill>
          <a:blip r:embed="rId3"/>
          <a:stretch>
            <a:fillRect/>
          </a:stretch>
        </p:blipFill>
        <p:spPr>
          <a:xfrm>
            <a:off x="2244725" y="1825625"/>
            <a:ext cx="7700963" cy="4351338"/>
          </a:xfrm>
          <a:prstGeom prst="rect">
            <a:avLst/>
          </a:prstGeom>
        </p:spPr>
      </p:pic>
      <p:sp>
        <p:nvSpPr>
          <p:cNvPr id="4" name="Slide Number Placeholder 3">
            <a:extLst>
              <a:ext uri="{FF2B5EF4-FFF2-40B4-BE49-F238E27FC236}">
                <a16:creationId xmlns:a16="http://schemas.microsoft.com/office/drawing/2014/main" id="{DD1C3BD3-3511-06E3-B6BF-4B45EA2BE49D}"/>
              </a:ext>
            </a:extLst>
          </p:cNvPr>
          <p:cNvSpPr>
            <a:spLocks noGrp="1"/>
          </p:cNvSpPr>
          <p:nvPr>
            <p:ph type="sldNum" sz="quarter" idx="12"/>
          </p:nvPr>
        </p:nvSpPr>
        <p:spPr/>
        <p:txBody>
          <a:bodyPr/>
          <a:lstStyle/>
          <a:p>
            <a:fld id="{7EE70F85-FB46-4664-904F-529BF12CA752}" type="slidenum">
              <a:rPr lang="en-GB" smtClean="0"/>
              <a:t>7</a:t>
            </a:fld>
            <a:endParaRPr lang="en-GB"/>
          </a:p>
        </p:txBody>
      </p:sp>
    </p:spTree>
    <p:extLst>
      <p:ext uri="{BB962C8B-B14F-4D97-AF65-F5344CB8AC3E}">
        <p14:creationId xmlns:p14="http://schemas.microsoft.com/office/powerpoint/2010/main" val="217733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BD39011-F77B-A93B-5039-774AE3141FA2}"/>
              </a:ext>
            </a:extLst>
          </p:cNvPr>
          <p:cNvSpPr>
            <a:spLocks noGrp="1"/>
          </p:cNvSpPr>
          <p:nvPr>
            <p:ph type="title"/>
          </p:nvPr>
        </p:nvSpPr>
        <p:spPr>
          <a:xfrm>
            <a:off x="838200" y="136525"/>
            <a:ext cx="10515600" cy="1325563"/>
          </a:xfrm>
        </p:spPr>
        <p:txBody>
          <a:bodyPr>
            <a:normAutofit/>
          </a:bodyPr>
          <a:lstStyle/>
          <a:p>
            <a:pPr algn="r"/>
            <a:r>
              <a:rPr lang="en-GB" sz="5400" dirty="0">
                <a:solidFill>
                  <a:schemeClr val="bg1"/>
                </a:solidFill>
              </a:rPr>
              <a:t>HO Principles</a:t>
            </a:r>
          </a:p>
        </p:txBody>
      </p:sp>
      <p:sp>
        <p:nvSpPr>
          <p:cNvPr id="7" name="Content Placeholder 6">
            <a:extLst>
              <a:ext uri="{FF2B5EF4-FFF2-40B4-BE49-F238E27FC236}">
                <a16:creationId xmlns:a16="http://schemas.microsoft.com/office/drawing/2014/main" id="{87754846-0E2A-E502-5F74-809FF5CE426A}"/>
              </a:ext>
            </a:extLst>
          </p:cNvPr>
          <p:cNvSpPr>
            <a:spLocks noGrp="1"/>
          </p:cNvSpPr>
          <p:nvPr>
            <p:ph idx="1"/>
          </p:nvPr>
        </p:nvSpPr>
        <p:spPr>
          <a:xfrm>
            <a:off x="617220" y="365125"/>
            <a:ext cx="6686550" cy="6127750"/>
          </a:xfrm>
        </p:spPr>
        <p:txBody>
          <a:bodyPr>
            <a:noAutofit/>
          </a:bodyPr>
          <a:lstStyle/>
          <a:p>
            <a:pPr marL="514350" indent="-514350">
              <a:buFont typeface="+mj-lt"/>
              <a:buAutoNum type="arabicPeriod"/>
            </a:pPr>
            <a:r>
              <a:rPr lang="en-US" sz="2400" dirty="0">
                <a:solidFill>
                  <a:schemeClr val="bg1"/>
                </a:solidFill>
              </a:rPr>
              <a:t>Victims should be encouraged to report antisocial </a:t>
            </a:r>
            <a:r>
              <a:rPr lang="en-US" sz="2400" dirty="0" err="1">
                <a:solidFill>
                  <a:schemeClr val="bg1"/>
                </a:solidFill>
              </a:rPr>
              <a:t>behaviour</a:t>
            </a:r>
            <a:r>
              <a:rPr lang="en-US" sz="2400" dirty="0">
                <a:solidFill>
                  <a:schemeClr val="bg1"/>
                </a:solidFill>
              </a:rPr>
              <a:t> and expect to be taken seriously. </a:t>
            </a:r>
          </a:p>
          <a:p>
            <a:pPr marL="514350" indent="-514350">
              <a:buFont typeface="+mj-lt"/>
              <a:buAutoNum type="arabicPeriod"/>
            </a:pPr>
            <a:r>
              <a:rPr lang="en-US" sz="2400" dirty="0">
                <a:solidFill>
                  <a:schemeClr val="bg1"/>
                </a:solidFill>
              </a:rPr>
              <a:t>Agencies will have clear and transparent processes to ensure that victims can report antisocial </a:t>
            </a:r>
            <a:r>
              <a:rPr lang="en-US" sz="2400" dirty="0" err="1">
                <a:solidFill>
                  <a:schemeClr val="bg1"/>
                </a:solidFill>
              </a:rPr>
              <a:t>behaviour</a:t>
            </a:r>
            <a:r>
              <a:rPr lang="en-US" sz="2400" dirty="0">
                <a:solidFill>
                  <a:schemeClr val="bg1"/>
                </a:solidFill>
              </a:rPr>
              <a:t> </a:t>
            </a:r>
          </a:p>
          <a:p>
            <a:pPr marL="514350" indent="-514350">
              <a:buFont typeface="+mj-lt"/>
              <a:buAutoNum type="arabicPeriod"/>
            </a:pPr>
            <a:r>
              <a:rPr lang="en-US" sz="2400" dirty="0">
                <a:solidFill>
                  <a:schemeClr val="bg1"/>
                </a:solidFill>
              </a:rPr>
              <a:t>Agencies and practitioners will work across boundaries to identify, assess and tackle antisocial </a:t>
            </a:r>
            <a:r>
              <a:rPr lang="en-US" sz="2400" dirty="0" err="1">
                <a:solidFill>
                  <a:schemeClr val="bg1"/>
                </a:solidFill>
              </a:rPr>
              <a:t>behaviour</a:t>
            </a:r>
            <a:r>
              <a:rPr lang="en-US" sz="2400" dirty="0">
                <a:solidFill>
                  <a:schemeClr val="bg1"/>
                </a:solidFill>
              </a:rPr>
              <a:t> and its underlying causes. </a:t>
            </a:r>
          </a:p>
          <a:p>
            <a:pPr marL="514350" indent="-514350">
              <a:buFont typeface="+mj-lt"/>
              <a:buAutoNum type="arabicPeriod"/>
            </a:pPr>
            <a:r>
              <a:rPr lang="en-US" sz="2400" dirty="0">
                <a:solidFill>
                  <a:schemeClr val="bg1"/>
                </a:solidFill>
              </a:rPr>
              <a:t>The public’s antisocial </a:t>
            </a:r>
            <a:r>
              <a:rPr lang="en-US" sz="2400" dirty="0" err="1">
                <a:solidFill>
                  <a:schemeClr val="bg1"/>
                </a:solidFill>
              </a:rPr>
              <a:t>behaviour</a:t>
            </a:r>
            <a:r>
              <a:rPr lang="en-US" sz="2400" dirty="0">
                <a:solidFill>
                  <a:schemeClr val="bg1"/>
                </a:solidFill>
              </a:rPr>
              <a:t> concerns should always be considered both nationally and locally in strategic needs assessments for community safety. </a:t>
            </a:r>
          </a:p>
          <a:p>
            <a:pPr marL="514350" indent="-514350">
              <a:buFont typeface="+mj-lt"/>
              <a:buAutoNum type="arabicPeriod"/>
            </a:pPr>
            <a:r>
              <a:rPr lang="en-US" sz="2400" dirty="0">
                <a:solidFill>
                  <a:schemeClr val="bg1"/>
                </a:solidFill>
              </a:rPr>
              <a:t>Adults and children who exhibit antisocial </a:t>
            </a:r>
            <a:r>
              <a:rPr lang="en-US" sz="2400" dirty="0" err="1">
                <a:solidFill>
                  <a:schemeClr val="bg1"/>
                </a:solidFill>
              </a:rPr>
              <a:t>behaviour</a:t>
            </a:r>
            <a:r>
              <a:rPr lang="en-US" sz="2400" dirty="0">
                <a:solidFill>
                  <a:schemeClr val="bg1"/>
                </a:solidFill>
              </a:rPr>
              <a:t> should have the opportunity to take responsibility for their </a:t>
            </a:r>
            <a:r>
              <a:rPr lang="en-US" sz="2400" dirty="0" err="1">
                <a:solidFill>
                  <a:schemeClr val="bg1"/>
                </a:solidFill>
              </a:rPr>
              <a:t>behaviour</a:t>
            </a:r>
            <a:r>
              <a:rPr lang="en-US" sz="2400" dirty="0">
                <a:solidFill>
                  <a:schemeClr val="bg1"/>
                </a:solidFill>
              </a:rPr>
              <a:t> and repair the harm caused by it.</a:t>
            </a:r>
            <a:endParaRPr lang="en-GB" sz="2400" dirty="0">
              <a:solidFill>
                <a:schemeClr val="bg1"/>
              </a:solidFill>
            </a:endParaRPr>
          </a:p>
        </p:txBody>
      </p:sp>
      <p:sp>
        <p:nvSpPr>
          <p:cNvPr id="5" name="Slide Number Placeholder 4">
            <a:extLst>
              <a:ext uri="{FF2B5EF4-FFF2-40B4-BE49-F238E27FC236}">
                <a16:creationId xmlns:a16="http://schemas.microsoft.com/office/drawing/2014/main" id="{AE2D895D-CE83-D064-D077-A5B6D4238700}"/>
              </a:ext>
            </a:extLst>
          </p:cNvPr>
          <p:cNvSpPr>
            <a:spLocks noGrp="1"/>
          </p:cNvSpPr>
          <p:nvPr>
            <p:ph type="sldNum" sz="quarter" idx="12"/>
          </p:nvPr>
        </p:nvSpPr>
        <p:spPr/>
        <p:txBody>
          <a:bodyPr/>
          <a:lstStyle/>
          <a:p>
            <a:fld id="{7EE70F85-FB46-4664-904F-529BF12CA752}" type="slidenum">
              <a:rPr lang="en-GB" smtClean="0"/>
              <a:t>8</a:t>
            </a:fld>
            <a:endParaRPr lang="en-GB"/>
          </a:p>
        </p:txBody>
      </p:sp>
      <p:sp>
        <p:nvSpPr>
          <p:cNvPr id="9" name="TextBox 8">
            <a:extLst>
              <a:ext uri="{FF2B5EF4-FFF2-40B4-BE49-F238E27FC236}">
                <a16:creationId xmlns:a16="http://schemas.microsoft.com/office/drawing/2014/main" id="{59C6088D-1CCA-158B-1817-AFD373061D33}"/>
              </a:ext>
            </a:extLst>
          </p:cNvPr>
          <p:cNvSpPr txBox="1"/>
          <p:nvPr/>
        </p:nvSpPr>
        <p:spPr>
          <a:xfrm>
            <a:off x="7524750" y="1382078"/>
            <a:ext cx="4347210" cy="4832092"/>
          </a:xfrm>
          <a:prstGeom prst="rect">
            <a:avLst/>
          </a:prstGeom>
          <a:noFill/>
        </p:spPr>
        <p:txBody>
          <a:bodyPr wrap="square">
            <a:spAutoFit/>
          </a:bodyPr>
          <a:lstStyle/>
          <a:p>
            <a:pPr algn="l"/>
            <a:r>
              <a:rPr lang="en-US" sz="2800" b="0" i="0" dirty="0">
                <a:solidFill>
                  <a:schemeClr val="bg1"/>
                </a:solidFill>
                <a:effectLst/>
                <a:latin typeface="GDS Transport"/>
              </a:rPr>
              <a:t>Endorsed By:</a:t>
            </a:r>
          </a:p>
          <a:p>
            <a:pPr algn="l"/>
            <a:endParaRPr lang="en-US" sz="2000" b="0" i="0" dirty="0">
              <a:solidFill>
                <a:schemeClr val="bg1"/>
              </a:solidFill>
              <a:effectLst/>
              <a:latin typeface="GDS Transport"/>
            </a:endParaRPr>
          </a:p>
          <a:p>
            <a:pPr algn="l">
              <a:buFont typeface="Arial" panose="020B0604020202020204" pitchFamily="34" charset="0"/>
              <a:buChar char="•"/>
            </a:pPr>
            <a:r>
              <a:rPr lang="en-US" sz="2000" b="0" i="0" dirty="0">
                <a:solidFill>
                  <a:schemeClr val="bg1"/>
                </a:solidFill>
                <a:effectLst/>
                <a:latin typeface="GDS Transport"/>
              </a:rPr>
              <a:t>ASB Help</a:t>
            </a:r>
          </a:p>
          <a:p>
            <a:pPr algn="l">
              <a:buFont typeface="Arial" panose="020B0604020202020204" pitchFamily="34" charset="0"/>
              <a:buChar char="•"/>
            </a:pPr>
            <a:r>
              <a:rPr lang="en-US" sz="2000" b="0" i="0" dirty="0">
                <a:solidFill>
                  <a:schemeClr val="bg1"/>
                </a:solidFill>
                <a:effectLst/>
                <a:latin typeface="GDS Transport"/>
              </a:rPr>
              <a:t>Association of Police and Crime Commissioners</a:t>
            </a:r>
          </a:p>
          <a:p>
            <a:pPr algn="l">
              <a:buFont typeface="Arial" panose="020B0604020202020204" pitchFamily="34" charset="0"/>
              <a:buChar char="•"/>
            </a:pPr>
            <a:r>
              <a:rPr lang="en-US" sz="2000" b="0" i="0" dirty="0">
                <a:solidFill>
                  <a:schemeClr val="bg1"/>
                </a:solidFill>
                <a:effectLst/>
                <a:latin typeface="GDS Transport"/>
              </a:rPr>
              <a:t>Department for Levelling Up, Housing and Communities</a:t>
            </a:r>
          </a:p>
          <a:p>
            <a:pPr algn="l">
              <a:buFont typeface="Arial" panose="020B0604020202020204" pitchFamily="34" charset="0"/>
              <a:buChar char="•"/>
            </a:pPr>
            <a:r>
              <a:rPr lang="en-US" sz="2000" b="0" i="0" dirty="0">
                <a:solidFill>
                  <a:schemeClr val="bg1"/>
                </a:solidFill>
                <a:effectLst/>
                <a:latin typeface="GDS Transport"/>
              </a:rPr>
              <a:t>Historic England</a:t>
            </a:r>
          </a:p>
          <a:p>
            <a:pPr algn="l">
              <a:buFont typeface="Arial" panose="020B0604020202020204" pitchFamily="34" charset="0"/>
              <a:buChar char="•"/>
            </a:pPr>
            <a:r>
              <a:rPr lang="en-US" sz="2000" b="0" i="0" dirty="0">
                <a:solidFill>
                  <a:schemeClr val="bg1"/>
                </a:solidFill>
                <a:effectLst/>
                <a:latin typeface="GDS Transport"/>
              </a:rPr>
              <a:t>Home Office</a:t>
            </a:r>
          </a:p>
          <a:p>
            <a:pPr algn="l">
              <a:buFont typeface="Arial" panose="020B0604020202020204" pitchFamily="34" charset="0"/>
              <a:buChar char="•"/>
            </a:pPr>
            <a:r>
              <a:rPr lang="en-US" sz="2000" b="0" i="0" dirty="0">
                <a:solidFill>
                  <a:schemeClr val="bg1"/>
                </a:solidFill>
                <a:effectLst/>
                <a:latin typeface="GDS Transport"/>
              </a:rPr>
              <a:t>Local Government Association</a:t>
            </a:r>
          </a:p>
          <a:p>
            <a:pPr algn="l">
              <a:buFont typeface="Arial" panose="020B0604020202020204" pitchFamily="34" charset="0"/>
              <a:buChar char="•"/>
            </a:pPr>
            <a:r>
              <a:rPr lang="en-US" sz="2000" b="0" i="0" dirty="0">
                <a:solidFill>
                  <a:schemeClr val="bg1"/>
                </a:solidFill>
                <a:effectLst/>
                <a:latin typeface="GDS Transport"/>
              </a:rPr>
              <a:t>National Fire Chiefs Council</a:t>
            </a:r>
          </a:p>
          <a:p>
            <a:pPr algn="l">
              <a:buFont typeface="Arial" panose="020B0604020202020204" pitchFamily="34" charset="0"/>
              <a:buChar char="•"/>
            </a:pPr>
            <a:r>
              <a:rPr lang="en-US" sz="2000" b="0" i="0" dirty="0">
                <a:solidFill>
                  <a:schemeClr val="bg1"/>
                </a:solidFill>
                <a:effectLst/>
                <a:latin typeface="GDS Transport"/>
              </a:rPr>
              <a:t>National Police Chiefs’ Council</a:t>
            </a:r>
          </a:p>
          <a:p>
            <a:pPr algn="l">
              <a:buFont typeface="Arial" panose="020B0604020202020204" pitchFamily="34" charset="0"/>
              <a:buChar char="•"/>
            </a:pPr>
            <a:r>
              <a:rPr lang="en-US" sz="2000" b="0" i="0" dirty="0">
                <a:solidFill>
                  <a:schemeClr val="bg1"/>
                </a:solidFill>
                <a:effectLst/>
                <a:latin typeface="GDS Transport"/>
              </a:rPr>
              <a:t>Resolve</a:t>
            </a:r>
          </a:p>
          <a:p>
            <a:pPr algn="l">
              <a:buFont typeface="Arial" panose="020B0604020202020204" pitchFamily="34" charset="0"/>
              <a:buChar char="•"/>
            </a:pPr>
            <a:r>
              <a:rPr lang="en-US" sz="2000" b="0" i="0" dirty="0">
                <a:solidFill>
                  <a:schemeClr val="bg1"/>
                </a:solidFill>
                <a:effectLst/>
                <a:latin typeface="GDS Transport"/>
              </a:rPr>
              <a:t>Victims’ Commissioner</a:t>
            </a:r>
          </a:p>
          <a:p>
            <a:pPr algn="l">
              <a:buFont typeface="Arial" panose="020B0604020202020204" pitchFamily="34" charset="0"/>
              <a:buChar char="•"/>
            </a:pPr>
            <a:r>
              <a:rPr lang="en-US" sz="2000" b="0" i="0" dirty="0">
                <a:solidFill>
                  <a:schemeClr val="bg1"/>
                </a:solidFill>
                <a:effectLst/>
                <a:latin typeface="GDS Transport"/>
              </a:rPr>
              <a:t>Welsh Government</a:t>
            </a:r>
          </a:p>
        </p:txBody>
      </p:sp>
    </p:spTree>
    <p:extLst>
      <p:ext uri="{BB962C8B-B14F-4D97-AF65-F5344CB8AC3E}">
        <p14:creationId xmlns:p14="http://schemas.microsoft.com/office/powerpoint/2010/main" val="100513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556FEF-29D5-891D-8638-F15F23B74321}"/>
              </a:ext>
            </a:extLst>
          </p:cNvPr>
          <p:cNvSpPr>
            <a:spLocks noGrp="1"/>
          </p:cNvSpPr>
          <p:nvPr>
            <p:ph type="title"/>
          </p:nvPr>
        </p:nvSpPr>
        <p:spPr>
          <a:xfrm>
            <a:off x="586478" y="1683756"/>
            <a:ext cx="3115265" cy="2396359"/>
          </a:xfrm>
        </p:spPr>
        <p:txBody>
          <a:bodyPr anchor="b">
            <a:normAutofit/>
          </a:bodyPr>
          <a:lstStyle/>
          <a:p>
            <a:pPr algn="r"/>
            <a:r>
              <a:rPr lang="en-GB" sz="6000" dirty="0">
                <a:solidFill>
                  <a:srgbClr val="FFFFFF"/>
                </a:solidFill>
              </a:rPr>
              <a:t>Powers</a:t>
            </a:r>
          </a:p>
        </p:txBody>
      </p:sp>
      <p:sp>
        <p:nvSpPr>
          <p:cNvPr id="4" name="Slide Number Placeholder 3">
            <a:extLst>
              <a:ext uri="{FF2B5EF4-FFF2-40B4-BE49-F238E27FC236}">
                <a16:creationId xmlns:a16="http://schemas.microsoft.com/office/drawing/2014/main" id="{E791236E-DC45-4952-38B3-3507A107CE32}"/>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147B7FE1-1DBE-8F96-50A7-D7FE99A2D869}"/>
              </a:ext>
            </a:extLst>
          </p:cNvPr>
          <p:cNvGraphicFramePr>
            <a:graphicFrameLocks noGrp="1"/>
          </p:cNvGraphicFramePr>
          <p:nvPr>
            <p:ph idx="1"/>
            <p:extLst>
              <p:ext uri="{D42A27DB-BD31-4B8C-83A1-F6EECF244321}">
                <p14:modId xmlns:p14="http://schemas.microsoft.com/office/powerpoint/2010/main" val="330959805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3280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35B99-39AF-7C2D-A375-D61E359437CE}"/>
              </a:ext>
            </a:extLst>
          </p:cNvPr>
          <p:cNvSpPr>
            <a:spLocks noGrp="1"/>
          </p:cNvSpPr>
          <p:nvPr>
            <p:ph type="title"/>
          </p:nvPr>
        </p:nvSpPr>
        <p:spPr>
          <a:xfrm>
            <a:off x="586478" y="1683757"/>
            <a:ext cx="3115265" cy="1025154"/>
          </a:xfrm>
        </p:spPr>
        <p:txBody>
          <a:bodyPr anchor="b">
            <a:normAutofit/>
          </a:bodyPr>
          <a:lstStyle/>
          <a:p>
            <a:pPr algn="r"/>
            <a:r>
              <a:rPr lang="en-GB" sz="6000" dirty="0">
                <a:solidFill>
                  <a:srgbClr val="FFFFFF"/>
                </a:solidFill>
              </a:rPr>
              <a:t>Powers</a:t>
            </a:r>
          </a:p>
        </p:txBody>
      </p:sp>
      <p:sp>
        <p:nvSpPr>
          <p:cNvPr id="4" name="Slide Number Placeholder 3">
            <a:extLst>
              <a:ext uri="{FF2B5EF4-FFF2-40B4-BE49-F238E27FC236}">
                <a16:creationId xmlns:a16="http://schemas.microsoft.com/office/drawing/2014/main" id="{5DDB7390-A9E1-0898-1536-7D2561D909F3}"/>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graphicFrame>
        <p:nvGraphicFramePr>
          <p:cNvPr id="28" name="Content Placeholder 2">
            <a:extLst>
              <a:ext uri="{FF2B5EF4-FFF2-40B4-BE49-F238E27FC236}">
                <a16:creationId xmlns:a16="http://schemas.microsoft.com/office/drawing/2014/main" id="{3D37A535-4A04-CBD0-5527-5B7511710E11}"/>
              </a:ext>
            </a:extLst>
          </p:cNvPr>
          <p:cNvGraphicFramePr>
            <a:graphicFrameLocks noGrp="1"/>
          </p:cNvGraphicFramePr>
          <p:nvPr>
            <p:ph idx="1"/>
            <p:extLst>
              <p:ext uri="{D42A27DB-BD31-4B8C-83A1-F6EECF244321}">
                <p14:modId xmlns:p14="http://schemas.microsoft.com/office/powerpoint/2010/main" val="666705037"/>
              </p:ext>
            </p:extLst>
          </p:nvPr>
        </p:nvGraphicFramePr>
        <p:xfrm>
          <a:off x="4905052" y="228600"/>
          <a:ext cx="7005008" cy="6309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Rounded Corners 6">
            <a:extLst>
              <a:ext uri="{FF2B5EF4-FFF2-40B4-BE49-F238E27FC236}">
                <a16:creationId xmlns:a16="http://schemas.microsoft.com/office/drawing/2014/main" id="{3D8938DB-0806-FBC0-FED1-372AC1B77CB9}"/>
              </a:ext>
            </a:extLst>
          </p:cNvPr>
          <p:cNvSpPr/>
          <p:nvPr/>
        </p:nvSpPr>
        <p:spPr>
          <a:xfrm>
            <a:off x="620115" y="2992374"/>
            <a:ext cx="3120390" cy="34632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Why ‘statutory guidance’?</a:t>
            </a:r>
          </a:p>
        </p:txBody>
      </p:sp>
    </p:spTree>
    <p:extLst>
      <p:ext uri="{BB962C8B-B14F-4D97-AF65-F5344CB8AC3E}">
        <p14:creationId xmlns:p14="http://schemas.microsoft.com/office/powerpoint/2010/main" val="163695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
                                            <p:graphicEl>
                                              <a:dgm id="{11E6083D-BD77-44F4-8F1A-0BC741C04197}"/>
                                            </p:graphicEl>
                                          </p:spTgt>
                                        </p:tgtEl>
                                        <p:attrNameLst>
                                          <p:attrName>style.visibility</p:attrName>
                                        </p:attrNameLst>
                                      </p:cBhvr>
                                      <p:to>
                                        <p:strVal val="visible"/>
                                      </p:to>
                                    </p:set>
                                    <p:anim calcmode="lin" valueType="num">
                                      <p:cBhvr additive="base">
                                        <p:cTn id="7" dur="500" fill="hold"/>
                                        <p:tgtEl>
                                          <p:spTgt spid="28">
                                            <p:graphicEl>
                                              <a:dgm id="{11E6083D-BD77-44F4-8F1A-0BC741C0419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8">
                                            <p:graphicEl>
                                              <a:dgm id="{11E6083D-BD77-44F4-8F1A-0BC741C04197}"/>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8">
                                            <p:graphicEl>
                                              <a:dgm id="{BEC6E1CA-0483-4672-AEB7-BD7B8D2B8982}"/>
                                            </p:graphicEl>
                                          </p:spTgt>
                                        </p:tgtEl>
                                        <p:attrNameLst>
                                          <p:attrName>style.visibility</p:attrName>
                                        </p:attrNameLst>
                                      </p:cBhvr>
                                      <p:to>
                                        <p:strVal val="visible"/>
                                      </p:to>
                                    </p:set>
                                    <p:anim calcmode="lin" valueType="num">
                                      <p:cBhvr additive="base">
                                        <p:cTn id="11" dur="500" fill="hold"/>
                                        <p:tgtEl>
                                          <p:spTgt spid="28">
                                            <p:graphicEl>
                                              <a:dgm id="{BEC6E1CA-0483-4672-AEB7-BD7B8D2B8982}"/>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28">
                                            <p:graphicEl>
                                              <a:dgm id="{BEC6E1CA-0483-4672-AEB7-BD7B8D2B8982}"/>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8">
                                            <p:graphicEl>
                                              <a:dgm id="{4F7FF25E-CDBE-4E71-8EF6-DB35CDF71C39}"/>
                                            </p:graphicEl>
                                          </p:spTgt>
                                        </p:tgtEl>
                                        <p:attrNameLst>
                                          <p:attrName>style.visibility</p:attrName>
                                        </p:attrNameLst>
                                      </p:cBhvr>
                                      <p:to>
                                        <p:strVal val="visible"/>
                                      </p:to>
                                    </p:set>
                                    <p:anim calcmode="lin" valueType="num">
                                      <p:cBhvr additive="base">
                                        <p:cTn id="17" dur="500" fill="hold"/>
                                        <p:tgtEl>
                                          <p:spTgt spid="28">
                                            <p:graphicEl>
                                              <a:dgm id="{4F7FF25E-CDBE-4E71-8EF6-DB35CDF71C39}"/>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28">
                                            <p:graphicEl>
                                              <a:dgm id="{4F7FF25E-CDBE-4E71-8EF6-DB35CDF71C39}"/>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8">
                                            <p:graphicEl>
                                              <a:dgm id="{2D87152A-3523-4825-9F0A-1CB83CDF0953}"/>
                                            </p:graphicEl>
                                          </p:spTgt>
                                        </p:tgtEl>
                                        <p:attrNameLst>
                                          <p:attrName>style.visibility</p:attrName>
                                        </p:attrNameLst>
                                      </p:cBhvr>
                                      <p:to>
                                        <p:strVal val="visible"/>
                                      </p:to>
                                    </p:set>
                                    <p:anim calcmode="lin" valueType="num">
                                      <p:cBhvr additive="base">
                                        <p:cTn id="21" dur="500" fill="hold"/>
                                        <p:tgtEl>
                                          <p:spTgt spid="28">
                                            <p:graphicEl>
                                              <a:dgm id="{2D87152A-3523-4825-9F0A-1CB83CDF0953}"/>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28">
                                            <p:graphicEl>
                                              <a:dgm id="{2D87152A-3523-4825-9F0A-1CB83CDF0953}"/>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8">
                                            <p:graphicEl>
                                              <a:dgm id="{591C1798-0EED-4860-9F18-D822ABB04194}"/>
                                            </p:graphicEl>
                                          </p:spTgt>
                                        </p:tgtEl>
                                        <p:attrNameLst>
                                          <p:attrName>style.visibility</p:attrName>
                                        </p:attrNameLst>
                                      </p:cBhvr>
                                      <p:to>
                                        <p:strVal val="visible"/>
                                      </p:to>
                                    </p:set>
                                    <p:anim calcmode="lin" valueType="num">
                                      <p:cBhvr additive="base">
                                        <p:cTn id="27" dur="500" fill="hold"/>
                                        <p:tgtEl>
                                          <p:spTgt spid="28">
                                            <p:graphicEl>
                                              <a:dgm id="{591C1798-0EED-4860-9F18-D822ABB04194}"/>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28">
                                            <p:graphicEl>
                                              <a:dgm id="{591C1798-0EED-4860-9F18-D822ABB04194}"/>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8">
                                            <p:graphicEl>
                                              <a:dgm id="{D9D58D33-59F7-4772-B411-A859433A1DAF}"/>
                                            </p:graphicEl>
                                          </p:spTgt>
                                        </p:tgtEl>
                                        <p:attrNameLst>
                                          <p:attrName>style.visibility</p:attrName>
                                        </p:attrNameLst>
                                      </p:cBhvr>
                                      <p:to>
                                        <p:strVal val="visible"/>
                                      </p:to>
                                    </p:set>
                                    <p:anim calcmode="lin" valueType="num">
                                      <p:cBhvr additive="base">
                                        <p:cTn id="31" dur="500" fill="hold"/>
                                        <p:tgtEl>
                                          <p:spTgt spid="28">
                                            <p:graphicEl>
                                              <a:dgm id="{D9D58D33-59F7-4772-B411-A859433A1DAF}"/>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28">
                                            <p:graphicEl>
                                              <a:dgm id="{D9D58D33-59F7-4772-B411-A859433A1DAF}"/>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8">
                                            <p:graphicEl>
                                              <a:dgm id="{06978362-60B4-4277-8846-728C7B9C5245}"/>
                                            </p:graphicEl>
                                          </p:spTgt>
                                        </p:tgtEl>
                                        <p:attrNameLst>
                                          <p:attrName>style.visibility</p:attrName>
                                        </p:attrNameLst>
                                      </p:cBhvr>
                                      <p:to>
                                        <p:strVal val="visible"/>
                                      </p:to>
                                    </p:set>
                                    <p:anim calcmode="lin" valueType="num">
                                      <p:cBhvr additive="base">
                                        <p:cTn id="37" dur="500" fill="hold"/>
                                        <p:tgtEl>
                                          <p:spTgt spid="28">
                                            <p:graphicEl>
                                              <a:dgm id="{06978362-60B4-4277-8846-728C7B9C5245}"/>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28">
                                            <p:graphicEl>
                                              <a:dgm id="{06978362-60B4-4277-8846-728C7B9C5245}"/>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8">
                                            <p:graphicEl>
                                              <a:dgm id="{6AF63340-1B6D-461D-83B3-63C638FBA508}"/>
                                            </p:graphicEl>
                                          </p:spTgt>
                                        </p:tgtEl>
                                        <p:attrNameLst>
                                          <p:attrName>style.visibility</p:attrName>
                                        </p:attrNameLst>
                                      </p:cBhvr>
                                      <p:to>
                                        <p:strVal val="visible"/>
                                      </p:to>
                                    </p:set>
                                    <p:anim calcmode="lin" valueType="num">
                                      <p:cBhvr additive="base">
                                        <p:cTn id="41" dur="500" fill="hold"/>
                                        <p:tgtEl>
                                          <p:spTgt spid="28">
                                            <p:graphicEl>
                                              <a:dgm id="{6AF63340-1B6D-461D-83B3-63C638FBA508}"/>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28">
                                            <p:graphicEl>
                                              <a:dgm id="{6AF63340-1B6D-461D-83B3-63C638FBA508}"/>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8">
                                            <p:graphicEl>
                                              <a:dgm id="{C73B6BDB-C5FE-4AEF-BB82-7039E2C8822C}"/>
                                            </p:graphicEl>
                                          </p:spTgt>
                                        </p:tgtEl>
                                        <p:attrNameLst>
                                          <p:attrName>style.visibility</p:attrName>
                                        </p:attrNameLst>
                                      </p:cBhvr>
                                      <p:to>
                                        <p:strVal val="visible"/>
                                      </p:to>
                                    </p:set>
                                    <p:anim calcmode="lin" valueType="num">
                                      <p:cBhvr additive="base">
                                        <p:cTn id="47" dur="500" fill="hold"/>
                                        <p:tgtEl>
                                          <p:spTgt spid="28">
                                            <p:graphicEl>
                                              <a:dgm id="{C73B6BDB-C5FE-4AEF-BB82-7039E2C8822C}"/>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28">
                                            <p:graphicEl>
                                              <a:dgm id="{C73B6BDB-C5FE-4AEF-BB82-7039E2C8822C}"/>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8">
                                            <p:graphicEl>
                                              <a:dgm id="{77543D56-C6A9-4B2F-811B-AE5E3FDC374A}"/>
                                            </p:graphicEl>
                                          </p:spTgt>
                                        </p:tgtEl>
                                        <p:attrNameLst>
                                          <p:attrName>style.visibility</p:attrName>
                                        </p:attrNameLst>
                                      </p:cBhvr>
                                      <p:to>
                                        <p:strVal val="visible"/>
                                      </p:to>
                                    </p:set>
                                    <p:anim calcmode="lin" valueType="num">
                                      <p:cBhvr additive="base">
                                        <p:cTn id="51" dur="500" fill="hold"/>
                                        <p:tgtEl>
                                          <p:spTgt spid="28">
                                            <p:graphicEl>
                                              <a:dgm id="{77543D56-C6A9-4B2F-811B-AE5E3FDC374A}"/>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28">
                                            <p:graphicEl>
                                              <a:dgm id="{77543D56-C6A9-4B2F-811B-AE5E3FDC374A}"/>
                                            </p:graphic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28">
                                            <p:graphicEl>
                                              <a:dgm id="{955A8350-5C43-4BC1-9149-BA1D3831ACEF}"/>
                                            </p:graphicEl>
                                          </p:spTgt>
                                        </p:tgtEl>
                                        <p:attrNameLst>
                                          <p:attrName>style.visibility</p:attrName>
                                        </p:attrNameLst>
                                      </p:cBhvr>
                                      <p:to>
                                        <p:strVal val="visible"/>
                                      </p:to>
                                    </p:set>
                                    <p:anim calcmode="lin" valueType="num">
                                      <p:cBhvr additive="base">
                                        <p:cTn id="57" dur="500" fill="hold"/>
                                        <p:tgtEl>
                                          <p:spTgt spid="28">
                                            <p:graphicEl>
                                              <a:dgm id="{955A8350-5C43-4BC1-9149-BA1D3831ACEF}"/>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28">
                                            <p:graphicEl>
                                              <a:dgm id="{955A8350-5C43-4BC1-9149-BA1D3831ACEF}"/>
                                            </p:graphicEl>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28">
                                            <p:graphicEl>
                                              <a:dgm id="{8B4C617E-4386-4960-860B-0665F7FA02D5}"/>
                                            </p:graphicEl>
                                          </p:spTgt>
                                        </p:tgtEl>
                                        <p:attrNameLst>
                                          <p:attrName>style.visibility</p:attrName>
                                        </p:attrNameLst>
                                      </p:cBhvr>
                                      <p:to>
                                        <p:strVal val="visible"/>
                                      </p:to>
                                    </p:set>
                                    <p:anim calcmode="lin" valueType="num">
                                      <p:cBhvr additive="base">
                                        <p:cTn id="61" dur="500" fill="hold"/>
                                        <p:tgtEl>
                                          <p:spTgt spid="28">
                                            <p:graphicEl>
                                              <a:dgm id="{8B4C617E-4386-4960-860B-0665F7FA02D5}"/>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28">
                                            <p:graphicEl>
                                              <a:dgm id="{8B4C617E-4386-4960-860B-0665F7FA02D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8" grpId="0">
        <p:bldSub>
          <a:bldDgm bld="lvl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587B9-27B5-0731-83E0-9E6F1B4852A9}"/>
              </a:ext>
            </a:extLst>
          </p:cNvPr>
          <p:cNvSpPr>
            <a:spLocks noGrp="1"/>
          </p:cNvSpPr>
          <p:nvPr>
            <p:ph type="title"/>
          </p:nvPr>
        </p:nvSpPr>
        <p:spPr>
          <a:xfrm>
            <a:off x="501012" y="1725111"/>
            <a:ext cx="3201366" cy="3387497"/>
          </a:xfrm>
        </p:spPr>
        <p:txBody>
          <a:bodyPr anchor="b">
            <a:normAutofit/>
          </a:bodyPr>
          <a:lstStyle/>
          <a:p>
            <a:pPr algn="r"/>
            <a:r>
              <a:rPr lang="en-GB" sz="6000" dirty="0">
                <a:solidFill>
                  <a:srgbClr val="FFFFFF"/>
                </a:solidFill>
              </a:rPr>
              <a:t>Powers</a:t>
            </a:r>
            <a:br>
              <a:rPr lang="en-GB" sz="4000" dirty="0">
                <a:solidFill>
                  <a:srgbClr val="FFFFFF"/>
                </a:solidFill>
              </a:rPr>
            </a:br>
            <a:br>
              <a:rPr lang="en-GB" sz="4000" dirty="0">
                <a:solidFill>
                  <a:srgbClr val="FFFFFF"/>
                </a:solidFill>
              </a:rPr>
            </a:br>
            <a:r>
              <a:rPr lang="en-US" sz="4000" dirty="0">
                <a:solidFill>
                  <a:srgbClr val="FFFFFF"/>
                </a:solidFill>
              </a:rPr>
              <a:t>Part 1: Putting the victim first</a:t>
            </a:r>
            <a:br>
              <a:rPr lang="en-US"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CFF11940-B5F4-F639-89E1-44DBCF1F69C9}"/>
              </a:ext>
            </a:extLst>
          </p:cNvPr>
          <p:cNvSpPr>
            <a:spLocks noGrp="1"/>
          </p:cNvSpPr>
          <p:nvPr>
            <p:ph idx="1"/>
          </p:nvPr>
        </p:nvSpPr>
        <p:spPr>
          <a:xfrm>
            <a:off x="4810259" y="649480"/>
            <a:ext cx="6555347" cy="5546047"/>
          </a:xfrm>
        </p:spPr>
        <p:txBody>
          <a:bodyPr anchor="ctr">
            <a:normAutofit/>
          </a:bodyPr>
          <a:lstStyle/>
          <a:p>
            <a:r>
              <a:rPr lang="en-US" dirty="0"/>
              <a:t>The ASB Case Review (formerly known as the Community Trigger)</a:t>
            </a:r>
          </a:p>
          <a:p>
            <a:r>
              <a:rPr lang="en-US" dirty="0"/>
              <a:t>Powers under Sections 104 and 105 of the Anti-social </a:t>
            </a:r>
            <a:r>
              <a:rPr lang="en-US" dirty="0" err="1"/>
              <a:t>Behaviour</a:t>
            </a:r>
            <a:r>
              <a:rPr lang="en-US" dirty="0"/>
              <a:t>, Crime and Policing Act 2014, to be triggered with consent by a family member, MP or </a:t>
            </a:r>
            <a:r>
              <a:rPr lang="en-US" dirty="0" err="1"/>
              <a:t>Councillor</a:t>
            </a:r>
            <a:r>
              <a:rPr lang="en-US" dirty="0"/>
              <a:t>, or other professional.</a:t>
            </a:r>
          </a:p>
          <a:p>
            <a:r>
              <a:rPr lang="en-US" b="0" i="0" dirty="0">
                <a:effectLst/>
                <a:latin typeface="GDS Transport"/>
              </a:rPr>
              <a:t>Police and Crime Commissioner must be consulted when the ASB Case Review is set up</a:t>
            </a:r>
            <a:endParaRPr lang="en-GB" dirty="0"/>
          </a:p>
        </p:txBody>
      </p:sp>
      <p:sp>
        <p:nvSpPr>
          <p:cNvPr id="4" name="Slide Number Placeholder 3">
            <a:extLst>
              <a:ext uri="{FF2B5EF4-FFF2-40B4-BE49-F238E27FC236}">
                <a16:creationId xmlns:a16="http://schemas.microsoft.com/office/drawing/2014/main" id="{47B384E2-3D6A-E6B9-ECDC-21FBB4945CBD}"/>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11</a:t>
            </a:fld>
            <a:endParaRPr lang="en-GB" sz="1100">
              <a:solidFill>
                <a:schemeClr val="tx1">
                  <a:lumMod val="50000"/>
                  <a:lumOff val="50000"/>
                </a:schemeClr>
              </a:solidFill>
            </a:endParaRPr>
          </a:p>
        </p:txBody>
      </p:sp>
    </p:spTree>
    <p:extLst>
      <p:ext uri="{BB962C8B-B14F-4D97-AF65-F5344CB8AC3E}">
        <p14:creationId xmlns:p14="http://schemas.microsoft.com/office/powerpoint/2010/main" val="279996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CE195-EAEB-EDEC-9941-36F754A2D376}"/>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Non-Crime Hate Incidents (NCHIs):</a:t>
            </a:r>
            <a:endParaRPr lang="en-GB" sz="4000">
              <a:solidFill>
                <a:srgbClr val="FFFFFF"/>
              </a:solidFill>
            </a:endParaRPr>
          </a:p>
        </p:txBody>
      </p:sp>
      <p:sp>
        <p:nvSpPr>
          <p:cNvPr id="3" name="Content Placeholder 2">
            <a:extLst>
              <a:ext uri="{FF2B5EF4-FFF2-40B4-BE49-F238E27FC236}">
                <a16:creationId xmlns:a16="http://schemas.microsoft.com/office/drawing/2014/main" id="{B09E4941-06D1-9E89-6946-D0A8DCE7223D}"/>
              </a:ext>
            </a:extLst>
          </p:cNvPr>
          <p:cNvSpPr>
            <a:spLocks noGrp="1"/>
          </p:cNvSpPr>
          <p:nvPr>
            <p:ph idx="1"/>
          </p:nvPr>
        </p:nvSpPr>
        <p:spPr>
          <a:xfrm>
            <a:off x="4810259" y="649480"/>
            <a:ext cx="6555347" cy="5546047"/>
          </a:xfrm>
        </p:spPr>
        <p:txBody>
          <a:bodyPr anchor="ctr">
            <a:normAutofit/>
          </a:bodyPr>
          <a:lstStyle/>
          <a:p>
            <a:r>
              <a:rPr lang="en-US" sz="2400" dirty="0"/>
              <a:t>Not every incident reported to the police amounts to a crime. A non-crime hate incident (NCHI) may be recorded where it is established that a criminal offence has not taken place but an incident is motivated by hostility or prejudice </a:t>
            </a:r>
          </a:p>
          <a:p>
            <a:r>
              <a:rPr lang="en-US" sz="2400" dirty="0"/>
              <a:t>On 13 March 2023, under provisions set out in the Police, Crime, and Sentencing Act 2022, the Home Secretary laid before Parliament the Non-Crime Hate Incidents Draft Code of Practice on the Recording and Retention of Personal Data. </a:t>
            </a:r>
          </a:p>
          <a:p>
            <a:r>
              <a:rPr lang="en-US" sz="2400" dirty="0"/>
              <a:t>The College of Policing will update operational guidance on NCHI recording for forces once the statutory code is approved by Parliament.</a:t>
            </a:r>
            <a:endParaRPr lang="en-GB" sz="2400" dirty="0"/>
          </a:p>
        </p:txBody>
      </p:sp>
      <p:sp>
        <p:nvSpPr>
          <p:cNvPr id="4" name="Slide Number Placeholder 3">
            <a:extLst>
              <a:ext uri="{FF2B5EF4-FFF2-40B4-BE49-F238E27FC236}">
                <a16:creationId xmlns:a16="http://schemas.microsoft.com/office/drawing/2014/main" id="{E48DCC1C-EB09-C0CE-3E51-827F7D0A9166}"/>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12</a:t>
            </a:fld>
            <a:endParaRPr lang="en-GB" sz="1100">
              <a:solidFill>
                <a:schemeClr val="tx1">
                  <a:lumMod val="50000"/>
                  <a:lumOff val="50000"/>
                </a:schemeClr>
              </a:solidFill>
            </a:endParaRPr>
          </a:p>
        </p:txBody>
      </p:sp>
    </p:spTree>
    <p:extLst>
      <p:ext uri="{BB962C8B-B14F-4D97-AF65-F5344CB8AC3E}">
        <p14:creationId xmlns:p14="http://schemas.microsoft.com/office/powerpoint/2010/main" val="204014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A058AB-E0D4-7683-14DF-F4687312F132}"/>
              </a:ext>
            </a:extLst>
          </p:cNvPr>
          <p:cNvSpPr>
            <a:spLocks noGrp="1"/>
          </p:cNvSpPr>
          <p:nvPr>
            <p:ph type="title"/>
          </p:nvPr>
        </p:nvSpPr>
        <p:spPr>
          <a:xfrm>
            <a:off x="466722" y="586855"/>
            <a:ext cx="3201366" cy="3387497"/>
          </a:xfrm>
        </p:spPr>
        <p:txBody>
          <a:bodyPr anchor="b">
            <a:normAutofit/>
          </a:bodyPr>
          <a:lstStyle/>
          <a:p>
            <a:pPr algn="r"/>
            <a:r>
              <a:rPr lang="en-US" sz="6000" dirty="0">
                <a:solidFill>
                  <a:srgbClr val="FFFFFF"/>
                </a:solidFill>
              </a:rPr>
              <a:t>Powers</a:t>
            </a:r>
            <a:br>
              <a:rPr lang="en-US" sz="4000" dirty="0">
                <a:solidFill>
                  <a:srgbClr val="FFFFFF"/>
                </a:solidFill>
              </a:rPr>
            </a:br>
            <a:br>
              <a:rPr lang="en-US" sz="4000" dirty="0">
                <a:solidFill>
                  <a:srgbClr val="FFFFFF"/>
                </a:solidFill>
              </a:rPr>
            </a:br>
            <a:r>
              <a:rPr lang="en-US" sz="4000" dirty="0">
                <a:solidFill>
                  <a:srgbClr val="FFFFFF"/>
                </a:solidFill>
              </a:rPr>
              <a:t>Part 2: More effective powers</a:t>
            </a:r>
            <a:endParaRPr lang="en-GB" sz="4000" dirty="0">
              <a:solidFill>
                <a:srgbClr val="FFFFFF"/>
              </a:solidFill>
            </a:endParaRPr>
          </a:p>
        </p:txBody>
      </p:sp>
      <p:sp>
        <p:nvSpPr>
          <p:cNvPr id="3" name="Content Placeholder 2">
            <a:extLst>
              <a:ext uri="{FF2B5EF4-FFF2-40B4-BE49-F238E27FC236}">
                <a16:creationId xmlns:a16="http://schemas.microsoft.com/office/drawing/2014/main" id="{F1430CA2-5CF7-CCB1-8101-1F7F78A6C616}"/>
              </a:ext>
            </a:extLst>
          </p:cNvPr>
          <p:cNvSpPr>
            <a:spLocks noGrp="1"/>
          </p:cNvSpPr>
          <p:nvPr>
            <p:ph idx="1"/>
          </p:nvPr>
        </p:nvSpPr>
        <p:spPr>
          <a:xfrm>
            <a:off x="4810259" y="649480"/>
            <a:ext cx="6555347" cy="5546047"/>
          </a:xfrm>
        </p:spPr>
        <p:txBody>
          <a:bodyPr anchor="ctr">
            <a:normAutofit/>
          </a:bodyPr>
          <a:lstStyle/>
          <a:p>
            <a:r>
              <a:rPr lang="en-US" sz="2400" dirty="0"/>
              <a:t>The powers for dealing with anti-social </a:t>
            </a:r>
            <a:r>
              <a:rPr lang="en-US" sz="2400" dirty="0" err="1"/>
              <a:t>behaviour</a:t>
            </a:r>
            <a:r>
              <a:rPr lang="en-US" sz="2400" dirty="0"/>
              <a:t> provided by the Anti-social </a:t>
            </a:r>
            <a:r>
              <a:rPr lang="en-US" sz="2400" dirty="0" err="1"/>
              <a:t>Behaviour</a:t>
            </a:r>
            <a:r>
              <a:rPr lang="en-US" sz="2400" dirty="0"/>
              <a:t>, Crime and Policing Act 2014 are deliberately flexible to allow professionals to work collaboratively and use them to protect the public from different forms of anti-social </a:t>
            </a:r>
            <a:r>
              <a:rPr lang="en-US" sz="2400" dirty="0" err="1"/>
              <a:t>behaviour</a:t>
            </a:r>
            <a:r>
              <a:rPr lang="en-US" sz="2400" dirty="0"/>
              <a:t>.</a:t>
            </a:r>
          </a:p>
          <a:p>
            <a:r>
              <a:rPr lang="en-US" sz="2400" dirty="0"/>
              <a:t>The powers allow the police, councils, social landlords and other agencies to deal quickly with issues as they arise, with agencies working together to ensure the best results for victims and the wider public</a:t>
            </a:r>
            <a:endParaRPr lang="en-GB" sz="2400" dirty="0"/>
          </a:p>
        </p:txBody>
      </p:sp>
      <p:sp>
        <p:nvSpPr>
          <p:cNvPr id="4" name="Slide Number Placeholder 3">
            <a:extLst>
              <a:ext uri="{FF2B5EF4-FFF2-40B4-BE49-F238E27FC236}">
                <a16:creationId xmlns:a16="http://schemas.microsoft.com/office/drawing/2014/main" id="{9AECE7C3-8AA6-A9DA-8C04-4C7D33E3E9D6}"/>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13</a:t>
            </a:fld>
            <a:endParaRPr lang="en-GB" sz="1100">
              <a:solidFill>
                <a:schemeClr val="tx1">
                  <a:lumMod val="50000"/>
                  <a:lumOff val="50000"/>
                </a:schemeClr>
              </a:solidFill>
            </a:endParaRPr>
          </a:p>
        </p:txBody>
      </p:sp>
    </p:spTree>
    <p:extLst>
      <p:ext uri="{BB962C8B-B14F-4D97-AF65-F5344CB8AC3E}">
        <p14:creationId xmlns:p14="http://schemas.microsoft.com/office/powerpoint/2010/main" val="103903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A058AB-E0D4-7683-14DF-F4687312F132}"/>
              </a:ext>
            </a:extLst>
          </p:cNvPr>
          <p:cNvSpPr>
            <a:spLocks noGrp="1"/>
          </p:cNvSpPr>
          <p:nvPr>
            <p:ph type="title"/>
          </p:nvPr>
        </p:nvSpPr>
        <p:spPr>
          <a:xfrm>
            <a:off x="480060" y="1250994"/>
            <a:ext cx="3303270" cy="4086816"/>
          </a:xfrm>
        </p:spPr>
        <p:txBody>
          <a:bodyPr anchor="b">
            <a:normAutofit fontScale="90000"/>
          </a:bodyPr>
          <a:lstStyle/>
          <a:p>
            <a:pPr algn="r"/>
            <a:r>
              <a:rPr lang="en-US" sz="6000" dirty="0">
                <a:solidFill>
                  <a:srgbClr val="FFFFFF"/>
                </a:solidFill>
              </a:rPr>
              <a:t>Powers</a:t>
            </a:r>
            <a:br>
              <a:rPr lang="en-US" sz="4000" dirty="0">
                <a:solidFill>
                  <a:srgbClr val="FFFFFF"/>
                </a:solidFill>
              </a:rPr>
            </a:br>
            <a:br>
              <a:rPr lang="en-US" sz="4000" dirty="0">
                <a:solidFill>
                  <a:srgbClr val="FFFFFF"/>
                </a:solidFill>
              </a:rPr>
            </a:br>
            <a:r>
              <a:rPr lang="en-US" sz="4000" dirty="0">
                <a:solidFill>
                  <a:srgbClr val="FFFFFF"/>
                </a:solidFill>
              </a:rPr>
              <a:t>Problem Solving Policing</a:t>
            </a:r>
            <a:br>
              <a:rPr lang="en-US" sz="4000" dirty="0">
                <a:solidFill>
                  <a:srgbClr val="FFFFFF"/>
                </a:solidFill>
              </a:rPr>
            </a:br>
            <a:br>
              <a:rPr lang="en-US" sz="4000" dirty="0">
                <a:solidFill>
                  <a:srgbClr val="FFFFFF"/>
                </a:solidFill>
              </a:rPr>
            </a:br>
            <a:r>
              <a:rPr lang="en-US" sz="4000" dirty="0">
                <a:solidFill>
                  <a:srgbClr val="FFFFFF"/>
                </a:solidFill>
              </a:rPr>
              <a:t>SARA</a:t>
            </a:r>
            <a:endParaRPr lang="en-GB" sz="4000" dirty="0">
              <a:solidFill>
                <a:srgbClr val="FFFFFF"/>
              </a:solidFill>
            </a:endParaRPr>
          </a:p>
        </p:txBody>
      </p:sp>
      <p:sp>
        <p:nvSpPr>
          <p:cNvPr id="4" name="Slide Number Placeholder 3">
            <a:extLst>
              <a:ext uri="{FF2B5EF4-FFF2-40B4-BE49-F238E27FC236}">
                <a16:creationId xmlns:a16="http://schemas.microsoft.com/office/drawing/2014/main" id="{9AECE7C3-8AA6-A9DA-8C04-4C7D33E3E9D6}"/>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14</a:t>
            </a:fld>
            <a:endParaRPr lang="en-GB" sz="1100">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CD40CAFE-A67C-9EBD-50FF-61015D5188C4}"/>
              </a:ext>
            </a:extLst>
          </p:cNvPr>
          <p:cNvGraphicFramePr>
            <a:graphicFrameLocks noGrp="1"/>
          </p:cNvGraphicFramePr>
          <p:nvPr>
            <p:ph idx="1"/>
            <p:extLst>
              <p:ext uri="{D42A27DB-BD31-4B8C-83A1-F6EECF244321}">
                <p14:modId xmlns:p14="http://schemas.microsoft.com/office/powerpoint/2010/main" val="261003410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0150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1DA3DFB2-3F95-44D0-B31B-75EB03015210}"/>
                                            </p:graphicEl>
                                          </p:spTgt>
                                        </p:tgtEl>
                                        <p:attrNameLst>
                                          <p:attrName>style.visibility</p:attrName>
                                        </p:attrNameLst>
                                      </p:cBhvr>
                                      <p:to>
                                        <p:strVal val="visible"/>
                                      </p:to>
                                    </p:set>
                                    <p:anim calcmode="lin" valueType="num">
                                      <p:cBhvr additive="base">
                                        <p:cTn id="7" dur="500" fill="hold"/>
                                        <p:tgtEl>
                                          <p:spTgt spid="6">
                                            <p:graphicEl>
                                              <a:dgm id="{1DA3DFB2-3F95-44D0-B31B-75EB03015210}"/>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1DA3DFB2-3F95-44D0-B31B-75EB03015210}"/>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4EE1CA64-AE08-41ED-A76A-B3B8F24471D2}"/>
                                            </p:graphicEl>
                                          </p:spTgt>
                                        </p:tgtEl>
                                        <p:attrNameLst>
                                          <p:attrName>style.visibility</p:attrName>
                                        </p:attrNameLst>
                                      </p:cBhvr>
                                      <p:to>
                                        <p:strVal val="visible"/>
                                      </p:to>
                                    </p:set>
                                    <p:anim calcmode="lin" valueType="num">
                                      <p:cBhvr additive="base">
                                        <p:cTn id="13" dur="500" fill="hold"/>
                                        <p:tgtEl>
                                          <p:spTgt spid="6">
                                            <p:graphicEl>
                                              <a:dgm id="{4EE1CA64-AE08-41ED-A76A-B3B8F24471D2}"/>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4EE1CA64-AE08-41ED-A76A-B3B8F24471D2}"/>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D46F2660-4452-4B35-B31C-E894A483030D}"/>
                                            </p:graphicEl>
                                          </p:spTgt>
                                        </p:tgtEl>
                                        <p:attrNameLst>
                                          <p:attrName>style.visibility</p:attrName>
                                        </p:attrNameLst>
                                      </p:cBhvr>
                                      <p:to>
                                        <p:strVal val="visible"/>
                                      </p:to>
                                    </p:set>
                                    <p:anim calcmode="lin" valueType="num">
                                      <p:cBhvr additive="base">
                                        <p:cTn id="19" dur="500" fill="hold"/>
                                        <p:tgtEl>
                                          <p:spTgt spid="6">
                                            <p:graphicEl>
                                              <a:dgm id="{D46F2660-4452-4B35-B31C-E894A483030D}"/>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D46F2660-4452-4B35-B31C-E894A483030D}"/>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9710034D-D0E5-4622-A08B-84B384D415C9}"/>
                                            </p:graphicEl>
                                          </p:spTgt>
                                        </p:tgtEl>
                                        <p:attrNameLst>
                                          <p:attrName>style.visibility</p:attrName>
                                        </p:attrNameLst>
                                      </p:cBhvr>
                                      <p:to>
                                        <p:strVal val="visible"/>
                                      </p:to>
                                    </p:set>
                                    <p:anim calcmode="lin" valueType="num">
                                      <p:cBhvr additive="base">
                                        <p:cTn id="25" dur="500" fill="hold"/>
                                        <p:tgtEl>
                                          <p:spTgt spid="6">
                                            <p:graphicEl>
                                              <a:dgm id="{9710034D-D0E5-4622-A08B-84B384D415C9}"/>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9710034D-D0E5-4622-A08B-84B384D415C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C0FDB8C-FAF6-1D65-7FBD-CEAF50EAABDC}"/>
              </a:ext>
            </a:extLst>
          </p:cNvPr>
          <p:cNvPicPr>
            <a:picLocks noChangeAspect="1"/>
          </p:cNvPicPr>
          <p:nvPr/>
        </p:nvPicPr>
        <p:blipFill>
          <a:blip r:embed="rId2"/>
          <a:srcRect b="22780"/>
          <a:stretch/>
        </p:blipFill>
        <p:spPr>
          <a:xfrm>
            <a:off x="457200" y="457200"/>
            <a:ext cx="11277600" cy="5943600"/>
          </a:xfrm>
          <a:prstGeom prst="rect">
            <a:avLst/>
          </a:prstGeom>
        </p:spPr>
      </p:pic>
      <p:sp>
        <p:nvSpPr>
          <p:cNvPr id="4" name="Slide Number Placeholder 3">
            <a:extLst>
              <a:ext uri="{FF2B5EF4-FFF2-40B4-BE49-F238E27FC236}">
                <a16:creationId xmlns:a16="http://schemas.microsoft.com/office/drawing/2014/main" id="{22BD17EB-2680-A2F6-0C7D-DBEEDF079829}"/>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rgbClr val="FFFFFF"/>
                </a:solidFill>
              </a:rPr>
              <a:pPr>
                <a:spcAft>
                  <a:spcPts val="600"/>
                </a:spcAft>
              </a:pPr>
              <a:t>15</a:t>
            </a:fld>
            <a:endParaRPr lang="en-GB" sz="1100">
              <a:solidFill>
                <a:srgbClr val="FFFFFF"/>
              </a:solidFill>
            </a:endParaRPr>
          </a:p>
        </p:txBody>
      </p:sp>
    </p:spTree>
    <p:extLst>
      <p:ext uri="{BB962C8B-B14F-4D97-AF65-F5344CB8AC3E}">
        <p14:creationId xmlns:p14="http://schemas.microsoft.com/office/powerpoint/2010/main" val="4208869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18CB4D-5008-DEE4-5085-8B10D996725E}"/>
              </a:ext>
            </a:extLst>
          </p:cNvPr>
          <p:cNvSpPr>
            <a:spLocks noGrp="1"/>
          </p:cNvSpPr>
          <p:nvPr>
            <p:ph type="title"/>
          </p:nvPr>
        </p:nvSpPr>
        <p:spPr>
          <a:xfrm>
            <a:off x="466722" y="586855"/>
            <a:ext cx="3201366" cy="3387497"/>
          </a:xfrm>
        </p:spPr>
        <p:txBody>
          <a:bodyPr anchor="b">
            <a:normAutofit/>
          </a:bodyPr>
          <a:lstStyle/>
          <a:p>
            <a:pPr algn="r"/>
            <a:r>
              <a:rPr lang="en-GB" sz="6000" dirty="0">
                <a:solidFill>
                  <a:srgbClr val="FFFFFF"/>
                </a:solidFill>
              </a:rPr>
              <a:t>Policing ASB</a:t>
            </a:r>
          </a:p>
        </p:txBody>
      </p:sp>
      <p:sp>
        <p:nvSpPr>
          <p:cNvPr id="4" name="Content Placeholder 3">
            <a:extLst>
              <a:ext uri="{FF2B5EF4-FFF2-40B4-BE49-F238E27FC236}">
                <a16:creationId xmlns:a16="http://schemas.microsoft.com/office/drawing/2014/main" id="{816B7C1B-745F-040C-D7F2-2A0353F51CD5}"/>
              </a:ext>
            </a:extLst>
          </p:cNvPr>
          <p:cNvSpPr>
            <a:spLocks noGrp="1"/>
          </p:cNvSpPr>
          <p:nvPr>
            <p:ph idx="1"/>
          </p:nvPr>
        </p:nvSpPr>
        <p:spPr>
          <a:xfrm>
            <a:off x="4810259" y="649480"/>
            <a:ext cx="6555347" cy="5546047"/>
          </a:xfrm>
        </p:spPr>
        <p:txBody>
          <a:bodyPr anchor="ctr">
            <a:normAutofit/>
          </a:bodyPr>
          <a:lstStyle/>
          <a:p>
            <a:r>
              <a:rPr lang="en-GB" dirty="0"/>
              <a:t>Broadly classified as housing-related, or non-housing related</a:t>
            </a:r>
          </a:p>
          <a:p>
            <a:r>
              <a:rPr lang="en-GB" dirty="0"/>
              <a:t>Latter occurs in a public place</a:t>
            </a:r>
          </a:p>
          <a:p>
            <a:r>
              <a:rPr lang="en-GB" dirty="0"/>
              <a:t>The former includes disputes between neighbours, lifestyle clashes, high hedges, litter, noise, boundary disputes and children</a:t>
            </a:r>
          </a:p>
        </p:txBody>
      </p:sp>
      <p:sp>
        <p:nvSpPr>
          <p:cNvPr id="2" name="Slide Number Placeholder 1">
            <a:extLst>
              <a:ext uri="{FF2B5EF4-FFF2-40B4-BE49-F238E27FC236}">
                <a16:creationId xmlns:a16="http://schemas.microsoft.com/office/drawing/2014/main" id="{1009C6F4-4457-45F1-C310-BDB8C2A8C7D6}"/>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16</a:t>
            </a:fld>
            <a:endParaRPr lang="en-GB" sz="1100">
              <a:solidFill>
                <a:schemeClr val="tx1">
                  <a:lumMod val="50000"/>
                  <a:lumOff val="50000"/>
                </a:schemeClr>
              </a:solidFill>
            </a:endParaRPr>
          </a:p>
        </p:txBody>
      </p:sp>
      <p:sp>
        <p:nvSpPr>
          <p:cNvPr id="5" name="TextBox 4">
            <a:extLst>
              <a:ext uri="{FF2B5EF4-FFF2-40B4-BE49-F238E27FC236}">
                <a16:creationId xmlns:a16="http://schemas.microsoft.com/office/drawing/2014/main" id="{E5453C07-9F90-64DA-1D71-D12B5D9432DF}"/>
              </a:ext>
            </a:extLst>
          </p:cNvPr>
          <p:cNvSpPr txBox="1"/>
          <p:nvPr/>
        </p:nvSpPr>
        <p:spPr>
          <a:xfrm>
            <a:off x="4594860" y="5795010"/>
            <a:ext cx="3131820" cy="369332"/>
          </a:xfrm>
          <a:prstGeom prst="rect">
            <a:avLst/>
          </a:prstGeom>
          <a:noFill/>
        </p:spPr>
        <p:txBody>
          <a:bodyPr wrap="square" rtlCol="0">
            <a:spAutoFit/>
          </a:bodyPr>
          <a:lstStyle/>
          <a:p>
            <a:r>
              <a:rPr lang="en-GB" dirty="0"/>
              <a:t>Wood 2023: 319+</a:t>
            </a:r>
          </a:p>
        </p:txBody>
      </p:sp>
    </p:spTree>
    <p:extLst>
      <p:ext uri="{BB962C8B-B14F-4D97-AF65-F5344CB8AC3E}">
        <p14:creationId xmlns:p14="http://schemas.microsoft.com/office/powerpoint/2010/main" val="1455104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18CB4D-5008-DEE4-5085-8B10D996725E}"/>
              </a:ext>
            </a:extLst>
          </p:cNvPr>
          <p:cNvSpPr>
            <a:spLocks noGrp="1"/>
          </p:cNvSpPr>
          <p:nvPr>
            <p:ph type="title"/>
          </p:nvPr>
        </p:nvSpPr>
        <p:spPr>
          <a:xfrm>
            <a:off x="466722" y="586855"/>
            <a:ext cx="3201366" cy="3387497"/>
          </a:xfrm>
        </p:spPr>
        <p:txBody>
          <a:bodyPr anchor="b">
            <a:normAutofit/>
          </a:bodyPr>
          <a:lstStyle/>
          <a:p>
            <a:pPr algn="r"/>
            <a:r>
              <a:rPr lang="en-GB" sz="6000" dirty="0">
                <a:solidFill>
                  <a:srgbClr val="FFFFFF"/>
                </a:solidFill>
              </a:rPr>
              <a:t>Policing ASB</a:t>
            </a:r>
          </a:p>
        </p:txBody>
      </p:sp>
      <p:sp>
        <p:nvSpPr>
          <p:cNvPr id="4" name="Content Placeholder 3">
            <a:extLst>
              <a:ext uri="{FF2B5EF4-FFF2-40B4-BE49-F238E27FC236}">
                <a16:creationId xmlns:a16="http://schemas.microsoft.com/office/drawing/2014/main" id="{816B7C1B-745F-040C-D7F2-2A0353F51CD5}"/>
              </a:ext>
            </a:extLst>
          </p:cNvPr>
          <p:cNvSpPr>
            <a:spLocks noGrp="1"/>
          </p:cNvSpPr>
          <p:nvPr>
            <p:ph idx="1"/>
          </p:nvPr>
        </p:nvSpPr>
        <p:spPr>
          <a:xfrm>
            <a:off x="4810259" y="649480"/>
            <a:ext cx="6555347" cy="5546047"/>
          </a:xfrm>
        </p:spPr>
        <p:txBody>
          <a:bodyPr anchor="ctr">
            <a:normAutofit/>
          </a:bodyPr>
          <a:lstStyle/>
          <a:p>
            <a:pPr marL="0" indent="0">
              <a:buNone/>
            </a:pPr>
            <a:r>
              <a:rPr lang="en-GB" dirty="0"/>
              <a:t>At the individual level:</a:t>
            </a:r>
          </a:p>
          <a:p>
            <a:r>
              <a:rPr lang="en-GB" dirty="0"/>
              <a:t>Police officers can ask the AS person to provide their name and address (s.50(1) Police Reform Act 2002)</a:t>
            </a:r>
          </a:p>
          <a:p>
            <a:r>
              <a:rPr lang="en-GB" dirty="0"/>
              <a:t>The summary offence of failing to give their correct name and address (s.2(1)(a) of the Anti-Social Behaviour Crime and Policing Act 2014 - ASBCPA)</a:t>
            </a:r>
          </a:p>
        </p:txBody>
      </p:sp>
      <p:sp>
        <p:nvSpPr>
          <p:cNvPr id="2" name="Slide Number Placeholder 1">
            <a:extLst>
              <a:ext uri="{FF2B5EF4-FFF2-40B4-BE49-F238E27FC236}">
                <a16:creationId xmlns:a16="http://schemas.microsoft.com/office/drawing/2014/main" id="{1009C6F4-4457-45F1-C310-BDB8C2A8C7D6}"/>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17</a:t>
            </a:fld>
            <a:endParaRPr lang="en-GB" sz="1100">
              <a:solidFill>
                <a:schemeClr val="tx1">
                  <a:lumMod val="50000"/>
                  <a:lumOff val="50000"/>
                </a:schemeClr>
              </a:solidFill>
            </a:endParaRPr>
          </a:p>
        </p:txBody>
      </p:sp>
      <p:sp>
        <p:nvSpPr>
          <p:cNvPr id="5" name="TextBox 4">
            <a:extLst>
              <a:ext uri="{FF2B5EF4-FFF2-40B4-BE49-F238E27FC236}">
                <a16:creationId xmlns:a16="http://schemas.microsoft.com/office/drawing/2014/main" id="{E5453C07-9F90-64DA-1D71-D12B5D9432DF}"/>
              </a:ext>
            </a:extLst>
          </p:cNvPr>
          <p:cNvSpPr txBox="1"/>
          <p:nvPr/>
        </p:nvSpPr>
        <p:spPr>
          <a:xfrm>
            <a:off x="4594860" y="5795010"/>
            <a:ext cx="3131820" cy="369332"/>
          </a:xfrm>
          <a:prstGeom prst="rect">
            <a:avLst/>
          </a:prstGeom>
          <a:noFill/>
        </p:spPr>
        <p:txBody>
          <a:bodyPr wrap="square" rtlCol="0">
            <a:spAutoFit/>
          </a:bodyPr>
          <a:lstStyle/>
          <a:p>
            <a:r>
              <a:rPr lang="en-GB" dirty="0"/>
              <a:t>Wood 2023: 319+</a:t>
            </a:r>
          </a:p>
        </p:txBody>
      </p:sp>
    </p:spTree>
    <p:extLst>
      <p:ext uri="{BB962C8B-B14F-4D97-AF65-F5344CB8AC3E}">
        <p14:creationId xmlns:p14="http://schemas.microsoft.com/office/powerpoint/2010/main" val="137568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18CB4D-5008-DEE4-5085-8B10D996725E}"/>
              </a:ext>
            </a:extLst>
          </p:cNvPr>
          <p:cNvSpPr>
            <a:spLocks noGrp="1"/>
          </p:cNvSpPr>
          <p:nvPr>
            <p:ph type="title"/>
          </p:nvPr>
        </p:nvSpPr>
        <p:spPr>
          <a:xfrm>
            <a:off x="466722" y="586855"/>
            <a:ext cx="3201366" cy="3387497"/>
          </a:xfrm>
        </p:spPr>
        <p:txBody>
          <a:bodyPr anchor="b">
            <a:normAutofit/>
          </a:bodyPr>
          <a:lstStyle/>
          <a:p>
            <a:pPr algn="r"/>
            <a:r>
              <a:rPr lang="en-GB" sz="6000" dirty="0">
                <a:solidFill>
                  <a:srgbClr val="FFFFFF"/>
                </a:solidFill>
              </a:rPr>
              <a:t>Policing ASB</a:t>
            </a:r>
          </a:p>
        </p:txBody>
      </p:sp>
      <p:sp>
        <p:nvSpPr>
          <p:cNvPr id="4" name="Content Placeholder 3">
            <a:extLst>
              <a:ext uri="{FF2B5EF4-FFF2-40B4-BE49-F238E27FC236}">
                <a16:creationId xmlns:a16="http://schemas.microsoft.com/office/drawing/2014/main" id="{816B7C1B-745F-040C-D7F2-2A0353F51CD5}"/>
              </a:ext>
            </a:extLst>
          </p:cNvPr>
          <p:cNvSpPr>
            <a:spLocks noGrp="1"/>
          </p:cNvSpPr>
          <p:nvPr>
            <p:ph idx="1"/>
          </p:nvPr>
        </p:nvSpPr>
        <p:spPr>
          <a:xfrm>
            <a:off x="4810259" y="649480"/>
            <a:ext cx="6555347" cy="5546047"/>
          </a:xfrm>
        </p:spPr>
        <p:txBody>
          <a:bodyPr anchor="ctr">
            <a:normAutofit/>
          </a:bodyPr>
          <a:lstStyle/>
          <a:p>
            <a:r>
              <a:rPr lang="en-GB" dirty="0"/>
              <a:t>Civil Injunctions (Injunctions to Prevent Nuisance and Annoyance – IPNAs) are intended for use in non-housing cases</a:t>
            </a:r>
          </a:p>
          <a:p>
            <a:r>
              <a:rPr lang="en-GB" dirty="0"/>
              <a:t>A wide range of organisations can apply to the courts e.g. social landlords, the police, Transport for London</a:t>
            </a:r>
          </a:p>
          <a:p>
            <a:r>
              <a:rPr lang="en-GB" dirty="0"/>
              <a:t>Over-18s application to High Court, County Court, or the Youth Court for under-18s</a:t>
            </a:r>
          </a:p>
          <a:p>
            <a:r>
              <a:rPr lang="en-GB" dirty="0"/>
              <a:t>No need to prove they are ‘necessary’, but proof on the balance of probabilities is sufficient</a:t>
            </a:r>
          </a:p>
          <a:p>
            <a:endParaRPr lang="en-GB" dirty="0"/>
          </a:p>
          <a:p>
            <a:pPr marL="0" indent="0">
              <a:buNone/>
            </a:pPr>
            <a:endParaRPr lang="en-GB" dirty="0"/>
          </a:p>
        </p:txBody>
      </p:sp>
      <p:sp>
        <p:nvSpPr>
          <p:cNvPr id="2" name="Slide Number Placeholder 1">
            <a:extLst>
              <a:ext uri="{FF2B5EF4-FFF2-40B4-BE49-F238E27FC236}">
                <a16:creationId xmlns:a16="http://schemas.microsoft.com/office/drawing/2014/main" id="{1009C6F4-4457-45F1-C310-BDB8C2A8C7D6}"/>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18</a:t>
            </a:fld>
            <a:endParaRPr lang="en-GB" sz="1100">
              <a:solidFill>
                <a:schemeClr val="tx1">
                  <a:lumMod val="50000"/>
                  <a:lumOff val="50000"/>
                </a:schemeClr>
              </a:solidFill>
            </a:endParaRPr>
          </a:p>
        </p:txBody>
      </p:sp>
      <p:sp>
        <p:nvSpPr>
          <p:cNvPr id="5" name="TextBox 4">
            <a:extLst>
              <a:ext uri="{FF2B5EF4-FFF2-40B4-BE49-F238E27FC236}">
                <a16:creationId xmlns:a16="http://schemas.microsoft.com/office/drawing/2014/main" id="{E5453C07-9F90-64DA-1D71-D12B5D9432DF}"/>
              </a:ext>
            </a:extLst>
          </p:cNvPr>
          <p:cNvSpPr txBox="1"/>
          <p:nvPr/>
        </p:nvSpPr>
        <p:spPr>
          <a:xfrm>
            <a:off x="4594860" y="5795010"/>
            <a:ext cx="3131820" cy="369332"/>
          </a:xfrm>
          <a:prstGeom prst="rect">
            <a:avLst/>
          </a:prstGeom>
          <a:noFill/>
        </p:spPr>
        <p:txBody>
          <a:bodyPr wrap="square" rtlCol="0">
            <a:spAutoFit/>
          </a:bodyPr>
          <a:lstStyle/>
          <a:p>
            <a:r>
              <a:rPr lang="en-GB" dirty="0"/>
              <a:t>Wood 2023: 319+</a:t>
            </a:r>
          </a:p>
        </p:txBody>
      </p:sp>
    </p:spTree>
    <p:extLst>
      <p:ext uri="{BB962C8B-B14F-4D97-AF65-F5344CB8AC3E}">
        <p14:creationId xmlns:p14="http://schemas.microsoft.com/office/powerpoint/2010/main" val="886531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18CB4D-5008-DEE4-5085-8B10D996725E}"/>
              </a:ext>
            </a:extLst>
          </p:cNvPr>
          <p:cNvSpPr>
            <a:spLocks noGrp="1"/>
          </p:cNvSpPr>
          <p:nvPr>
            <p:ph type="title"/>
          </p:nvPr>
        </p:nvSpPr>
        <p:spPr>
          <a:xfrm>
            <a:off x="466722" y="586855"/>
            <a:ext cx="3201366" cy="3387497"/>
          </a:xfrm>
        </p:spPr>
        <p:txBody>
          <a:bodyPr anchor="b">
            <a:normAutofit/>
          </a:bodyPr>
          <a:lstStyle/>
          <a:p>
            <a:pPr algn="r"/>
            <a:r>
              <a:rPr lang="en-GB" sz="6000" dirty="0">
                <a:solidFill>
                  <a:srgbClr val="FFFFFF"/>
                </a:solidFill>
              </a:rPr>
              <a:t>Policing ASB</a:t>
            </a:r>
          </a:p>
        </p:txBody>
      </p:sp>
      <p:sp>
        <p:nvSpPr>
          <p:cNvPr id="4" name="Content Placeholder 3">
            <a:extLst>
              <a:ext uri="{FF2B5EF4-FFF2-40B4-BE49-F238E27FC236}">
                <a16:creationId xmlns:a16="http://schemas.microsoft.com/office/drawing/2014/main" id="{816B7C1B-745F-040C-D7F2-2A0353F51CD5}"/>
              </a:ext>
            </a:extLst>
          </p:cNvPr>
          <p:cNvSpPr>
            <a:spLocks noGrp="1"/>
          </p:cNvSpPr>
          <p:nvPr>
            <p:ph idx="1"/>
          </p:nvPr>
        </p:nvSpPr>
        <p:spPr>
          <a:xfrm>
            <a:off x="4810718" y="666865"/>
            <a:ext cx="6842681" cy="6051371"/>
          </a:xfrm>
        </p:spPr>
        <p:txBody>
          <a:bodyPr anchor="ctr">
            <a:normAutofit/>
          </a:bodyPr>
          <a:lstStyle/>
          <a:p>
            <a:r>
              <a:rPr lang="en-GB" dirty="0"/>
              <a:t>Criminal Behaviour Orders (CBOs) for the most persistent</a:t>
            </a:r>
          </a:p>
          <a:p>
            <a:pPr lvl="1"/>
            <a:r>
              <a:rPr lang="en-GB" dirty="0"/>
              <a:t>Criminal court on conviction of criminal offence</a:t>
            </a:r>
          </a:p>
          <a:p>
            <a:r>
              <a:rPr lang="en-GB" dirty="0"/>
              <a:t>Out-of-court disposals (OOCDs) for young people favoured for initial issues which go that far</a:t>
            </a:r>
          </a:p>
          <a:p>
            <a:pPr lvl="1"/>
            <a:r>
              <a:rPr lang="en-GB" dirty="0"/>
              <a:t>Prevent criminalisation and negative future consequences</a:t>
            </a:r>
          </a:p>
          <a:p>
            <a:pPr lvl="1"/>
            <a:r>
              <a:rPr lang="en-GB" dirty="0"/>
              <a:t>Acceptable Behaviour Contracts (ABCs)</a:t>
            </a:r>
          </a:p>
          <a:p>
            <a:pPr lvl="1"/>
            <a:r>
              <a:rPr lang="en-GB" dirty="0"/>
              <a:t>Community Resolutions</a:t>
            </a:r>
          </a:p>
          <a:p>
            <a:pPr lvl="1"/>
            <a:r>
              <a:rPr lang="en-GB" dirty="0"/>
              <a:t>Mediation</a:t>
            </a:r>
          </a:p>
          <a:p>
            <a:pPr lvl="1"/>
            <a:r>
              <a:rPr lang="en-GB" dirty="0"/>
              <a:t>Parenting Contracts</a:t>
            </a:r>
          </a:p>
          <a:p>
            <a:pPr lvl="1"/>
            <a:r>
              <a:rPr lang="en-GB" dirty="0"/>
              <a:t>Support and Counselling</a:t>
            </a:r>
          </a:p>
          <a:p>
            <a:pPr lvl="1"/>
            <a:r>
              <a:rPr lang="en-GB" dirty="0"/>
              <a:t>Written warnings</a:t>
            </a:r>
          </a:p>
          <a:p>
            <a:endParaRPr lang="en-GB" dirty="0"/>
          </a:p>
          <a:p>
            <a:pPr marL="0" indent="0">
              <a:buNone/>
            </a:pPr>
            <a:endParaRPr lang="en-GB" dirty="0"/>
          </a:p>
        </p:txBody>
      </p:sp>
      <p:sp>
        <p:nvSpPr>
          <p:cNvPr id="2" name="Slide Number Placeholder 1">
            <a:extLst>
              <a:ext uri="{FF2B5EF4-FFF2-40B4-BE49-F238E27FC236}">
                <a16:creationId xmlns:a16="http://schemas.microsoft.com/office/drawing/2014/main" id="{1009C6F4-4457-45F1-C310-BDB8C2A8C7D6}"/>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19</a:t>
            </a:fld>
            <a:endParaRPr lang="en-GB" sz="1100">
              <a:solidFill>
                <a:schemeClr val="tx1">
                  <a:lumMod val="50000"/>
                  <a:lumOff val="50000"/>
                </a:schemeClr>
              </a:solidFill>
            </a:endParaRPr>
          </a:p>
        </p:txBody>
      </p:sp>
      <p:sp>
        <p:nvSpPr>
          <p:cNvPr id="5" name="TextBox 4">
            <a:extLst>
              <a:ext uri="{FF2B5EF4-FFF2-40B4-BE49-F238E27FC236}">
                <a16:creationId xmlns:a16="http://schemas.microsoft.com/office/drawing/2014/main" id="{E5453C07-9F90-64DA-1D71-D12B5D9432DF}"/>
              </a:ext>
            </a:extLst>
          </p:cNvPr>
          <p:cNvSpPr txBox="1"/>
          <p:nvPr/>
        </p:nvSpPr>
        <p:spPr>
          <a:xfrm>
            <a:off x="855093" y="5933728"/>
            <a:ext cx="3131820" cy="369332"/>
          </a:xfrm>
          <a:prstGeom prst="rect">
            <a:avLst/>
          </a:prstGeom>
          <a:noFill/>
        </p:spPr>
        <p:txBody>
          <a:bodyPr wrap="square" rtlCol="0">
            <a:spAutoFit/>
          </a:bodyPr>
          <a:lstStyle/>
          <a:p>
            <a:r>
              <a:rPr lang="en-GB" dirty="0">
                <a:solidFill>
                  <a:schemeClr val="bg1"/>
                </a:solidFill>
              </a:rPr>
              <a:t>Wood 2023: 319</a:t>
            </a:r>
            <a:r>
              <a:rPr lang="en-GB" dirty="0"/>
              <a:t>+</a:t>
            </a:r>
          </a:p>
        </p:txBody>
      </p:sp>
    </p:spTree>
    <p:extLst>
      <p:ext uri="{BB962C8B-B14F-4D97-AF65-F5344CB8AC3E}">
        <p14:creationId xmlns:p14="http://schemas.microsoft.com/office/powerpoint/2010/main" val="2577019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 calcmode="lin" valueType="num">
                                      <p:cBhvr additive="base">
                                        <p:cTn id="3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 calcmode="lin" valueType="num">
                                      <p:cBhvr additive="base">
                                        <p:cTn id="3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txEl>
                                              <p:pRg st="8" end="8"/>
                                            </p:txEl>
                                          </p:spTgt>
                                        </p:tgtEl>
                                        <p:attrNameLst>
                                          <p:attrName>style.visibility</p:attrName>
                                        </p:attrNameLst>
                                      </p:cBhvr>
                                      <p:to>
                                        <p:strVal val="visible"/>
                                      </p:to>
                                    </p:set>
                                    <p:anim calcmode="lin" valueType="num">
                                      <p:cBhvr additive="base">
                                        <p:cTn id="4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4">
                                            <p:txEl>
                                              <p:pRg st="9" end="9"/>
                                            </p:txEl>
                                          </p:spTgt>
                                        </p:tgtEl>
                                        <p:attrNameLst>
                                          <p:attrName>style.visibility</p:attrName>
                                        </p:attrNameLst>
                                      </p:cBhvr>
                                      <p:to>
                                        <p:strVal val="visible"/>
                                      </p:to>
                                    </p:set>
                                    <p:anim calcmode="lin" valueType="num">
                                      <p:cBhvr additive="base">
                                        <p:cTn id="45"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3C243-4D00-4734-B67F-6EC60897FBB9}"/>
              </a:ext>
            </a:extLst>
          </p:cNvPr>
          <p:cNvSpPr>
            <a:spLocks noGrp="1"/>
          </p:cNvSpPr>
          <p:nvPr>
            <p:ph type="title"/>
          </p:nvPr>
        </p:nvSpPr>
        <p:spPr/>
        <p:txBody>
          <a:bodyPr>
            <a:normAutofit/>
          </a:bodyPr>
          <a:lstStyle/>
          <a:p>
            <a:r>
              <a:rPr lang="en-GB" sz="6000" dirty="0"/>
              <a:t>ASB</a:t>
            </a:r>
          </a:p>
        </p:txBody>
      </p:sp>
      <p:sp>
        <p:nvSpPr>
          <p:cNvPr id="3" name="Content Placeholder 2">
            <a:extLst>
              <a:ext uri="{FF2B5EF4-FFF2-40B4-BE49-F238E27FC236}">
                <a16:creationId xmlns:a16="http://schemas.microsoft.com/office/drawing/2014/main" id="{EEC0E90A-5D82-4227-92B9-EA648F2A6B25}"/>
              </a:ext>
            </a:extLst>
          </p:cNvPr>
          <p:cNvSpPr>
            <a:spLocks noGrp="1"/>
          </p:cNvSpPr>
          <p:nvPr>
            <p:ph idx="1"/>
          </p:nvPr>
        </p:nvSpPr>
        <p:spPr>
          <a:xfrm>
            <a:off x="838200" y="1825625"/>
            <a:ext cx="10515600" cy="1031875"/>
          </a:xfrm>
        </p:spPr>
        <p:txBody>
          <a:bodyPr/>
          <a:lstStyle/>
          <a:p>
            <a:r>
              <a:rPr lang="en-GB" dirty="0"/>
              <a:t>Remember the definition anti-social behaviour is behaviour which has:</a:t>
            </a:r>
          </a:p>
        </p:txBody>
      </p:sp>
      <p:sp>
        <p:nvSpPr>
          <p:cNvPr id="4" name="Slide Number Placeholder 3">
            <a:extLst>
              <a:ext uri="{FF2B5EF4-FFF2-40B4-BE49-F238E27FC236}">
                <a16:creationId xmlns:a16="http://schemas.microsoft.com/office/drawing/2014/main" id="{AC36EA76-9CE9-4C65-3542-52719D3E561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Rectangle: Rounded Corners 4">
            <a:extLst>
              <a:ext uri="{FF2B5EF4-FFF2-40B4-BE49-F238E27FC236}">
                <a16:creationId xmlns:a16="http://schemas.microsoft.com/office/drawing/2014/main" id="{0D97C39D-0852-C711-BCB2-3C0344517EBB}"/>
              </a:ext>
            </a:extLst>
          </p:cNvPr>
          <p:cNvSpPr/>
          <p:nvPr/>
        </p:nvSpPr>
        <p:spPr>
          <a:xfrm>
            <a:off x="938212" y="2854325"/>
            <a:ext cx="10315575" cy="36385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“Caused or is likely to cause harassment, alarm or distress to any person” </a:t>
            </a:r>
          </a:p>
          <a:p>
            <a:pPr algn="ctr"/>
            <a:endParaRPr lang="en-GB" sz="3200" dirty="0"/>
          </a:p>
          <a:p>
            <a:pPr algn="ctr"/>
            <a:r>
              <a:rPr lang="en-GB" sz="2000" dirty="0"/>
              <a:t>(s.21(1)(a) Anti-social Behaviour, Crime and Policing Act 2014 </a:t>
            </a:r>
          </a:p>
          <a:p>
            <a:pPr algn="ctr"/>
            <a:endParaRPr lang="en-GB" sz="3200" dirty="0"/>
          </a:p>
        </p:txBody>
      </p:sp>
    </p:spTree>
    <p:extLst>
      <p:ext uri="{BB962C8B-B14F-4D97-AF65-F5344CB8AC3E}">
        <p14:creationId xmlns:p14="http://schemas.microsoft.com/office/powerpoint/2010/main" val="3989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627A94-CA7F-B308-697D-8C28C9025E6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Community based measures</a:t>
            </a:r>
          </a:p>
        </p:txBody>
      </p:sp>
      <p:sp>
        <p:nvSpPr>
          <p:cNvPr id="3" name="Content Placeholder 2">
            <a:extLst>
              <a:ext uri="{FF2B5EF4-FFF2-40B4-BE49-F238E27FC236}">
                <a16:creationId xmlns:a16="http://schemas.microsoft.com/office/drawing/2014/main" id="{CEC1494D-0732-B99D-DE39-770BBB3C4A0C}"/>
              </a:ext>
            </a:extLst>
          </p:cNvPr>
          <p:cNvSpPr>
            <a:spLocks noGrp="1"/>
          </p:cNvSpPr>
          <p:nvPr>
            <p:ph idx="1"/>
          </p:nvPr>
        </p:nvSpPr>
        <p:spPr>
          <a:xfrm>
            <a:off x="4810259" y="649480"/>
            <a:ext cx="6555347" cy="5546047"/>
          </a:xfrm>
        </p:spPr>
        <p:txBody>
          <a:bodyPr anchor="ctr">
            <a:normAutofit/>
          </a:bodyPr>
          <a:lstStyle/>
          <a:p>
            <a:r>
              <a:rPr lang="en-GB" sz="2400" dirty="0"/>
              <a:t>The police often work with local councils to find long term sustainable solutions</a:t>
            </a:r>
          </a:p>
          <a:p>
            <a:r>
              <a:rPr lang="en-GB" sz="2400" b="1" dirty="0"/>
              <a:t>Dispersal Orders </a:t>
            </a:r>
            <a:r>
              <a:rPr lang="en-GB" sz="2400" dirty="0"/>
              <a:t>allow a police officer to direct a person to leave an area for up to 48 hours</a:t>
            </a:r>
          </a:p>
          <a:p>
            <a:r>
              <a:rPr lang="en-GB" sz="2400" dirty="0"/>
              <a:t>these can be used for persons over the age of 10</a:t>
            </a:r>
          </a:p>
          <a:p>
            <a:r>
              <a:rPr lang="en-GB" sz="2400" b="1" dirty="0"/>
              <a:t>Community Protection Notices </a:t>
            </a:r>
            <a:r>
              <a:rPr lang="en-GB" sz="2400" dirty="0"/>
              <a:t>for people over the age of 16 businesses or other organisations</a:t>
            </a:r>
          </a:p>
          <a:p>
            <a:r>
              <a:rPr lang="en-GB" sz="2400" b="1" dirty="0"/>
              <a:t>Public Spaces Protection Orders </a:t>
            </a:r>
            <a:r>
              <a:rPr lang="en-GB" sz="2400" dirty="0"/>
              <a:t>issued by councils to manage a specific problem in a specific place</a:t>
            </a:r>
          </a:p>
          <a:p>
            <a:r>
              <a:rPr lang="en-GB" sz="2400" b="1" dirty="0"/>
              <a:t>Closure Notices and Orders a</a:t>
            </a:r>
            <a:r>
              <a:rPr lang="en-GB" sz="2400" dirty="0"/>
              <a:t>pplies for 24 hour's and can be extended</a:t>
            </a:r>
          </a:p>
        </p:txBody>
      </p:sp>
      <p:sp>
        <p:nvSpPr>
          <p:cNvPr id="4" name="Slide Number Placeholder 3">
            <a:extLst>
              <a:ext uri="{FF2B5EF4-FFF2-40B4-BE49-F238E27FC236}">
                <a16:creationId xmlns:a16="http://schemas.microsoft.com/office/drawing/2014/main" id="{2A2688CB-703D-BF5B-D06D-ED82DC9268FA}"/>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21</a:t>
            </a:fld>
            <a:endParaRPr lang="en-GB" sz="1100">
              <a:solidFill>
                <a:schemeClr val="tx1">
                  <a:lumMod val="50000"/>
                  <a:lumOff val="50000"/>
                </a:schemeClr>
              </a:solidFill>
            </a:endParaRPr>
          </a:p>
        </p:txBody>
      </p:sp>
      <p:sp>
        <p:nvSpPr>
          <p:cNvPr id="6" name="TextBox 5">
            <a:extLst>
              <a:ext uri="{FF2B5EF4-FFF2-40B4-BE49-F238E27FC236}">
                <a16:creationId xmlns:a16="http://schemas.microsoft.com/office/drawing/2014/main" id="{02852D3B-77C7-3402-5377-E0181EFAF8CC}"/>
              </a:ext>
            </a:extLst>
          </p:cNvPr>
          <p:cNvSpPr txBox="1"/>
          <p:nvPr/>
        </p:nvSpPr>
        <p:spPr>
          <a:xfrm>
            <a:off x="9060180" y="6356350"/>
            <a:ext cx="3131820" cy="369332"/>
          </a:xfrm>
          <a:prstGeom prst="rect">
            <a:avLst/>
          </a:prstGeom>
          <a:noFill/>
        </p:spPr>
        <p:txBody>
          <a:bodyPr wrap="square" rtlCol="0">
            <a:spAutoFit/>
          </a:bodyPr>
          <a:lstStyle/>
          <a:p>
            <a:r>
              <a:rPr lang="en-GB" dirty="0"/>
              <a:t>Wood 2023: 323</a:t>
            </a:r>
          </a:p>
        </p:txBody>
      </p:sp>
    </p:spTree>
    <p:extLst>
      <p:ext uri="{BB962C8B-B14F-4D97-AF65-F5344CB8AC3E}">
        <p14:creationId xmlns:p14="http://schemas.microsoft.com/office/powerpoint/2010/main" val="28124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6EA24-EC5B-F05D-F8B4-C9B9151EF8A0}"/>
              </a:ext>
            </a:extLst>
          </p:cNvPr>
          <p:cNvSpPr>
            <a:spLocks noGrp="1"/>
          </p:cNvSpPr>
          <p:nvPr>
            <p:ph type="title"/>
          </p:nvPr>
        </p:nvSpPr>
        <p:spPr/>
        <p:txBody>
          <a:bodyPr/>
          <a:lstStyle/>
          <a:p>
            <a:r>
              <a:rPr lang="en-GB" dirty="0"/>
              <a:t>Breach of the Peace </a:t>
            </a:r>
            <a:r>
              <a:rPr lang="en-GB" sz="2000" dirty="0"/>
              <a:t>R v Howell [1981] 3 All ER 383</a:t>
            </a:r>
          </a:p>
        </p:txBody>
      </p:sp>
      <p:sp>
        <p:nvSpPr>
          <p:cNvPr id="4" name="Slide Number Placeholder 3">
            <a:extLst>
              <a:ext uri="{FF2B5EF4-FFF2-40B4-BE49-F238E27FC236}">
                <a16:creationId xmlns:a16="http://schemas.microsoft.com/office/drawing/2014/main" id="{C4448402-6CBF-2122-A872-72C5D487E102}"/>
              </a:ext>
            </a:extLst>
          </p:cNvPr>
          <p:cNvSpPr>
            <a:spLocks noGrp="1"/>
          </p:cNvSpPr>
          <p:nvPr>
            <p:ph type="sldNum" sz="quarter" idx="12"/>
          </p:nvPr>
        </p:nvSpPr>
        <p:spPr/>
        <p:txBody>
          <a:bodyPr/>
          <a:lstStyle/>
          <a:p>
            <a:fld id="{7EE70F85-FB46-4664-904F-529BF12CA752}" type="slidenum">
              <a:rPr lang="en-GB" smtClean="0"/>
              <a:t>22</a:t>
            </a:fld>
            <a:endParaRPr lang="en-GB"/>
          </a:p>
        </p:txBody>
      </p:sp>
      <p:sp>
        <p:nvSpPr>
          <p:cNvPr id="5" name="Rectangle 4">
            <a:extLst>
              <a:ext uri="{FF2B5EF4-FFF2-40B4-BE49-F238E27FC236}">
                <a16:creationId xmlns:a16="http://schemas.microsoft.com/office/drawing/2014/main" id="{2A571471-CBEE-6AF3-2250-455FA6301684}"/>
              </a:ext>
            </a:extLst>
          </p:cNvPr>
          <p:cNvSpPr/>
          <p:nvPr/>
        </p:nvSpPr>
        <p:spPr>
          <a:xfrm>
            <a:off x="1000125" y="1562100"/>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The breach of the peace is committed whenever…</a:t>
            </a:r>
          </a:p>
        </p:txBody>
      </p:sp>
      <p:sp>
        <p:nvSpPr>
          <p:cNvPr id="6" name="Rectangle 5">
            <a:extLst>
              <a:ext uri="{FF2B5EF4-FFF2-40B4-BE49-F238E27FC236}">
                <a16:creationId xmlns:a16="http://schemas.microsoft.com/office/drawing/2014/main" id="{298375EE-CF39-F512-3FEC-B0CAA6FE3C51}"/>
              </a:ext>
            </a:extLst>
          </p:cNvPr>
          <p:cNvSpPr/>
          <p:nvPr/>
        </p:nvSpPr>
        <p:spPr>
          <a:xfrm>
            <a:off x="1000124" y="2054226"/>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Harm is done to a person or...</a:t>
            </a:r>
          </a:p>
        </p:txBody>
      </p:sp>
      <p:sp>
        <p:nvSpPr>
          <p:cNvPr id="7" name="Rectangle 6">
            <a:extLst>
              <a:ext uri="{FF2B5EF4-FFF2-40B4-BE49-F238E27FC236}">
                <a16:creationId xmlns:a16="http://schemas.microsoft.com/office/drawing/2014/main" id="{21023681-C9AE-EFEF-578E-85A73F108E5C}"/>
              </a:ext>
            </a:extLst>
          </p:cNvPr>
          <p:cNvSpPr/>
          <p:nvPr/>
        </p:nvSpPr>
        <p:spPr>
          <a:xfrm>
            <a:off x="1000124" y="2523728"/>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harm is likely to be done to a person or…</a:t>
            </a:r>
          </a:p>
        </p:txBody>
      </p:sp>
      <p:sp>
        <p:nvSpPr>
          <p:cNvPr id="8" name="Rectangle 7">
            <a:extLst>
              <a:ext uri="{FF2B5EF4-FFF2-40B4-BE49-F238E27FC236}">
                <a16:creationId xmlns:a16="http://schemas.microsoft.com/office/drawing/2014/main" id="{B4E4846F-3C01-35C1-E043-0CF63D0D5441}"/>
              </a:ext>
            </a:extLst>
          </p:cNvPr>
          <p:cNvSpPr/>
          <p:nvPr/>
        </p:nvSpPr>
        <p:spPr>
          <a:xfrm>
            <a:off x="1000124" y="3012678"/>
            <a:ext cx="4600576" cy="4829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in the presence of a person harm is done to their property</a:t>
            </a:r>
          </a:p>
        </p:txBody>
      </p:sp>
      <p:sp>
        <p:nvSpPr>
          <p:cNvPr id="9" name="Rectangle 8">
            <a:extLst>
              <a:ext uri="{FF2B5EF4-FFF2-40B4-BE49-F238E27FC236}">
                <a16:creationId xmlns:a16="http://schemas.microsoft.com/office/drawing/2014/main" id="{DB105652-2291-0412-A050-A0E461BE0173}"/>
              </a:ext>
            </a:extLst>
          </p:cNvPr>
          <p:cNvSpPr/>
          <p:nvPr/>
        </p:nvSpPr>
        <p:spPr>
          <a:xfrm>
            <a:off x="1000124" y="3625849"/>
            <a:ext cx="4600576" cy="4829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in the presence of a person harm is likely to be done to their property</a:t>
            </a:r>
          </a:p>
        </p:txBody>
      </p:sp>
      <p:sp>
        <p:nvSpPr>
          <p:cNvPr id="10" name="Rectangle 9">
            <a:extLst>
              <a:ext uri="{FF2B5EF4-FFF2-40B4-BE49-F238E27FC236}">
                <a16:creationId xmlns:a16="http://schemas.microsoft.com/office/drawing/2014/main" id="{E2E6A8CB-087F-B5DC-9D05-7AC09F6BBDFE}"/>
              </a:ext>
            </a:extLst>
          </p:cNvPr>
          <p:cNvSpPr/>
          <p:nvPr/>
        </p:nvSpPr>
        <p:spPr>
          <a:xfrm>
            <a:off x="1000124" y="4239020"/>
            <a:ext cx="4600576" cy="4829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whenever the person is in fear of being harmed through…</a:t>
            </a:r>
          </a:p>
        </p:txBody>
      </p:sp>
      <p:sp>
        <p:nvSpPr>
          <p:cNvPr id="11" name="Rectangle 10">
            <a:extLst>
              <a:ext uri="{FF2B5EF4-FFF2-40B4-BE49-F238E27FC236}">
                <a16:creationId xmlns:a16="http://schemas.microsoft.com/office/drawing/2014/main" id="{D490A0A9-810F-1659-5220-F849E3F73D1E}"/>
              </a:ext>
            </a:extLst>
          </p:cNvPr>
          <p:cNvSpPr/>
          <p:nvPr/>
        </p:nvSpPr>
        <p:spPr>
          <a:xfrm>
            <a:off x="1000124" y="4917876"/>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an assault or …</a:t>
            </a:r>
          </a:p>
        </p:txBody>
      </p:sp>
      <p:sp>
        <p:nvSpPr>
          <p:cNvPr id="12" name="Rectangle 11">
            <a:extLst>
              <a:ext uri="{FF2B5EF4-FFF2-40B4-BE49-F238E27FC236}">
                <a16:creationId xmlns:a16="http://schemas.microsoft.com/office/drawing/2014/main" id="{38959328-4E87-A7C6-AE64-4E1DA30F45F7}"/>
              </a:ext>
            </a:extLst>
          </p:cNvPr>
          <p:cNvSpPr/>
          <p:nvPr/>
        </p:nvSpPr>
        <p:spPr>
          <a:xfrm>
            <a:off x="1000124" y="5456237"/>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not, or…</a:t>
            </a:r>
          </a:p>
        </p:txBody>
      </p:sp>
      <p:sp>
        <p:nvSpPr>
          <p:cNvPr id="13" name="Rectangle 12">
            <a:extLst>
              <a:ext uri="{FF2B5EF4-FFF2-40B4-BE49-F238E27FC236}">
                <a16:creationId xmlns:a16="http://schemas.microsoft.com/office/drawing/2014/main" id="{1F195D77-BA7E-5408-8FD1-8183910617E7}"/>
              </a:ext>
            </a:extLst>
          </p:cNvPr>
          <p:cNvSpPr/>
          <p:nvPr/>
        </p:nvSpPr>
        <p:spPr>
          <a:xfrm>
            <a:off x="1000124" y="6061075"/>
            <a:ext cx="4600576"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 other disturbance.</a:t>
            </a:r>
          </a:p>
        </p:txBody>
      </p:sp>
      <p:sp>
        <p:nvSpPr>
          <p:cNvPr id="15" name="Rectangle 14">
            <a:extLst>
              <a:ext uri="{FF2B5EF4-FFF2-40B4-BE49-F238E27FC236}">
                <a16:creationId xmlns:a16="http://schemas.microsoft.com/office/drawing/2014/main" id="{84856802-62E8-C4FC-084A-3BC726C08D81}"/>
              </a:ext>
            </a:extLst>
          </p:cNvPr>
          <p:cNvSpPr/>
          <p:nvPr/>
        </p:nvSpPr>
        <p:spPr>
          <a:xfrm>
            <a:off x="6224587" y="1562100"/>
            <a:ext cx="5129213"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 breach can take place anywhere private or public</a:t>
            </a:r>
          </a:p>
        </p:txBody>
      </p:sp>
      <p:sp>
        <p:nvSpPr>
          <p:cNvPr id="16" name="Rectangle 15">
            <a:extLst>
              <a:ext uri="{FF2B5EF4-FFF2-40B4-BE49-F238E27FC236}">
                <a16:creationId xmlns:a16="http://schemas.microsoft.com/office/drawing/2014/main" id="{3AA360B9-4A2A-85DE-7CD4-28EAAC5A7A58}"/>
              </a:ext>
            </a:extLst>
          </p:cNvPr>
          <p:cNvSpPr/>
          <p:nvPr/>
        </p:nvSpPr>
        <p:spPr>
          <a:xfrm>
            <a:off x="6224586" y="2054226"/>
            <a:ext cx="5129213"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Could include hope hurt of any kind</a:t>
            </a:r>
          </a:p>
        </p:txBody>
      </p:sp>
      <p:sp>
        <p:nvSpPr>
          <p:cNvPr id="17" name="Rectangle 16">
            <a:extLst>
              <a:ext uri="{FF2B5EF4-FFF2-40B4-BE49-F238E27FC236}">
                <a16:creationId xmlns:a16="http://schemas.microsoft.com/office/drawing/2014/main" id="{6E73AD0E-0474-DA5B-F395-4B74DDAFDAE3}"/>
              </a:ext>
            </a:extLst>
          </p:cNvPr>
          <p:cNvSpPr/>
          <p:nvPr/>
        </p:nvSpPr>
        <p:spPr>
          <a:xfrm>
            <a:off x="6224585" y="2475904"/>
            <a:ext cx="5129213" cy="4889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It's probable might well happen or reasonably expected that hurt will be caused</a:t>
            </a:r>
          </a:p>
        </p:txBody>
      </p:sp>
      <p:sp>
        <p:nvSpPr>
          <p:cNvPr id="18" name="Rectangle 17">
            <a:extLst>
              <a:ext uri="{FF2B5EF4-FFF2-40B4-BE49-F238E27FC236}">
                <a16:creationId xmlns:a16="http://schemas.microsoft.com/office/drawing/2014/main" id="{041CB46E-B1C4-8806-A6B4-3CB69E56A215}"/>
              </a:ext>
            </a:extLst>
          </p:cNvPr>
          <p:cNvSpPr/>
          <p:nvPr/>
        </p:nvSpPr>
        <p:spPr>
          <a:xfrm>
            <a:off x="6224585" y="3054893"/>
            <a:ext cx="5129213" cy="4442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 person is present and observes harm being caused to their own property</a:t>
            </a:r>
          </a:p>
        </p:txBody>
      </p:sp>
      <p:sp>
        <p:nvSpPr>
          <p:cNvPr id="19" name="Rectangle 18">
            <a:extLst>
              <a:ext uri="{FF2B5EF4-FFF2-40B4-BE49-F238E27FC236}">
                <a16:creationId xmlns:a16="http://schemas.microsoft.com/office/drawing/2014/main" id="{35E0013E-4C61-0600-CCB6-DFFAFD2DA8B4}"/>
              </a:ext>
            </a:extLst>
          </p:cNvPr>
          <p:cNvSpPr/>
          <p:nvPr/>
        </p:nvSpPr>
        <p:spPr>
          <a:xfrm>
            <a:off x="6224585" y="3622672"/>
            <a:ext cx="5129213" cy="4442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The person is present and reserves that harm would probably be caused to their own property</a:t>
            </a:r>
          </a:p>
        </p:txBody>
      </p:sp>
      <p:sp>
        <p:nvSpPr>
          <p:cNvPr id="20" name="Rectangle 19">
            <a:extLst>
              <a:ext uri="{FF2B5EF4-FFF2-40B4-BE49-F238E27FC236}">
                <a16:creationId xmlns:a16="http://schemas.microsoft.com/office/drawing/2014/main" id="{76BB84C1-617F-E9BD-F19A-7BB2DD3515BF}"/>
              </a:ext>
            </a:extLst>
          </p:cNvPr>
          <p:cNvSpPr/>
          <p:nvPr/>
        </p:nvSpPr>
        <p:spPr>
          <a:xfrm>
            <a:off x="6224586" y="4203699"/>
            <a:ext cx="5129213" cy="4680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 person expects hurt to be inflicted</a:t>
            </a:r>
          </a:p>
        </p:txBody>
      </p:sp>
      <p:sp>
        <p:nvSpPr>
          <p:cNvPr id="21" name="Rectangle 20">
            <a:extLst>
              <a:ext uri="{FF2B5EF4-FFF2-40B4-BE49-F238E27FC236}">
                <a16:creationId xmlns:a16="http://schemas.microsoft.com/office/drawing/2014/main" id="{7C955261-5076-2830-23FA-5397D1BBF33F}"/>
              </a:ext>
            </a:extLst>
          </p:cNvPr>
          <p:cNvSpPr/>
          <p:nvPr/>
        </p:nvSpPr>
        <p:spPr>
          <a:xfrm>
            <a:off x="6224586" y="4808537"/>
            <a:ext cx="5129213" cy="4403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Receiver the threat being put in fear or having force used against them</a:t>
            </a:r>
          </a:p>
        </p:txBody>
      </p:sp>
      <p:sp>
        <p:nvSpPr>
          <p:cNvPr id="22" name="Rectangle 21">
            <a:extLst>
              <a:ext uri="{FF2B5EF4-FFF2-40B4-BE49-F238E27FC236}">
                <a16:creationId xmlns:a16="http://schemas.microsoft.com/office/drawing/2014/main" id="{139429E7-3355-8DD4-DEC0-B9FC1DB74E56}"/>
              </a:ext>
            </a:extLst>
          </p:cNvPr>
          <p:cNvSpPr/>
          <p:nvPr/>
        </p:nvSpPr>
        <p:spPr>
          <a:xfrm>
            <a:off x="6224585" y="5395816"/>
            <a:ext cx="5129213" cy="4403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12 more people using or threatening to use unlawful violence</a:t>
            </a:r>
          </a:p>
        </p:txBody>
      </p:sp>
      <p:sp>
        <p:nvSpPr>
          <p:cNvPr id="23" name="Rectangle 22">
            <a:extLst>
              <a:ext uri="{FF2B5EF4-FFF2-40B4-BE49-F238E27FC236}">
                <a16:creationId xmlns:a16="http://schemas.microsoft.com/office/drawing/2014/main" id="{E704DAE4-98CC-E550-4185-457C75B128F1}"/>
              </a:ext>
            </a:extLst>
          </p:cNvPr>
          <p:cNvSpPr/>
          <p:nvPr/>
        </p:nvSpPr>
        <p:spPr>
          <a:xfrm>
            <a:off x="6224586" y="6061075"/>
            <a:ext cx="5129213" cy="2952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Some kind of uproar commotion or trouble</a:t>
            </a:r>
          </a:p>
        </p:txBody>
      </p:sp>
    </p:spTree>
    <p:extLst>
      <p:ext uri="{BB962C8B-B14F-4D97-AF65-F5344CB8AC3E}">
        <p14:creationId xmlns:p14="http://schemas.microsoft.com/office/powerpoint/2010/main" val="276309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bg/>
                                          </p:spTgt>
                                        </p:tgtEl>
                                        <p:attrNameLst>
                                          <p:attrName>style.visibility</p:attrName>
                                        </p:attrNameLst>
                                      </p:cBhvr>
                                      <p:to>
                                        <p:strVal val="visible"/>
                                      </p:to>
                                    </p:set>
                                    <p:anim calcmode="lin" valueType="num">
                                      <p:cBhvr additive="base">
                                        <p:cTn id="1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 calcmode="lin" valueType="num">
                                      <p:cBhvr additive="base">
                                        <p:cTn id="2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bg/>
                                          </p:spTgt>
                                        </p:tgtEl>
                                        <p:attrNameLst>
                                          <p:attrName>style.visibility</p:attrName>
                                        </p:attrNameLst>
                                      </p:cBhvr>
                                      <p:to>
                                        <p:strVal val="visible"/>
                                      </p:to>
                                    </p:set>
                                    <p:anim calcmode="lin" valueType="num">
                                      <p:cBhvr additive="base">
                                        <p:cTn id="27" dur="500" fill="hold"/>
                                        <p:tgtEl>
                                          <p:spTgt spid="7">
                                            <p:bg/>
                                          </p:spTgt>
                                        </p:tgtEl>
                                        <p:attrNameLst>
                                          <p:attrName>ppt_x</p:attrName>
                                        </p:attrNameLst>
                                      </p:cBhvr>
                                      <p:tavLst>
                                        <p:tav tm="0">
                                          <p:val>
                                            <p:strVal val="#ppt_x"/>
                                          </p:val>
                                        </p:tav>
                                        <p:tav tm="100000">
                                          <p:val>
                                            <p:strVal val="#ppt_x"/>
                                          </p:val>
                                        </p:tav>
                                      </p:tavLst>
                                    </p:anim>
                                    <p:anim calcmode="lin" valueType="num">
                                      <p:cBhvr additive="base">
                                        <p:cTn id="28"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 calcmode="lin" valueType="num">
                                      <p:cBhvr additive="base">
                                        <p:cTn id="3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bg/>
                                          </p:spTgt>
                                        </p:tgtEl>
                                        <p:attrNameLst>
                                          <p:attrName>style.visibility</p:attrName>
                                        </p:attrNameLst>
                                      </p:cBhvr>
                                      <p:to>
                                        <p:strVal val="visible"/>
                                      </p:to>
                                    </p:set>
                                    <p:anim calcmode="lin" valueType="num">
                                      <p:cBhvr additive="base">
                                        <p:cTn id="37" dur="500" fill="hold"/>
                                        <p:tgtEl>
                                          <p:spTgt spid="8">
                                            <p:bg/>
                                          </p:spTgt>
                                        </p:tgtEl>
                                        <p:attrNameLst>
                                          <p:attrName>ppt_x</p:attrName>
                                        </p:attrNameLst>
                                      </p:cBhvr>
                                      <p:tavLst>
                                        <p:tav tm="0">
                                          <p:val>
                                            <p:strVal val="#ppt_x"/>
                                          </p:val>
                                        </p:tav>
                                        <p:tav tm="100000">
                                          <p:val>
                                            <p:strVal val="#ppt_x"/>
                                          </p:val>
                                        </p:tav>
                                      </p:tavLst>
                                    </p:anim>
                                    <p:anim calcmode="lin" valueType="num">
                                      <p:cBhvr additive="base">
                                        <p:cTn id="38"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0" end="0"/>
                                            </p:txEl>
                                          </p:spTgt>
                                        </p:tgtEl>
                                        <p:attrNameLst>
                                          <p:attrName>style.visibility</p:attrName>
                                        </p:attrNameLst>
                                      </p:cBhvr>
                                      <p:to>
                                        <p:strVal val="visible"/>
                                      </p:to>
                                    </p:set>
                                    <p:anim calcmode="lin" valueType="num">
                                      <p:cBhvr additive="base">
                                        <p:cTn id="4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0" end="0"/>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9">
                                            <p:bg/>
                                          </p:spTgt>
                                        </p:tgtEl>
                                        <p:attrNameLst>
                                          <p:attrName>style.visibility</p:attrName>
                                        </p:attrNameLst>
                                      </p:cBhvr>
                                      <p:to>
                                        <p:strVal val="visible"/>
                                      </p:to>
                                    </p:set>
                                    <p:anim calcmode="lin" valueType="num">
                                      <p:cBhvr additive="base">
                                        <p:cTn id="47" dur="500" fill="hold"/>
                                        <p:tgtEl>
                                          <p:spTgt spid="9">
                                            <p:bg/>
                                          </p:spTgt>
                                        </p:tgtEl>
                                        <p:attrNameLst>
                                          <p:attrName>ppt_x</p:attrName>
                                        </p:attrNameLst>
                                      </p:cBhvr>
                                      <p:tavLst>
                                        <p:tav tm="0">
                                          <p:val>
                                            <p:strVal val="#ppt_x"/>
                                          </p:val>
                                        </p:tav>
                                        <p:tav tm="100000">
                                          <p:val>
                                            <p:strVal val="#ppt_x"/>
                                          </p:val>
                                        </p:tav>
                                      </p:tavLst>
                                    </p:anim>
                                    <p:anim calcmode="lin" valueType="num">
                                      <p:cBhvr additive="base">
                                        <p:cTn id="48" dur="500" fill="hold"/>
                                        <p:tgtEl>
                                          <p:spTgt spid="9">
                                            <p:bg/>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9">
                                            <p:txEl>
                                              <p:pRg st="0" end="0"/>
                                            </p:txEl>
                                          </p:spTgt>
                                        </p:tgtEl>
                                        <p:attrNameLst>
                                          <p:attrName>style.visibility</p:attrName>
                                        </p:attrNameLst>
                                      </p:cBhvr>
                                      <p:to>
                                        <p:strVal val="visible"/>
                                      </p:to>
                                    </p:set>
                                    <p:anim calcmode="lin" valueType="num">
                                      <p:cBhvr additive="base">
                                        <p:cTn id="5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9">
                                            <p:txEl>
                                              <p:pRg st="0" end="0"/>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0">
                                            <p:bg/>
                                          </p:spTgt>
                                        </p:tgtEl>
                                        <p:attrNameLst>
                                          <p:attrName>style.visibility</p:attrName>
                                        </p:attrNameLst>
                                      </p:cBhvr>
                                      <p:to>
                                        <p:strVal val="visible"/>
                                      </p:to>
                                    </p:set>
                                    <p:anim calcmode="lin" valueType="num">
                                      <p:cBhvr additive="base">
                                        <p:cTn id="57"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58" dur="500" fill="hold"/>
                                        <p:tgtEl>
                                          <p:spTgt spid="10">
                                            <p:bg/>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0">
                                            <p:txEl>
                                              <p:pRg st="0" end="0"/>
                                            </p:txEl>
                                          </p:spTgt>
                                        </p:tgtEl>
                                        <p:attrNameLst>
                                          <p:attrName>style.visibility</p:attrName>
                                        </p:attrNameLst>
                                      </p:cBhvr>
                                      <p:to>
                                        <p:strVal val="visible"/>
                                      </p:to>
                                    </p:set>
                                    <p:anim calcmode="lin" valueType="num">
                                      <p:cBhvr additive="base">
                                        <p:cTn id="6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11">
                                            <p:bg/>
                                          </p:spTgt>
                                        </p:tgtEl>
                                        <p:attrNameLst>
                                          <p:attrName>style.visibility</p:attrName>
                                        </p:attrNameLst>
                                      </p:cBhvr>
                                      <p:to>
                                        <p:strVal val="visible"/>
                                      </p:to>
                                    </p:set>
                                    <p:anim calcmode="lin" valueType="num">
                                      <p:cBhvr additive="base">
                                        <p:cTn id="67" dur="500" fill="hold"/>
                                        <p:tgtEl>
                                          <p:spTgt spid="11">
                                            <p:bg/>
                                          </p:spTgt>
                                        </p:tgtEl>
                                        <p:attrNameLst>
                                          <p:attrName>ppt_x</p:attrName>
                                        </p:attrNameLst>
                                      </p:cBhvr>
                                      <p:tavLst>
                                        <p:tav tm="0">
                                          <p:val>
                                            <p:strVal val="#ppt_x"/>
                                          </p:val>
                                        </p:tav>
                                        <p:tav tm="100000">
                                          <p:val>
                                            <p:strVal val="#ppt_x"/>
                                          </p:val>
                                        </p:tav>
                                      </p:tavLst>
                                    </p:anim>
                                    <p:anim calcmode="lin" valueType="num">
                                      <p:cBhvr additive="base">
                                        <p:cTn id="68" dur="500" fill="hold"/>
                                        <p:tgtEl>
                                          <p:spTgt spid="11">
                                            <p:bg/>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
                                            <p:txEl>
                                              <p:pRg st="0" end="0"/>
                                            </p:txEl>
                                          </p:spTgt>
                                        </p:tgtEl>
                                        <p:attrNameLst>
                                          <p:attrName>style.visibility</p:attrName>
                                        </p:attrNameLst>
                                      </p:cBhvr>
                                      <p:to>
                                        <p:strVal val="visible"/>
                                      </p:to>
                                    </p:set>
                                    <p:anim calcmode="lin" valueType="num">
                                      <p:cBhvr additive="base">
                                        <p:cTn id="7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1">
                                            <p:txEl>
                                              <p:pRg st="0" end="0"/>
                                            </p:txEl>
                                          </p:spTgt>
                                        </p:tgtEl>
                                        <p:attrNameLst>
                                          <p:attrName>ppt_y</p:attrName>
                                        </p:attrNameLst>
                                      </p:cBhvr>
                                      <p:tavLst>
                                        <p:tav tm="0">
                                          <p:val>
                                            <p:strVal val="1+#ppt_h/2"/>
                                          </p:val>
                                        </p:tav>
                                        <p:tav tm="100000">
                                          <p:val>
                                            <p:strVal val="#ppt_y"/>
                                          </p:val>
                                        </p:tav>
                                      </p:tavLst>
                                    </p:anim>
                                  </p:childTnLst>
                                </p:cTn>
                              </p:par>
                              <p:par>
                                <p:cTn id="75" presetID="2" presetClass="entr" presetSubtype="4" fill="hold" grpId="0" nodeType="withEffect">
                                  <p:stCondLst>
                                    <p:cond delay="0"/>
                                  </p:stCondLst>
                                  <p:childTnLst>
                                    <p:set>
                                      <p:cBhvr>
                                        <p:cTn id="76" dur="1" fill="hold">
                                          <p:stCondLst>
                                            <p:cond delay="0"/>
                                          </p:stCondLst>
                                        </p:cTn>
                                        <p:tgtEl>
                                          <p:spTgt spid="12">
                                            <p:bg/>
                                          </p:spTgt>
                                        </p:tgtEl>
                                        <p:attrNameLst>
                                          <p:attrName>style.visibility</p:attrName>
                                        </p:attrNameLst>
                                      </p:cBhvr>
                                      <p:to>
                                        <p:strVal val="visible"/>
                                      </p:to>
                                    </p:set>
                                    <p:anim calcmode="lin" valueType="num">
                                      <p:cBhvr additive="base">
                                        <p:cTn id="77"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78"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12">
                                            <p:txEl>
                                              <p:pRg st="0" end="0"/>
                                            </p:txEl>
                                          </p:spTgt>
                                        </p:tgtEl>
                                        <p:attrNameLst>
                                          <p:attrName>style.visibility</p:attrName>
                                        </p:attrNameLst>
                                      </p:cBhvr>
                                      <p:to>
                                        <p:strVal val="visible"/>
                                      </p:to>
                                    </p:set>
                                    <p:anim calcmode="lin" valueType="num">
                                      <p:cBhvr additive="base">
                                        <p:cTn id="8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13">
                                            <p:bg/>
                                          </p:spTgt>
                                        </p:tgtEl>
                                        <p:attrNameLst>
                                          <p:attrName>style.visibility</p:attrName>
                                        </p:attrNameLst>
                                      </p:cBhvr>
                                      <p:to>
                                        <p:strVal val="visible"/>
                                      </p:to>
                                    </p:set>
                                    <p:anim calcmode="lin" valueType="num">
                                      <p:cBhvr additive="base">
                                        <p:cTn id="87" dur="500" fill="hold"/>
                                        <p:tgtEl>
                                          <p:spTgt spid="13">
                                            <p:bg/>
                                          </p:spTgt>
                                        </p:tgtEl>
                                        <p:attrNameLst>
                                          <p:attrName>ppt_x</p:attrName>
                                        </p:attrNameLst>
                                      </p:cBhvr>
                                      <p:tavLst>
                                        <p:tav tm="0">
                                          <p:val>
                                            <p:strVal val="#ppt_x"/>
                                          </p:val>
                                        </p:tav>
                                        <p:tav tm="100000">
                                          <p:val>
                                            <p:strVal val="#ppt_x"/>
                                          </p:val>
                                        </p:tav>
                                      </p:tavLst>
                                    </p:anim>
                                    <p:anim calcmode="lin" valueType="num">
                                      <p:cBhvr additive="base">
                                        <p:cTn id="88" dur="500" fill="hold"/>
                                        <p:tgtEl>
                                          <p:spTgt spid="13">
                                            <p:bg/>
                                          </p:spTgt>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grpId="0" nodeType="clickEffect">
                                  <p:stCondLst>
                                    <p:cond delay="0"/>
                                  </p:stCondLst>
                                  <p:childTnLst>
                                    <p:set>
                                      <p:cBhvr>
                                        <p:cTn id="92" dur="1" fill="hold">
                                          <p:stCondLst>
                                            <p:cond delay="0"/>
                                          </p:stCondLst>
                                        </p:cTn>
                                        <p:tgtEl>
                                          <p:spTgt spid="13">
                                            <p:txEl>
                                              <p:pRg st="0" end="0"/>
                                            </p:txEl>
                                          </p:spTgt>
                                        </p:tgtEl>
                                        <p:attrNameLst>
                                          <p:attrName>style.visibility</p:attrName>
                                        </p:attrNameLst>
                                      </p:cBhvr>
                                      <p:to>
                                        <p:strVal val="visible"/>
                                      </p:to>
                                    </p:set>
                                    <p:anim calcmode="lin" valueType="num">
                                      <p:cBhvr additive="base">
                                        <p:cTn id="93"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95" presetID="2" presetClass="entr" presetSubtype="4" fill="hold" grpId="0" nodeType="withEffect">
                                  <p:stCondLst>
                                    <p:cond delay="0"/>
                                  </p:stCondLst>
                                  <p:childTnLst>
                                    <p:set>
                                      <p:cBhvr>
                                        <p:cTn id="96" dur="1" fill="hold">
                                          <p:stCondLst>
                                            <p:cond delay="0"/>
                                          </p:stCondLst>
                                        </p:cTn>
                                        <p:tgtEl>
                                          <p:spTgt spid="15">
                                            <p:bg/>
                                          </p:spTgt>
                                        </p:tgtEl>
                                        <p:attrNameLst>
                                          <p:attrName>style.visibility</p:attrName>
                                        </p:attrNameLst>
                                      </p:cBhvr>
                                      <p:to>
                                        <p:strVal val="visible"/>
                                      </p:to>
                                    </p:set>
                                    <p:anim calcmode="lin" valueType="num">
                                      <p:cBhvr additive="base">
                                        <p:cTn id="97" dur="500" fill="hold"/>
                                        <p:tgtEl>
                                          <p:spTgt spid="15">
                                            <p:bg/>
                                          </p:spTgt>
                                        </p:tgtEl>
                                        <p:attrNameLst>
                                          <p:attrName>ppt_x</p:attrName>
                                        </p:attrNameLst>
                                      </p:cBhvr>
                                      <p:tavLst>
                                        <p:tav tm="0">
                                          <p:val>
                                            <p:strVal val="#ppt_x"/>
                                          </p:val>
                                        </p:tav>
                                        <p:tav tm="100000">
                                          <p:val>
                                            <p:strVal val="#ppt_x"/>
                                          </p:val>
                                        </p:tav>
                                      </p:tavLst>
                                    </p:anim>
                                    <p:anim calcmode="lin" valueType="num">
                                      <p:cBhvr additive="base">
                                        <p:cTn id="98" dur="500" fill="hold"/>
                                        <p:tgtEl>
                                          <p:spTgt spid="15">
                                            <p:bg/>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15">
                                            <p:txEl>
                                              <p:pRg st="0" end="0"/>
                                            </p:txEl>
                                          </p:spTgt>
                                        </p:tgtEl>
                                        <p:attrNameLst>
                                          <p:attrName>style.visibility</p:attrName>
                                        </p:attrNameLst>
                                      </p:cBhvr>
                                      <p:to>
                                        <p:strVal val="visible"/>
                                      </p:to>
                                    </p:set>
                                    <p:anim calcmode="lin" valueType="num">
                                      <p:cBhvr additive="base">
                                        <p:cTn id="103"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15">
                                            <p:txEl>
                                              <p:pRg st="0" end="0"/>
                                            </p:txEl>
                                          </p:spTgt>
                                        </p:tgtEl>
                                        <p:attrNameLst>
                                          <p:attrName>ppt_y</p:attrName>
                                        </p:attrNameLst>
                                      </p:cBhvr>
                                      <p:tavLst>
                                        <p:tav tm="0">
                                          <p:val>
                                            <p:strVal val="1+#ppt_h/2"/>
                                          </p:val>
                                        </p:tav>
                                        <p:tav tm="100000">
                                          <p:val>
                                            <p:strVal val="#ppt_y"/>
                                          </p:val>
                                        </p:tav>
                                      </p:tavLst>
                                    </p:anim>
                                  </p:childTnLst>
                                </p:cTn>
                              </p:par>
                              <p:par>
                                <p:cTn id="105" presetID="2" presetClass="entr" presetSubtype="4" fill="hold" grpId="0" nodeType="withEffect">
                                  <p:stCondLst>
                                    <p:cond delay="0"/>
                                  </p:stCondLst>
                                  <p:childTnLst>
                                    <p:set>
                                      <p:cBhvr>
                                        <p:cTn id="106" dur="1" fill="hold">
                                          <p:stCondLst>
                                            <p:cond delay="0"/>
                                          </p:stCondLst>
                                        </p:cTn>
                                        <p:tgtEl>
                                          <p:spTgt spid="16">
                                            <p:bg/>
                                          </p:spTgt>
                                        </p:tgtEl>
                                        <p:attrNameLst>
                                          <p:attrName>style.visibility</p:attrName>
                                        </p:attrNameLst>
                                      </p:cBhvr>
                                      <p:to>
                                        <p:strVal val="visible"/>
                                      </p:to>
                                    </p:set>
                                    <p:anim calcmode="lin" valueType="num">
                                      <p:cBhvr additive="base">
                                        <p:cTn id="107" dur="500" fill="hold"/>
                                        <p:tgtEl>
                                          <p:spTgt spid="16">
                                            <p:bg/>
                                          </p:spTgt>
                                        </p:tgtEl>
                                        <p:attrNameLst>
                                          <p:attrName>ppt_x</p:attrName>
                                        </p:attrNameLst>
                                      </p:cBhvr>
                                      <p:tavLst>
                                        <p:tav tm="0">
                                          <p:val>
                                            <p:strVal val="#ppt_x"/>
                                          </p:val>
                                        </p:tav>
                                        <p:tav tm="100000">
                                          <p:val>
                                            <p:strVal val="#ppt_x"/>
                                          </p:val>
                                        </p:tav>
                                      </p:tavLst>
                                    </p:anim>
                                    <p:anim calcmode="lin" valueType="num">
                                      <p:cBhvr additive="base">
                                        <p:cTn id="108" dur="500" fill="hold"/>
                                        <p:tgtEl>
                                          <p:spTgt spid="16">
                                            <p:bg/>
                                          </p:spTgt>
                                        </p:tgtEl>
                                        <p:attrNameLst>
                                          <p:attrName>ppt_y</p:attrName>
                                        </p:attrNameLst>
                                      </p:cBhvr>
                                      <p:tavLst>
                                        <p:tav tm="0">
                                          <p:val>
                                            <p:strVal val="1+#ppt_h/2"/>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 presetClass="entr" presetSubtype="4" fill="hold" grpId="0" nodeType="clickEffect">
                                  <p:stCondLst>
                                    <p:cond delay="0"/>
                                  </p:stCondLst>
                                  <p:childTnLst>
                                    <p:set>
                                      <p:cBhvr>
                                        <p:cTn id="112" dur="1" fill="hold">
                                          <p:stCondLst>
                                            <p:cond delay="0"/>
                                          </p:stCondLst>
                                        </p:cTn>
                                        <p:tgtEl>
                                          <p:spTgt spid="16">
                                            <p:txEl>
                                              <p:pRg st="0" end="0"/>
                                            </p:txEl>
                                          </p:spTgt>
                                        </p:tgtEl>
                                        <p:attrNameLst>
                                          <p:attrName>style.visibility</p:attrName>
                                        </p:attrNameLst>
                                      </p:cBhvr>
                                      <p:to>
                                        <p:strVal val="visible"/>
                                      </p:to>
                                    </p:set>
                                    <p:anim calcmode="lin" valueType="num">
                                      <p:cBhvr additive="base">
                                        <p:cTn id="11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114" dur="500" fill="hold"/>
                                        <p:tgtEl>
                                          <p:spTgt spid="16">
                                            <p:txEl>
                                              <p:pRg st="0" end="0"/>
                                            </p:txEl>
                                          </p:spTgt>
                                        </p:tgtEl>
                                        <p:attrNameLst>
                                          <p:attrName>ppt_y</p:attrName>
                                        </p:attrNameLst>
                                      </p:cBhvr>
                                      <p:tavLst>
                                        <p:tav tm="0">
                                          <p:val>
                                            <p:strVal val="1+#ppt_h/2"/>
                                          </p:val>
                                        </p:tav>
                                        <p:tav tm="100000">
                                          <p:val>
                                            <p:strVal val="#ppt_y"/>
                                          </p:val>
                                        </p:tav>
                                      </p:tavLst>
                                    </p:anim>
                                  </p:childTnLst>
                                </p:cTn>
                              </p:par>
                              <p:par>
                                <p:cTn id="115" presetID="2" presetClass="entr" presetSubtype="4" fill="hold" grpId="0" nodeType="withEffect">
                                  <p:stCondLst>
                                    <p:cond delay="0"/>
                                  </p:stCondLst>
                                  <p:childTnLst>
                                    <p:set>
                                      <p:cBhvr>
                                        <p:cTn id="116" dur="1" fill="hold">
                                          <p:stCondLst>
                                            <p:cond delay="0"/>
                                          </p:stCondLst>
                                        </p:cTn>
                                        <p:tgtEl>
                                          <p:spTgt spid="17">
                                            <p:bg/>
                                          </p:spTgt>
                                        </p:tgtEl>
                                        <p:attrNameLst>
                                          <p:attrName>style.visibility</p:attrName>
                                        </p:attrNameLst>
                                      </p:cBhvr>
                                      <p:to>
                                        <p:strVal val="visible"/>
                                      </p:to>
                                    </p:set>
                                    <p:anim calcmode="lin" valueType="num">
                                      <p:cBhvr additive="base">
                                        <p:cTn id="117" dur="500" fill="hold"/>
                                        <p:tgtEl>
                                          <p:spTgt spid="17">
                                            <p:bg/>
                                          </p:spTgt>
                                        </p:tgtEl>
                                        <p:attrNameLst>
                                          <p:attrName>ppt_x</p:attrName>
                                        </p:attrNameLst>
                                      </p:cBhvr>
                                      <p:tavLst>
                                        <p:tav tm="0">
                                          <p:val>
                                            <p:strVal val="#ppt_x"/>
                                          </p:val>
                                        </p:tav>
                                        <p:tav tm="100000">
                                          <p:val>
                                            <p:strVal val="#ppt_x"/>
                                          </p:val>
                                        </p:tav>
                                      </p:tavLst>
                                    </p:anim>
                                    <p:anim calcmode="lin" valueType="num">
                                      <p:cBhvr additive="base">
                                        <p:cTn id="118" dur="500" fill="hold"/>
                                        <p:tgtEl>
                                          <p:spTgt spid="17">
                                            <p:bg/>
                                          </p:spTgt>
                                        </p:tgtEl>
                                        <p:attrNameLst>
                                          <p:attrName>ppt_y</p:attrName>
                                        </p:attrNameLst>
                                      </p:cBhvr>
                                      <p:tavLst>
                                        <p:tav tm="0">
                                          <p:val>
                                            <p:strVal val="1+#ppt_h/2"/>
                                          </p:val>
                                        </p:tav>
                                        <p:tav tm="100000">
                                          <p:val>
                                            <p:strVal val="#ppt_y"/>
                                          </p:val>
                                        </p:tav>
                                      </p:tavLst>
                                    </p:anim>
                                  </p:childTnLst>
                                </p:cTn>
                              </p:par>
                            </p:childTnLst>
                          </p:cTn>
                        </p:par>
                      </p:childTnLst>
                    </p:cTn>
                  </p:par>
                  <p:par>
                    <p:cTn id="119" fill="hold">
                      <p:stCondLst>
                        <p:cond delay="indefinite"/>
                      </p:stCondLst>
                      <p:childTnLst>
                        <p:par>
                          <p:cTn id="120" fill="hold">
                            <p:stCondLst>
                              <p:cond delay="0"/>
                            </p:stCondLst>
                            <p:childTnLst>
                              <p:par>
                                <p:cTn id="121" presetID="2" presetClass="entr" presetSubtype="4" fill="hold" grpId="0" nodeType="clickEffect">
                                  <p:stCondLst>
                                    <p:cond delay="0"/>
                                  </p:stCondLst>
                                  <p:childTnLst>
                                    <p:set>
                                      <p:cBhvr>
                                        <p:cTn id="122" dur="1" fill="hold">
                                          <p:stCondLst>
                                            <p:cond delay="0"/>
                                          </p:stCondLst>
                                        </p:cTn>
                                        <p:tgtEl>
                                          <p:spTgt spid="17">
                                            <p:txEl>
                                              <p:pRg st="0" end="0"/>
                                            </p:txEl>
                                          </p:spTgt>
                                        </p:tgtEl>
                                        <p:attrNameLst>
                                          <p:attrName>style.visibility</p:attrName>
                                        </p:attrNameLst>
                                      </p:cBhvr>
                                      <p:to>
                                        <p:strVal val="visible"/>
                                      </p:to>
                                    </p:set>
                                    <p:anim calcmode="lin" valueType="num">
                                      <p:cBhvr additive="base">
                                        <p:cTn id="123"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24" dur="500" fill="hold"/>
                                        <p:tgtEl>
                                          <p:spTgt spid="17">
                                            <p:txEl>
                                              <p:pRg st="0" end="0"/>
                                            </p:txEl>
                                          </p:spTgt>
                                        </p:tgtEl>
                                        <p:attrNameLst>
                                          <p:attrName>ppt_y</p:attrName>
                                        </p:attrNameLst>
                                      </p:cBhvr>
                                      <p:tavLst>
                                        <p:tav tm="0">
                                          <p:val>
                                            <p:strVal val="1+#ppt_h/2"/>
                                          </p:val>
                                        </p:tav>
                                        <p:tav tm="100000">
                                          <p:val>
                                            <p:strVal val="#ppt_y"/>
                                          </p:val>
                                        </p:tav>
                                      </p:tavLst>
                                    </p:anim>
                                  </p:childTnLst>
                                </p:cTn>
                              </p:par>
                              <p:par>
                                <p:cTn id="125" presetID="2" presetClass="entr" presetSubtype="4" fill="hold" grpId="0" nodeType="withEffect">
                                  <p:stCondLst>
                                    <p:cond delay="0"/>
                                  </p:stCondLst>
                                  <p:childTnLst>
                                    <p:set>
                                      <p:cBhvr>
                                        <p:cTn id="126" dur="1" fill="hold">
                                          <p:stCondLst>
                                            <p:cond delay="0"/>
                                          </p:stCondLst>
                                        </p:cTn>
                                        <p:tgtEl>
                                          <p:spTgt spid="18">
                                            <p:bg/>
                                          </p:spTgt>
                                        </p:tgtEl>
                                        <p:attrNameLst>
                                          <p:attrName>style.visibility</p:attrName>
                                        </p:attrNameLst>
                                      </p:cBhvr>
                                      <p:to>
                                        <p:strVal val="visible"/>
                                      </p:to>
                                    </p:set>
                                    <p:anim calcmode="lin" valueType="num">
                                      <p:cBhvr additive="base">
                                        <p:cTn id="127" dur="500" fill="hold"/>
                                        <p:tgtEl>
                                          <p:spTgt spid="18">
                                            <p:bg/>
                                          </p:spTgt>
                                        </p:tgtEl>
                                        <p:attrNameLst>
                                          <p:attrName>ppt_x</p:attrName>
                                        </p:attrNameLst>
                                      </p:cBhvr>
                                      <p:tavLst>
                                        <p:tav tm="0">
                                          <p:val>
                                            <p:strVal val="#ppt_x"/>
                                          </p:val>
                                        </p:tav>
                                        <p:tav tm="100000">
                                          <p:val>
                                            <p:strVal val="#ppt_x"/>
                                          </p:val>
                                        </p:tav>
                                      </p:tavLst>
                                    </p:anim>
                                    <p:anim calcmode="lin" valueType="num">
                                      <p:cBhvr additive="base">
                                        <p:cTn id="128" dur="500" fill="hold"/>
                                        <p:tgtEl>
                                          <p:spTgt spid="18">
                                            <p:bg/>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18">
                                            <p:txEl>
                                              <p:pRg st="0" end="0"/>
                                            </p:txEl>
                                          </p:spTgt>
                                        </p:tgtEl>
                                        <p:attrNameLst>
                                          <p:attrName>style.visibility</p:attrName>
                                        </p:attrNameLst>
                                      </p:cBhvr>
                                      <p:to>
                                        <p:strVal val="visible"/>
                                      </p:to>
                                    </p:set>
                                    <p:anim calcmode="lin" valueType="num">
                                      <p:cBhvr additive="base">
                                        <p:cTn id="133"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34" dur="500" fill="hold"/>
                                        <p:tgtEl>
                                          <p:spTgt spid="18">
                                            <p:txEl>
                                              <p:pRg st="0" end="0"/>
                                            </p:txEl>
                                          </p:spTgt>
                                        </p:tgtEl>
                                        <p:attrNameLst>
                                          <p:attrName>ppt_y</p:attrName>
                                        </p:attrNameLst>
                                      </p:cBhvr>
                                      <p:tavLst>
                                        <p:tav tm="0">
                                          <p:val>
                                            <p:strVal val="1+#ppt_h/2"/>
                                          </p:val>
                                        </p:tav>
                                        <p:tav tm="100000">
                                          <p:val>
                                            <p:strVal val="#ppt_y"/>
                                          </p:val>
                                        </p:tav>
                                      </p:tavLst>
                                    </p:anim>
                                  </p:childTnLst>
                                </p:cTn>
                              </p:par>
                              <p:par>
                                <p:cTn id="135" presetID="2" presetClass="entr" presetSubtype="4" fill="hold" grpId="0" nodeType="withEffect">
                                  <p:stCondLst>
                                    <p:cond delay="0"/>
                                  </p:stCondLst>
                                  <p:childTnLst>
                                    <p:set>
                                      <p:cBhvr>
                                        <p:cTn id="136" dur="1" fill="hold">
                                          <p:stCondLst>
                                            <p:cond delay="0"/>
                                          </p:stCondLst>
                                        </p:cTn>
                                        <p:tgtEl>
                                          <p:spTgt spid="19">
                                            <p:bg/>
                                          </p:spTgt>
                                        </p:tgtEl>
                                        <p:attrNameLst>
                                          <p:attrName>style.visibility</p:attrName>
                                        </p:attrNameLst>
                                      </p:cBhvr>
                                      <p:to>
                                        <p:strVal val="visible"/>
                                      </p:to>
                                    </p:set>
                                    <p:anim calcmode="lin" valueType="num">
                                      <p:cBhvr additive="base">
                                        <p:cTn id="137" dur="500" fill="hold"/>
                                        <p:tgtEl>
                                          <p:spTgt spid="19">
                                            <p:bg/>
                                          </p:spTgt>
                                        </p:tgtEl>
                                        <p:attrNameLst>
                                          <p:attrName>ppt_x</p:attrName>
                                        </p:attrNameLst>
                                      </p:cBhvr>
                                      <p:tavLst>
                                        <p:tav tm="0">
                                          <p:val>
                                            <p:strVal val="#ppt_x"/>
                                          </p:val>
                                        </p:tav>
                                        <p:tav tm="100000">
                                          <p:val>
                                            <p:strVal val="#ppt_x"/>
                                          </p:val>
                                        </p:tav>
                                      </p:tavLst>
                                    </p:anim>
                                    <p:anim calcmode="lin" valueType="num">
                                      <p:cBhvr additive="base">
                                        <p:cTn id="138" dur="500" fill="hold"/>
                                        <p:tgtEl>
                                          <p:spTgt spid="19">
                                            <p:bg/>
                                          </p:spTgt>
                                        </p:tgtEl>
                                        <p:attrNameLst>
                                          <p:attrName>ppt_y</p:attrName>
                                        </p:attrNameLst>
                                      </p:cBhvr>
                                      <p:tavLst>
                                        <p:tav tm="0">
                                          <p:val>
                                            <p:strVal val="1+#ppt_h/2"/>
                                          </p:val>
                                        </p:tav>
                                        <p:tav tm="100000">
                                          <p:val>
                                            <p:strVal val="#ppt_y"/>
                                          </p:val>
                                        </p:tav>
                                      </p:tavLst>
                                    </p:anim>
                                  </p:childTnLst>
                                </p:cTn>
                              </p:par>
                            </p:childTnLst>
                          </p:cTn>
                        </p:par>
                      </p:childTnLst>
                    </p:cTn>
                  </p:par>
                  <p:par>
                    <p:cTn id="139" fill="hold">
                      <p:stCondLst>
                        <p:cond delay="indefinite"/>
                      </p:stCondLst>
                      <p:childTnLst>
                        <p:par>
                          <p:cTn id="140" fill="hold">
                            <p:stCondLst>
                              <p:cond delay="0"/>
                            </p:stCondLst>
                            <p:childTnLst>
                              <p:par>
                                <p:cTn id="141" presetID="2" presetClass="entr" presetSubtype="4" fill="hold" grpId="0" nodeType="clickEffect">
                                  <p:stCondLst>
                                    <p:cond delay="0"/>
                                  </p:stCondLst>
                                  <p:childTnLst>
                                    <p:set>
                                      <p:cBhvr>
                                        <p:cTn id="142" dur="1" fill="hold">
                                          <p:stCondLst>
                                            <p:cond delay="0"/>
                                          </p:stCondLst>
                                        </p:cTn>
                                        <p:tgtEl>
                                          <p:spTgt spid="19">
                                            <p:txEl>
                                              <p:pRg st="0" end="0"/>
                                            </p:txEl>
                                          </p:spTgt>
                                        </p:tgtEl>
                                        <p:attrNameLst>
                                          <p:attrName>style.visibility</p:attrName>
                                        </p:attrNameLst>
                                      </p:cBhvr>
                                      <p:to>
                                        <p:strVal val="visible"/>
                                      </p:to>
                                    </p:set>
                                    <p:anim calcmode="lin" valueType="num">
                                      <p:cBhvr additive="base">
                                        <p:cTn id="143"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44" dur="500" fill="hold"/>
                                        <p:tgtEl>
                                          <p:spTgt spid="19">
                                            <p:txEl>
                                              <p:pRg st="0" end="0"/>
                                            </p:txEl>
                                          </p:spTgt>
                                        </p:tgtEl>
                                        <p:attrNameLst>
                                          <p:attrName>ppt_y</p:attrName>
                                        </p:attrNameLst>
                                      </p:cBhvr>
                                      <p:tavLst>
                                        <p:tav tm="0">
                                          <p:val>
                                            <p:strVal val="1+#ppt_h/2"/>
                                          </p:val>
                                        </p:tav>
                                        <p:tav tm="100000">
                                          <p:val>
                                            <p:strVal val="#ppt_y"/>
                                          </p:val>
                                        </p:tav>
                                      </p:tavLst>
                                    </p:anim>
                                  </p:childTnLst>
                                </p:cTn>
                              </p:par>
                              <p:par>
                                <p:cTn id="145" presetID="2" presetClass="entr" presetSubtype="4" fill="hold" grpId="0" nodeType="withEffect">
                                  <p:stCondLst>
                                    <p:cond delay="0"/>
                                  </p:stCondLst>
                                  <p:childTnLst>
                                    <p:set>
                                      <p:cBhvr>
                                        <p:cTn id="146" dur="1" fill="hold">
                                          <p:stCondLst>
                                            <p:cond delay="0"/>
                                          </p:stCondLst>
                                        </p:cTn>
                                        <p:tgtEl>
                                          <p:spTgt spid="20">
                                            <p:bg/>
                                          </p:spTgt>
                                        </p:tgtEl>
                                        <p:attrNameLst>
                                          <p:attrName>style.visibility</p:attrName>
                                        </p:attrNameLst>
                                      </p:cBhvr>
                                      <p:to>
                                        <p:strVal val="visible"/>
                                      </p:to>
                                    </p:set>
                                    <p:anim calcmode="lin" valueType="num">
                                      <p:cBhvr additive="base">
                                        <p:cTn id="147" dur="500" fill="hold"/>
                                        <p:tgtEl>
                                          <p:spTgt spid="20">
                                            <p:bg/>
                                          </p:spTgt>
                                        </p:tgtEl>
                                        <p:attrNameLst>
                                          <p:attrName>ppt_x</p:attrName>
                                        </p:attrNameLst>
                                      </p:cBhvr>
                                      <p:tavLst>
                                        <p:tav tm="0">
                                          <p:val>
                                            <p:strVal val="#ppt_x"/>
                                          </p:val>
                                        </p:tav>
                                        <p:tav tm="100000">
                                          <p:val>
                                            <p:strVal val="#ppt_x"/>
                                          </p:val>
                                        </p:tav>
                                      </p:tavLst>
                                    </p:anim>
                                    <p:anim calcmode="lin" valueType="num">
                                      <p:cBhvr additive="base">
                                        <p:cTn id="148" dur="500" fill="hold"/>
                                        <p:tgtEl>
                                          <p:spTgt spid="20">
                                            <p:bg/>
                                          </p:spTgt>
                                        </p:tgtEl>
                                        <p:attrNameLst>
                                          <p:attrName>ppt_y</p:attrName>
                                        </p:attrNameLst>
                                      </p:cBhvr>
                                      <p:tavLst>
                                        <p:tav tm="0">
                                          <p:val>
                                            <p:strVal val="1+#ppt_h/2"/>
                                          </p:val>
                                        </p:tav>
                                        <p:tav tm="100000">
                                          <p:val>
                                            <p:strVal val="#ppt_y"/>
                                          </p:val>
                                        </p:tav>
                                      </p:tavLst>
                                    </p:anim>
                                  </p:childTnLst>
                                </p:cTn>
                              </p:par>
                            </p:childTnLst>
                          </p:cTn>
                        </p:par>
                      </p:childTnLst>
                    </p:cTn>
                  </p:par>
                  <p:par>
                    <p:cTn id="149" fill="hold">
                      <p:stCondLst>
                        <p:cond delay="indefinite"/>
                      </p:stCondLst>
                      <p:childTnLst>
                        <p:par>
                          <p:cTn id="150" fill="hold">
                            <p:stCondLst>
                              <p:cond delay="0"/>
                            </p:stCondLst>
                            <p:childTnLst>
                              <p:par>
                                <p:cTn id="151" presetID="2" presetClass="entr" presetSubtype="4" fill="hold" grpId="0" nodeType="clickEffect">
                                  <p:stCondLst>
                                    <p:cond delay="0"/>
                                  </p:stCondLst>
                                  <p:childTnLst>
                                    <p:set>
                                      <p:cBhvr>
                                        <p:cTn id="152" dur="1" fill="hold">
                                          <p:stCondLst>
                                            <p:cond delay="0"/>
                                          </p:stCondLst>
                                        </p:cTn>
                                        <p:tgtEl>
                                          <p:spTgt spid="20">
                                            <p:txEl>
                                              <p:pRg st="0" end="0"/>
                                            </p:txEl>
                                          </p:spTgt>
                                        </p:tgtEl>
                                        <p:attrNameLst>
                                          <p:attrName>style.visibility</p:attrName>
                                        </p:attrNameLst>
                                      </p:cBhvr>
                                      <p:to>
                                        <p:strVal val="visible"/>
                                      </p:to>
                                    </p:set>
                                    <p:anim calcmode="lin" valueType="num">
                                      <p:cBhvr additive="base">
                                        <p:cTn id="153"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154" dur="500" fill="hold"/>
                                        <p:tgtEl>
                                          <p:spTgt spid="20">
                                            <p:txEl>
                                              <p:pRg st="0" end="0"/>
                                            </p:txEl>
                                          </p:spTgt>
                                        </p:tgtEl>
                                        <p:attrNameLst>
                                          <p:attrName>ppt_y</p:attrName>
                                        </p:attrNameLst>
                                      </p:cBhvr>
                                      <p:tavLst>
                                        <p:tav tm="0">
                                          <p:val>
                                            <p:strVal val="1+#ppt_h/2"/>
                                          </p:val>
                                        </p:tav>
                                        <p:tav tm="100000">
                                          <p:val>
                                            <p:strVal val="#ppt_y"/>
                                          </p:val>
                                        </p:tav>
                                      </p:tavLst>
                                    </p:anim>
                                  </p:childTnLst>
                                </p:cTn>
                              </p:par>
                              <p:par>
                                <p:cTn id="155" presetID="2" presetClass="entr" presetSubtype="4" fill="hold" grpId="0" nodeType="withEffect">
                                  <p:stCondLst>
                                    <p:cond delay="0"/>
                                  </p:stCondLst>
                                  <p:childTnLst>
                                    <p:set>
                                      <p:cBhvr>
                                        <p:cTn id="156" dur="1" fill="hold">
                                          <p:stCondLst>
                                            <p:cond delay="0"/>
                                          </p:stCondLst>
                                        </p:cTn>
                                        <p:tgtEl>
                                          <p:spTgt spid="21">
                                            <p:bg/>
                                          </p:spTgt>
                                        </p:tgtEl>
                                        <p:attrNameLst>
                                          <p:attrName>style.visibility</p:attrName>
                                        </p:attrNameLst>
                                      </p:cBhvr>
                                      <p:to>
                                        <p:strVal val="visible"/>
                                      </p:to>
                                    </p:set>
                                    <p:anim calcmode="lin" valueType="num">
                                      <p:cBhvr additive="base">
                                        <p:cTn id="157" dur="500" fill="hold"/>
                                        <p:tgtEl>
                                          <p:spTgt spid="21">
                                            <p:bg/>
                                          </p:spTgt>
                                        </p:tgtEl>
                                        <p:attrNameLst>
                                          <p:attrName>ppt_x</p:attrName>
                                        </p:attrNameLst>
                                      </p:cBhvr>
                                      <p:tavLst>
                                        <p:tav tm="0">
                                          <p:val>
                                            <p:strVal val="#ppt_x"/>
                                          </p:val>
                                        </p:tav>
                                        <p:tav tm="100000">
                                          <p:val>
                                            <p:strVal val="#ppt_x"/>
                                          </p:val>
                                        </p:tav>
                                      </p:tavLst>
                                    </p:anim>
                                    <p:anim calcmode="lin" valueType="num">
                                      <p:cBhvr additive="base">
                                        <p:cTn id="158" dur="500" fill="hold"/>
                                        <p:tgtEl>
                                          <p:spTgt spid="21">
                                            <p:bg/>
                                          </p:spTgt>
                                        </p:tgtEl>
                                        <p:attrNameLst>
                                          <p:attrName>ppt_y</p:attrName>
                                        </p:attrNameLst>
                                      </p:cBhvr>
                                      <p:tavLst>
                                        <p:tav tm="0">
                                          <p:val>
                                            <p:strVal val="1+#ppt_h/2"/>
                                          </p:val>
                                        </p:tav>
                                        <p:tav tm="100000">
                                          <p:val>
                                            <p:strVal val="#ppt_y"/>
                                          </p:val>
                                        </p:tav>
                                      </p:tavLst>
                                    </p:anim>
                                  </p:childTnLst>
                                </p:cTn>
                              </p:par>
                            </p:childTnLst>
                          </p:cTn>
                        </p:par>
                      </p:childTnLst>
                    </p:cTn>
                  </p:par>
                  <p:par>
                    <p:cTn id="159" fill="hold">
                      <p:stCondLst>
                        <p:cond delay="indefinite"/>
                      </p:stCondLst>
                      <p:childTnLst>
                        <p:par>
                          <p:cTn id="160" fill="hold">
                            <p:stCondLst>
                              <p:cond delay="0"/>
                            </p:stCondLst>
                            <p:childTnLst>
                              <p:par>
                                <p:cTn id="161" presetID="2" presetClass="entr" presetSubtype="4" fill="hold" grpId="0" nodeType="clickEffect">
                                  <p:stCondLst>
                                    <p:cond delay="0"/>
                                  </p:stCondLst>
                                  <p:childTnLst>
                                    <p:set>
                                      <p:cBhvr>
                                        <p:cTn id="162" dur="1" fill="hold">
                                          <p:stCondLst>
                                            <p:cond delay="0"/>
                                          </p:stCondLst>
                                        </p:cTn>
                                        <p:tgtEl>
                                          <p:spTgt spid="21">
                                            <p:txEl>
                                              <p:pRg st="0" end="0"/>
                                            </p:txEl>
                                          </p:spTgt>
                                        </p:tgtEl>
                                        <p:attrNameLst>
                                          <p:attrName>style.visibility</p:attrName>
                                        </p:attrNameLst>
                                      </p:cBhvr>
                                      <p:to>
                                        <p:strVal val="visible"/>
                                      </p:to>
                                    </p:set>
                                    <p:anim calcmode="lin" valueType="num">
                                      <p:cBhvr additive="base">
                                        <p:cTn id="163"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164" dur="500" fill="hold"/>
                                        <p:tgtEl>
                                          <p:spTgt spid="21">
                                            <p:txEl>
                                              <p:pRg st="0" end="0"/>
                                            </p:txEl>
                                          </p:spTgt>
                                        </p:tgtEl>
                                        <p:attrNameLst>
                                          <p:attrName>ppt_y</p:attrName>
                                        </p:attrNameLst>
                                      </p:cBhvr>
                                      <p:tavLst>
                                        <p:tav tm="0">
                                          <p:val>
                                            <p:strVal val="1+#ppt_h/2"/>
                                          </p:val>
                                        </p:tav>
                                        <p:tav tm="100000">
                                          <p:val>
                                            <p:strVal val="#ppt_y"/>
                                          </p:val>
                                        </p:tav>
                                      </p:tavLst>
                                    </p:anim>
                                  </p:childTnLst>
                                </p:cTn>
                              </p:par>
                              <p:par>
                                <p:cTn id="165" presetID="2" presetClass="entr" presetSubtype="4" fill="hold" grpId="0" nodeType="withEffect">
                                  <p:stCondLst>
                                    <p:cond delay="0"/>
                                  </p:stCondLst>
                                  <p:childTnLst>
                                    <p:set>
                                      <p:cBhvr>
                                        <p:cTn id="166" dur="1" fill="hold">
                                          <p:stCondLst>
                                            <p:cond delay="0"/>
                                          </p:stCondLst>
                                        </p:cTn>
                                        <p:tgtEl>
                                          <p:spTgt spid="22">
                                            <p:bg/>
                                          </p:spTgt>
                                        </p:tgtEl>
                                        <p:attrNameLst>
                                          <p:attrName>style.visibility</p:attrName>
                                        </p:attrNameLst>
                                      </p:cBhvr>
                                      <p:to>
                                        <p:strVal val="visible"/>
                                      </p:to>
                                    </p:set>
                                    <p:anim calcmode="lin" valueType="num">
                                      <p:cBhvr additive="base">
                                        <p:cTn id="167" dur="500" fill="hold"/>
                                        <p:tgtEl>
                                          <p:spTgt spid="22">
                                            <p:bg/>
                                          </p:spTgt>
                                        </p:tgtEl>
                                        <p:attrNameLst>
                                          <p:attrName>ppt_x</p:attrName>
                                        </p:attrNameLst>
                                      </p:cBhvr>
                                      <p:tavLst>
                                        <p:tav tm="0">
                                          <p:val>
                                            <p:strVal val="#ppt_x"/>
                                          </p:val>
                                        </p:tav>
                                        <p:tav tm="100000">
                                          <p:val>
                                            <p:strVal val="#ppt_x"/>
                                          </p:val>
                                        </p:tav>
                                      </p:tavLst>
                                    </p:anim>
                                    <p:anim calcmode="lin" valueType="num">
                                      <p:cBhvr additive="base">
                                        <p:cTn id="168" dur="500" fill="hold"/>
                                        <p:tgtEl>
                                          <p:spTgt spid="22">
                                            <p:bg/>
                                          </p:spTgt>
                                        </p:tgtEl>
                                        <p:attrNameLst>
                                          <p:attrName>ppt_y</p:attrName>
                                        </p:attrNameLst>
                                      </p:cBhvr>
                                      <p:tavLst>
                                        <p:tav tm="0">
                                          <p:val>
                                            <p:strVal val="1+#ppt_h/2"/>
                                          </p:val>
                                        </p:tav>
                                        <p:tav tm="100000">
                                          <p:val>
                                            <p:strVal val="#ppt_y"/>
                                          </p:val>
                                        </p:tav>
                                      </p:tavLst>
                                    </p:anim>
                                  </p:childTnLst>
                                </p:cTn>
                              </p:par>
                            </p:childTnLst>
                          </p:cTn>
                        </p:par>
                      </p:childTnLst>
                    </p:cTn>
                  </p:par>
                  <p:par>
                    <p:cTn id="169" fill="hold">
                      <p:stCondLst>
                        <p:cond delay="indefinite"/>
                      </p:stCondLst>
                      <p:childTnLst>
                        <p:par>
                          <p:cTn id="170" fill="hold">
                            <p:stCondLst>
                              <p:cond delay="0"/>
                            </p:stCondLst>
                            <p:childTnLst>
                              <p:par>
                                <p:cTn id="171" presetID="2" presetClass="entr" presetSubtype="4" fill="hold" grpId="0" nodeType="clickEffect">
                                  <p:stCondLst>
                                    <p:cond delay="0"/>
                                  </p:stCondLst>
                                  <p:childTnLst>
                                    <p:set>
                                      <p:cBhvr>
                                        <p:cTn id="172" dur="1" fill="hold">
                                          <p:stCondLst>
                                            <p:cond delay="0"/>
                                          </p:stCondLst>
                                        </p:cTn>
                                        <p:tgtEl>
                                          <p:spTgt spid="22">
                                            <p:txEl>
                                              <p:pRg st="0" end="0"/>
                                            </p:txEl>
                                          </p:spTgt>
                                        </p:tgtEl>
                                        <p:attrNameLst>
                                          <p:attrName>style.visibility</p:attrName>
                                        </p:attrNameLst>
                                      </p:cBhvr>
                                      <p:to>
                                        <p:strVal val="visible"/>
                                      </p:to>
                                    </p:set>
                                    <p:anim calcmode="lin" valueType="num">
                                      <p:cBhvr additive="base">
                                        <p:cTn id="173"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174" dur="500" fill="hold"/>
                                        <p:tgtEl>
                                          <p:spTgt spid="22">
                                            <p:txEl>
                                              <p:pRg st="0" end="0"/>
                                            </p:txEl>
                                          </p:spTgt>
                                        </p:tgtEl>
                                        <p:attrNameLst>
                                          <p:attrName>ppt_y</p:attrName>
                                        </p:attrNameLst>
                                      </p:cBhvr>
                                      <p:tavLst>
                                        <p:tav tm="0">
                                          <p:val>
                                            <p:strVal val="1+#ppt_h/2"/>
                                          </p:val>
                                        </p:tav>
                                        <p:tav tm="100000">
                                          <p:val>
                                            <p:strVal val="#ppt_y"/>
                                          </p:val>
                                        </p:tav>
                                      </p:tavLst>
                                    </p:anim>
                                  </p:childTnLst>
                                </p:cTn>
                              </p:par>
                              <p:par>
                                <p:cTn id="175" presetID="2" presetClass="entr" presetSubtype="4" fill="hold" grpId="0" nodeType="withEffect">
                                  <p:stCondLst>
                                    <p:cond delay="0"/>
                                  </p:stCondLst>
                                  <p:childTnLst>
                                    <p:set>
                                      <p:cBhvr>
                                        <p:cTn id="176" dur="1" fill="hold">
                                          <p:stCondLst>
                                            <p:cond delay="0"/>
                                          </p:stCondLst>
                                        </p:cTn>
                                        <p:tgtEl>
                                          <p:spTgt spid="23">
                                            <p:bg/>
                                          </p:spTgt>
                                        </p:tgtEl>
                                        <p:attrNameLst>
                                          <p:attrName>style.visibility</p:attrName>
                                        </p:attrNameLst>
                                      </p:cBhvr>
                                      <p:to>
                                        <p:strVal val="visible"/>
                                      </p:to>
                                    </p:set>
                                    <p:anim calcmode="lin" valueType="num">
                                      <p:cBhvr additive="base">
                                        <p:cTn id="177" dur="500" fill="hold"/>
                                        <p:tgtEl>
                                          <p:spTgt spid="23">
                                            <p:bg/>
                                          </p:spTgt>
                                        </p:tgtEl>
                                        <p:attrNameLst>
                                          <p:attrName>ppt_x</p:attrName>
                                        </p:attrNameLst>
                                      </p:cBhvr>
                                      <p:tavLst>
                                        <p:tav tm="0">
                                          <p:val>
                                            <p:strVal val="#ppt_x"/>
                                          </p:val>
                                        </p:tav>
                                        <p:tav tm="100000">
                                          <p:val>
                                            <p:strVal val="#ppt_x"/>
                                          </p:val>
                                        </p:tav>
                                      </p:tavLst>
                                    </p:anim>
                                    <p:anim calcmode="lin" valueType="num">
                                      <p:cBhvr additive="base">
                                        <p:cTn id="178" dur="500" fill="hold"/>
                                        <p:tgtEl>
                                          <p:spTgt spid="23">
                                            <p:bg/>
                                          </p:spTgt>
                                        </p:tgtEl>
                                        <p:attrNameLst>
                                          <p:attrName>ppt_y</p:attrName>
                                        </p:attrNameLst>
                                      </p:cBhvr>
                                      <p:tavLst>
                                        <p:tav tm="0">
                                          <p:val>
                                            <p:strVal val="1+#ppt_h/2"/>
                                          </p:val>
                                        </p:tav>
                                        <p:tav tm="100000">
                                          <p:val>
                                            <p:strVal val="#ppt_y"/>
                                          </p:val>
                                        </p:tav>
                                      </p:tavLst>
                                    </p:anim>
                                  </p:childTnLst>
                                </p:cTn>
                              </p:par>
                            </p:childTnLst>
                          </p:cTn>
                        </p:par>
                      </p:childTnLst>
                    </p:cTn>
                  </p:par>
                  <p:par>
                    <p:cTn id="179" fill="hold">
                      <p:stCondLst>
                        <p:cond delay="indefinite"/>
                      </p:stCondLst>
                      <p:childTnLst>
                        <p:par>
                          <p:cTn id="180" fill="hold">
                            <p:stCondLst>
                              <p:cond delay="0"/>
                            </p:stCondLst>
                            <p:childTnLst>
                              <p:par>
                                <p:cTn id="181" presetID="2" presetClass="entr" presetSubtype="4" fill="hold" grpId="0" nodeType="clickEffect">
                                  <p:stCondLst>
                                    <p:cond delay="0"/>
                                  </p:stCondLst>
                                  <p:childTnLst>
                                    <p:set>
                                      <p:cBhvr>
                                        <p:cTn id="182" dur="1" fill="hold">
                                          <p:stCondLst>
                                            <p:cond delay="0"/>
                                          </p:stCondLst>
                                        </p:cTn>
                                        <p:tgtEl>
                                          <p:spTgt spid="23">
                                            <p:txEl>
                                              <p:pRg st="0" end="0"/>
                                            </p:txEl>
                                          </p:spTgt>
                                        </p:tgtEl>
                                        <p:attrNameLst>
                                          <p:attrName>style.visibility</p:attrName>
                                        </p:attrNameLst>
                                      </p:cBhvr>
                                      <p:to>
                                        <p:strVal val="visible"/>
                                      </p:to>
                                    </p:set>
                                    <p:anim calcmode="lin" valueType="num">
                                      <p:cBhvr additive="base">
                                        <p:cTn id="183"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184"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P spid="7" grpId="0" build="p" animBg="1"/>
      <p:bldP spid="8" grpId="0" build="p" animBg="1"/>
      <p:bldP spid="9" grpId="0" build="p" animBg="1"/>
      <p:bldP spid="10" grpId="0" build="p" animBg="1"/>
      <p:bldP spid="11" grpId="0" build="p" animBg="1"/>
      <p:bldP spid="12" grpId="0" build="p" animBg="1"/>
      <p:bldP spid="13" grpId="0" build="p" animBg="1"/>
      <p:bldP spid="15" grpId="0" build="p" animBg="1"/>
      <p:bldP spid="16" grpId="0" build="p" animBg="1"/>
      <p:bldP spid="17" grpId="0" build="p" animBg="1"/>
      <p:bldP spid="18" grpId="0" build="p" animBg="1"/>
      <p:bldP spid="19" grpId="0" build="p" animBg="1"/>
      <p:bldP spid="20" grpId="0" build="p" animBg="1"/>
      <p:bldP spid="21" grpId="0" build="p" animBg="1"/>
      <p:bldP spid="22" grpId="0" build="p" animBg="1"/>
      <p:bldP spid="23"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lose up of a blue surface&#10;&#10;Description automatically generated">
            <a:extLst>
              <a:ext uri="{FF2B5EF4-FFF2-40B4-BE49-F238E27FC236}">
                <a16:creationId xmlns:a16="http://schemas.microsoft.com/office/drawing/2014/main" id="{C44F7E96-D70E-86A0-9BC9-165E756F3A18}"/>
              </a:ext>
            </a:extLst>
          </p:cNvPr>
          <p:cNvPicPr>
            <a:picLocks noChangeAspect="1"/>
          </p:cNvPicPr>
          <p:nvPr/>
        </p:nvPicPr>
        <p:blipFill>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D64EB5BF-96BC-4E26-AACE-56317C07DE57}"/>
              </a:ext>
            </a:extLst>
          </p:cNvPr>
          <p:cNvSpPr>
            <a:spLocks noGrp="1"/>
          </p:cNvSpPr>
          <p:nvPr>
            <p:ph type="title"/>
          </p:nvPr>
        </p:nvSpPr>
        <p:spPr>
          <a:xfrm>
            <a:off x="838200" y="365125"/>
            <a:ext cx="10515600" cy="1325563"/>
          </a:xfrm>
        </p:spPr>
        <p:txBody>
          <a:bodyPr>
            <a:normAutofit/>
          </a:bodyPr>
          <a:lstStyle/>
          <a:p>
            <a:r>
              <a:rPr lang="en-GB" sz="6000" dirty="0">
                <a:solidFill>
                  <a:srgbClr val="FFFFFF"/>
                </a:solidFill>
              </a:rPr>
              <a:t>Public Order Act 1986</a:t>
            </a:r>
          </a:p>
        </p:txBody>
      </p:sp>
      <p:sp>
        <p:nvSpPr>
          <p:cNvPr id="5" name="Slide Number Placeholder 4">
            <a:extLst>
              <a:ext uri="{FF2B5EF4-FFF2-40B4-BE49-F238E27FC236}">
                <a16:creationId xmlns:a16="http://schemas.microsoft.com/office/drawing/2014/main" id="{EF62D1D3-A29E-1288-0AEE-89093F5A5684}"/>
              </a:ext>
            </a:extLst>
          </p:cNvPr>
          <p:cNvSpPr>
            <a:spLocks noGrp="1"/>
          </p:cNvSpPr>
          <p:nvPr>
            <p:ph type="sldNum" sz="quarter" idx="12"/>
          </p:nvPr>
        </p:nvSpPr>
        <p:spPr>
          <a:xfrm>
            <a:off x="8610600" y="635635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23</a:t>
            </a:fld>
            <a:endParaRPr kumimoji="0" lang="en-GB"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35BF0611-CFB0-E248-5060-FCA7204A178A}"/>
              </a:ext>
            </a:extLst>
          </p:cNvPr>
          <p:cNvGraphicFramePr>
            <a:graphicFrameLocks noGrp="1"/>
          </p:cNvGraphicFramePr>
          <p:nvPr>
            <p:ph idx="1"/>
            <p:extLst>
              <p:ext uri="{D42A27DB-BD31-4B8C-83A1-F6EECF244321}">
                <p14:modId xmlns:p14="http://schemas.microsoft.com/office/powerpoint/2010/main" val="3856655019"/>
              </p:ext>
            </p:extLst>
          </p:nvPr>
        </p:nvGraphicFramePr>
        <p:xfrm>
          <a:off x="838200" y="1543050"/>
          <a:ext cx="10877550" cy="4633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94293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A17FD-5835-4416-1F64-803A30D8785F}"/>
              </a:ext>
            </a:extLst>
          </p:cNvPr>
          <p:cNvSpPr>
            <a:spLocks noGrp="1"/>
          </p:cNvSpPr>
          <p:nvPr>
            <p:ph type="title"/>
          </p:nvPr>
        </p:nvSpPr>
        <p:spPr>
          <a:xfrm>
            <a:off x="1371599" y="294538"/>
            <a:ext cx="9895951" cy="1033669"/>
          </a:xfrm>
        </p:spPr>
        <p:txBody>
          <a:bodyPr>
            <a:normAutofit/>
          </a:bodyPr>
          <a:lstStyle/>
          <a:p>
            <a:r>
              <a:rPr lang="en-GB" sz="6000" dirty="0">
                <a:solidFill>
                  <a:srgbClr val="FFFFFF"/>
                </a:solidFill>
              </a:rPr>
              <a:t>Public Order Act 1986</a:t>
            </a:r>
          </a:p>
        </p:txBody>
      </p:sp>
      <p:sp>
        <p:nvSpPr>
          <p:cNvPr id="3" name="Content Placeholder 2">
            <a:extLst>
              <a:ext uri="{FF2B5EF4-FFF2-40B4-BE49-F238E27FC236}">
                <a16:creationId xmlns:a16="http://schemas.microsoft.com/office/drawing/2014/main" id="{2D5D9907-2677-6CD2-757B-DEB948F0CE5A}"/>
              </a:ext>
            </a:extLst>
          </p:cNvPr>
          <p:cNvSpPr>
            <a:spLocks noGrp="1"/>
          </p:cNvSpPr>
          <p:nvPr>
            <p:ph idx="1"/>
          </p:nvPr>
        </p:nvSpPr>
        <p:spPr>
          <a:xfrm>
            <a:off x="1371599" y="1885279"/>
            <a:ext cx="9822582" cy="4116276"/>
          </a:xfrm>
        </p:spPr>
        <p:txBody>
          <a:bodyPr anchor="ctr">
            <a:normAutofit/>
          </a:bodyPr>
          <a:lstStyle/>
          <a:p>
            <a:r>
              <a:rPr lang="en-GB" dirty="0"/>
              <a:t>Offences and sections 4, 4A, and 5 are for the most part only committed in a public place but can be committed in the confines of a private space for example a communal area such as a shade laundry in a block of flats</a:t>
            </a:r>
          </a:p>
          <a:p>
            <a:r>
              <a:rPr lang="en-GB" dirty="0"/>
              <a:t>These offences can also apply when the conduct occurs in a private place but causes a person in a public place to be harassed, alarmed or distressed. For example, a householder attaching a poster to the inside of their front room I need a fans a person in the street outside</a:t>
            </a:r>
          </a:p>
        </p:txBody>
      </p:sp>
      <p:sp>
        <p:nvSpPr>
          <p:cNvPr id="4" name="Slide Number Placeholder 3">
            <a:extLst>
              <a:ext uri="{FF2B5EF4-FFF2-40B4-BE49-F238E27FC236}">
                <a16:creationId xmlns:a16="http://schemas.microsoft.com/office/drawing/2014/main" id="{8AB8155E-3342-3ECD-9C45-51F07FF18410}"/>
              </a:ext>
            </a:extLst>
          </p:cNvPr>
          <p:cNvSpPr>
            <a:spLocks noGrp="1"/>
          </p:cNvSpPr>
          <p:nvPr>
            <p:ph type="sldNum" sz="quarter" idx="12"/>
          </p:nvPr>
        </p:nvSpPr>
        <p:spPr>
          <a:xfrm>
            <a:off x="11704320" y="6455431"/>
            <a:ext cx="445913"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24</a:t>
            </a:fld>
            <a:endParaRPr lang="en-GB" sz="1100">
              <a:solidFill>
                <a:schemeClr val="tx1">
                  <a:lumMod val="50000"/>
                  <a:lumOff val="50000"/>
                </a:schemeClr>
              </a:solidFill>
            </a:endParaRPr>
          </a:p>
        </p:txBody>
      </p:sp>
    </p:spTree>
    <p:extLst>
      <p:ext uri="{BB962C8B-B14F-4D97-AF65-F5344CB8AC3E}">
        <p14:creationId xmlns:p14="http://schemas.microsoft.com/office/powerpoint/2010/main" val="2933347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A17FD-5835-4416-1F64-803A30D8785F}"/>
              </a:ext>
            </a:extLst>
          </p:cNvPr>
          <p:cNvSpPr>
            <a:spLocks noGrp="1"/>
          </p:cNvSpPr>
          <p:nvPr>
            <p:ph type="title"/>
          </p:nvPr>
        </p:nvSpPr>
        <p:spPr>
          <a:xfrm>
            <a:off x="1371599" y="294538"/>
            <a:ext cx="9895951" cy="1033669"/>
          </a:xfrm>
        </p:spPr>
        <p:txBody>
          <a:bodyPr>
            <a:normAutofit/>
          </a:bodyPr>
          <a:lstStyle/>
          <a:p>
            <a:r>
              <a:rPr lang="en-GB" sz="6000" dirty="0">
                <a:solidFill>
                  <a:srgbClr val="FFFFFF"/>
                </a:solidFill>
              </a:rPr>
              <a:t>Public Order Act 1986</a:t>
            </a:r>
          </a:p>
        </p:txBody>
      </p:sp>
      <p:sp>
        <p:nvSpPr>
          <p:cNvPr id="3" name="Content Placeholder 2">
            <a:extLst>
              <a:ext uri="{FF2B5EF4-FFF2-40B4-BE49-F238E27FC236}">
                <a16:creationId xmlns:a16="http://schemas.microsoft.com/office/drawing/2014/main" id="{2D5D9907-2677-6CD2-757B-DEB948F0CE5A}"/>
              </a:ext>
            </a:extLst>
          </p:cNvPr>
          <p:cNvSpPr>
            <a:spLocks noGrp="1"/>
          </p:cNvSpPr>
          <p:nvPr>
            <p:ph idx="1"/>
          </p:nvPr>
        </p:nvSpPr>
        <p:spPr>
          <a:xfrm>
            <a:off x="1371599" y="2048690"/>
            <a:ext cx="9724031" cy="3683358"/>
          </a:xfrm>
        </p:spPr>
        <p:txBody>
          <a:bodyPr anchor="ctr">
            <a:normAutofit/>
          </a:bodyPr>
          <a:lstStyle/>
          <a:p>
            <a:r>
              <a:rPr lang="en-GB" dirty="0"/>
              <a:t>Sections 5 and 4A - used for relatively minor forms of public disorder like persistent swearing and shouting</a:t>
            </a:r>
          </a:p>
          <a:p>
            <a:r>
              <a:rPr lang="en-GB" dirty="0"/>
              <a:t>Section 4 is used for more serious public disorder involving fear or provocation of violence</a:t>
            </a:r>
          </a:p>
          <a:p>
            <a:r>
              <a:rPr lang="en-GB" dirty="0"/>
              <a:t>Between offences under the different sections require careful consideration and still cause some debate in legal and police circles</a:t>
            </a:r>
          </a:p>
        </p:txBody>
      </p:sp>
      <p:sp>
        <p:nvSpPr>
          <p:cNvPr id="4" name="Slide Number Placeholder 3">
            <a:extLst>
              <a:ext uri="{FF2B5EF4-FFF2-40B4-BE49-F238E27FC236}">
                <a16:creationId xmlns:a16="http://schemas.microsoft.com/office/drawing/2014/main" id="{8AB8155E-3342-3ECD-9C45-51F07FF18410}"/>
              </a:ext>
            </a:extLst>
          </p:cNvPr>
          <p:cNvSpPr>
            <a:spLocks noGrp="1"/>
          </p:cNvSpPr>
          <p:nvPr>
            <p:ph type="sldNum" sz="quarter" idx="12"/>
          </p:nvPr>
        </p:nvSpPr>
        <p:spPr>
          <a:xfrm>
            <a:off x="11704320" y="6455431"/>
            <a:ext cx="445913"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25</a:t>
            </a:fld>
            <a:endParaRPr lang="en-GB" sz="1100">
              <a:solidFill>
                <a:schemeClr val="tx1">
                  <a:lumMod val="50000"/>
                  <a:lumOff val="50000"/>
                </a:schemeClr>
              </a:solidFill>
            </a:endParaRPr>
          </a:p>
        </p:txBody>
      </p:sp>
    </p:spTree>
    <p:extLst>
      <p:ext uri="{BB962C8B-B14F-4D97-AF65-F5344CB8AC3E}">
        <p14:creationId xmlns:p14="http://schemas.microsoft.com/office/powerpoint/2010/main" val="1783446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A17FD-5835-4416-1F64-803A30D8785F}"/>
              </a:ext>
            </a:extLst>
          </p:cNvPr>
          <p:cNvSpPr>
            <a:spLocks noGrp="1"/>
          </p:cNvSpPr>
          <p:nvPr>
            <p:ph type="title"/>
          </p:nvPr>
        </p:nvSpPr>
        <p:spPr/>
        <p:txBody>
          <a:bodyPr>
            <a:normAutofit/>
          </a:bodyPr>
          <a:lstStyle/>
          <a:p>
            <a:r>
              <a:rPr lang="en-GB" sz="6000" dirty="0"/>
              <a:t>Public Order Act 1986</a:t>
            </a:r>
          </a:p>
        </p:txBody>
      </p:sp>
      <p:graphicFrame>
        <p:nvGraphicFramePr>
          <p:cNvPr id="5" name="Content Placeholder 4">
            <a:extLst>
              <a:ext uri="{FF2B5EF4-FFF2-40B4-BE49-F238E27FC236}">
                <a16:creationId xmlns:a16="http://schemas.microsoft.com/office/drawing/2014/main" id="{EDF39F94-C7AF-213C-AE0D-8F4751B1F259}"/>
              </a:ext>
            </a:extLst>
          </p:cNvPr>
          <p:cNvGraphicFramePr>
            <a:graphicFrameLocks noGrp="1"/>
          </p:cNvGraphicFramePr>
          <p:nvPr>
            <p:ph idx="1"/>
            <p:extLst>
              <p:ext uri="{D42A27DB-BD31-4B8C-83A1-F6EECF244321}">
                <p14:modId xmlns:p14="http://schemas.microsoft.com/office/powerpoint/2010/main" val="2730447400"/>
              </p:ext>
            </p:extLst>
          </p:nvPr>
        </p:nvGraphicFramePr>
        <p:xfrm>
          <a:off x="838200" y="1682750"/>
          <a:ext cx="10515600" cy="467360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1192948336"/>
                    </a:ext>
                  </a:extLst>
                </a:gridCol>
                <a:gridCol w="2628900">
                  <a:extLst>
                    <a:ext uri="{9D8B030D-6E8A-4147-A177-3AD203B41FA5}">
                      <a16:colId xmlns:a16="http://schemas.microsoft.com/office/drawing/2014/main" val="1688697157"/>
                    </a:ext>
                  </a:extLst>
                </a:gridCol>
                <a:gridCol w="2628900">
                  <a:extLst>
                    <a:ext uri="{9D8B030D-6E8A-4147-A177-3AD203B41FA5}">
                      <a16:colId xmlns:a16="http://schemas.microsoft.com/office/drawing/2014/main" val="350434134"/>
                    </a:ext>
                  </a:extLst>
                </a:gridCol>
                <a:gridCol w="2628900">
                  <a:extLst>
                    <a:ext uri="{9D8B030D-6E8A-4147-A177-3AD203B41FA5}">
                      <a16:colId xmlns:a16="http://schemas.microsoft.com/office/drawing/2014/main" val="3414268590"/>
                    </a:ext>
                  </a:extLst>
                </a:gridCol>
              </a:tblGrid>
              <a:tr h="370840">
                <a:tc>
                  <a:txBody>
                    <a:bodyPr/>
                    <a:lstStyle/>
                    <a:p>
                      <a:endParaRPr lang="en-GB"/>
                    </a:p>
                  </a:txBody>
                  <a:tcPr/>
                </a:tc>
                <a:tc>
                  <a:txBody>
                    <a:bodyPr/>
                    <a:lstStyle/>
                    <a:p>
                      <a:r>
                        <a:rPr lang="en-GB" dirty="0"/>
                        <a:t>Section 4</a:t>
                      </a:r>
                    </a:p>
                  </a:txBody>
                  <a:tcPr/>
                </a:tc>
                <a:tc>
                  <a:txBody>
                    <a:bodyPr/>
                    <a:lstStyle/>
                    <a:p>
                      <a:r>
                        <a:rPr lang="en-GB" dirty="0"/>
                        <a:t>Section 4A</a:t>
                      </a:r>
                    </a:p>
                  </a:txBody>
                  <a:tcPr/>
                </a:tc>
                <a:tc>
                  <a:txBody>
                    <a:bodyPr/>
                    <a:lstStyle/>
                    <a:p>
                      <a:r>
                        <a:rPr lang="en-GB" dirty="0"/>
                        <a:t>Section 5</a:t>
                      </a:r>
                    </a:p>
                  </a:txBody>
                  <a:tcPr/>
                </a:tc>
                <a:extLst>
                  <a:ext uri="{0D108BD9-81ED-4DB2-BD59-A6C34878D82A}">
                    <a16:rowId xmlns:a16="http://schemas.microsoft.com/office/drawing/2014/main" val="248821271"/>
                  </a:ext>
                </a:extLst>
              </a:tr>
              <a:tr h="370840">
                <a:tc>
                  <a:txBody>
                    <a:bodyPr/>
                    <a:lstStyle/>
                    <a:p>
                      <a:r>
                        <a:rPr lang="en-GB" dirty="0"/>
                        <a:t>Intentions of the suspect</a:t>
                      </a:r>
                    </a:p>
                  </a:txBody>
                  <a:tcPr/>
                </a:tc>
                <a:tc>
                  <a:txBody>
                    <a:bodyPr/>
                    <a:lstStyle/>
                    <a:p>
                      <a:r>
                        <a:rPr lang="en-GB" dirty="0"/>
                        <a:t>Intends to cause fear of violence or to provoke violence</a:t>
                      </a:r>
                    </a:p>
                  </a:txBody>
                  <a:tcPr/>
                </a:tc>
                <a:tc>
                  <a:txBody>
                    <a:bodyPr/>
                    <a:lstStyle/>
                    <a:p>
                      <a:r>
                        <a:rPr lang="en-GB" dirty="0"/>
                        <a:t> Intends to be threatening abusive or</a:t>
                      </a:r>
                    </a:p>
                  </a:txBody>
                  <a:tcPr/>
                </a:tc>
                <a:tc>
                  <a:txBody>
                    <a:bodyPr/>
                    <a:lstStyle/>
                    <a:p>
                      <a:r>
                        <a:rPr lang="en-GB" dirty="0"/>
                        <a:t>No intention but is aware that the conduct is threatening or abusive</a:t>
                      </a:r>
                    </a:p>
                  </a:txBody>
                  <a:tcPr/>
                </a:tc>
                <a:extLst>
                  <a:ext uri="{0D108BD9-81ED-4DB2-BD59-A6C34878D82A}">
                    <a16:rowId xmlns:a16="http://schemas.microsoft.com/office/drawing/2014/main" val="2505579823"/>
                  </a:ext>
                </a:extLst>
              </a:tr>
              <a:tr h="370840">
                <a:tc>
                  <a:txBody>
                    <a:bodyPr/>
                    <a:lstStyle/>
                    <a:p>
                      <a:r>
                        <a:rPr lang="en-GB" dirty="0"/>
                        <a:t>Recipient of the conduct</a:t>
                      </a:r>
                    </a:p>
                  </a:txBody>
                  <a:tcPr/>
                </a:tc>
                <a:tc>
                  <a:txBody>
                    <a:bodyPr/>
                    <a:lstStyle/>
                    <a:p>
                      <a:r>
                        <a:rPr lang="en-GB" dirty="0"/>
                        <a:t>Conduct aiming towards a specific person</a:t>
                      </a:r>
                    </a:p>
                  </a:txBody>
                  <a:tcPr/>
                </a:tc>
                <a:tc>
                  <a:txBody>
                    <a:bodyPr/>
                    <a:lstStyle/>
                    <a:p>
                      <a:r>
                        <a:rPr lang="en-GB" dirty="0"/>
                        <a:t> Conduct does not have to be aimed towards a specific person</a:t>
                      </a:r>
                    </a:p>
                  </a:txBody>
                  <a:tcPr/>
                </a:tc>
                <a:tc>
                  <a:txBody>
                    <a:bodyPr/>
                    <a:lstStyle/>
                    <a:p>
                      <a:r>
                        <a:rPr lang="en-GB" dirty="0"/>
                        <a:t>Conduct does not have to be aimed towards a specific person but may be carried out within their hearing or sight</a:t>
                      </a:r>
                    </a:p>
                  </a:txBody>
                  <a:tcPr/>
                </a:tc>
                <a:extLst>
                  <a:ext uri="{0D108BD9-81ED-4DB2-BD59-A6C34878D82A}">
                    <a16:rowId xmlns:a16="http://schemas.microsoft.com/office/drawing/2014/main" val="766091936"/>
                  </a:ext>
                </a:extLst>
              </a:tr>
              <a:tr h="370840">
                <a:tc>
                  <a:txBody>
                    <a:bodyPr/>
                    <a:lstStyle/>
                    <a:p>
                      <a:r>
                        <a:rPr lang="en-GB" dirty="0"/>
                        <a:t>Includes disorderly behaviour?</a:t>
                      </a:r>
                    </a:p>
                  </a:txBody>
                  <a:tcPr/>
                </a:tc>
                <a:tc>
                  <a:txBody>
                    <a:bodyPr/>
                    <a:lstStyle/>
                    <a:p>
                      <a:r>
                        <a:rPr lang="en-GB" dirty="0"/>
                        <a:t>More than disorderly behaviour</a:t>
                      </a:r>
                    </a:p>
                  </a:txBody>
                  <a:tcPr/>
                </a:tc>
                <a:tc>
                  <a:txBody>
                    <a:bodyPr/>
                    <a:lstStyle/>
                    <a:p>
                      <a:endParaRPr lang="en-GB"/>
                    </a:p>
                  </a:txBody>
                  <a:tcPr/>
                </a:tc>
                <a:tc>
                  <a:txBody>
                    <a:bodyPr/>
                    <a:lstStyle/>
                    <a:p>
                      <a:r>
                        <a:rPr lang="en-GB" dirty="0"/>
                        <a:t>Includes disorderly behaviour</a:t>
                      </a:r>
                    </a:p>
                  </a:txBody>
                  <a:tcPr/>
                </a:tc>
                <a:extLst>
                  <a:ext uri="{0D108BD9-81ED-4DB2-BD59-A6C34878D82A}">
                    <a16:rowId xmlns:a16="http://schemas.microsoft.com/office/drawing/2014/main" val="1103641558"/>
                  </a:ext>
                </a:extLst>
              </a:tr>
              <a:tr h="370840">
                <a:tc>
                  <a:txBody>
                    <a:bodyPr/>
                    <a:lstStyle/>
                    <a:p>
                      <a:r>
                        <a:rPr lang="en-GB" dirty="0"/>
                        <a:t>Distribution of material?</a:t>
                      </a:r>
                    </a:p>
                  </a:txBody>
                  <a:tcPr/>
                </a:tc>
                <a:tc>
                  <a:txBody>
                    <a:bodyPr/>
                    <a:lstStyle/>
                    <a:p>
                      <a:r>
                        <a:rPr lang="en-GB" dirty="0"/>
                        <a:t> Includes distribution of</a:t>
                      </a:r>
                    </a:p>
                  </a:txBody>
                  <a:tcPr/>
                </a:tc>
                <a:tc>
                  <a:txBody>
                    <a:bodyPr/>
                    <a:lstStyle/>
                    <a:p>
                      <a:endParaRPr lang="en-GB"/>
                    </a:p>
                  </a:txBody>
                  <a:tcPr/>
                </a:tc>
                <a:tc>
                  <a:txBody>
                    <a:bodyPr/>
                    <a:lstStyle/>
                    <a:p>
                      <a:r>
                        <a:rPr lang="en-GB" dirty="0"/>
                        <a:t> No distribution of</a:t>
                      </a:r>
                    </a:p>
                  </a:txBody>
                  <a:tcPr/>
                </a:tc>
                <a:extLst>
                  <a:ext uri="{0D108BD9-81ED-4DB2-BD59-A6C34878D82A}">
                    <a16:rowId xmlns:a16="http://schemas.microsoft.com/office/drawing/2014/main" val="1398954755"/>
                  </a:ext>
                </a:extLst>
              </a:tr>
              <a:tr h="370840">
                <a:tc>
                  <a:txBody>
                    <a:bodyPr/>
                    <a:lstStyle/>
                    <a:p>
                      <a:r>
                        <a:rPr lang="en-GB" dirty="0"/>
                        <a:t> How to come over the behaviour</a:t>
                      </a:r>
                    </a:p>
                  </a:txBody>
                  <a:tcPr/>
                </a:tc>
                <a:tc>
                  <a:txBody>
                    <a:bodyPr/>
                    <a:lstStyle/>
                    <a:p>
                      <a:r>
                        <a:rPr lang="en-GB" dirty="0"/>
                        <a:t>No specific outcome is required to prove this offence</a:t>
                      </a:r>
                    </a:p>
                  </a:txBody>
                  <a:tcPr/>
                </a:tc>
                <a:tc>
                  <a:txBody>
                    <a:bodyPr/>
                    <a:lstStyle/>
                    <a:p>
                      <a:r>
                        <a:rPr lang="en-GB" dirty="0"/>
                        <a:t>An </a:t>
                      </a:r>
                      <a:r>
                        <a:rPr lang="en-GB" dirty="0" err="1"/>
                        <a:t>identifiablethe</a:t>
                      </a:r>
                      <a:r>
                        <a:rPr lang="en-GB" dirty="0"/>
                        <a:t> person must be harassed alarmed or distressed</a:t>
                      </a:r>
                    </a:p>
                  </a:txBody>
                  <a:tcPr/>
                </a:tc>
                <a:tc>
                  <a:txBody>
                    <a:bodyPr/>
                    <a:lstStyle/>
                    <a:p>
                      <a:r>
                        <a:rPr lang="en-GB" dirty="0"/>
                        <a:t>No specific outcome is required to prove this offence</a:t>
                      </a:r>
                    </a:p>
                  </a:txBody>
                  <a:tcPr/>
                </a:tc>
                <a:extLst>
                  <a:ext uri="{0D108BD9-81ED-4DB2-BD59-A6C34878D82A}">
                    <a16:rowId xmlns:a16="http://schemas.microsoft.com/office/drawing/2014/main" val="129348548"/>
                  </a:ext>
                </a:extLst>
              </a:tr>
            </a:tbl>
          </a:graphicData>
        </a:graphic>
      </p:graphicFrame>
      <p:sp>
        <p:nvSpPr>
          <p:cNvPr id="4" name="Slide Number Placeholder 3">
            <a:extLst>
              <a:ext uri="{FF2B5EF4-FFF2-40B4-BE49-F238E27FC236}">
                <a16:creationId xmlns:a16="http://schemas.microsoft.com/office/drawing/2014/main" id="{8AB8155E-3342-3ECD-9C45-51F07FF18410}"/>
              </a:ext>
            </a:extLst>
          </p:cNvPr>
          <p:cNvSpPr>
            <a:spLocks noGrp="1"/>
          </p:cNvSpPr>
          <p:nvPr>
            <p:ph type="sldNum" sz="quarter" idx="12"/>
          </p:nvPr>
        </p:nvSpPr>
        <p:spPr/>
        <p:txBody>
          <a:bodyPr/>
          <a:lstStyle/>
          <a:p>
            <a:fld id="{7EE70F85-FB46-4664-904F-529BF12CA752}" type="slidenum">
              <a:rPr lang="en-GB" smtClean="0"/>
              <a:t>26</a:t>
            </a:fld>
            <a:endParaRPr lang="en-GB"/>
          </a:p>
        </p:txBody>
      </p:sp>
    </p:spTree>
    <p:extLst>
      <p:ext uri="{BB962C8B-B14F-4D97-AF65-F5344CB8AC3E}">
        <p14:creationId xmlns:p14="http://schemas.microsoft.com/office/powerpoint/2010/main" val="1306694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C0C844-F0F1-464E-87BD-3FEC3B0B048C}"/>
              </a:ext>
            </a:extLst>
          </p:cNvPr>
          <p:cNvSpPr>
            <a:spLocks noGrp="1"/>
          </p:cNvSpPr>
          <p:nvPr>
            <p:ph type="title"/>
          </p:nvPr>
        </p:nvSpPr>
        <p:spPr>
          <a:xfrm>
            <a:off x="1371599" y="294538"/>
            <a:ext cx="9895951" cy="1033669"/>
          </a:xfrm>
        </p:spPr>
        <p:txBody>
          <a:bodyPr>
            <a:normAutofit/>
          </a:bodyPr>
          <a:lstStyle/>
          <a:p>
            <a:r>
              <a:rPr lang="en-GB" sz="6000" dirty="0">
                <a:solidFill>
                  <a:srgbClr val="FFFFFF"/>
                </a:solidFill>
              </a:rPr>
              <a:t>Serious Public Order Offences</a:t>
            </a:r>
          </a:p>
        </p:txBody>
      </p:sp>
      <p:sp>
        <p:nvSpPr>
          <p:cNvPr id="3" name="Content Placeholder 2">
            <a:extLst>
              <a:ext uri="{FF2B5EF4-FFF2-40B4-BE49-F238E27FC236}">
                <a16:creationId xmlns:a16="http://schemas.microsoft.com/office/drawing/2014/main" id="{01BE7BF7-3379-449F-9823-708B8CFD3115}"/>
              </a:ext>
            </a:extLst>
          </p:cNvPr>
          <p:cNvSpPr>
            <a:spLocks noGrp="1"/>
          </p:cNvSpPr>
          <p:nvPr>
            <p:ph idx="1"/>
          </p:nvPr>
        </p:nvSpPr>
        <p:spPr>
          <a:xfrm>
            <a:off x="1371599" y="2050181"/>
            <a:ext cx="9895951" cy="3951374"/>
          </a:xfrm>
        </p:spPr>
        <p:txBody>
          <a:bodyPr anchor="ctr">
            <a:normAutofit/>
          </a:bodyPr>
          <a:lstStyle/>
          <a:p>
            <a:r>
              <a:rPr lang="en-GB" dirty="0"/>
              <a:t>Section 3 affray Section 2 violent disorder Section 1 riot</a:t>
            </a:r>
          </a:p>
          <a:p>
            <a:r>
              <a:rPr lang="en-GB" dirty="0"/>
              <a:t>violence is essentially aggressive or hostile conduct towards property or persons and include acts capable of causing injury even if no injury or damage is caused </a:t>
            </a:r>
          </a:p>
          <a:p>
            <a:r>
              <a:rPr lang="en-GB" dirty="0"/>
              <a:t>For example throwing a full can of beer towards a person even if it falls short (see s 8 Public Order Act</a:t>
            </a:r>
          </a:p>
        </p:txBody>
      </p:sp>
      <p:sp>
        <p:nvSpPr>
          <p:cNvPr id="4" name="Slide Number Placeholder 3">
            <a:extLst>
              <a:ext uri="{FF2B5EF4-FFF2-40B4-BE49-F238E27FC236}">
                <a16:creationId xmlns:a16="http://schemas.microsoft.com/office/drawing/2014/main" id="{C8D1B390-399A-F248-9142-95FFCAB5F102}"/>
              </a:ext>
            </a:extLst>
          </p:cNvPr>
          <p:cNvSpPr>
            <a:spLocks noGrp="1"/>
          </p:cNvSpPr>
          <p:nvPr>
            <p:ph type="sldNum" sz="quarter" idx="12"/>
          </p:nvPr>
        </p:nvSpPr>
        <p:spPr>
          <a:xfrm>
            <a:off x="11704320" y="6455431"/>
            <a:ext cx="445913"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27</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3249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697AD-0AEB-4CED-81EE-7616A3F32D92}"/>
              </a:ext>
            </a:extLst>
          </p:cNvPr>
          <p:cNvSpPr>
            <a:spLocks noGrp="1"/>
          </p:cNvSpPr>
          <p:nvPr>
            <p:ph type="title"/>
          </p:nvPr>
        </p:nvSpPr>
        <p:spPr>
          <a:xfrm>
            <a:off x="1371599" y="294538"/>
            <a:ext cx="9895951" cy="1033669"/>
          </a:xfrm>
        </p:spPr>
        <p:txBody>
          <a:bodyPr>
            <a:normAutofit/>
          </a:bodyPr>
          <a:lstStyle/>
          <a:p>
            <a:r>
              <a:rPr lang="en-GB" sz="6000" dirty="0">
                <a:solidFill>
                  <a:srgbClr val="FFFFFF"/>
                </a:solidFill>
              </a:rPr>
              <a:t>Affray (s3)</a:t>
            </a:r>
          </a:p>
        </p:txBody>
      </p:sp>
      <p:sp>
        <p:nvSpPr>
          <p:cNvPr id="3" name="Content Placeholder 2">
            <a:extLst>
              <a:ext uri="{FF2B5EF4-FFF2-40B4-BE49-F238E27FC236}">
                <a16:creationId xmlns:a16="http://schemas.microsoft.com/office/drawing/2014/main" id="{47A3F36D-2E91-4255-9F62-6E08819401FB}"/>
              </a:ext>
            </a:extLst>
          </p:cNvPr>
          <p:cNvSpPr>
            <a:spLocks noGrp="1"/>
          </p:cNvSpPr>
          <p:nvPr>
            <p:ph idx="1"/>
          </p:nvPr>
        </p:nvSpPr>
        <p:spPr>
          <a:xfrm>
            <a:off x="1371599" y="1891970"/>
            <a:ext cx="9791701" cy="4109585"/>
          </a:xfrm>
        </p:spPr>
        <p:txBody>
          <a:bodyPr anchor="ctr">
            <a:normAutofit/>
          </a:bodyPr>
          <a:lstStyle/>
          <a:p>
            <a:r>
              <a:rPr lang="en-GB" dirty="0"/>
              <a:t>The threat of violence is capable of upsetting others</a:t>
            </a:r>
          </a:p>
          <a:p>
            <a:r>
              <a:rPr lang="en-GB" dirty="0"/>
              <a:t>Three parties involved in an affray</a:t>
            </a:r>
          </a:p>
          <a:p>
            <a:endParaRPr lang="en-GB" dirty="0"/>
          </a:p>
          <a:p>
            <a:pPr marL="514350" indent="-514350">
              <a:buFont typeface="+mj-lt"/>
              <a:buAutoNum type="arabicPeriod"/>
            </a:pPr>
            <a:r>
              <a:rPr lang="en-GB" dirty="0"/>
              <a:t>the individual making the threats</a:t>
            </a:r>
          </a:p>
          <a:p>
            <a:pPr marL="514350" indent="-514350">
              <a:buFont typeface="+mj-lt"/>
              <a:buAutoNum type="arabicPeriod"/>
            </a:pPr>
            <a:r>
              <a:rPr lang="en-GB" dirty="0"/>
              <a:t>the person subject to the threats and</a:t>
            </a:r>
          </a:p>
          <a:p>
            <a:pPr marL="514350" indent="-514350">
              <a:buFont typeface="+mj-lt"/>
              <a:buAutoNum type="arabicPeriod"/>
            </a:pPr>
            <a:r>
              <a:rPr lang="en-GB" dirty="0"/>
              <a:t>one or more bystanders or sufficient likelihood of one or more by standards arriving at the scene</a:t>
            </a:r>
          </a:p>
          <a:p>
            <a:endParaRPr lang="en-GB" dirty="0"/>
          </a:p>
        </p:txBody>
      </p:sp>
      <p:sp>
        <p:nvSpPr>
          <p:cNvPr id="4" name="Slide Number Placeholder 3">
            <a:extLst>
              <a:ext uri="{FF2B5EF4-FFF2-40B4-BE49-F238E27FC236}">
                <a16:creationId xmlns:a16="http://schemas.microsoft.com/office/drawing/2014/main" id="{38790F39-B886-5FD7-8522-AFE5CCD69AB0}"/>
              </a:ext>
            </a:extLst>
          </p:cNvPr>
          <p:cNvSpPr>
            <a:spLocks noGrp="1"/>
          </p:cNvSpPr>
          <p:nvPr>
            <p:ph type="sldNum" sz="quarter" idx="12"/>
          </p:nvPr>
        </p:nvSpPr>
        <p:spPr>
          <a:xfrm>
            <a:off x="11704320" y="6455431"/>
            <a:ext cx="445913"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28</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576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F695A-3648-13BD-4BB0-BD9EF74138C2}"/>
              </a:ext>
            </a:extLst>
          </p:cNvPr>
          <p:cNvSpPr>
            <a:spLocks noGrp="1"/>
          </p:cNvSpPr>
          <p:nvPr>
            <p:ph type="title"/>
          </p:nvPr>
        </p:nvSpPr>
        <p:spPr>
          <a:xfrm>
            <a:off x="972152" y="278535"/>
            <a:ext cx="10459028" cy="1033669"/>
          </a:xfrm>
        </p:spPr>
        <p:txBody>
          <a:bodyPr>
            <a:noAutofit/>
          </a:bodyPr>
          <a:lstStyle/>
          <a:p>
            <a:r>
              <a:rPr lang="en-GB" sz="6000" dirty="0">
                <a:solidFill>
                  <a:srgbClr val="FFFFFF"/>
                </a:solidFill>
              </a:rPr>
              <a:t>Violent disorder (s2) and Riot (s1)</a:t>
            </a:r>
          </a:p>
        </p:txBody>
      </p:sp>
      <p:sp>
        <p:nvSpPr>
          <p:cNvPr id="3" name="Content Placeholder 2">
            <a:extLst>
              <a:ext uri="{FF2B5EF4-FFF2-40B4-BE49-F238E27FC236}">
                <a16:creationId xmlns:a16="http://schemas.microsoft.com/office/drawing/2014/main" id="{B3E6ADF7-35A7-5B9A-2E1E-729BB06E67B4}"/>
              </a:ext>
            </a:extLst>
          </p:cNvPr>
          <p:cNvSpPr>
            <a:spLocks noGrp="1"/>
          </p:cNvSpPr>
          <p:nvPr>
            <p:ph idx="1"/>
          </p:nvPr>
        </p:nvSpPr>
        <p:spPr>
          <a:xfrm>
            <a:off x="1371599" y="2040556"/>
            <a:ext cx="10400098" cy="4414875"/>
          </a:xfrm>
        </p:spPr>
        <p:txBody>
          <a:bodyPr anchor="ctr">
            <a:noAutofit/>
          </a:bodyPr>
          <a:lstStyle/>
          <a:p>
            <a:r>
              <a:rPr lang="en-GB" dirty="0"/>
              <a:t>For violent disorder three or more persons must be present together and use or threaten to use unlawful violence</a:t>
            </a:r>
          </a:p>
          <a:p>
            <a:r>
              <a:rPr lang="en-GB" dirty="0"/>
              <a:t>There must be an intention to use or threaten violence or an awareness that the conduct may be violent or may threaten violence</a:t>
            </a:r>
          </a:p>
          <a:p>
            <a:r>
              <a:rPr lang="en-GB" dirty="0"/>
              <a:t>The offence of riot is similar to that of violent disorder but 12 or more people must be present</a:t>
            </a:r>
          </a:p>
          <a:p>
            <a:r>
              <a:rPr lang="en-GB" dirty="0"/>
              <a:t>Charges of riot are very rare</a:t>
            </a:r>
          </a:p>
          <a:p>
            <a:r>
              <a:rPr lang="en-GB" dirty="0"/>
              <a:t>Riot offences are triable on indictment only and the maximum penalty is 10 years imprisonment</a:t>
            </a:r>
          </a:p>
        </p:txBody>
      </p:sp>
      <p:sp>
        <p:nvSpPr>
          <p:cNvPr id="4" name="Slide Number Placeholder 3">
            <a:extLst>
              <a:ext uri="{FF2B5EF4-FFF2-40B4-BE49-F238E27FC236}">
                <a16:creationId xmlns:a16="http://schemas.microsoft.com/office/drawing/2014/main" id="{65ED8BA2-7002-6AFA-1034-A272620DC56A}"/>
              </a:ext>
            </a:extLst>
          </p:cNvPr>
          <p:cNvSpPr>
            <a:spLocks noGrp="1"/>
          </p:cNvSpPr>
          <p:nvPr>
            <p:ph type="sldNum" sz="quarter" idx="12"/>
          </p:nvPr>
        </p:nvSpPr>
        <p:spPr>
          <a:xfrm>
            <a:off x="11704320" y="6455431"/>
            <a:ext cx="445913"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29</a:t>
            </a:fld>
            <a:endParaRPr lang="en-GB" sz="1100">
              <a:solidFill>
                <a:schemeClr val="tx1">
                  <a:lumMod val="50000"/>
                  <a:lumOff val="50000"/>
                </a:schemeClr>
              </a:solidFill>
            </a:endParaRPr>
          </a:p>
        </p:txBody>
      </p:sp>
    </p:spTree>
    <p:extLst>
      <p:ext uri="{BB962C8B-B14F-4D97-AF65-F5344CB8AC3E}">
        <p14:creationId xmlns:p14="http://schemas.microsoft.com/office/powerpoint/2010/main" val="1866511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CB132-E194-B577-B1D6-989E9D83AA22}"/>
              </a:ext>
            </a:extLst>
          </p:cNvPr>
          <p:cNvSpPr>
            <a:spLocks noGrp="1"/>
          </p:cNvSpPr>
          <p:nvPr>
            <p:ph type="title"/>
          </p:nvPr>
        </p:nvSpPr>
        <p:spPr>
          <a:xfrm>
            <a:off x="1371599" y="18123"/>
            <a:ext cx="10072839" cy="1597433"/>
          </a:xfrm>
        </p:spPr>
        <p:txBody>
          <a:bodyPr>
            <a:noAutofit/>
          </a:bodyPr>
          <a:lstStyle/>
          <a:p>
            <a:r>
              <a:rPr lang="en-GB" sz="5400" dirty="0">
                <a:solidFill>
                  <a:srgbClr val="FFFFFF"/>
                </a:solidFill>
              </a:rPr>
              <a:t>Hatred on grounds of race, religion and sexual orientation</a:t>
            </a:r>
          </a:p>
        </p:txBody>
      </p:sp>
      <p:sp>
        <p:nvSpPr>
          <p:cNvPr id="3" name="Content Placeholder 2">
            <a:extLst>
              <a:ext uri="{FF2B5EF4-FFF2-40B4-BE49-F238E27FC236}">
                <a16:creationId xmlns:a16="http://schemas.microsoft.com/office/drawing/2014/main" id="{A050633F-AEFA-849A-5D49-7C0F2B31961A}"/>
              </a:ext>
            </a:extLst>
          </p:cNvPr>
          <p:cNvSpPr>
            <a:spLocks noGrp="1"/>
          </p:cNvSpPr>
          <p:nvPr>
            <p:ph idx="1"/>
          </p:nvPr>
        </p:nvSpPr>
        <p:spPr>
          <a:xfrm>
            <a:off x="1371599" y="2069432"/>
            <a:ext cx="10332721" cy="3932123"/>
          </a:xfrm>
        </p:spPr>
        <p:txBody>
          <a:bodyPr anchor="ctr">
            <a:normAutofit/>
          </a:bodyPr>
          <a:lstStyle/>
          <a:p>
            <a:r>
              <a:rPr lang="en-GB" dirty="0"/>
              <a:t>The original 1986 Act was amended to address stirring up or inciting hatred against a group of people on certain grounds</a:t>
            </a:r>
          </a:p>
          <a:p>
            <a:r>
              <a:rPr lang="en-GB" dirty="0"/>
              <a:t>These are the type of hate crime sometimes known as motivated hate crimes</a:t>
            </a:r>
          </a:p>
          <a:p>
            <a:r>
              <a:rPr lang="en-GB" dirty="0"/>
              <a:t>Motivations include:</a:t>
            </a:r>
          </a:p>
          <a:p>
            <a:pPr lvl="1"/>
            <a:r>
              <a:rPr lang="en-GB" sz="2800" dirty="0"/>
              <a:t>racial hatred (s.17)</a:t>
            </a:r>
          </a:p>
          <a:p>
            <a:pPr lvl="1"/>
            <a:r>
              <a:rPr lang="en-GB" sz="2800" dirty="0"/>
              <a:t>religious hatred (s.29A)</a:t>
            </a:r>
          </a:p>
          <a:p>
            <a:pPr lvl="1"/>
            <a:r>
              <a:rPr lang="en-GB" sz="2800" dirty="0"/>
              <a:t>hatred on the grounds of sexual orientation (s.29b)</a:t>
            </a:r>
          </a:p>
        </p:txBody>
      </p:sp>
      <p:sp>
        <p:nvSpPr>
          <p:cNvPr id="4" name="Slide Number Placeholder 3">
            <a:extLst>
              <a:ext uri="{FF2B5EF4-FFF2-40B4-BE49-F238E27FC236}">
                <a16:creationId xmlns:a16="http://schemas.microsoft.com/office/drawing/2014/main" id="{B4E11CFE-675D-7C17-2C07-FE48BA5E86D4}"/>
              </a:ext>
            </a:extLst>
          </p:cNvPr>
          <p:cNvSpPr>
            <a:spLocks noGrp="1"/>
          </p:cNvSpPr>
          <p:nvPr>
            <p:ph type="sldNum" sz="quarter" idx="12"/>
          </p:nvPr>
        </p:nvSpPr>
        <p:spPr>
          <a:xfrm>
            <a:off x="11704320" y="6455431"/>
            <a:ext cx="445913"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30</a:t>
            </a:fld>
            <a:endParaRPr lang="en-GB" sz="1100">
              <a:solidFill>
                <a:schemeClr val="tx1">
                  <a:lumMod val="50000"/>
                  <a:lumOff val="50000"/>
                </a:schemeClr>
              </a:solidFill>
            </a:endParaRPr>
          </a:p>
        </p:txBody>
      </p:sp>
    </p:spTree>
    <p:extLst>
      <p:ext uri="{BB962C8B-B14F-4D97-AF65-F5344CB8AC3E}">
        <p14:creationId xmlns:p14="http://schemas.microsoft.com/office/powerpoint/2010/main" val="4171775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CB132-E194-B577-B1D6-989E9D83AA22}"/>
              </a:ext>
            </a:extLst>
          </p:cNvPr>
          <p:cNvSpPr>
            <a:spLocks noGrp="1"/>
          </p:cNvSpPr>
          <p:nvPr>
            <p:ph type="title"/>
          </p:nvPr>
        </p:nvSpPr>
        <p:spPr>
          <a:xfrm>
            <a:off x="838200" y="365125"/>
            <a:ext cx="10515600" cy="1797384"/>
          </a:xfrm>
        </p:spPr>
        <p:txBody>
          <a:bodyPr>
            <a:normAutofit/>
          </a:bodyPr>
          <a:lstStyle/>
          <a:p>
            <a:r>
              <a:rPr lang="en-GB" sz="5400" dirty="0"/>
              <a:t>Hatred on grounds of race, religion and sexual orientation</a:t>
            </a:r>
          </a:p>
        </p:txBody>
      </p:sp>
      <p:graphicFrame>
        <p:nvGraphicFramePr>
          <p:cNvPr id="5" name="Content Placeholder 4">
            <a:extLst>
              <a:ext uri="{FF2B5EF4-FFF2-40B4-BE49-F238E27FC236}">
                <a16:creationId xmlns:a16="http://schemas.microsoft.com/office/drawing/2014/main" id="{2D9377DA-56B4-2F48-E325-91993E6CA960}"/>
              </a:ext>
            </a:extLst>
          </p:cNvPr>
          <p:cNvGraphicFramePr>
            <a:graphicFrameLocks noGrp="1"/>
          </p:cNvGraphicFramePr>
          <p:nvPr>
            <p:ph idx="1"/>
            <p:extLst>
              <p:ext uri="{D42A27DB-BD31-4B8C-83A1-F6EECF244321}">
                <p14:modId xmlns:p14="http://schemas.microsoft.com/office/powerpoint/2010/main" val="2501107331"/>
              </p:ext>
            </p:extLst>
          </p:nvPr>
        </p:nvGraphicFramePr>
        <p:xfrm>
          <a:off x="838203" y="2162509"/>
          <a:ext cx="10515597" cy="3779520"/>
        </p:xfrm>
        <a:graphic>
          <a:graphicData uri="http://schemas.openxmlformats.org/drawingml/2006/table">
            <a:tbl>
              <a:tblPr firstRow="1" bandRow="1">
                <a:tableStyleId>{5C22544A-7EE6-4342-B048-85BDC9FD1C3A}</a:tableStyleId>
              </a:tblPr>
              <a:tblGrid>
                <a:gridCol w="5772150">
                  <a:extLst>
                    <a:ext uri="{9D8B030D-6E8A-4147-A177-3AD203B41FA5}">
                      <a16:colId xmlns:a16="http://schemas.microsoft.com/office/drawing/2014/main" val="2369207241"/>
                    </a:ext>
                  </a:extLst>
                </a:gridCol>
                <a:gridCol w="1600200">
                  <a:extLst>
                    <a:ext uri="{9D8B030D-6E8A-4147-A177-3AD203B41FA5}">
                      <a16:colId xmlns:a16="http://schemas.microsoft.com/office/drawing/2014/main" val="3959686916"/>
                    </a:ext>
                  </a:extLst>
                </a:gridCol>
                <a:gridCol w="3143247">
                  <a:extLst>
                    <a:ext uri="{9D8B030D-6E8A-4147-A177-3AD203B41FA5}">
                      <a16:colId xmlns:a16="http://schemas.microsoft.com/office/drawing/2014/main" val="2462176543"/>
                    </a:ext>
                  </a:extLst>
                </a:gridCol>
              </a:tblGrid>
              <a:tr h="370840">
                <a:tc>
                  <a:txBody>
                    <a:bodyPr/>
                    <a:lstStyle/>
                    <a:p>
                      <a:r>
                        <a:rPr lang="en-GB" sz="2000" dirty="0"/>
                        <a:t>Activity</a:t>
                      </a:r>
                    </a:p>
                  </a:txBody>
                  <a:tcPr/>
                </a:tc>
                <a:tc gridSpan="2">
                  <a:txBody>
                    <a:bodyPr/>
                    <a:lstStyle/>
                    <a:p>
                      <a:r>
                        <a:rPr lang="en-GB" sz="2000" dirty="0"/>
                        <a:t>Grounds for hatred</a:t>
                      </a:r>
                    </a:p>
                  </a:txBody>
                  <a:tcPr/>
                </a:tc>
                <a:tc hMerge="1">
                  <a:txBody>
                    <a:bodyPr/>
                    <a:lstStyle/>
                    <a:p>
                      <a:endParaRPr lang="en-GB"/>
                    </a:p>
                  </a:txBody>
                  <a:tcPr/>
                </a:tc>
                <a:extLst>
                  <a:ext uri="{0D108BD9-81ED-4DB2-BD59-A6C34878D82A}">
                    <a16:rowId xmlns:a16="http://schemas.microsoft.com/office/drawing/2014/main" val="2003098050"/>
                  </a:ext>
                </a:extLst>
              </a:tr>
              <a:tr h="370840">
                <a:tc>
                  <a:txBody>
                    <a:bodyPr/>
                    <a:lstStyle/>
                    <a:p>
                      <a:endParaRPr lang="en-GB" sz="2000" dirty="0"/>
                    </a:p>
                  </a:txBody>
                  <a:tcPr/>
                </a:tc>
                <a:tc>
                  <a:txBody>
                    <a:bodyPr/>
                    <a:lstStyle/>
                    <a:p>
                      <a:r>
                        <a:rPr lang="en-GB" sz="2000" b="1" dirty="0"/>
                        <a:t>Racial</a:t>
                      </a:r>
                    </a:p>
                  </a:txBody>
                  <a:tcPr/>
                </a:tc>
                <a:tc>
                  <a:txBody>
                    <a:bodyPr/>
                    <a:lstStyle/>
                    <a:p>
                      <a:r>
                        <a:rPr lang="en-GB" sz="2000" b="1" dirty="0"/>
                        <a:t>Religious or sexual orientation</a:t>
                      </a:r>
                    </a:p>
                  </a:txBody>
                  <a:tcPr/>
                </a:tc>
                <a:extLst>
                  <a:ext uri="{0D108BD9-81ED-4DB2-BD59-A6C34878D82A}">
                    <a16:rowId xmlns:a16="http://schemas.microsoft.com/office/drawing/2014/main" val="270100740"/>
                  </a:ext>
                </a:extLst>
              </a:tr>
              <a:tr h="370840">
                <a:tc>
                  <a:txBody>
                    <a:bodyPr/>
                    <a:lstStyle/>
                    <a:p>
                      <a:r>
                        <a:rPr lang="en-GB" sz="2000" dirty="0"/>
                        <a:t>Using threatening words or behaviour or display in written material</a:t>
                      </a:r>
                    </a:p>
                  </a:txBody>
                  <a:tcPr/>
                </a:tc>
                <a:tc>
                  <a:txBody>
                    <a:bodyPr/>
                    <a:lstStyle/>
                    <a:p>
                      <a:r>
                        <a:rPr lang="en-GB" sz="2000" dirty="0"/>
                        <a:t>18</a:t>
                      </a:r>
                    </a:p>
                  </a:txBody>
                  <a:tcPr/>
                </a:tc>
                <a:tc>
                  <a:txBody>
                    <a:bodyPr/>
                    <a:lstStyle/>
                    <a:p>
                      <a:r>
                        <a:rPr lang="en-GB" sz="2000" dirty="0"/>
                        <a:t>29B</a:t>
                      </a:r>
                    </a:p>
                  </a:txBody>
                  <a:tcPr/>
                </a:tc>
                <a:extLst>
                  <a:ext uri="{0D108BD9-81ED-4DB2-BD59-A6C34878D82A}">
                    <a16:rowId xmlns:a16="http://schemas.microsoft.com/office/drawing/2014/main" val="1224629890"/>
                  </a:ext>
                </a:extLst>
              </a:tr>
              <a:tr h="370840">
                <a:tc>
                  <a:txBody>
                    <a:bodyPr/>
                    <a:lstStyle/>
                    <a:p>
                      <a:r>
                        <a:rPr lang="en-GB" sz="2000" dirty="0"/>
                        <a:t>Publishing or distributing written material</a:t>
                      </a:r>
                    </a:p>
                  </a:txBody>
                  <a:tcPr/>
                </a:tc>
                <a:tc>
                  <a:txBody>
                    <a:bodyPr/>
                    <a:lstStyle/>
                    <a:p>
                      <a:r>
                        <a:rPr lang="en-GB" sz="2000" dirty="0"/>
                        <a:t>19</a:t>
                      </a:r>
                    </a:p>
                  </a:txBody>
                  <a:tcPr/>
                </a:tc>
                <a:tc>
                  <a:txBody>
                    <a:bodyPr/>
                    <a:lstStyle/>
                    <a:p>
                      <a:r>
                        <a:rPr lang="en-GB" sz="2000" dirty="0"/>
                        <a:t> 29C</a:t>
                      </a:r>
                    </a:p>
                  </a:txBody>
                  <a:tcPr/>
                </a:tc>
                <a:extLst>
                  <a:ext uri="{0D108BD9-81ED-4DB2-BD59-A6C34878D82A}">
                    <a16:rowId xmlns:a16="http://schemas.microsoft.com/office/drawing/2014/main" val="4119988312"/>
                  </a:ext>
                </a:extLst>
              </a:tr>
              <a:tr h="370840">
                <a:tc>
                  <a:txBody>
                    <a:bodyPr/>
                    <a:lstStyle/>
                    <a:p>
                      <a:r>
                        <a:rPr lang="en-GB" sz="2000" dirty="0"/>
                        <a:t>Public performance of a play</a:t>
                      </a:r>
                    </a:p>
                  </a:txBody>
                  <a:tcPr/>
                </a:tc>
                <a:tc>
                  <a:txBody>
                    <a:bodyPr/>
                    <a:lstStyle/>
                    <a:p>
                      <a:r>
                        <a:rPr lang="en-GB" sz="2000" dirty="0"/>
                        <a:t>20</a:t>
                      </a:r>
                    </a:p>
                  </a:txBody>
                  <a:tcPr/>
                </a:tc>
                <a:tc>
                  <a:txBody>
                    <a:bodyPr/>
                    <a:lstStyle/>
                    <a:p>
                      <a:r>
                        <a:rPr lang="en-GB" sz="2000" dirty="0"/>
                        <a:t>29D</a:t>
                      </a:r>
                    </a:p>
                  </a:txBody>
                  <a:tcPr/>
                </a:tc>
                <a:extLst>
                  <a:ext uri="{0D108BD9-81ED-4DB2-BD59-A6C34878D82A}">
                    <a16:rowId xmlns:a16="http://schemas.microsoft.com/office/drawing/2014/main" val="2587578330"/>
                  </a:ext>
                </a:extLst>
              </a:tr>
              <a:tr h="370840">
                <a:tc>
                  <a:txBody>
                    <a:bodyPr/>
                    <a:lstStyle/>
                    <a:p>
                      <a:r>
                        <a:rPr lang="en-GB" sz="2000" dirty="0"/>
                        <a:t>Distributing showing or playing a recording</a:t>
                      </a:r>
                    </a:p>
                  </a:txBody>
                  <a:tcPr/>
                </a:tc>
                <a:tc>
                  <a:txBody>
                    <a:bodyPr/>
                    <a:lstStyle/>
                    <a:p>
                      <a:r>
                        <a:rPr lang="en-GB" sz="2000" dirty="0"/>
                        <a:t>21</a:t>
                      </a:r>
                    </a:p>
                  </a:txBody>
                  <a:tcPr/>
                </a:tc>
                <a:tc>
                  <a:txBody>
                    <a:bodyPr/>
                    <a:lstStyle/>
                    <a:p>
                      <a:r>
                        <a:rPr lang="en-GB" sz="2000" dirty="0"/>
                        <a:t>29E</a:t>
                      </a:r>
                    </a:p>
                  </a:txBody>
                  <a:tcPr/>
                </a:tc>
                <a:extLst>
                  <a:ext uri="{0D108BD9-81ED-4DB2-BD59-A6C34878D82A}">
                    <a16:rowId xmlns:a16="http://schemas.microsoft.com/office/drawing/2014/main" val="293250303"/>
                  </a:ext>
                </a:extLst>
              </a:tr>
              <a:tr h="370840">
                <a:tc>
                  <a:txBody>
                    <a:bodyPr/>
                    <a:lstStyle/>
                    <a:p>
                      <a:r>
                        <a:rPr lang="en-GB" sz="2000" dirty="0"/>
                        <a:t>Broadcasting threatening images or sounds</a:t>
                      </a:r>
                    </a:p>
                  </a:txBody>
                  <a:tcPr/>
                </a:tc>
                <a:tc>
                  <a:txBody>
                    <a:bodyPr/>
                    <a:lstStyle/>
                    <a:p>
                      <a:r>
                        <a:rPr lang="en-GB" sz="2000" dirty="0"/>
                        <a:t> 22</a:t>
                      </a:r>
                    </a:p>
                  </a:txBody>
                  <a:tcPr/>
                </a:tc>
                <a:tc>
                  <a:txBody>
                    <a:bodyPr/>
                    <a:lstStyle/>
                    <a:p>
                      <a:r>
                        <a:rPr lang="en-GB" sz="2000" dirty="0"/>
                        <a:t> 29F</a:t>
                      </a:r>
                    </a:p>
                  </a:txBody>
                  <a:tcPr/>
                </a:tc>
                <a:extLst>
                  <a:ext uri="{0D108BD9-81ED-4DB2-BD59-A6C34878D82A}">
                    <a16:rowId xmlns:a16="http://schemas.microsoft.com/office/drawing/2014/main" val="4176253755"/>
                  </a:ext>
                </a:extLst>
              </a:tr>
              <a:tr h="370840">
                <a:tc>
                  <a:txBody>
                    <a:bodyPr/>
                    <a:lstStyle/>
                    <a:p>
                      <a:r>
                        <a:rPr lang="en-GB" sz="2000" dirty="0"/>
                        <a:t>Possessing racially inflammatory material</a:t>
                      </a:r>
                    </a:p>
                  </a:txBody>
                  <a:tcPr/>
                </a:tc>
                <a:tc>
                  <a:txBody>
                    <a:bodyPr/>
                    <a:lstStyle/>
                    <a:p>
                      <a:r>
                        <a:rPr lang="en-GB" sz="2000" dirty="0"/>
                        <a:t>23</a:t>
                      </a:r>
                    </a:p>
                  </a:txBody>
                  <a:tcPr/>
                </a:tc>
                <a:tc>
                  <a:txBody>
                    <a:bodyPr/>
                    <a:lstStyle/>
                    <a:p>
                      <a:r>
                        <a:rPr lang="en-GB" sz="2000" dirty="0"/>
                        <a:t>29G</a:t>
                      </a:r>
                    </a:p>
                  </a:txBody>
                  <a:tcPr/>
                </a:tc>
                <a:extLst>
                  <a:ext uri="{0D108BD9-81ED-4DB2-BD59-A6C34878D82A}">
                    <a16:rowId xmlns:a16="http://schemas.microsoft.com/office/drawing/2014/main" val="3446136247"/>
                  </a:ext>
                </a:extLst>
              </a:tr>
            </a:tbl>
          </a:graphicData>
        </a:graphic>
      </p:graphicFrame>
      <p:sp>
        <p:nvSpPr>
          <p:cNvPr id="4" name="Slide Number Placeholder 3">
            <a:extLst>
              <a:ext uri="{FF2B5EF4-FFF2-40B4-BE49-F238E27FC236}">
                <a16:creationId xmlns:a16="http://schemas.microsoft.com/office/drawing/2014/main" id="{B4E11CFE-675D-7C17-2C07-FE48BA5E86D4}"/>
              </a:ext>
            </a:extLst>
          </p:cNvPr>
          <p:cNvSpPr>
            <a:spLocks noGrp="1"/>
          </p:cNvSpPr>
          <p:nvPr>
            <p:ph type="sldNum" sz="quarter" idx="12"/>
          </p:nvPr>
        </p:nvSpPr>
        <p:spPr/>
        <p:txBody>
          <a:bodyPr/>
          <a:lstStyle/>
          <a:p>
            <a:fld id="{7EE70F85-FB46-4664-904F-529BF12CA752}" type="slidenum">
              <a:rPr lang="en-GB" smtClean="0"/>
              <a:t>31</a:t>
            </a:fld>
            <a:endParaRPr lang="en-GB"/>
          </a:p>
        </p:txBody>
      </p:sp>
    </p:spTree>
    <p:extLst>
      <p:ext uri="{BB962C8B-B14F-4D97-AF65-F5344CB8AC3E}">
        <p14:creationId xmlns:p14="http://schemas.microsoft.com/office/powerpoint/2010/main" val="12660179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22F48-D728-9D7C-EE9F-DE84B69FD5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9ECC78A-B2B2-8523-C4D3-E5A388F766AD}"/>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F355E2C8-D5C5-1191-7CC1-DDB749CCB621}"/>
              </a:ext>
            </a:extLst>
          </p:cNvPr>
          <p:cNvSpPr>
            <a:spLocks noGrp="1"/>
          </p:cNvSpPr>
          <p:nvPr>
            <p:ph type="sldNum" sz="quarter" idx="12"/>
          </p:nvPr>
        </p:nvSpPr>
        <p:spPr/>
        <p:txBody>
          <a:bodyPr/>
          <a:lstStyle/>
          <a:p>
            <a:fld id="{7EE70F85-FB46-4664-904F-529BF12CA752}" type="slidenum">
              <a:rPr lang="en-GB" smtClean="0"/>
              <a:t>32</a:t>
            </a:fld>
            <a:endParaRPr lang="en-GB"/>
          </a:p>
        </p:txBody>
      </p:sp>
    </p:spTree>
    <p:extLst>
      <p:ext uri="{BB962C8B-B14F-4D97-AF65-F5344CB8AC3E}">
        <p14:creationId xmlns:p14="http://schemas.microsoft.com/office/powerpoint/2010/main" val="32124902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9924C-1B84-41C0-B06C-F5BA352AD32E}"/>
              </a:ext>
            </a:extLst>
          </p:cNvPr>
          <p:cNvSpPr>
            <a:spLocks noGrp="1"/>
          </p:cNvSpPr>
          <p:nvPr>
            <p:ph type="title"/>
          </p:nvPr>
        </p:nvSpPr>
        <p:spPr/>
        <p:txBody>
          <a:bodyPr/>
          <a:lstStyle/>
          <a:p>
            <a:r>
              <a:rPr lang="en-GB" dirty="0"/>
              <a:t> </a:t>
            </a:r>
            <a:r>
              <a:rPr lang="en-GB" sz="6000" dirty="0">
                <a:solidFill>
                  <a:schemeClr val="bg1"/>
                </a:solidFill>
              </a:rPr>
              <a:t>Stalking and Harassment</a:t>
            </a:r>
          </a:p>
        </p:txBody>
      </p:sp>
      <p:sp>
        <p:nvSpPr>
          <p:cNvPr id="3" name="Content Placeholder 2">
            <a:extLst>
              <a:ext uri="{FF2B5EF4-FFF2-40B4-BE49-F238E27FC236}">
                <a16:creationId xmlns:a16="http://schemas.microsoft.com/office/drawing/2014/main" id="{69345092-1D39-4DF4-9B60-4FADD30460EC}"/>
              </a:ext>
            </a:extLst>
          </p:cNvPr>
          <p:cNvSpPr>
            <a:spLocks noGrp="1"/>
          </p:cNvSpPr>
          <p:nvPr>
            <p:ph idx="1"/>
          </p:nvPr>
        </p:nvSpPr>
        <p:spPr>
          <a:xfrm>
            <a:off x="838200" y="1825625"/>
            <a:ext cx="10515600" cy="3192145"/>
          </a:xfrm>
        </p:spPr>
        <p:txBody>
          <a:bodyPr/>
          <a:lstStyle/>
          <a:p>
            <a:r>
              <a:rPr lang="en-GB" dirty="0">
                <a:solidFill>
                  <a:schemeClr val="bg1"/>
                </a:solidFill>
              </a:rPr>
              <a:t>With the scope of the Domestic Abuse Act 2021 if at the time the perpetrator and victim are over 16 years of age and personally connected</a:t>
            </a:r>
          </a:p>
          <a:p>
            <a:r>
              <a:rPr lang="en-GB" dirty="0">
                <a:solidFill>
                  <a:schemeClr val="bg1"/>
                </a:solidFill>
              </a:rPr>
              <a:t>Differentiating between stalking and harassment will help identify the best safeguarding route</a:t>
            </a:r>
          </a:p>
          <a:p>
            <a:r>
              <a:rPr lang="en-GB" dirty="0">
                <a:solidFill>
                  <a:schemeClr val="bg1"/>
                </a:solidFill>
              </a:rPr>
              <a:t>No formal definition of stalking but the Stalking Protection Act 2019 says:</a:t>
            </a:r>
          </a:p>
        </p:txBody>
      </p:sp>
      <p:sp>
        <p:nvSpPr>
          <p:cNvPr id="4" name="Slide Number Placeholder 3">
            <a:extLst>
              <a:ext uri="{FF2B5EF4-FFF2-40B4-BE49-F238E27FC236}">
                <a16:creationId xmlns:a16="http://schemas.microsoft.com/office/drawing/2014/main" id="{B76124F6-4EF7-830E-3768-1DDFF4E0644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28253AE-EBF6-1257-30AF-3F014B61CBC7}"/>
              </a:ext>
            </a:extLst>
          </p:cNvPr>
          <p:cNvSpPr txBox="1"/>
          <p:nvPr/>
        </p:nvSpPr>
        <p:spPr>
          <a:xfrm>
            <a:off x="3145155" y="5017770"/>
            <a:ext cx="6640830" cy="1077218"/>
          </a:xfrm>
          <a:prstGeom prst="rect">
            <a:avLst/>
          </a:prstGeom>
          <a:solidFill>
            <a:srgbClr val="7030A0"/>
          </a:solidFill>
        </p:spPr>
        <p:txBody>
          <a:bodyPr wrap="square" rtlCol="0">
            <a:spAutoFit/>
          </a:bodyPr>
          <a:lstStyle/>
          <a:p>
            <a:pPr algn="ctr"/>
            <a:r>
              <a:rPr lang="en-GB" sz="3200" dirty="0">
                <a:solidFill>
                  <a:schemeClr val="bg1"/>
                </a:solidFill>
              </a:rPr>
              <a:t>A pattern of unwanted, fixated, and obsessive behaviour which is intrusive</a:t>
            </a:r>
          </a:p>
        </p:txBody>
      </p:sp>
      <p:sp>
        <p:nvSpPr>
          <p:cNvPr id="6" name="TextBox 5">
            <a:extLst>
              <a:ext uri="{FF2B5EF4-FFF2-40B4-BE49-F238E27FC236}">
                <a16:creationId xmlns:a16="http://schemas.microsoft.com/office/drawing/2014/main" id="{F53D6D43-6F8C-7444-7A21-7F0FD64DF7D6}"/>
              </a:ext>
            </a:extLst>
          </p:cNvPr>
          <p:cNvSpPr txBox="1"/>
          <p:nvPr/>
        </p:nvSpPr>
        <p:spPr>
          <a:xfrm>
            <a:off x="716280" y="6123543"/>
            <a:ext cx="2937510" cy="369332"/>
          </a:xfrm>
          <a:prstGeom prst="rect">
            <a:avLst/>
          </a:prstGeom>
          <a:noFill/>
        </p:spPr>
        <p:txBody>
          <a:bodyPr wrap="square" rtlCol="0">
            <a:spAutoFit/>
          </a:bodyPr>
          <a:lstStyle/>
          <a:p>
            <a:r>
              <a:rPr lang="en-GB" dirty="0">
                <a:solidFill>
                  <a:schemeClr val="bg1"/>
                </a:solidFill>
              </a:rPr>
              <a:t>Wood et al 2024:438-447</a:t>
            </a:r>
          </a:p>
        </p:txBody>
      </p:sp>
    </p:spTree>
    <p:extLst>
      <p:ext uri="{BB962C8B-B14F-4D97-AF65-F5344CB8AC3E}">
        <p14:creationId xmlns:p14="http://schemas.microsoft.com/office/powerpoint/2010/main" val="217474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79AE41-8E17-D374-1861-86E5C2FEF21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12496E-4E8C-063F-C768-7E8AFD4DA9F3}"/>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 </a:t>
            </a:r>
            <a:r>
              <a:rPr lang="en-GB" sz="6000" dirty="0">
                <a:solidFill>
                  <a:srgbClr val="FFFFFF"/>
                </a:solidFill>
              </a:rPr>
              <a:t>Harassment</a:t>
            </a:r>
          </a:p>
        </p:txBody>
      </p:sp>
      <p:sp>
        <p:nvSpPr>
          <p:cNvPr id="3" name="Content Placeholder 2">
            <a:extLst>
              <a:ext uri="{FF2B5EF4-FFF2-40B4-BE49-F238E27FC236}">
                <a16:creationId xmlns:a16="http://schemas.microsoft.com/office/drawing/2014/main" id="{5FC7B75B-C2AD-F925-15DB-1A370AA33691}"/>
              </a:ext>
            </a:extLst>
          </p:cNvPr>
          <p:cNvSpPr>
            <a:spLocks noGrp="1"/>
          </p:cNvSpPr>
          <p:nvPr>
            <p:ph idx="1"/>
          </p:nvPr>
        </p:nvSpPr>
        <p:spPr>
          <a:xfrm>
            <a:off x="6503158" y="649480"/>
            <a:ext cx="4862447" cy="5546047"/>
          </a:xfrm>
        </p:spPr>
        <p:txBody>
          <a:bodyPr anchor="ctr">
            <a:normAutofit/>
          </a:bodyPr>
          <a:lstStyle/>
          <a:p>
            <a:r>
              <a:rPr lang="en-GB" dirty="0"/>
              <a:t>Harassment includes repeated attempts to impose unwanted communications and contact on a victim, in a manner that could be expected to cause distress or fear </a:t>
            </a:r>
          </a:p>
          <a:p>
            <a:r>
              <a:rPr lang="en-GB" dirty="0"/>
              <a:t>In an expansive study of 358 homicides stalking behaviours were evident in 94% of murders (Monckton-Smith, </a:t>
            </a:r>
            <a:r>
              <a:rPr lang="en-GB" dirty="0" err="1"/>
              <a:t>Szymanska</a:t>
            </a:r>
            <a:r>
              <a:rPr lang="en-GB" dirty="0"/>
              <a:t> and Haile (2017)</a:t>
            </a:r>
          </a:p>
          <a:p>
            <a:r>
              <a:rPr lang="en-GB" dirty="0"/>
              <a:t>Early identification an action is essential</a:t>
            </a:r>
          </a:p>
        </p:txBody>
      </p:sp>
      <p:sp>
        <p:nvSpPr>
          <p:cNvPr id="4" name="Slide Number Placeholder 3">
            <a:extLst>
              <a:ext uri="{FF2B5EF4-FFF2-40B4-BE49-F238E27FC236}">
                <a16:creationId xmlns:a16="http://schemas.microsoft.com/office/drawing/2014/main" id="{0509B454-17F5-C186-1B4F-AE770FFC4F85}"/>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34</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2DC9925D-D6BC-6DDB-B3A3-00D429E552F7}"/>
              </a:ext>
            </a:extLst>
          </p:cNvPr>
          <p:cNvSpPr txBox="1"/>
          <p:nvPr/>
        </p:nvSpPr>
        <p:spPr>
          <a:xfrm>
            <a:off x="6096000" y="6268894"/>
            <a:ext cx="2937510" cy="369332"/>
          </a:xfrm>
          <a:prstGeom prst="rect">
            <a:avLst/>
          </a:prstGeom>
          <a:noFill/>
        </p:spPr>
        <p:txBody>
          <a:bodyPr wrap="square" rtlCol="0">
            <a:spAutoFit/>
          </a:bodyPr>
          <a:lstStyle/>
          <a:p>
            <a:r>
              <a:rPr lang="en-GB" dirty="0"/>
              <a:t>Wood et al 2024:438-447</a:t>
            </a:r>
          </a:p>
        </p:txBody>
      </p:sp>
    </p:spTree>
    <p:extLst>
      <p:ext uri="{BB962C8B-B14F-4D97-AF65-F5344CB8AC3E}">
        <p14:creationId xmlns:p14="http://schemas.microsoft.com/office/powerpoint/2010/main" val="1188281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001E5-8503-4CB0-AE26-B413C49F26F2}"/>
              </a:ext>
            </a:extLst>
          </p:cNvPr>
          <p:cNvSpPr>
            <a:spLocks noGrp="1"/>
          </p:cNvSpPr>
          <p:nvPr>
            <p:ph type="title"/>
          </p:nvPr>
        </p:nvSpPr>
        <p:spPr>
          <a:xfrm>
            <a:off x="91392" y="1474778"/>
            <a:ext cx="3878008" cy="3387497"/>
          </a:xfrm>
        </p:spPr>
        <p:txBody>
          <a:bodyPr anchor="b">
            <a:noAutofit/>
          </a:bodyPr>
          <a:lstStyle/>
          <a:p>
            <a:pPr algn="r"/>
            <a:r>
              <a:rPr lang="en-GB" sz="6000" dirty="0">
                <a:solidFill>
                  <a:srgbClr val="FFFFFF"/>
                </a:solidFill>
              </a:rPr>
              <a:t>Protection from Harassment Act 1997</a:t>
            </a:r>
          </a:p>
        </p:txBody>
      </p:sp>
      <p:sp>
        <p:nvSpPr>
          <p:cNvPr id="3" name="Content Placeholder 2">
            <a:extLst>
              <a:ext uri="{FF2B5EF4-FFF2-40B4-BE49-F238E27FC236}">
                <a16:creationId xmlns:a16="http://schemas.microsoft.com/office/drawing/2014/main" id="{0E34E2FC-2E35-495E-AFA0-7A166493B9DA}"/>
              </a:ext>
            </a:extLst>
          </p:cNvPr>
          <p:cNvSpPr>
            <a:spLocks noGrp="1"/>
          </p:cNvSpPr>
          <p:nvPr>
            <p:ph idx="1"/>
          </p:nvPr>
        </p:nvSpPr>
        <p:spPr>
          <a:xfrm>
            <a:off x="4810259" y="649480"/>
            <a:ext cx="6555347" cy="5546047"/>
          </a:xfrm>
        </p:spPr>
        <p:txBody>
          <a:bodyPr anchor="ctr">
            <a:normAutofit/>
          </a:bodyPr>
          <a:lstStyle/>
          <a:p>
            <a:r>
              <a:rPr lang="en-GB" sz="2400" dirty="0"/>
              <a:t>S.2 harassment without violence</a:t>
            </a:r>
          </a:p>
          <a:p>
            <a:r>
              <a:rPr lang="en-GB" sz="2400" dirty="0"/>
              <a:t>S.2A stalking</a:t>
            </a:r>
          </a:p>
          <a:p>
            <a:r>
              <a:rPr lang="en-GB" sz="2400" dirty="0"/>
              <a:t>S.3(6) breaching an injunction</a:t>
            </a:r>
          </a:p>
          <a:p>
            <a:r>
              <a:rPr lang="en-GB" sz="2400" dirty="0"/>
              <a:t>S.4 putting people in fear of violence</a:t>
            </a:r>
          </a:p>
          <a:p>
            <a:r>
              <a:rPr lang="en-GB" sz="2400" dirty="0"/>
              <a:t>S.4A Stalking involving fear or violence</a:t>
            </a:r>
          </a:p>
          <a:p>
            <a:r>
              <a:rPr lang="en-GB" sz="2400" dirty="0"/>
              <a:t>S.5(5) breaching a restraining order</a:t>
            </a:r>
          </a:p>
          <a:p>
            <a:r>
              <a:rPr lang="en-GB" sz="2400" dirty="0"/>
              <a:t>Behaviour must be oppressive, unreasonable, and unacceptable</a:t>
            </a:r>
          </a:p>
          <a:p>
            <a:r>
              <a:rPr lang="en-GB" sz="2400" dirty="0"/>
              <a:t>S1(1) a person must not pursue a ‘course of conduct …’</a:t>
            </a:r>
          </a:p>
          <a:p>
            <a:r>
              <a:rPr lang="en-GB" sz="2400" dirty="0"/>
              <a:t>Perpetrators must or ought to know their actions are likely to cause the negative effect on the victim</a:t>
            </a:r>
          </a:p>
        </p:txBody>
      </p:sp>
      <p:sp>
        <p:nvSpPr>
          <p:cNvPr id="4" name="Slide Number Placeholder 3">
            <a:extLst>
              <a:ext uri="{FF2B5EF4-FFF2-40B4-BE49-F238E27FC236}">
                <a16:creationId xmlns:a16="http://schemas.microsoft.com/office/drawing/2014/main" id="{41108E5A-A419-6B6A-8E7C-F16F2295EF6F}"/>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35</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882B881-A29C-D009-0E74-4717F97FC1F2}"/>
              </a:ext>
            </a:extLst>
          </p:cNvPr>
          <p:cNvSpPr txBox="1"/>
          <p:nvPr/>
        </p:nvSpPr>
        <p:spPr>
          <a:xfrm>
            <a:off x="4420346" y="6268894"/>
            <a:ext cx="2937510" cy="369332"/>
          </a:xfrm>
          <a:prstGeom prst="rect">
            <a:avLst/>
          </a:prstGeom>
          <a:noFill/>
        </p:spPr>
        <p:txBody>
          <a:bodyPr wrap="square" rtlCol="0">
            <a:spAutoFit/>
          </a:bodyPr>
          <a:lstStyle/>
          <a:p>
            <a:r>
              <a:rPr lang="en-GB" dirty="0"/>
              <a:t>Wood et al 2024: 438-447</a:t>
            </a:r>
          </a:p>
        </p:txBody>
      </p:sp>
    </p:spTree>
    <p:extLst>
      <p:ext uri="{BB962C8B-B14F-4D97-AF65-F5344CB8AC3E}">
        <p14:creationId xmlns:p14="http://schemas.microsoft.com/office/powerpoint/2010/main" val="362975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672A4A-65F0-FD8D-1F7E-37EA049A7F1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A7252-D095-DF5A-9700-5B9CB7C464E0}"/>
              </a:ext>
            </a:extLst>
          </p:cNvPr>
          <p:cNvSpPr>
            <a:spLocks noGrp="1"/>
          </p:cNvSpPr>
          <p:nvPr>
            <p:ph type="title"/>
          </p:nvPr>
        </p:nvSpPr>
        <p:spPr>
          <a:xfrm>
            <a:off x="466722" y="586855"/>
            <a:ext cx="3201366" cy="3387497"/>
          </a:xfrm>
        </p:spPr>
        <p:txBody>
          <a:bodyPr anchor="b">
            <a:normAutofit/>
          </a:bodyPr>
          <a:lstStyle/>
          <a:p>
            <a:pPr algn="r"/>
            <a:r>
              <a:rPr lang="en-GB" sz="6000" dirty="0">
                <a:solidFill>
                  <a:srgbClr val="FFFFFF"/>
                </a:solidFill>
              </a:rPr>
              <a:t>Stalking</a:t>
            </a:r>
          </a:p>
        </p:txBody>
      </p:sp>
      <p:sp>
        <p:nvSpPr>
          <p:cNvPr id="3" name="Content Placeholder 2">
            <a:extLst>
              <a:ext uri="{FF2B5EF4-FFF2-40B4-BE49-F238E27FC236}">
                <a16:creationId xmlns:a16="http://schemas.microsoft.com/office/drawing/2014/main" id="{C47113B2-A5CC-A32A-76A4-4350F4BD701D}"/>
              </a:ext>
            </a:extLst>
          </p:cNvPr>
          <p:cNvSpPr>
            <a:spLocks noGrp="1"/>
          </p:cNvSpPr>
          <p:nvPr>
            <p:ph idx="1"/>
          </p:nvPr>
        </p:nvSpPr>
        <p:spPr>
          <a:xfrm>
            <a:off x="4781833" y="310030"/>
            <a:ext cx="7146515" cy="5806184"/>
          </a:xfrm>
        </p:spPr>
        <p:txBody>
          <a:bodyPr anchor="ctr">
            <a:noAutofit/>
          </a:bodyPr>
          <a:lstStyle/>
          <a:p>
            <a:r>
              <a:rPr lang="en-GB" dirty="0"/>
              <a:t>Covered under 2A of the Protection from Harassment Act 1997</a:t>
            </a:r>
          </a:p>
          <a:p>
            <a:r>
              <a:rPr lang="en-GB" dirty="0"/>
              <a:t>Following the person</a:t>
            </a:r>
          </a:p>
          <a:p>
            <a:r>
              <a:rPr lang="en-GB" dirty="0"/>
              <a:t>Watching or spying on them</a:t>
            </a:r>
          </a:p>
          <a:p>
            <a:r>
              <a:rPr lang="en-GB" dirty="0"/>
              <a:t>Loitering in any place whether public or private</a:t>
            </a:r>
          </a:p>
          <a:p>
            <a:r>
              <a:rPr lang="en-GB" dirty="0"/>
              <a:t>Contacting for attempting to contact them by any means</a:t>
            </a:r>
          </a:p>
          <a:p>
            <a:r>
              <a:rPr lang="en-GB" dirty="0"/>
              <a:t>Monitoring their use of electronic communications</a:t>
            </a:r>
          </a:p>
          <a:p>
            <a:r>
              <a:rPr lang="en-GB" dirty="0"/>
              <a:t>Interfering with that property</a:t>
            </a:r>
          </a:p>
          <a:p>
            <a:r>
              <a:rPr lang="en-GB" dirty="0"/>
              <a:t>Publishing any statement or other material related to originating from them</a:t>
            </a:r>
          </a:p>
        </p:txBody>
      </p:sp>
      <p:sp>
        <p:nvSpPr>
          <p:cNvPr id="4" name="Slide Number Placeholder 3">
            <a:extLst>
              <a:ext uri="{FF2B5EF4-FFF2-40B4-BE49-F238E27FC236}">
                <a16:creationId xmlns:a16="http://schemas.microsoft.com/office/drawing/2014/main" id="{959EE890-D33C-8BCD-A097-5BB78C4933D8}"/>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36</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2F2B384C-0C36-89EB-62CD-970086EE0C41}"/>
              </a:ext>
            </a:extLst>
          </p:cNvPr>
          <p:cNvSpPr txBox="1"/>
          <p:nvPr/>
        </p:nvSpPr>
        <p:spPr>
          <a:xfrm>
            <a:off x="4282771" y="6342097"/>
            <a:ext cx="2937510" cy="369332"/>
          </a:xfrm>
          <a:prstGeom prst="rect">
            <a:avLst/>
          </a:prstGeom>
          <a:noFill/>
        </p:spPr>
        <p:txBody>
          <a:bodyPr wrap="square" rtlCol="0">
            <a:spAutoFit/>
          </a:bodyPr>
          <a:lstStyle/>
          <a:p>
            <a:r>
              <a:rPr lang="en-GB" dirty="0"/>
              <a:t>Wood et al 2024: 438-447</a:t>
            </a:r>
          </a:p>
        </p:txBody>
      </p:sp>
    </p:spTree>
    <p:extLst>
      <p:ext uri="{BB962C8B-B14F-4D97-AF65-F5344CB8AC3E}">
        <p14:creationId xmlns:p14="http://schemas.microsoft.com/office/powerpoint/2010/main" val="427303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74CAE3-AB5F-C4F9-39CB-AFFB5763DEF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CB83F-F710-A542-C2B6-DF7AA666FFC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Knoll and Resnick (2007)</a:t>
            </a:r>
          </a:p>
        </p:txBody>
      </p:sp>
      <p:sp>
        <p:nvSpPr>
          <p:cNvPr id="3" name="Content Placeholder 2">
            <a:extLst>
              <a:ext uri="{FF2B5EF4-FFF2-40B4-BE49-F238E27FC236}">
                <a16:creationId xmlns:a16="http://schemas.microsoft.com/office/drawing/2014/main" id="{5FE35145-0570-BDB5-CBEC-9EC24704273C}"/>
              </a:ext>
            </a:extLst>
          </p:cNvPr>
          <p:cNvSpPr>
            <a:spLocks noGrp="1"/>
          </p:cNvSpPr>
          <p:nvPr>
            <p:ph idx="1"/>
          </p:nvPr>
        </p:nvSpPr>
        <p:spPr>
          <a:xfrm>
            <a:off x="4810259" y="649480"/>
            <a:ext cx="6555347" cy="5546047"/>
          </a:xfrm>
        </p:spPr>
        <p:txBody>
          <a:bodyPr anchor="ctr">
            <a:normAutofit/>
          </a:bodyPr>
          <a:lstStyle/>
          <a:p>
            <a:pPr marL="0" indent="0">
              <a:buNone/>
            </a:pPr>
            <a:r>
              <a:rPr lang="en-GB" dirty="0"/>
              <a:t>Five known stalker types</a:t>
            </a:r>
          </a:p>
          <a:p>
            <a:pPr marL="514350" indent="-514350">
              <a:buFont typeface="+mj-lt"/>
              <a:buAutoNum type="arabicPeriod"/>
            </a:pPr>
            <a:r>
              <a:rPr lang="en-GB" dirty="0"/>
              <a:t>Rejected stalkers - the most common type it can be the most dangerous</a:t>
            </a:r>
          </a:p>
          <a:p>
            <a:pPr marL="514350" indent="-514350">
              <a:buFont typeface="+mj-lt"/>
              <a:buAutoNum type="arabicPeriod"/>
            </a:pPr>
            <a:r>
              <a:rPr lang="en-GB" dirty="0"/>
              <a:t>Intimacy seeking stalkers</a:t>
            </a:r>
          </a:p>
          <a:p>
            <a:pPr marL="514350" indent="-514350">
              <a:buFont typeface="+mj-lt"/>
              <a:buAutoNum type="arabicPeriod"/>
            </a:pPr>
            <a:r>
              <a:rPr lang="en-GB" dirty="0"/>
              <a:t>Incompetent stalkers who know that the victim is not interested</a:t>
            </a:r>
          </a:p>
          <a:p>
            <a:pPr marL="514350" indent="-514350">
              <a:buFont typeface="+mj-lt"/>
              <a:buAutoNum type="arabicPeriod"/>
            </a:pPr>
            <a:r>
              <a:rPr lang="en-GB" dirty="0"/>
              <a:t>Resentful stalkers who intend to frighten their victim</a:t>
            </a:r>
          </a:p>
          <a:p>
            <a:pPr marL="514350" indent="-514350">
              <a:buFont typeface="+mj-lt"/>
              <a:buAutoNum type="arabicPeriod"/>
            </a:pPr>
            <a:r>
              <a:rPr lang="en-GB" dirty="0"/>
              <a:t>Predatory stalkers preparing for a sexual attack</a:t>
            </a:r>
          </a:p>
        </p:txBody>
      </p:sp>
      <p:sp>
        <p:nvSpPr>
          <p:cNvPr id="4" name="Slide Number Placeholder 3">
            <a:extLst>
              <a:ext uri="{FF2B5EF4-FFF2-40B4-BE49-F238E27FC236}">
                <a16:creationId xmlns:a16="http://schemas.microsoft.com/office/drawing/2014/main" id="{294C5E43-776F-4487-E705-1EB7A37BC4E3}"/>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37</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59922713-0787-BACC-ED61-26BF05F07220}"/>
              </a:ext>
            </a:extLst>
          </p:cNvPr>
          <p:cNvSpPr txBox="1"/>
          <p:nvPr/>
        </p:nvSpPr>
        <p:spPr>
          <a:xfrm>
            <a:off x="4362284" y="5972765"/>
            <a:ext cx="2937510" cy="369332"/>
          </a:xfrm>
          <a:prstGeom prst="rect">
            <a:avLst/>
          </a:prstGeom>
          <a:noFill/>
        </p:spPr>
        <p:txBody>
          <a:bodyPr wrap="square" rtlCol="0">
            <a:spAutoFit/>
          </a:bodyPr>
          <a:lstStyle/>
          <a:p>
            <a:r>
              <a:rPr lang="en-GB" dirty="0"/>
              <a:t>Wood et al 2024:438-447</a:t>
            </a:r>
          </a:p>
        </p:txBody>
      </p:sp>
    </p:spTree>
    <p:extLst>
      <p:ext uri="{BB962C8B-B14F-4D97-AF65-F5344CB8AC3E}">
        <p14:creationId xmlns:p14="http://schemas.microsoft.com/office/powerpoint/2010/main" val="202892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3443BF-6BD5-B6FB-ABB4-79553FE9F7E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67422-BA7A-6EC9-F106-178053E090C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Stalking Protection Act 2019</a:t>
            </a:r>
          </a:p>
        </p:txBody>
      </p:sp>
      <p:sp>
        <p:nvSpPr>
          <p:cNvPr id="3" name="Content Placeholder 2">
            <a:extLst>
              <a:ext uri="{FF2B5EF4-FFF2-40B4-BE49-F238E27FC236}">
                <a16:creationId xmlns:a16="http://schemas.microsoft.com/office/drawing/2014/main" id="{6E0D90F8-22A2-9D73-5FCE-6FB85A7F5921}"/>
              </a:ext>
            </a:extLst>
          </p:cNvPr>
          <p:cNvSpPr>
            <a:spLocks noGrp="1"/>
          </p:cNvSpPr>
          <p:nvPr>
            <p:ph idx="1"/>
          </p:nvPr>
        </p:nvSpPr>
        <p:spPr>
          <a:xfrm>
            <a:off x="4810259" y="649480"/>
            <a:ext cx="6555347" cy="5546047"/>
          </a:xfrm>
        </p:spPr>
        <p:txBody>
          <a:bodyPr anchor="ctr">
            <a:normAutofit/>
          </a:bodyPr>
          <a:lstStyle/>
          <a:p>
            <a:r>
              <a:rPr lang="en-GB" dirty="0"/>
              <a:t>Stalking Protection Order (SPO)</a:t>
            </a:r>
          </a:p>
          <a:p>
            <a:r>
              <a:rPr lang="en-GB" dirty="0"/>
              <a:t>Not an alternative to prosecution</a:t>
            </a:r>
          </a:p>
          <a:p>
            <a:r>
              <a:rPr lang="en-GB" dirty="0"/>
              <a:t>a civil order granted in Magistrates Court granted on the balance of probabilities</a:t>
            </a:r>
          </a:p>
          <a:p>
            <a:r>
              <a:rPr lang="en-GB" dirty="0"/>
              <a:t>The police should consider applying if it seems the suspect has counted out acts associated with stalking poses a risk there is reasonable cause for the order being necessary</a:t>
            </a:r>
          </a:p>
        </p:txBody>
      </p:sp>
      <p:sp>
        <p:nvSpPr>
          <p:cNvPr id="4" name="Slide Number Placeholder 3">
            <a:extLst>
              <a:ext uri="{FF2B5EF4-FFF2-40B4-BE49-F238E27FC236}">
                <a16:creationId xmlns:a16="http://schemas.microsoft.com/office/drawing/2014/main" id="{EEED5FCD-CBE0-3747-D553-F928219457F7}"/>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38</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C06C999-AE68-00F0-513C-E64A3DA98654}"/>
              </a:ext>
            </a:extLst>
          </p:cNvPr>
          <p:cNvSpPr txBox="1"/>
          <p:nvPr/>
        </p:nvSpPr>
        <p:spPr>
          <a:xfrm>
            <a:off x="4773683" y="6086332"/>
            <a:ext cx="2937510" cy="369332"/>
          </a:xfrm>
          <a:prstGeom prst="rect">
            <a:avLst/>
          </a:prstGeom>
          <a:noFill/>
        </p:spPr>
        <p:txBody>
          <a:bodyPr wrap="square" rtlCol="0">
            <a:spAutoFit/>
          </a:bodyPr>
          <a:lstStyle/>
          <a:p>
            <a:r>
              <a:rPr lang="en-GB" dirty="0"/>
              <a:t>Wood et al 2024: 438-447</a:t>
            </a:r>
          </a:p>
        </p:txBody>
      </p:sp>
    </p:spTree>
    <p:extLst>
      <p:ext uri="{BB962C8B-B14F-4D97-AF65-F5344CB8AC3E}">
        <p14:creationId xmlns:p14="http://schemas.microsoft.com/office/powerpoint/2010/main" val="403421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AB8B7295-E429-6001-1792-206146F1E5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FB72B0-E0AC-3AF1-D387-9CFC206E3E10}"/>
              </a:ext>
            </a:extLst>
          </p:cNvPr>
          <p:cNvSpPr>
            <a:spLocks noGrp="1"/>
          </p:cNvSpPr>
          <p:nvPr>
            <p:ph type="title"/>
          </p:nvPr>
        </p:nvSpPr>
        <p:spPr>
          <a:xfrm>
            <a:off x="838200" y="677862"/>
            <a:ext cx="10515600" cy="1325563"/>
          </a:xfrm>
        </p:spPr>
        <p:txBody>
          <a:bodyPr>
            <a:normAutofit/>
          </a:bodyPr>
          <a:lstStyle/>
          <a:p>
            <a:r>
              <a:rPr lang="en-GB" sz="6000" dirty="0">
                <a:solidFill>
                  <a:schemeClr val="bg1"/>
                </a:solidFill>
              </a:rPr>
              <a:t>Honour-based crime</a:t>
            </a:r>
          </a:p>
        </p:txBody>
      </p:sp>
      <p:sp>
        <p:nvSpPr>
          <p:cNvPr id="3" name="Content Placeholder 2">
            <a:extLst>
              <a:ext uri="{FF2B5EF4-FFF2-40B4-BE49-F238E27FC236}">
                <a16:creationId xmlns:a16="http://schemas.microsoft.com/office/drawing/2014/main" id="{3069EFA0-2482-E5B3-7015-2EF2095CAE71}"/>
              </a:ext>
            </a:extLst>
          </p:cNvPr>
          <p:cNvSpPr>
            <a:spLocks noGrp="1"/>
          </p:cNvSpPr>
          <p:nvPr>
            <p:ph idx="1"/>
          </p:nvPr>
        </p:nvSpPr>
        <p:spPr>
          <a:xfrm>
            <a:off x="838200" y="2179637"/>
            <a:ext cx="10515600" cy="2498725"/>
          </a:xfrm>
          <a:solidFill>
            <a:srgbClr val="7030A0"/>
          </a:solidFill>
        </p:spPr>
        <p:txBody>
          <a:bodyPr/>
          <a:lstStyle/>
          <a:p>
            <a:pPr marL="0" indent="0" algn="ctr">
              <a:buNone/>
            </a:pPr>
            <a:r>
              <a:rPr lang="en-GB" dirty="0">
                <a:solidFill>
                  <a:schemeClr val="bg1"/>
                </a:solidFill>
              </a:rPr>
              <a:t>“An incident or crime involving violence, threats of violence, intimidation, coercion, or abuse (including psychological, physical, sexual, financial, or emotional abuse) which has or may have been committed to protect or defend the honour of an individual family and/or community for alleged or perceived breaches of the family and/or communities code of behaviour”</a:t>
            </a:r>
          </a:p>
        </p:txBody>
      </p:sp>
      <p:sp>
        <p:nvSpPr>
          <p:cNvPr id="4" name="Slide Number Placeholder 3">
            <a:extLst>
              <a:ext uri="{FF2B5EF4-FFF2-40B4-BE49-F238E27FC236}">
                <a16:creationId xmlns:a16="http://schemas.microsoft.com/office/drawing/2014/main" id="{83B1FC06-24F4-60CB-093A-78F3AE5EFC0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527F511B-9A3B-2335-CAB0-34D207ABCB2D}"/>
              </a:ext>
            </a:extLst>
          </p:cNvPr>
          <p:cNvSpPr txBox="1"/>
          <p:nvPr/>
        </p:nvSpPr>
        <p:spPr>
          <a:xfrm>
            <a:off x="1040130" y="5056753"/>
            <a:ext cx="4293870" cy="369332"/>
          </a:xfrm>
          <a:prstGeom prst="rect">
            <a:avLst/>
          </a:prstGeom>
          <a:noFill/>
        </p:spPr>
        <p:txBody>
          <a:bodyPr wrap="square" rtlCol="0">
            <a:spAutoFit/>
          </a:bodyPr>
          <a:lstStyle/>
          <a:p>
            <a:r>
              <a:rPr lang="en-GB" dirty="0">
                <a:solidFill>
                  <a:schemeClr val="bg1"/>
                </a:solidFill>
              </a:rPr>
              <a:t>Wood et al 2024: 443 and Cop 2023</a:t>
            </a:r>
          </a:p>
        </p:txBody>
      </p:sp>
    </p:spTree>
    <p:extLst>
      <p:ext uri="{BB962C8B-B14F-4D97-AF65-F5344CB8AC3E}">
        <p14:creationId xmlns:p14="http://schemas.microsoft.com/office/powerpoint/2010/main" val="4150739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D818F9-5DB4-4D3D-F9BB-44616CA53EA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C8990-45AD-DBBE-E2FE-97D2083F5F85}"/>
              </a:ext>
            </a:extLst>
          </p:cNvPr>
          <p:cNvSpPr>
            <a:spLocks noGrp="1"/>
          </p:cNvSpPr>
          <p:nvPr>
            <p:ph type="title"/>
          </p:nvPr>
        </p:nvSpPr>
        <p:spPr>
          <a:xfrm>
            <a:off x="466721" y="586855"/>
            <a:ext cx="3359843" cy="3577641"/>
          </a:xfrm>
        </p:spPr>
        <p:txBody>
          <a:bodyPr anchor="b">
            <a:normAutofit/>
          </a:bodyPr>
          <a:lstStyle/>
          <a:p>
            <a:pPr algn="r"/>
            <a:r>
              <a:rPr lang="en-GB" sz="6000" dirty="0">
                <a:solidFill>
                  <a:srgbClr val="FFFFFF"/>
                </a:solidFill>
              </a:rPr>
              <a:t>Honour-based crime</a:t>
            </a:r>
          </a:p>
        </p:txBody>
      </p:sp>
      <p:sp>
        <p:nvSpPr>
          <p:cNvPr id="3" name="Content Placeholder 2">
            <a:extLst>
              <a:ext uri="{FF2B5EF4-FFF2-40B4-BE49-F238E27FC236}">
                <a16:creationId xmlns:a16="http://schemas.microsoft.com/office/drawing/2014/main" id="{D7E513A5-C980-0C14-0CFB-9BAA3EF03700}"/>
              </a:ext>
            </a:extLst>
          </p:cNvPr>
          <p:cNvSpPr>
            <a:spLocks noGrp="1"/>
          </p:cNvSpPr>
          <p:nvPr>
            <p:ph idx="1"/>
          </p:nvPr>
        </p:nvSpPr>
        <p:spPr>
          <a:xfrm>
            <a:off x="4810259" y="649480"/>
            <a:ext cx="7166393" cy="5768973"/>
          </a:xfrm>
        </p:spPr>
        <p:txBody>
          <a:bodyPr anchor="ctr">
            <a:normAutofit/>
          </a:bodyPr>
          <a:lstStyle/>
          <a:p>
            <a:r>
              <a:rPr lang="en-GB" dirty="0"/>
              <a:t>A boost may involve a combination of these different harm behaviours included forced marriage and female genital mutilation</a:t>
            </a:r>
          </a:p>
          <a:p>
            <a:r>
              <a:rPr lang="en-GB" dirty="0"/>
              <a:t>Honour-based Violence (HBV) typically involves attempts to maintain control in a family or social group to protect certain conceptions of honour</a:t>
            </a:r>
          </a:p>
          <a:p>
            <a:r>
              <a:rPr lang="en-GB" dirty="0"/>
              <a:t>This is not accepted in the UK as an excuse for violence or oppression</a:t>
            </a:r>
          </a:p>
          <a:p>
            <a:r>
              <a:rPr lang="en-GB" dirty="0"/>
              <a:t>High levels of unreported cases</a:t>
            </a:r>
          </a:p>
          <a:p>
            <a:r>
              <a:rPr lang="en-GB" dirty="0"/>
              <a:t>Victims may fear the authorities</a:t>
            </a:r>
          </a:p>
          <a:p>
            <a:r>
              <a:rPr lang="en-GB" dirty="0"/>
              <a:t>Cases tend to occur in very male dominated, highly patriarchal cultures</a:t>
            </a:r>
          </a:p>
          <a:p>
            <a:endParaRPr lang="en-GB" sz="2000" dirty="0"/>
          </a:p>
        </p:txBody>
      </p:sp>
      <p:sp>
        <p:nvSpPr>
          <p:cNvPr id="4" name="Slide Number Placeholder 3">
            <a:extLst>
              <a:ext uri="{FF2B5EF4-FFF2-40B4-BE49-F238E27FC236}">
                <a16:creationId xmlns:a16="http://schemas.microsoft.com/office/drawing/2014/main" id="{DB77F319-41D8-34ED-6FA0-8BADB0EF4241}"/>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40</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B5BA53F-5454-5356-385F-0F4D95362FAC}"/>
              </a:ext>
            </a:extLst>
          </p:cNvPr>
          <p:cNvSpPr txBox="1"/>
          <p:nvPr/>
        </p:nvSpPr>
        <p:spPr>
          <a:xfrm>
            <a:off x="4272833" y="6243929"/>
            <a:ext cx="2937510" cy="369332"/>
          </a:xfrm>
          <a:prstGeom prst="rect">
            <a:avLst/>
          </a:prstGeom>
          <a:noFill/>
        </p:spPr>
        <p:txBody>
          <a:bodyPr wrap="square" rtlCol="0">
            <a:spAutoFit/>
          </a:bodyPr>
          <a:lstStyle/>
          <a:p>
            <a:r>
              <a:rPr lang="en-GB" dirty="0"/>
              <a:t>Wood et al 2024: 438-447</a:t>
            </a:r>
          </a:p>
        </p:txBody>
      </p:sp>
    </p:spTree>
    <p:extLst>
      <p:ext uri="{BB962C8B-B14F-4D97-AF65-F5344CB8AC3E}">
        <p14:creationId xmlns:p14="http://schemas.microsoft.com/office/powerpoint/2010/main" val="3203848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C9CED-BB1B-4C11-9633-E66459933238}"/>
              </a:ext>
            </a:extLst>
          </p:cNvPr>
          <p:cNvSpPr>
            <a:spLocks noGrp="1"/>
          </p:cNvSpPr>
          <p:nvPr>
            <p:ph type="title"/>
          </p:nvPr>
        </p:nvSpPr>
        <p:spPr>
          <a:xfrm>
            <a:off x="686834" y="1153572"/>
            <a:ext cx="3200400" cy="4461163"/>
          </a:xfrm>
        </p:spPr>
        <p:txBody>
          <a:bodyPr>
            <a:normAutofit/>
          </a:bodyPr>
          <a:lstStyle/>
          <a:p>
            <a:r>
              <a:rPr lang="en-GB">
                <a:solidFill>
                  <a:srgbClr val="FFFFFF"/>
                </a:solidFill>
              </a:rPr>
              <a:t>Forced marriage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6508586-1834-40D0-82BE-B5A793D0173A}"/>
              </a:ext>
            </a:extLst>
          </p:cNvPr>
          <p:cNvSpPr>
            <a:spLocks noGrp="1"/>
          </p:cNvSpPr>
          <p:nvPr>
            <p:ph idx="1"/>
          </p:nvPr>
        </p:nvSpPr>
        <p:spPr>
          <a:xfrm>
            <a:off x="4447308" y="591344"/>
            <a:ext cx="6906491" cy="5585619"/>
          </a:xfrm>
        </p:spPr>
        <p:txBody>
          <a:bodyPr anchor="ctr">
            <a:normAutofit/>
          </a:bodyPr>
          <a:lstStyle/>
          <a:p>
            <a:r>
              <a:rPr lang="en-GB" dirty="0"/>
              <a:t>Criminal offence under section 21 of the Antisocial Behaviour, Crime and Policing Act 2014</a:t>
            </a:r>
          </a:p>
          <a:p>
            <a:r>
              <a:rPr lang="en-GB" dirty="0"/>
              <a:t>Forced marriage cases have declined: 759 in 2020, 337 in 2021</a:t>
            </a:r>
          </a:p>
          <a:p>
            <a:pPr lvl="1"/>
            <a:r>
              <a:rPr lang="en-GB" dirty="0"/>
              <a:t>Pakistan 47%</a:t>
            </a:r>
          </a:p>
          <a:p>
            <a:pPr lvl="1"/>
            <a:r>
              <a:rPr lang="en-GB" dirty="0"/>
              <a:t>Bangladesh 9%</a:t>
            </a:r>
          </a:p>
          <a:p>
            <a:pPr lvl="1"/>
            <a:r>
              <a:rPr lang="en-GB" dirty="0"/>
              <a:t>Somalia 3%</a:t>
            </a:r>
          </a:p>
          <a:p>
            <a:pPr lvl="1"/>
            <a:r>
              <a:rPr lang="en-GB" dirty="0"/>
              <a:t>Kenya 2%</a:t>
            </a:r>
          </a:p>
          <a:p>
            <a:pPr lvl="1"/>
            <a:r>
              <a:rPr lang="en-GB" dirty="0"/>
              <a:t>Iraq 2%</a:t>
            </a:r>
          </a:p>
          <a:p>
            <a:pPr lvl="1"/>
            <a:r>
              <a:rPr lang="en-GB" dirty="0"/>
              <a:t>Romania 2%</a:t>
            </a:r>
          </a:p>
        </p:txBody>
      </p:sp>
      <p:sp>
        <p:nvSpPr>
          <p:cNvPr id="4" name="Slide Number Placeholder 3">
            <a:extLst>
              <a:ext uri="{FF2B5EF4-FFF2-40B4-BE49-F238E27FC236}">
                <a16:creationId xmlns:a16="http://schemas.microsoft.com/office/drawing/2014/main" id="{F5B13EDB-8A3B-1C14-A78B-4DD34376DA19}"/>
              </a:ext>
            </a:extLst>
          </p:cNvPr>
          <p:cNvSpPr>
            <a:spLocks noGrp="1"/>
          </p:cNvSpPr>
          <p:nvPr>
            <p:ph type="sldNum" sz="quarter" idx="12"/>
          </p:nvPr>
        </p:nvSpPr>
        <p:spPr>
          <a:xfrm>
            <a:off x="9541564" y="6356350"/>
            <a:ext cx="1812235"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41</a:t>
            </a:fld>
            <a:endParaRPr kumimoji="0" lang="en-GB" b="0" i="0" u="none" strike="noStrike" kern="1200" cap="none" spc="0" normalizeH="0" baseline="0" noProof="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33194267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C0CA4-44AE-BD95-7A65-61D8990E54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D301BB-934B-D152-0FCA-9293E3B0455C}"/>
              </a:ext>
            </a:extLst>
          </p:cNvPr>
          <p:cNvSpPr>
            <a:spLocks noGrp="1"/>
          </p:cNvSpPr>
          <p:nvPr>
            <p:ph type="title"/>
          </p:nvPr>
        </p:nvSpPr>
        <p:spPr/>
        <p:txBody>
          <a:bodyPr/>
          <a:lstStyle/>
          <a:p>
            <a:r>
              <a:rPr lang="en-GB" dirty="0"/>
              <a:t>Forced marriage and cultural considerations</a:t>
            </a:r>
          </a:p>
        </p:txBody>
      </p:sp>
      <p:graphicFrame>
        <p:nvGraphicFramePr>
          <p:cNvPr id="7" name="Content Placeholder 2">
            <a:extLst>
              <a:ext uri="{FF2B5EF4-FFF2-40B4-BE49-F238E27FC236}">
                <a16:creationId xmlns:a16="http://schemas.microsoft.com/office/drawing/2014/main" id="{AFCBE2DF-C31F-731A-80F4-B81E6E98C3C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C6439AE2-E4D1-AC60-7E14-100CE48EBA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108BE7DE-6B82-2569-D79B-3AF03B7CCB00}"/>
              </a:ext>
            </a:extLst>
          </p:cNvPr>
          <p:cNvSpPr txBox="1"/>
          <p:nvPr/>
        </p:nvSpPr>
        <p:spPr>
          <a:xfrm>
            <a:off x="4789667" y="6311900"/>
            <a:ext cx="2937510" cy="369332"/>
          </a:xfrm>
          <a:prstGeom prst="rect">
            <a:avLst/>
          </a:prstGeom>
          <a:noFill/>
        </p:spPr>
        <p:txBody>
          <a:bodyPr wrap="square" rtlCol="0">
            <a:spAutoFit/>
          </a:bodyPr>
          <a:lstStyle/>
          <a:p>
            <a:r>
              <a:rPr lang="en-GB" dirty="0"/>
              <a:t>Wood et al 2024: 438-447</a:t>
            </a:r>
          </a:p>
        </p:txBody>
      </p:sp>
    </p:spTree>
    <p:extLst>
      <p:ext uri="{BB962C8B-B14F-4D97-AF65-F5344CB8AC3E}">
        <p14:creationId xmlns:p14="http://schemas.microsoft.com/office/powerpoint/2010/main" val="11101540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61DA0-E30F-12E8-3340-905F2A626359}"/>
              </a:ext>
            </a:extLst>
          </p:cNvPr>
          <p:cNvSpPr>
            <a:spLocks noGrp="1"/>
          </p:cNvSpPr>
          <p:nvPr>
            <p:ph type="title"/>
          </p:nvPr>
        </p:nvSpPr>
        <p:spPr>
          <a:xfrm>
            <a:off x="89452" y="1683756"/>
            <a:ext cx="3811521" cy="2396359"/>
          </a:xfrm>
        </p:spPr>
        <p:txBody>
          <a:bodyPr anchor="b">
            <a:noAutofit/>
          </a:bodyPr>
          <a:lstStyle/>
          <a:p>
            <a:pPr algn="r"/>
            <a:r>
              <a:rPr lang="en-GB" sz="5400" dirty="0">
                <a:solidFill>
                  <a:srgbClr val="FFFFFF"/>
                </a:solidFill>
              </a:rPr>
              <a:t>Risk assessments</a:t>
            </a:r>
          </a:p>
        </p:txBody>
      </p:sp>
      <p:sp>
        <p:nvSpPr>
          <p:cNvPr id="4" name="Slide Number Placeholder 3">
            <a:extLst>
              <a:ext uri="{FF2B5EF4-FFF2-40B4-BE49-F238E27FC236}">
                <a16:creationId xmlns:a16="http://schemas.microsoft.com/office/drawing/2014/main" id="{E2E98286-B76F-55AB-16D1-28E007C82BB7}"/>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graphicFrame>
        <p:nvGraphicFramePr>
          <p:cNvPr id="22" name="Content Placeholder 2">
            <a:extLst>
              <a:ext uri="{FF2B5EF4-FFF2-40B4-BE49-F238E27FC236}">
                <a16:creationId xmlns:a16="http://schemas.microsoft.com/office/drawing/2014/main" id="{B3C2CB1D-2EF1-A555-D6F8-076BE5911323}"/>
              </a:ext>
            </a:extLst>
          </p:cNvPr>
          <p:cNvGraphicFramePr>
            <a:graphicFrameLocks noGrp="1"/>
          </p:cNvGraphicFramePr>
          <p:nvPr>
            <p:ph idx="1"/>
            <p:extLst>
              <p:ext uri="{D42A27DB-BD31-4B8C-83A1-F6EECF244321}">
                <p14:modId xmlns:p14="http://schemas.microsoft.com/office/powerpoint/2010/main" val="37032591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18447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ABD3BA-29BA-B05B-A944-93DB5DD65E1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A29BF-34C5-651E-EE7A-D1DD1B5A661B}"/>
              </a:ext>
            </a:extLst>
          </p:cNvPr>
          <p:cNvSpPr>
            <a:spLocks noGrp="1"/>
          </p:cNvSpPr>
          <p:nvPr>
            <p:ph type="title"/>
          </p:nvPr>
        </p:nvSpPr>
        <p:spPr>
          <a:xfrm>
            <a:off x="466722" y="586855"/>
            <a:ext cx="3201366" cy="3387497"/>
          </a:xfrm>
        </p:spPr>
        <p:txBody>
          <a:bodyPr anchor="b">
            <a:normAutofit/>
          </a:bodyPr>
          <a:lstStyle/>
          <a:p>
            <a:pPr algn="r"/>
            <a:r>
              <a:rPr lang="en-GB" sz="6000" dirty="0">
                <a:solidFill>
                  <a:srgbClr val="FFFFFF"/>
                </a:solidFill>
              </a:rPr>
              <a:t>Hate Crime</a:t>
            </a:r>
          </a:p>
        </p:txBody>
      </p:sp>
      <p:sp>
        <p:nvSpPr>
          <p:cNvPr id="3" name="Content Placeholder 2">
            <a:extLst>
              <a:ext uri="{FF2B5EF4-FFF2-40B4-BE49-F238E27FC236}">
                <a16:creationId xmlns:a16="http://schemas.microsoft.com/office/drawing/2014/main" id="{5C1B015C-FBC8-6790-E33C-5C7A8390DA44}"/>
              </a:ext>
            </a:extLst>
          </p:cNvPr>
          <p:cNvSpPr>
            <a:spLocks noGrp="1"/>
          </p:cNvSpPr>
          <p:nvPr>
            <p:ph idx="1"/>
          </p:nvPr>
        </p:nvSpPr>
        <p:spPr>
          <a:xfrm>
            <a:off x="4810259" y="649480"/>
            <a:ext cx="6555347" cy="5546047"/>
          </a:xfrm>
        </p:spPr>
        <p:txBody>
          <a:bodyPr anchor="ctr">
            <a:normAutofit/>
          </a:bodyPr>
          <a:lstStyle/>
          <a:p>
            <a:r>
              <a:rPr lang="en-GB" sz="3200" dirty="0"/>
              <a:t>Hate crime is not only tone and offence cases have an additional flag where another crime was committed for example assault the police gather evidence to show that the crime happened specifically because of one's race, religion, disability, sexual orientation or transgender identity</a:t>
            </a:r>
          </a:p>
          <a:p>
            <a:r>
              <a:rPr lang="en-GB" sz="3200" dirty="0"/>
              <a:t>It is an aggravating factor to an offence</a:t>
            </a:r>
          </a:p>
          <a:p>
            <a:endParaRPr lang="en-GB" sz="2000" dirty="0"/>
          </a:p>
        </p:txBody>
      </p:sp>
      <p:sp>
        <p:nvSpPr>
          <p:cNvPr id="4" name="Slide Number Placeholder 3">
            <a:extLst>
              <a:ext uri="{FF2B5EF4-FFF2-40B4-BE49-F238E27FC236}">
                <a16:creationId xmlns:a16="http://schemas.microsoft.com/office/drawing/2014/main" id="{AAA5CCEF-4BC6-06EB-3A09-8459371593D6}"/>
              </a:ext>
            </a:extLst>
          </p:cNvPr>
          <p:cNvSpPr>
            <a:spLocks noGrp="1"/>
          </p:cNvSpPr>
          <p:nvPr>
            <p:ph type="sldNum" sz="quarter" idx="12"/>
          </p:nvPr>
        </p:nvSpPr>
        <p:spPr>
          <a:xfrm>
            <a:off x="11704320" y="6455664"/>
            <a:ext cx="44805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44</a:t>
            </a:fld>
            <a:endParaRPr kumimoji="0" lang="en-GB" sz="1100" b="0" i="0" u="none" strike="noStrike" kern="1200" cap="none" spc="0" normalizeH="0" baseline="0" noProof="0">
              <a:ln>
                <a:noFill/>
              </a:ln>
              <a:solidFill>
                <a:schemeClr val="tx1">
                  <a:lumMod val="50000"/>
                  <a:lumOff val="50000"/>
                </a:schemeClr>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0827450-F44D-BC0B-B949-7E98EFF5E755}"/>
              </a:ext>
            </a:extLst>
          </p:cNvPr>
          <p:cNvSpPr txBox="1"/>
          <p:nvPr/>
        </p:nvSpPr>
        <p:spPr>
          <a:xfrm>
            <a:off x="4625721" y="5846475"/>
            <a:ext cx="2937510" cy="369332"/>
          </a:xfrm>
          <a:prstGeom prst="rect">
            <a:avLst/>
          </a:prstGeom>
          <a:noFill/>
        </p:spPr>
        <p:txBody>
          <a:bodyPr wrap="square" rtlCol="0">
            <a:spAutoFit/>
          </a:bodyPr>
          <a:lstStyle/>
          <a:p>
            <a:r>
              <a:rPr lang="en-GB" dirty="0"/>
              <a:t>Wood et al 2024: 438-447</a:t>
            </a:r>
          </a:p>
        </p:txBody>
      </p:sp>
    </p:spTree>
    <p:extLst>
      <p:ext uri="{BB962C8B-B14F-4D97-AF65-F5344CB8AC3E}">
        <p14:creationId xmlns:p14="http://schemas.microsoft.com/office/powerpoint/2010/main" val="193391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A15EEB-FD8B-8C97-C4AB-5DCF3D892F19}"/>
              </a:ext>
            </a:extLst>
          </p:cNvPr>
          <p:cNvSpPr>
            <a:spLocks noGrp="1"/>
          </p:cNvSpPr>
          <p:nvPr>
            <p:ph type="title"/>
          </p:nvPr>
        </p:nvSpPr>
        <p:spPr>
          <a:xfrm>
            <a:off x="367748" y="1412488"/>
            <a:ext cx="3592316" cy="4363844"/>
          </a:xfrm>
        </p:spPr>
        <p:txBody>
          <a:bodyPr anchor="t">
            <a:normAutofit/>
          </a:bodyPr>
          <a:lstStyle/>
          <a:p>
            <a:r>
              <a:rPr lang="en-GB" sz="5400" dirty="0">
                <a:solidFill>
                  <a:srgbClr val="FFFFFF"/>
                </a:solidFill>
              </a:rPr>
              <a:t>Responding to hate crime</a:t>
            </a:r>
          </a:p>
        </p:txBody>
      </p:sp>
      <p:sp>
        <p:nvSpPr>
          <p:cNvPr id="5" name="Content Placeholder 4">
            <a:extLst>
              <a:ext uri="{FF2B5EF4-FFF2-40B4-BE49-F238E27FC236}">
                <a16:creationId xmlns:a16="http://schemas.microsoft.com/office/drawing/2014/main" id="{EEE7090C-E51D-98A5-FCB1-FEECC21222E8}"/>
              </a:ext>
            </a:extLst>
          </p:cNvPr>
          <p:cNvSpPr>
            <a:spLocks noGrp="1"/>
          </p:cNvSpPr>
          <p:nvPr>
            <p:ph sz="half" idx="1"/>
          </p:nvPr>
        </p:nvSpPr>
        <p:spPr>
          <a:xfrm>
            <a:off x="4380854" y="394942"/>
            <a:ext cx="3649960" cy="6463058"/>
          </a:xfrm>
        </p:spPr>
        <p:txBody>
          <a:bodyPr>
            <a:normAutofit/>
          </a:bodyPr>
          <a:lstStyle/>
          <a:p>
            <a:r>
              <a:rPr lang="en-GB" sz="2400" dirty="0"/>
              <a:t>Seek advice about how to effectively build rapport with those who hold the discussed protected characteristics</a:t>
            </a:r>
          </a:p>
          <a:p>
            <a:r>
              <a:rPr lang="en-GB" sz="2400" dirty="0"/>
              <a:t>Ensure victim safety the collection of information and evidence</a:t>
            </a:r>
          </a:p>
          <a:p>
            <a:r>
              <a:rPr lang="en-GB" sz="2400" dirty="0"/>
              <a:t>Move the victim to safe location</a:t>
            </a:r>
          </a:p>
          <a:p>
            <a:r>
              <a:rPr lang="en-GB" sz="2400" dirty="0"/>
              <a:t>Do they need an interpreter?</a:t>
            </a:r>
          </a:p>
          <a:p>
            <a:r>
              <a:rPr lang="en-GB" sz="2400" dirty="0"/>
              <a:t>Is it disability preventing them from successfully engaging with you?</a:t>
            </a:r>
          </a:p>
          <a:p>
            <a:endParaRPr lang="en-GB" sz="1900" dirty="0"/>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BFF79048-F750-73E1-4164-DBC30DF4758F}"/>
              </a:ext>
            </a:extLst>
          </p:cNvPr>
          <p:cNvSpPr>
            <a:spLocks noGrp="1"/>
          </p:cNvSpPr>
          <p:nvPr>
            <p:ph sz="half" idx="2"/>
          </p:nvPr>
        </p:nvSpPr>
        <p:spPr>
          <a:xfrm>
            <a:off x="8451604" y="288235"/>
            <a:ext cx="3564802" cy="5488098"/>
          </a:xfrm>
        </p:spPr>
        <p:txBody>
          <a:bodyPr>
            <a:noAutofit/>
          </a:bodyPr>
          <a:lstStyle/>
          <a:p>
            <a:r>
              <a:rPr lang="en-GB" sz="2400" dirty="0"/>
              <a:t>Evaluate the victim's emotional state and their feelings</a:t>
            </a:r>
          </a:p>
          <a:p>
            <a:r>
              <a:rPr lang="en-GB" sz="2400" dirty="0"/>
              <a:t>Collect available evidence</a:t>
            </a:r>
          </a:p>
          <a:p>
            <a:r>
              <a:rPr lang="en-GB" sz="2400" dirty="0"/>
              <a:t>Notify the local neighbourhood policing team</a:t>
            </a:r>
          </a:p>
          <a:p>
            <a:r>
              <a:rPr lang="en-GB" sz="2400" dirty="0"/>
              <a:t>If the case is very serious consult about a family liaison officer </a:t>
            </a:r>
          </a:p>
          <a:p>
            <a:r>
              <a:rPr lang="en-GB" sz="2400" dirty="0"/>
              <a:t>Be emphatic and compassionate</a:t>
            </a:r>
          </a:p>
          <a:p>
            <a:r>
              <a:rPr lang="en-GB" sz="2400" dirty="0"/>
              <a:t>The justice system is often perceived negatively</a:t>
            </a:r>
          </a:p>
        </p:txBody>
      </p:sp>
      <p:sp>
        <p:nvSpPr>
          <p:cNvPr id="4" name="Slide Number Placeholder 3">
            <a:extLst>
              <a:ext uri="{FF2B5EF4-FFF2-40B4-BE49-F238E27FC236}">
                <a16:creationId xmlns:a16="http://schemas.microsoft.com/office/drawing/2014/main" id="{132E154A-A040-7647-A5AB-3BA4C0F8C2D9}"/>
              </a:ext>
            </a:extLst>
          </p:cNvPr>
          <p:cNvSpPr>
            <a:spLocks noGrp="1"/>
          </p:cNvSpPr>
          <p:nvPr>
            <p:ph type="sldNum" sz="quarter" idx="12"/>
          </p:nvPr>
        </p:nvSpPr>
        <p:spPr>
          <a:xfrm>
            <a:off x="9202366" y="6356350"/>
            <a:ext cx="2151434" cy="365125"/>
          </a:xfrm>
        </p:spPr>
        <p:txBody>
          <a:bodyPr>
            <a:normAutofit/>
          </a:bodyPr>
          <a:lstStyle/>
          <a:p>
            <a:pPr>
              <a:spcAft>
                <a:spcPts val="600"/>
              </a:spcAft>
            </a:pPr>
            <a:fld id="{7EE70F85-FB46-4664-904F-529BF12CA752}" type="slidenum">
              <a:rPr lang="en-GB" smtClean="0"/>
              <a:pPr>
                <a:spcAft>
                  <a:spcPts val="600"/>
                </a:spcAft>
              </a:pPr>
              <a:t>45</a:t>
            </a:fld>
            <a:endParaRPr lang="en-GB"/>
          </a:p>
        </p:txBody>
      </p:sp>
    </p:spTree>
    <p:extLst>
      <p:ext uri="{BB962C8B-B14F-4D97-AF65-F5344CB8AC3E}">
        <p14:creationId xmlns:p14="http://schemas.microsoft.com/office/powerpoint/2010/main" val="195697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 calcmode="lin" valueType="num">
                                      <p:cBhvr additive="base">
                                        <p:cTn id="6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CDC7D-58E7-DFEA-D175-D9F4DD3AC31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49D6B7B-1FA2-AD0A-B65B-D8F4FA36FDBC}"/>
              </a:ext>
            </a:extLst>
          </p:cNvPr>
          <p:cNvSpPr>
            <a:spLocks noGrp="1"/>
          </p:cNvSpPr>
          <p:nvPr>
            <p:ph idx="1"/>
          </p:nvPr>
        </p:nvSpPr>
        <p:spPr/>
        <p:txBody>
          <a:bodyPr>
            <a:normAutofit fontScale="77500" lnSpcReduction="20000"/>
          </a:bodyPr>
          <a:lstStyle/>
          <a:p>
            <a:r>
              <a:rPr lang="en-US" dirty="0"/>
              <a:t>College of Policing (2023) Forced Marriage and </a:t>
            </a:r>
            <a:r>
              <a:rPr lang="en-US" dirty="0" err="1"/>
              <a:t>Honour</a:t>
            </a:r>
            <a:r>
              <a:rPr lang="en-US" dirty="0"/>
              <a:t>-based Abuse.</a:t>
            </a:r>
          </a:p>
          <a:p>
            <a:r>
              <a:rPr lang="en-GB" dirty="0"/>
              <a:t>Home Office (2023) Anti-social Behaviour Guidance for Professionals available at </a:t>
            </a:r>
            <a:r>
              <a:rPr lang="en-US" dirty="0">
                <a:hlinkClick r:id="rId2"/>
              </a:rPr>
              <a:t>Antisocial </a:t>
            </a:r>
            <a:r>
              <a:rPr lang="en-US" dirty="0" err="1">
                <a:hlinkClick r:id="rId2"/>
              </a:rPr>
              <a:t>behaviour</a:t>
            </a:r>
            <a:r>
              <a:rPr lang="en-US" dirty="0">
                <a:hlinkClick r:id="rId2"/>
              </a:rPr>
              <a:t>: guidance for professionals - GOV.UK (www.gov.uk)</a:t>
            </a:r>
            <a:endParaRPr lang="en-US" dirty="0"/>
          </a:p>
          <a:p>
            <a:r>
              <a:rPr lang="en-US" dirty="0"/>
              <a:t>Home Office (2023a) Anti-social </a:t>
            </a:r>
            <a:r>
              <a:rPr lang="en-US" dirty="0" err="1"/>
              <a:t>Behaviour</a:t>
            </a:r>
            <a:r>
              <a:rPr lang="en-US" dirty="0"/>
              <a:t> Principles available at </a:t>
            </a:r>
            <a:r>
              <a:rPr lang="en-US" dirty="0">
                <a:hlinkClick r:id="rId3"/>
              </a:rPr>
              <a:t>Anti-social </a:t>
            </a:r>
            <a:r>
              <a:rPr lang="en-US" dirty="0" err="1">
                <a:hlinkClick r:id="rId3"/>
              </a:rPr>
              <a:t>behaviour</a:t>
            </a:r>
            <a:r>
              <a:rPr lang="en-US" dirty="0">
                <a:hlinkClick r:id="rId3"/>
              </a:rPr>
              <a:t> principles - GOV.UK (www.gov.uk)</a:t>
            </a:r>
            <a:endParaRPr lang="en-US" dirty="0"/>
          </a:p>
          <a:p>
            <a:r>
              <a:rPr lang="en-US" dirty="0"/>
              <a:t>Home Office (2023b) Anti-social </a:t>
            </a:r>
            <a:r>
              <a:rPr lang="en-US" dirty="0" err="1"/>
              <a:t>Behaviour</a:t>
            </a:r>
            <a:r>
              <a:rPr lang="en-US" dirty="0"/>
              <a:t> Powers, available at </a:t>
            </a:r>
            <a:r>
              <a:rPr lang="en-US" dirty="0">
                <a:hlinkClick r:id="rId4"/>
              </a:rPr>
              <a:t>Anti-social </a:t>
            </a:r>
            <a:r>
              <a:rPr lang="en-US" dirty="0" err="1">
                <a:hlinkClick r:id="rId4"/>
              </a:rPr>
              <a:t>behaviour</a:t>
            </a:r>
            <a:r>
              <a:rPr lang="en-US" dirty="0">
                <a:hlinkClick r:id="rId4"/>
              </a:rPr>
              <a:t> powers - GOV.UK (www.gov.uk)</a:t>
            </a:r>
            <a:r>
              <a:rPr lang="en-US" dirty="0"/>
              <a:t> </a:t>
            </a:r>
          </a:p>
          <a:p>
            <a:r>
              <a:rPr lang="en-US" dirty="0"/>
              <a:t>House of Lords Library (2016) Powers under the Anti-social </a:t>
            </a:r>
            <a:r>
              <a:rPr lang="en-US" dirty="0" err="1"/>
              <a:t>Behaviour</a:t>
            </a:r>
            <a:r>
              <a:rPr lang="en-US" dirty="0"/>
              <a:t>, Crime and Policing Act 2014, available at </a:t>
            </a:r>
            <a:r>
              <a:rPr lang="en-US" dirty="0">
                <a:hlinkClick r:id="rId5"/>
              </a:rPr>
              <a:t>Powers under the Anti-social </a:t>
            </a:r>
            <a:r>
              <a:rPr lang="en-US" dirty="0" err="1">
                <a:hlinkClick r:id="rId5"/>
              </a:rPr>
              <a:t>Behaviour</a:t>
            </a:r>
            <a:r>
              <a:rPr lang="en-US" dirty="0">
                <a:hlinkClick r:id="rId5"/>
              </a:rPr>
              <a:t>, Crime and Policing Act 2014 - House of Lords Library (parliament.uk)</a:t>
            </a:r>
            <a:r>
              <a:rPr lang="en-US" dirty="0"/>
              <a:t> </a:t>
            </a:r>
          </a:p>
          <a:p>
            <a:r>
              <a:rPr lang="en-US" dirty="0"/>
              <a:t>Metropolitan Police Services (2024) What is Antisocial </a:t>
            </a:r>
            <a:r>
              <a:rPr lang="en-US" dirty="0" err="1"/>
              <a:t>Behaviour</a:t>
            </a:r>
            <a:r>
              <a:rPr lang="en-US" dirty="0"/>
              <a:t>, available at </a:t>
            </a:r>
            <a:r>
              <a:rPr lang="en-US" dirty="0">
                <a:hlinkClick r:id="rId6"/>
              </a:rPr>
              <a:t>What is antisocial </a:t>
            </a:r>
            <a:r>
              <a:rPr lang="en-US" dirty="0" err="1">
                <a:hlinkClick r:id="rId6"/>
              </a:rPr>
              <a:t>behaviour</a:t>
            </a:r>
            <a:r>
              <a:rPr lang="en-US" dirty="0">
                <a:hlinkClick r:id="rId6"/>
              </a:rPr>
              <a:t>? | Metropolitan Police</a:t>
            </a:r>
            <a:endParaRPr lang="en-US" dirty="0"/>
          </a:p>
          <a:p>
            <a:r>
              <a:rPr lang="en-US" dirty="0"/>
              <a:t>Wood, D. et al 2023 Blackstone’s Handbook for Policing Students. Oxford: OUP</a:t>
            </a:r>
          </a:p>
          <a:p>
            <a:r>
              <a:rPr lang="en-GB" dirty="0"/>
              <a:t>Wood et al (2024) Blackstone’s Handbook for Policing Students. Oxford: OUP</a:t>
            </a:r>
          </a:p>
          <a:p>
            <a:endParaRPr lang="en-GB" dirty="0"/>
          </a:p>
        </p:txBody>
      </p:sp>
      <p:sp>
        <p:nvSpPr>
          <p:cNvPr id="4" name="Slide Number Placeholder 3">
            <a:extLst>
              <a:ext uri="{FF2B5EF4-FFF2-40B4-BE49-F238E27FC236}">
                <a16:creationId xmlns:a16="http://schemas.microsoft.com/office/drawing/2014/main" id="{CEC01CF9-0E4F-61FF-C31B-45491DDC8BE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20141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EE351-87A5-A0F1-A60B-21171CC831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874F30-B0BA-A62C-C5F7-75558AB40FF4}"/>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8BC28B32-CDA7-9D7F-0574-032588846D57}"/>
              </a:ext>
            </a:extLst>
          </p:cNvPr>
          <p:cNvSpPr>
            <a:spLocks noGrp="1"/>
          </p:cNvSpPr>
          <p:nvPr>
            <p:ph type="sldNum" sz="quarter" idx="12"/>
          </p:nvPr>
        </p:nvSpPr>
        <p:spPr/>
        <p:txBody>
          <a:bodyPr/>
          <a:lstStyle/>
          <a:p>
            <a:fld id="{7EE70F85-FB46-4664-904F-529BF12CA752}" type="slidenum">
              <a:rPr lang="en-GB" smtClean="0"/>
              <a:t>47</a:t>
            </a:fld>
            <a:endParaRPr lang="en-GB"/>
          </a:p>
        </p:txBody>
      </p:sp>
    </p:spTree>
    <p:extLst>
      <p:ext uri="{BB962C8B-B14F-4D97-AF65-F5344CB8AC3E}">
        <p14:creationId xmlns:p14="http://schemas.microsoft.com/office/powerpoint/2010/main" val="33838334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321</TotalTime>
  <Words>3272</Words>
  <Application>Microsoft Office PowerPoint</Application>
  <PresentationFormat>Widescreen</PresentationFormat>
  <Paragraphs>376</Paragraphs>
  <Slides>47</Slides>
  <Notes>0</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47</vt:i4>
      </vt:variant>
    </vt:vector>
  </HeadingPairs>
  <TitlesOfParts>
    <vt:vector size="56" baseType="lpstr">
      <vt:lpstr>Arial</vt:lpstr>
      <vt:lpstr>Calibri</vt:lpstr>
      <vt:lpstr>Calibri Light</vt:lpstr>
      <vt:lpstr>GDS Transport</vt:lpstr>
      <vt:lpstr>lato-regular</vt:lpstr>
      <vt:lpstr>latowebbold</vt:lpstr>
      <vt:lpstr>Myriad Pro</vt:lpstr>
      <vt:lpstr>20140311PresentationUWTSDTemplate</vt:lpstr>
      <vt:lpstr>1_Office Theme</vt:lpstr>
      <vt:lpstr>BMPL5013 4. Antisocial Behaviour: definition, response and impact. </vt:lpstr>
      <vt:lpstr>Contents</vt:lpstr>
      <vt:lpstr>Antisocial Behaviour</vt:lpstr>
      <vt:lpstr>What is ASB?</vt:lpstr>
      <vt:lpstr>Three Main Categories</vt:lpstr>
      <vt:lpstr>13 Different Types</vt:lpstr>
      <vt:lpstr>Principles  (Home Office 2022 – Last government)</vt:lpstr>
      <vt:lpstr>HO Principles</vt:lpstr>
      <vt:lpstr>Powers</vt:lpstr>
      <vt:lpstr>Powers</vt:lpstr>
      <vt:lpstr>Powers  Part 1: Putting the victim first </vt:lpstr>
      <vt:lpstr>Non-Crime Hate Incidents (NCHIs):</vt:lpstr>
      <vt:lpstr>Powers  Part 2: More effective powers</vt:lpstr>
      <vt:lpstr>Powers  Problem Solving Policing  SARA</vt:lpstr>
      <vt:lpstr>PowerPoint Presentation</vt:lpstr>
      <vt:lpstr>Policing ASB</vt:lpstr>
      <vt:lpstr>Policing ASB</vt:lpstr>
      <vt:lpstr>Policing ASB</vt:lpstr>
      <vt:lpstr>Policing ASB</vt:lpstr>
      <vt:lpstr>ASB</vt:lpstr>
      <vt:lpstr>Community based measures</vt:lpstr>
      <vt:lpstr>Breach of the Peace R v Howell [1981] 3 All ER 383</vt:lpstr>
      <vt:lpstr>Public Order Act 1986</vt:lpstr>
      <vt:lpstr>Public Order Act 1986</vt:lpstr>
      <vt:lpstr>Public Order Act 1986</vt:lpstr>
      <vt:lpstr>Public Order Act 1986</vt:lpstr>
      <vt:lpstr>Serious Public Order Offences</vt:lpstr>
      <vt:lpstr>Affray (s3)</vt:lpstr>
      <vt:lpstr>Violent disorder (s2) and Riot (s1)</vt:lpstr>
      <vt:lpstr>Hatred on grounds of race, religion and sexual orientation</vt:lpstr>
      <vt:lpstr>Hatred on grounds of race, religion and sexual orientation</vt:lpstr>
      <vt:lpstr>PowerPoint Presentation</vt:lpstr>
      <vt:lpstr> Stalking and Harassment</vt:lpstr>
      <vt:lpstr> Harassment</vt:lpstr>
      <vt:lpstr>Protection from Harassment Act 1997</vt:lpstr>
      <vt:lpstr>Stalking</vt:lpstr>
      <vt:lpstr>Knoll and Resnick (2007)</vt:lpstr>
      <vt:lpstr>The Stalking Protection Act 2019</vt:lpstr>
      <vt:lpstr>Honour-based crime</vt:lpstr>
      <vt:lpstr>Honour-based crime</vt:lpstr>
      <vt:lpstr>Forced marriage</vt:lpstr>
      <vt:lpstr>Forced marriage and cultural considerations</vt:lpstr>
      <vt:lpstr>Risk assessments</vt:lpstr>
      <vt:lpstr>Hate Crime</vt:lpstr>
      <vt:lpstr>Responding to hate crime</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lastModifiedBy>Mike Durke</cp:lastModifiedBy>
  <cp:revision>25</cp:revision>
  <dcterms:created xsi:type="dcterms:W3CDTF">2024-09-16T13:45:24Z</dcterms:created>
  <dcterms:modified xsi:type="dcterms:W3CDTF">2024-10-23T09:31:37Z</dcterms:modified>
</cp:coreProperties>
</file>