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sldIdLst>
    <p:sldId id="256" r:id="rId5"/>
    <p:sldId id="271" r:id="rId6"/>
    <p:sldId id="272" r:id="rId7"/>
    <p:sldId id="273" r:id="rId8"/>
    <p:sldId id="258" r:id="rId9"/>
    <p:sldId id="259" r:id="rId10"/>
    <p:sldId id="274" r:id="rId11"/>
    <p:sldId id="275" r:id="rId12"/>
    <p:sldId id="276" r:id="rId13"/>
    <p:sldId id="277" r:id="rId14"/>
    <p:sldId id="278" r:id="rId15"/>
    <p:sldId id="279" r:id="rId16"/>
    <p:sldId id="280" r:id="rId17"/>
    <p:sldId id="265" r:id="rId18"/>
    <p:sldId id="284" r:id="rId19"/>
    <p:sldId id="285" r:id="rId20"/>
    <p:sldId id="283" r:id="rId21"/>
    <p:sldId id="28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74AE-A165-4592-B134-F9895506E7C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ED7783CF-53C9-4282-955E-DEDEC2E6C5AA}">
      <dgm:prSet/>
      <dgm:spPr/>
      <dgm:t>
        <a:bodyPr/>
        <a:lstStyle/>
        <a:p>
          <a:r>
            <a:rPr lang="en-GB"/>
            <a:t>Overview</a:t>
          </a:r>
          <a:endParaRPr lang="en-US"/>
        </a:p>
      </dgm:t>
    </dgm:pt>
    <dgm:pt modelId="{4D76B956-5EFA-485D-9EE9-B009B01EE1E1}" type="parTrans" cxnId="{33934E8E-904C-449D-A199-71F1CD6BE87D}">
      <dgm:prSet/>
      <dgm:spPr/>
      <dgm:t>
        <a:bodyPr/>
        <a:lstStyle/>
        <a:p>
          <a:endParaRPr lang="en-US"/>
        </a:p>
      </dgm:t>
    </dgm:pt>
    <dgm:pt modelId="{705A7E19-304B-420E-B6C1-8BEFA9354018}" type="sibTrans" cxnId="{33934E8E-904C-449D-A199-71F1CD6BE87D}">
      <dgm:prSet/>
      <dgm:spPr/>
      <dgm:t>
        <a:bodyPr/>
        <a:lstStyle/>
        <a:p>
          <a:endParaRPr lang="en-US"/>
        </a:p>
      </dgm:t>
    </dgm:pt>
    <dgm:pt modelId="{E708941F-8877-46A4-899A-C2A4EF6044AC}">
      <dgm:prSet/>
      <dgm:spPr/>
      <dgm:t>
        <a:bodyPr/>
        <a:lstStyle/>
        <a:p>
          <a:r>
            <a:rPr lang="en-GB"/>
            <a:t>A short introduction of a ‘Student Consultancy Company’ based in Birmingham, UK</a:t>
          </a:r>
          <a:endParaRPr lang="en-US"/>
        </a:p>
      </dgm:t>
    </dgm:pt>
    <dgm:pt modelId="{4981E8F7-49AC-409C-B583-DBAEA50BC817}" type="parTrans" cxnId="{59BC900E-6460-4C3C-8D71-2A1589501AB8}">
      <dgm:prSet/>
      <dgm:spPr/>
      <dgm:t>
        <a:bodyPr/>
        <a:lstStyle/>
        <a:p>
          <a:endParaRPr lang="en-US"/>
        </a:p>
      </dgm:t>
    </dgm:pt>
    <dgm:pt modelId="{B8C290AF-74F7-4834-B0C7-8543062DC1B5}" type="sibTrans" cxnId="{59BC900E-6460-4C3C-8D71-2A1589501AB8}">
      <dgm:prSet/>
      <dgm:spPr/>
      <dgm:t>
        <a:bodyPr/>
        <a:lstStyle/>
        <a:p>
          <a:endParaRPr lang="en-US"/>
        </a:p>
      </dgm:t>
    </dgm:pt>
    <dgm:pt modelId="{7F5EC1F7-A0B9-4D6C-B192-8EA2971D660D}">
      <dgm:prSet/>
      <dgm:spPr/>
      <dgm:t>
        <a:bodyPr/>
        <a:lstStyle/>
        <a:p>
          <a:r>
            <a:rPr lang="en-US"/>
            <a:t>The whole recruitment process consist of job analysis, job description, and person specification</a:t>
          </a:r>
        </a:p>
      </dgm:t>
    </dgm:pt>
    <dgm:pt modelId="{8F6DBD99-095F-47B7-873D-495E7C4F4640}" type="parTrans" cxnId="{104CAEF8-9A7E-4978-AB57-F0BE37A54E9C}">
      <dgm:prSet/>
      <dgm:spPr/>
      <dgm:t>
        <a:bodyPr/>
        <a:lstStyle/>
        <a:p>
          <a:endParaRPr lang="en-US"/>
        </a:p>
      </dgm:t>
    </dgm:pt>
    <dgm:pt modelId="{1ED3F58B-7E6E-4F1F-B2F4-419E24D341BC}" type="sibTrans" cxnId="{104CAEF8-9A7E-4978-AB57-F0BE37A54E9C}">
      <dgm:prSet/>
      <dgm:spPr/>
      <dgm:t>
        <a:bodyPr/>
        <a:lstStyle/>
        <a:p>
          <a:endParaRPr lang="en-US"/>
        </a:p>
      </dgm:t>
    </dgm:pt>
    <dgm:pt modelId="{C41C0AAD-C024-47E3-9A0F-37CB487214AE}">
      <dgm:prSet/>
      <dgm:spPr/>
      <dgm:t>
        <a:bodyPr/>
        <a:lstStyle/>
        <a:p>
          <a:r>
            <a:rPr lang="en-GB"/>
            <a:t>Investigate 3 various types of interviews for the recruiting process</a:t>
          </a:r>
          <a:endParaRPr lang="en-US"/>
        </a:p>
      </dgm:t>
    </dgm:pt>
    <dgm:pt modelId="{BCC1095D-9836-4E65-BB5C-4040FD46E436}" type="parTrans" cxnId="{B9243118-4D76-43C4-B37F-48EDC0CD9B0A}">
      <dgm:prSet/>
      <dgm:spPr/>
      <dgm:t>
        <a:bodyPr/>
        <a:lstStyle/>
        <a:p>
          <a:endParaRPr lang="en-US"/>
        </a:p>
      </dgm:t>
    </dgm:pt>
    <dgm:pt modelId="{34340C8B-039B-4DED-A7B8-4AAF0C3B0F19}" type="sibTrans" cxnId="{B9243118-4D76-43C4-B37F-48EDC0CD9B0A}">
      <dgm:prSet/>
      <dgm:spPr/>
      <dgm:t>
        <a:bodyPr/>
        <a:lstStyle/>
        <a:p>
          <a:endParaRPr lang="en-US"/>
        </a:p>
      </dgm:t>
    </dgm:pt>
    <dgm:pt modelId="{35CB1A72-6952-4ED0-97FB-CBDF0B0289FC}">
      <dgm:prSet/>
      <dgm:spPr/>
      <dgm:t>
        <a:bodyPr/>
        <a:lstStyle/>
        <a:p>
          <a:r>
            <a:rPr lang="en-US"/>
            <a:t>Exploring different kinds of questioning technique</a:t>
          </a:r>
        </a:p>
      </dgm:t>
    </dgm:pt>
    <dgm:pt modelId="{0E8D56AA-3651-4858-8D36-BED6170BF257}" type="parTrans" cxnId="{C722EE5D-2EAD-4D16-A624-840EAFA7EBF7}">
      <dgm:prSet/>
      <dgm:spPr/>
      <dgm:t>
        <a:bodyPr/>
        <a:lstStyle/>
        <a:p>
          <a:endParaRPr lang="en-US"/>
        </a:p>
      </dgm:t>
    </dgm:pt>
    <dgm:pt modelId="{A80040B0-A694-4828-AF86-473FC5AE81C1}" type="sibTrans" cxnId="{C722EE5D-2EAD-4D16-A624-840EAFA7EBF7}">
      <dgm:prSet/>
      <dgm:spPr/>
      <dgm:t>
        <a:bodyPr/>
        <a:lstStyle/>
        <a:p>
          <a:endParaRPr lang="en-US"/>
        </a:p>
      </dgm:t>
    </dgm:pt>
    <dgm:pt modelId="{430C52E0-0033-4820-869E-27420740EAB5}">
      <dgm:prSet/>
      <dgm:spPr/>
      <dgm:t>
        <a:bodyPr/>
        <a:lstStyle/>
        <a:p>
          <a:r>
            <a:rPr lang="en-GB"/>
            <a:t>Identify comparison and difference between face to face and virtual online interview for the candidate</a:t>
          </a:r>
          <a:endParaRPr lang="en-US"/>
        </a:p>
      </dgm:t>
    </dgm:pt>
    <dgm:pt modelId="{34CC2A04-64D6-4327-82DE-A30E7BB4914B}" type="parTrans" cxnId="{CD44D1D3-63BF-4B26-86F1-728A6FD59290}">
      <dgm:prSet/>
      <dgm:spPr/>
      <dgm:t>
        <a:bodyPr/>
        <a:lstStyle/>
        <a:p>
          <a:endParaRPr lang="en-US"/>
        </a:p>
      </dgm:t>
    </dgm:pt>
    <dgm:pt modelId="{802BE659-D9D5-4AC2-8CB0-C9A6B4C8B33F}" type="sibTrans" cxnId="{CD44D1D3-63BF-4B26-86F1-728A6FD59290}">
      <dgm:prSet/>
      <dgm:spPr/>
      <dgm:t>
        <a:bodyPr/>
        <a:lstStyle/>
        <a:p>
          <a:endParaRPr lang="en-US"/>
        </a:p>
      </dgm:t>
    </dgm:pt>
    <dgm:pt modelId="{59518089-4E94-4CD3-BA1B-16357C252258}">
      <dgm:prSet/>
      <dgm:spPr/>
      <dgm:t>
        <a:bodyPr/>
        <a:lstStyle/>
        <a:p>
          <a:r>
            <a:rPr lang="en-GB"/>
            <a:t>Conclusion</a:t>
          </a:r>
          <a:endParaRPr lang="en-US"/>
        </a:p>
      </dgm:t>
    </dgm:pt>
    <dgm:pt modelId="{CA4BE2AA-B6C8-4B49-855A-9DEB14C36536}" type="parTrans" cxnId="{DD401C18-1754-4082-84BA-DE30A082787B}">
      <dgm:prSet/>
      <dgm:spPr/>
      <dgm:t>
        <a:bodyPr/>
        <a:lstStyle/>
        <a:p>
          <a:endParaRPr lang="en-US"/>
        </a:p>
      </dgm:t>
    </dgm:pt>
    <dgm:pt modelId="{DD70D053-140E-4E6C-8858-1B6A82BD0C0E}" type="sibTrans" cxnId="{DD401C18-1754-4082-84BA-DE30A082787B}">
      <dgm:prSet/>
      <dgm:spPr/>
      <dgm:t>
        <a:bodyPr/>
        <a:lstStyle/>
        <a:p>
          <a:endParaRPr lang="en-US"/>
        </a:p>
      </dgm:t>
    </dgm:pt>
    <dgm:pt modelId="{6780BCF4-81D5-40A4-980E-E1AF7155AD9C}">
      <dgm:prSet/>
      <dgm:spPr/>
      <dgm:t>
        <a:bodyPr/>
        <a:lstStyle/>
        <a:p>
          <a:r>
            <a:rPr lang="en-GB" dirty="0"/>
            <a:t>List of References</a:t>
          </a:r>
          <a:endParaRPr lang="en-US" dirty="0"/>
        </a:p>
      </dgm:t>
    </dgm:pt>
    <dgm:pt modelId="{ADE6A038-F74D-4869-BDA4-3111B6A9B292}" type="parTrans" cxnId="{54EA5F48-1A47-4785-8B1B-0085DF6E50C3}">
      <dgm:prSet/>
      <dgm:spPr/>
      <dgm:t>
        <a:bodyPr/>
        <a:lstStyle/>
        <a:p>
          <a:endParaRPr lang="en-US"/>
        </a:p>
      </dgm:t>
    </dgm:pt>
    <dgm:pt modelId="{2AEE9CF8-558F-4236-8FCF-D6288E4FE209}" type="sibTrans" cxnId="{54EA5F48-1A47-4785-8B1B-0085DF6E50C3}">
      <dgm:prSet/>
      <dgm:spPr/>
      <dgm:t>
        <a:bodyPr/>
        <a:lstStyle/>
        <a:p>
          <a:endParaRPr lang="en-US"/>
        </a:p>
      </dgm:t>
    </dgm:pt>
    <dgm:pt modelId="{5C4D6AEE-5593-4A67-A09C-980E2F5496F9}" type="pres">
      <dgm:prSet presAssocID="{F01374AE-A165-4592-B134-F9895506E7C4}" presName="diagram" presStyleCnt="0">
        <dgm:presLayoutVars>
          <dgm:dir/>
          <dgm:resizeHandles val="exact"/>
        </dgm:presLayoutVars>
      </dgm:prSet>
      <dgm:spPr/>
    </dgm:pt>
    <dgm:pt modelId="{DA8CA6C5-FD87-41A8-9230-F1AC71ADE0AA}" type="pres">
      <dgm:prSet presAssocID="{ED7783CF-53C9-4282-955E-DEDEC2E6C5AA}" presName="node" presStyleLbl="node1" presStyleIdx="0" presStyleCnt="8">
        <dgm:presLayoutVars>
          <dgm:bulletEnabled val="1"/>
        </dgm:presLayoutVars>
      </dgm:prSet>
      <dgm:spPr/>
    </dgm:pt>
    <dgm:pt modelId="{8EC28502-17D4-4BFD-BC0D-CFA93EEDF6E5}" type="pres">
      <dgm:prSet presAssocID="{705A7E19-304B-420E-B6C1-8BEFA9354018}" presName="sibTrans" presStyleCnt="0"/>
      <dgm:spPr/>
    </dgm:pt>
    <dgm:pt modelId="{E226E911-1563-4283-8F5E-EF9ABFB4315D}" type="pres">
      <dgm:prSet presAssocID="{E708941F-8877-46A4-899A-C2A4EF6044AC}" presName="node" presStyleLbl="node1" presStyleIdx="1" presStyleCnt="8">
        <dgm:presLayoutVars>
          <dgm:bulletEnabled val="1"/>
        </dgm:presLayoutVars>
      </dgm:prSet>
      <dgm:spPr/>
    </dgm:pt>
    <dgm:pt modelId="{1F5DB44C-5906-45A0-AD70-D52C4B8473ED}" type="pres">
      <dgm:prSet presAssocID="{B8C290AF-74F7-4834-B0C7-8543062DC1B5}" presName="sibTrans" presStyleCnt="0"/>
      <dgm:spPr/>
    </dgm:pt>
    <dgm:pt modelId="{90AA8849-8EE1-45B1-B52A-49DD39331060}" type="pres">
      <dgm:prSet presAssocID="{7F5EC1F7-A0B9-4D6C-B192-8EA2971D660D}" presName="node" presStyleLbl="node1" presStyleIdx="2" presStyleCnt="8">
        <dgm:presLayoutVars>
          <dgm:bulletEnabled val="1"/>
        </dgm:presLayoutVars>
      </dgm:prSet>
      <dgm:spPr/>
    </dgm:pt>
    <dgm:pt modelId="{E458E820-31F8-4D37-92C5-F70776EFBE9F}" type="pres">
      <dgm:prSet presAssocID="{1ED3F58B-7E6E-4F1F-B2F4-419E24D341BC}" presName="sibTrans" presStyleCnt="0"/>
      <dgm:spPr/>
    </dgm:pt>
    <dgm:pt modelId="{405F14C4-75E1-4CBA-82E0-8954A38DB085}" type="pres">
      <dgm:prSet presAssocID="{C41C0AAD-C024-47E3-9A0F-37CB487214AE}" presName="node" presStyleLbl="node1" presStyleIdx="3" presStyleCnt="8">
        <dgm:presLayoutVars>
          <dgm:bulletEnabled val="1"/>
        </dgm:presLayoutVars>
      </dgm:prSet>
      <dgm:spPr/>
    </dgm:pt>
    <dgm:pt modelId="{FFDDE81C-B177-40E9-BA0B-ECFB8370CF3F}" type="pres">
      <dgm:prSet presAssocID="{34340C8B-039B-4DED-A7B8-4AAF0C3B0F19}" presName="sibTrans" presStyleCnt="0"/>
      <dgm:spPr/>
    </dgm:pt>
    <dgm:pt modelId="{A18561FD-66FB-4D1A-97DD-B815B95FC2C7}" type="pres">
      <dgm:prSet presAssocID="{35CB1A72-6952-4ED0-97FB-CBDF0B0289FC}" presName="node" presStyleLbl="node1" presStyleIdx="4" presStyleCnt="8">
        <dgm:presLayoutVars>
          <dgm:bulletEnabled val="1"/>
        </dgm:presLayoutVars>
      </dgm:prSet>
      <dgm:spPr/>
    </dgm:pt>
    <dgm:pt modelId="{C77DBFEA-B49B-4067-BCF5-73B7821328F7}" type="pres">
      <dgm:prSet presAssocID="{A80040B0-A694-4828-AF86-473FC5AE81C1}" presName="sibTrans" presStyleCnt="0"/>
      <dgm:spPr/>
    </dgm:pt>
    <dgm:pt modelId="{1DB8316C-D66F-4FB6-9B2A-74CB553AC270}" type="pres">
      <dgm:prSet presAssocID="{430C52E0-0033-4820-869E-27420740EAB5}" presName="node" presStyleLbl="node1" presStyleIdx="5" presStyleCnt="8">
        <dgm:presLayoutVars>
          <dgm:bulletEnabled val="1"/>
        </dgm:presLayoutVars>
      </dgm:prSet>
      <dgm:spPr/>
    </dgm:pt>
    <dgm:pt modelId="{B705DF49-CFD6-4374-9262-11D35381286A}" type="pres">
      <dgm:prSet presAssocID="{802BE659-D9D5-4AC2-8CB0-C9A6B4C8B33F}" presName="sibTrans" presStyleCnt="0"/>
      <dgm:spPr/>
    </dgm:pt>
    <dgm:pt modelId="{B8EA0833-EC09-4226-9CB0-ED0767B211B9}" type="pres">
      <dgm:prSet presAssocID="{59518089-4E94-4CD3-BA1B-16357C252258}" presName="node" presStyleLbl="node1" presStyleIdx="6" presStyleCnt="8">
        <dgm:presLayoutVars>
          <dgm:bulletEnabled val="1"/>
        </dgm:presLayoutVars>
      </dgm:prSet>
      <dgm:spPr/>
    </dgm:pt>
    <dgm:pt modelId="{CEA334DE-B763-4C7B-9E95-0B349B1D90D8}" type="pres">
      <dgm:prSet presAssocID="{DD70D053-140E-4E6C-8858-1B6A82BD0C0E}" presName="sibTrans" presStyleCnt="0"/>
      <dgm:spPr/>
    </dgm:pt>
    <dgm:pt modelId="{27A72813-AEF5-4F02-AFFF-B15AB5DAD4AE}" type="pres">
      <dgm:prSet presAssocID="{6780BCF4-81D5-40A4-980E-E1AF7155AD9C}" presName="node" presStyleLbl="node1" presStyleIdx="7" presStyleCnt="8">
        <dgm:presLayoutVars>
          <dgm:bulletEnabled val="1"/>
        </dgm:presLayoutVars>
      </dgm:prSet>
      <dgm:spPr/>
    </dgm:pt>
  </dgm:ptLst>
  <dgm:cxnLst>
    <dgm:cxn modelId="{59BC900E-6460-4C3C-8D71-2A1589501AB8}" srcId="{F01374AE-A165-4592-B134-F9895506E7C4}" destId="{E708941F-8877-46A4-899A-C2A4EF6044AC}" srcOrd="1" destOrd="0" parTransId="{4981E8F7-49AC-409C-B583-DBAEA50BC817}" sibTransId="{B8C290AF-74F7-4834-B0C7-8543062DC1B5}"/>
    <dgm:cxn modelId="{DD401C18-1754-4082-84BA-DE30A082787B}" srcId="{F01374AE-A165-4592-B134-F9895506E7C4}" destId="{59518089-4E94-4CD3-BA1B-16357C252258}" srcOrd="6" destOrd="0" parTransId="{CA4BE2AA-B6C8-4B49-855A-9DEB14C36536}" sibTransId="{DD70D053-140E-4E6C-8858-1B6A82BD0C0E}"/>
    <dgm:cxn modelId="{B9243118-4D76-43C4-B37F-48EDC0CD9B0A}" srcId="{F01374AE-A165-4592-B134-F9895506E7C4}" destId="{C41C0AAD-C024-47E3-9A0F-37CB487214AE}" srcOrd="3" destOrd="0" parTransId="{BCC1095D-9836-4E65-BB5C-4040FD46E436}" sibTransId="{34340C8B-039B-4DED-A7B8-4AAF0C3B0F19}"/>
    <dgm:cxn modelId="{BCE2FD26-BA8E-4C39-A4B9-38CD0894C57E}" type="presOf" srcId="{C41C0AAD-C024-47E3-9A0F-37CB487214AE}" destId="{405F14C4-75E1-4CBA-82E0-8954A38DB085}" srcOrd="0" destOrd="0" presId="urn:microsoft.com/office/officeart/2005/8/layout/default"/>
    <dgm:cxn modelId="{5945113B-F4F8-4095-877D-F1905D364EEE}" type="presOf" srcId="{ED7783CF-53C9-4282-955E-DEDEC2E6C5AA}" destId="{DA8CA6C5-FD87-41A8-9230-F1AC71ADE0AA}" srcOrd="0" destOrd="0" presId="urn:microsoft.com/office/officeart/2005/8/layout/default"/>
    <dgm:cxn modelId="{C722EE5D-2EAD-4D16-A624-840EAFA7EBF7}" srcId="{F01374AE-A165-4592-B134-F9895506E7C4}" destId="{35CB1A72-6952-4ED0-97FB-CBDF0B0289FC}" srcOrd="4" destOrd="0" parTransId="{0E8D56AA-3651-4858-8D36-BED6170BF257}" sibTransId="{A80040B0-A694-4828-AF86-473FC5AE81C1}"/>
    <dgm:cxn modelId="{54EA5F48-1A47-4785-8B1B-0085DF6E50C3}" srcId="{F01374AE-A165-4592-B134-F9895506E7C4}" destId="{6780BCF4-81D5-40A4-980E-E1AF7155AD9C}" srcOrd="7" destOrd="0" parTransId="{ADE6A038-F74D-4869-BDA4-3111B6A9B292}" sibTransId="{2AEE9CF8-558F-4236-8FCF-D6288E4FE209}"/>
    <dgm:cxn modelId="{BFB41071-6C6B-42EF-83F0-5F89FA444BD4}" type="presOf" srcId="{59518089-4E94-4CD3-BA1B-16357C252258}" destId="{B8EA0833-EC09-4226-9CB0-ED0767B211B9}" srcOrd="0" destOrd="0" presId="urn:microsoft.com/office/officeart/2005/8/layout/default"/>
    <dgm:cxn modelId="{4F3B1D77-8B2F-43CA-8790-D6002511E21D}" type="presOf" srcId="{6780BCF4-81D5-40A4-980E-E1AF7155AD9C}" destId="{27A72813-AEF5-4F02-AFFF-B15AB5DAD4AE}" srcOrd="0" destOrd="0" presId="urn:microsoft.com/office/officeart/2005/8/layout/default"/>
    <dgm:cxn modelId="{33934E8E-904C-449D-A199-71F1CD6BE87D}" srcId="{F01374AE-A165-4592-B134-F9895506E7C4}" destId="{ED7783CF-53C9-4282-955E-DEDEC2E6C5AA}" srcOrd="0" destOrd="0" parTransId="{4D76B956-5EFA-485D-9EE9-B009B01EE1E1}" sibTransId="{705A7E19-304B-420E-B6C1-8BEFA9354018}"/>
    <dgm:cxn modelId="{57091194-5545-4237-A889-C72508A67D6B}" type="presOf" srcId="{430C52E0-0033-4820-869E-27420740EAB5}" destId="{1DB8316C-D66F-4FB6-9B2A-74CB553AC270}" srcOrd="0" destOrd="0" presId="urn:microsoft.com/office/officeart/2005/8/layout/default"/>
    <dgm:cxn modelId="{6B798C95-1C9B-4207-9276-0F2A5D77C54D}" type="presOf" srcId="{35CB1A72-6952-4ED0-97FB-CBDF0B0289FC}" destId="{A18561FD-66FB-4D1A-97DD-B815B95FC2C7}" srcOrd="0" destOrd="0" presId="urn:microsoft.com/office/officeart/2005/8/layout/default"/>
    <dgm:cxn modelId="{9EEE9BA0-1A33-4EB4-A241-B302A8B7D09C}" type="presOf" srcId="{7F5EC1F7-A0B9-4D6C-B192-8EA2971D660D}" destId="{90AA8849-8EE1-45B1-B52A-49DD39331060}" srcOrd="0" destOrd="0" presId="urn:microsoft.com/office/officeart/2005/8/layout/default"/>
    <dgm:cxn modelId="{59F432AF-26F7-4742-9BAA-A76D9D040662}" type="presOf" srcId="{E708941F-8877-46A4-899A-C2A4EF6044AC}" destId="{E226E911-1563-4283-8F5E-EF9ABFB4315D}" srcOrd="0" destOrd="0" presId="urn:microsoft.com/office/officeart/2005/8/layout/default"/>
    <dgm:cxn modelId="{CCE771BB-C6BC-4E3B-908F-181C0240D7F8}" type="presOf" srcId="{F01374AE-A165-4592-B134-F9895506E7C4}" destId="{5C4D6AEE-5593-4A67-A09C-980E2F5496F9}" srcOrd="0" destOrd="0" presId="urn:microsoft.com/office/officeart/2005/8/layout/default"/>
    <dgm:cxn modelId="{CD44D1D3-63BF-4B26-86F1-728A6FD59290}" srcId="{F01374AE-A165-4592-B134-F9895506E7C4}" destId="{430C52E0-0033-4820-869E-27420740EAB5}" srcOrd="5" destOrd="0" parTransId="{34CC2A04-64D6-4327-82DE-A30E7BB4914B}" sibTransId="{802BE659-D9D5-4AC2-8CB0-C9A6B4C8B33F}"/>
    <dgm:cxn modelId="{104CAEF8-9A7E-4978-AB57-F0BE37A54E9C}" srcId="{F01374AE-A165-4592-B134-F9895506E7C4}" destId="{7F5EC1F7-A0B9-4D6C-B192-8EA2971D660D}" srcOrd="2" destOrd="0" parTransId="{8F6DBD99-095F-47B7-873D-495E7C4F4640}" sibTransId="{1ED3F58B-7E6E-4F1F-B2F4-419E24D341BC}"/>
    <dgm:cxn modelId="{CBEFA5BE-94AC-47DF-9C31-4F7BAC425B9D}" type="presParOf" srcId="{5C4D6AEE-5593-4A67-A09C-980E2F5496F9}" destId="{DA8CA6C5-FD87-41A8-9230-F1AC71ADE0AA}" srcOrd="0" destOrd="0" presId="urn:microsoft.com/office/officeart/2005/8/layout/default"/>
    <dgm:cxn modelId="{AF51C1F6-3C9B-401C-ACAC-5E8FB8558270}" type="presParOf" srcId="{5C4D6AEE-5593-4A67-A09C-980E2F5496F9}" destId="{8EC28502-17D4-4BFD-BC0D-CFA93EEDF6E5}" srcOrd="1" destOrd="0" presId="urn:microsoft.com/office/officeart/2005/8/layout/default"/>
    <dgm:cxn modelId="{090177CE-9C0F-4A24-B10B-D5E5C72BDEB3}" type="presParOf" srcId="{5C4D6AEE-5593-4A67-A09C-980E2F5496F9}" destId="{E226E911-1563-4283-8F5E-EF9ABFB4315D}" srcOrd="2" destOrd="0" presId="urn:microsoft.com/office/officeart/2005/8/layout/default"/>
    <dgm:cxn modelId="{4BAF336A-2C33-4001-941A-F87882D098A8}" type="presParOf" srcId="{5C4D6AEE-5593-4A67-A09C-980E2F5496F9}" destId="{1F5DB44C-5906-45A0-AD70-D52C4B8473ED}" srcOrd="3" destOrd="0" presId="urn:microsoft.com/office/officeart/2005/8/layout/default"/>
    <dgm:cxn modelId="{E0302119-6E3B-47EF-BE85-8A72844A6AE3}" type="presParOf" srcId="{5C4D6AEE-5593-4A67-A09C-980E2F5496F9}" destId="{90AA8849-8EE1-45B1-B52A-49DD39331060}" srcOrd="4" destOrd="0" presId="urn:microsoft.com/office/officeart/2005/8/layout/default"/>
    <dgm:cxn modelId="{2B964293-5B93-43CF-AC74-9F40E173EDE7}" type="presParOf" srcId="{5C4D6AEE-5593-4A67-A09C-980E2F5496F9}" destId="{E458E820-31F8-4D37-92C5-F70776EFBE9F}" srcOrd="5" destOrd="0" presId="urn:microsoft.com/office/officeart/2005/8/layout/default"/>
    <dgm:cxn modelId="{A2DE03E9-DDCB-485A-BF05-AB51AD4FAB12}" type="presParOf" srcId="{5C4D6AEE-5593-4A67-A09C-980E2F5496F9}" destId="{405F14C4-75E1-4CBA-82E0-8954A38DB085}" srcOrd="6" destOrd="0" presId="urn:microsoft.com/office/officeart/2005/8/layout/default"/>
    <dgm:cxn modelId="{B8E72C3D-F5A3-4306-9CAA-D9585C3EE77F}" type="presParOf" srcId="{5C4D6AEE-5593-4A67-A09C-980E2F5496F9}" destId="{FFDDE81C-B177-40E9-BA0B-ECFB8370CF3F}" srcOrd="7" destOrd="0" presId="urn:microsoft.com/office/officeart/2005/8/layout/default"/>
    <dgm:cxn modelId="{1854542F-E37F-40B0-A51F-9C9E529DD82E}" type="presParOf" srcId="{5C4D6AEE-5593-4A67-A09C-980E2F5496F9}" destId="{A18561FD-66FB-4D1A-97DD-B815B95FC2C7}" srcOrd="8" destOrd="0" presId="urn:microsoft.com/office/officeart/2005/8/layout/default"/>
    <dgm:cxn modelId="{5E11F962-2D66-4854-950E-45BADF8BBA66}" type="presParOf" srcId="{5C4D6AEE-5593-4A67-A09C-980E2F5496F9}" destId="{C77DBFEA-B49B-4067-BCF5-73B7821328F7}" srcOrd="9" destOrd="0" presId="urn:microsoft.com/office/officeart/2005/8/layout/default"/>
    <dgm:cxn modelId="{E884B1E8-B087-42BC-BCE3-7D7694213170}" type="presParOf" srcId="{5C4D6AEE-5593-4A67-A09C-980E2F5496F9}" destId="{1DB8316C-D66F-4FB6-9B2A-74CB553AC270}" srcOrd="10" destOrd="0" presId="urn:microsoft.com/office/officeart/2005/8/layout/default"/>
    <dgm:cxn modelId="{DBD60626-175F-474C-A350-25DE5AE9E48A}" type="presParOf" srcId="{5C4D6AEE-5593-4A67-A09C-980E2F5496F9}" destId="{B705DF49-CFD6-4374-9262-11D35381286A}" srcOrd="11" destOrd="0" presId="urn:microsoft.com/office/officeart/2005/8/layout/default"/>
    <dgm:cxn modelId="{504934CF-5DD9-4FFF-8996-BD8EDEB6953D}" type="presParOf" srcId="{5C4D6AEE-5593-4A67-A09C-980E2F5496F9}" destId="{B8EA0833-EC09-4226-9CB0-ED0767B211B9}" srcOrd="12" destOrd="0" presId="urn:microsoft.com/office/officeart/2005/8/layout/default"/>
    <dgm:cxn modelId="{CA44491E-B7EE-4E0C-8C19-A3FC73DE8382}" type="presParOf" srcId="{5C4D6AEE-5593-4A67-A09C-980E2F5496F9}" destId="{CEA334DE-B763-4C7B-9E95-0B349B1D90D8}" srcOrd="13" destOrd="0" presId="urn:microsoft.com/office/officeart/2005/8/layout/default"/>
    <dgm:cxn modelId="{2F9B6362-4412-4D1D-A0C7-7E40D8160C94}" type="presParOf" srcId="{5C4D6AEE-5593-4A67-A09C-980E2F5496F9}" destId="{27A72813-AEF5-4F02-AFFF-B15AB5DAD4AE}"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CA6C5-FD87-41A8-9230-F1AC71ADE0AA}">
      <dsp:nvSpPr>
        <dsp:cNvPr id="0" name=""/>
        <dsp:cNvSpPr/>
      </dsp:nvSpPr>
      <dsp:spPr>
        <a:xfrm>
          <a:off x="3192" y="56128"/>
          <a:ext cx="2532322" cy="151939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Overview</a:t>
          </a:r>
          <a:endParaRPr lang="en-US" sz="1600" kern="1200"/>
        </a:p>
      </dsp:txBody>
      <dsp:txXfrm>
        <a:off x="3192" y="56128"/>
        <a:ext cx="2532322" cy="1519393"/>
      </dsp:txXfrm>
    </dsp:sp>
    <dsp:sp modelId="{E226E911-1563-4283-8F5E-EF9ABFB4315D}">
      <dsp:nvSpPr>
        <dsp:cNvPr id="0" name=""/>
        <dsp:cNvSpPr/>
      </dsp:nvSpPr>
      <dsp:spPr>
        <a:xfrm>
          <a:off x="2788746" y="56128"/>
          <a:ext cx="2532322" cy="1519393"/>
        </a:xfrm>
        <a:prstGeom prst="rect">
          <a:avLst/>
        </a:prstGeom>
        <a:solidFill>
          <a:schemeClr val="accent2">
            <a:hueOff val="193545"/>
            <a:satOff val="-947"/>
            <a:lumOff val="53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 short introduction of a ‘Student Consultancy Company’ based in Birmingham, UK</a:t>
          </a:r>
          <a:endParaRPr lang="en-US" sz="1600" kern="1200"/>
        </a:p>
      </dsp:txBody>
      <dsp:txXfrm>
        <a:off x="2788746" y="56128"/>
        <a:ext cx="2532322" cy="1519393"/>
      </dsp:txXfrm>
    </dsp:sp>
    <dsp:sp modelId="{90AA8849-8EE1-45B1-B52A-49DD39331060}">
      <dsp:nvSpPr>
        <dsp:cNvPr id="0" name=""/>
        <dsp:cNvSpPr/>
      </dsp:nvSpPr>
      <dsp:spPr>
        <a:xfrm>
          <a:off x="5574301" y="56128"/>
          <a:ext cx="2532322" cy="1519393"/>
        </a:xfrm>
        <a:prstGeom prst="rect">
          <a:avLst/>
        </a:prstGeom>
        <a:solidFill>
          <a:schemeClr val="accent2">
            <a:hueOff val="387090"/>
            <a:satOff val="-1895"/>
            <a:lumOff val="106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whole recruitment process consist of job analysis, job description, and person specification</a:t>
          </a:r>
        </a:p>
      </dsp:txBody>
      <dsp:txXfrm>
        <a:off x="5574301" y="56128"/>
        <a:ext cx="2532322" cy="1519393"/>
      </dsp:txXfrm>
    </dsp:sp>
    <dsp:sp modelId="{405F14C4-75E1-4CBA-82E0-8954A38DB085}">
      <dsp:nvSpPr>
        <dsp:cNvPr id="0" name=""/>
        <dsp:cNvSpPr/>
      </dsp:nvSpPr>
      <dsp:spPr>
        <a:xfrm>
          <a:off x="8359855" y="56128"/>
          <a:ext cx="2532322" cy="1519393"/>
        </a:xfrm>
        <a:prstGeom prst="rect">
          <a:avLst/>
        </a:prstGeom>
        <a:solidFill>
          <a:schemeClr val="accent2">
            <a:hueOff val="580635"/>
            <a:satOff val="-2842"/>
            <a:lumOff val="159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Investigate 3 various types of interviews for the recruiting process</a:t>
          </a:r>
          <a:endParaRPr lang="en-US" sz="1600" kern="1200"/>
        </a:p>
      </dsp:txBody>
      <dsp:txXfrm>
        <a:off x="8359855" y="56128"/>
        <a:ext cx="2532322" cy="1519393"/>
      </dsp:txXfrm>
    </dsp:sp>
    <dsp:sp modelId="{A18561FD-66FB-4D1A-97DD-B815B95FC2C7}">
      <dsp:nvSpPr>
        <dsp:cNvPr id="0" name=""/>
        <dsp:cNvSpPr/>
      </dsp:nvSpPr>
      <dsp:spPr>
        <a:xfrm>
          <a:off x="3192" y="1828754"/>
          <a:ext cx="2532322" cy="1519393"/>
        </a:xfrm>
        <a:prstGeom prst="rect">
          <a:avLst/>
        </a:prstGeom>
        <a:solidFill>
          <a:schemeClr val="accent2">
            <a:hueOff val="774179"/>
            <a:satOff val="-3790"/>
            <a:lumOff val="212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Exploring different kinds of questioning technique</a:t>
          </a:r>
        </a:p>
      </dsp:txBody>
      <dsp:txXfrm>
        <a:off x="3192" y="1828754"/>
        <a:ext cx="2532322" cy="1519393"/>
      </dsp:txXfrm>
    </dsp:sp>
    <dsp:sp modelId="{1DB8316C-D66F-4FB6-9B2A-74CB553AC270}">
      <dsp:nvSpPr>
        <dsp:cNvPr id="0" name=""/>
        <dsp:cNvSpPr/>
      </dsp:nvSpPr>
      <dsp:spPr>
        <a:xfrm>
          <a:off x="2788746" y="1828754"/>
          <a:ext cx="2532322" cy="1519393"/>
        </a:xfrm>
        <a:prstGeom prst="rect">
          <a:avLst/>
        </a:prstGeom>
        <a:solidFill>
          <a:schemeClr val="accent2">
            <a:hueOff val="967724"/>
            <a:satOff val="-4737"/>
            <a:lumOff val="266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Identify comparison and difference between face to face and virtual online interview for the candidate</a:t>
          </a:r>
          <a:endParaRPr lang="en-US" sz="1600" kern="1200"/>
        </a:p>
      </dsp:txBody>
      <dsp:txXfrm>
        <a:off x="2788746" y="1828754"/>
        <a:ext cx="2532322" cy="1519393"/>
      </dsp:txXfrm>
    </dsp:sp>
    <dsp:sp modelId="{B8EA0833-EC09-4226-9CB0-ED0767B211B9}">
      <dsp:nvSpPr>
        <dsp:cNvPr id="0" name=""/>
        <dsp:cNvSpPr/>
      </dsp:nvSpPr>
      <dsp:spPr>
        <a:xfrm>
          <a:off x="5574301" y="1828754"/>
          <a:ext cx="2532322" cy="1519393"/>
        </a:xfrm>
        <a:prstGeom prst="rect">
          <a:avLst/>
        </a:prstGeom>
        <a:solidFill>
          <a:schemeClr val="accent2">
            <a:hueOff val="1161269"/>
            <a:satOff val="-5685"/>
            <a:lumOff val="319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Conclusion</a:t>
          </a:r>
          <a:endParaRPr lang="en-US" sz="1600" kern="1200"/>
        </a:p>
      </dsp:txBody>
      <dsp:txXfrm>
        <a:off x="5574301" y="1828754"/>
        <a:ext cx="2532322" cy="1519393"/>
      </dsp:txXfrm>
    </dsp:sp>
    <dsp:sp modelId="{27A72813-AEF5-4F02-AFFF-B15AB5DAD4AE}">
      <dsp:nvSpPr>
        <dsp:cNvPr id="0" name=""/>
        <dsp:cNvSpPr/>
      </dsp:nvSpPr>
      <dsp:spPr>
        <a:xfrm>
          <a:off x="8359855" y="1828754"/>
          <a:ext cx="2532322" cy="1519393"/>
        </a:xfrm>
        <a:prstGeom prst="rect">
          <a:avLst/>
        </a:prstGeom>
        <a:solidFill>
          <a:schemeClr val="accent2">
            <a:hueOff val="1354814"/>
            <a:satOff val="-6632"/>
            <a:lumOff val="37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List of References</a:t>
          </a:r>
          <a:endParaRPr lang="en-US" sz="1600" kern="1200" dirty="0"/>
        </a:p>
      </dsp:txBody>
      <dsp:txXfrm>
        <a:off x="8359855" y="1828754"/>
        <a:ext cx="2532322" cy="151939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515724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19221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770194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066944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C5998CB-538F-45AF-896C-2191D41163B7}" type="datetimeFigureOut">
              <a:rPr lang="en-GB" smtClean="0"/>
              <a:t>11/10/2025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346027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02658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154847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656297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050528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37356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246148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90447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8308886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328400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0335683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948770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870459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C5998CB-538F-45AF-896C-2191D41163B7}" type="datetimeFigureOut">
              <a:rPr lang="en-GB" smtClean="0"/>
              <a:t>11/10/2025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181951183"/>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0.emf"/><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21.emf"/><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88000"/>
                <a:satMod val="130000"/>
                <a:lumMod val="124000"/>
              </a:schemeClr>
            </a:gs>
            <a:gs pos="100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28D0172-F2E0-4763-9C35-F022664959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1695" cy="4730744"/>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16">
            <a:extLst>
              <a:ext uri="{FF2B5EF4-FFF2-40B4-BE49-F238E27FC236}">
                <a16:creationId xmlns:a16="http://schemas.microsoft.com/office/drawing/2014/main" id="{9F2851FB-E841-4509-8A6D-A416376EA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useBgFill="1">
        <p:nvSpPr>
          <p:cNvPr id="30" name="Freeform: Shape 29">
            <a:extLst>
              <a:ext uri="{FF2B5EF4-FFF2-40B4-BE49-F238E27FC236}">
                <a16:creationId xmlns:a16="http://schemas.microsoft.com/office/drawing/2014/main" id="{DF6FB2B2-CE21-407F-B22E-302DADC2C3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0C1C5F-B515-126C-3B7C-92CADBB2AA50}"/>
              </a:ext>
            </a:extLst>
          </p:cNvPr>
          <p:cNvSpPr>
            <a:spLocks noGrp="1"/>
          </p:cNvSpPr>
          <p:nvPr>
            <p:ph type="ctrTitle"/>
          </p:nvPr>
        </p:nvSpPr>
        <p:spPr>
          <a:xfrm>
            <a:off x="965505" y="623571"/>
            <a:ext cx="10260990" cy="3523885"/>
          </a:xfrm>
        </p:spPr>
        <p:txBody>
          <a:bodyPr>
            <a:normAutofit/>
          </a:bodyPr>
          <a:lstStyle/>
          <a:p>
            <a:pPr algn="ctr">
              <a:lnSpc>
                <a:spcPct val="90000"/>
              </a:lnSpc>
            </a:pPr>
            <a:br>
              <a:rPr lang="en-GB" sz="3800" b="1">
                <a:solidFill>
                  <a:srgbClr val="FFFFFF"/>
                </a:solidFill>
                <a:latin typeface="Arial" panose="020B0604020202020204" pitchFamily="34" charset="0"/>
                <a:cs typeface="Arial" panose="020B0604020202020204" pitchFamily="34" charset="0"/>
              </a:rPr>
            </a:br>
            <a:br>
              <a:rPr lang="en-GB" sz="3800" b="1">
                <a:solidFill>
                  <a:srgbClr val="FFFFFF"/>
                </a:solidFill>
                <a:latin typeface="Arial" panose="020B0604020202020204" pitchFamily="34" charset="0"/>
                <a:cs typeface="Arial" panose="020B0604020202020204" pitchFamily="34" charset="0"/>
              </a:rPr>
            </a:br>
            <a:r>
              <a:rPr lang="en-GB" sz="3800" b="1">
                <a:solidFill>
                  <a:srgbClr val="FFFFFF"/>
                </a:solidFill>
                <a:latin typeface="Arial" panose="020B0604020202020204" pitchFamily="34" charset="0"/>
                <a:cs typeface="Arial" panose="020B0604020202020204" pitchFamily="34" charset="0"/>
              </a:rPr>
              <a:t>Name: Sheikh Md Shafiqur Rahman</a:t>
            </a:r>
            <a:br>
              <a:rPr lang="en-GB" sz="3800" b="1">
                <a:solidFill>
                  <a:srgbClr val="FFFFFF"/>
                </a:solidFill>
                <a:latin typeface="Arial" panose="020B0604020202020204" pitchFamily="34" charset="0"/>
                <a:cs typeface="Arial" panose="020B0604020202020204" pitchFamily="34" charset="0"/>
              </a:rPr>
            </a:br>
            <a:r>
              <a:rPr lang="en-GB" sz="3800" b="1">
                <a:solidFill>
                  <a:srgbClr val="FFFFFF"/>
                </a:solidFill>
                <a:latin typeface="Arial" panose="020B0604020202020204" pitchFamily="34" charset="0"/>
                <a:cs typeface="Arial" panose="020B0604020202020204" pitchFamily="34" charset="0"/>
              </a:rPr>
              <a:t>Student Number: 2407925</a:t>
            </a:r>
            <a:br>
              <a:rPr lang="en-GB" sz="3800" b="1">
                <a:solidFill>
                  <a:srgbClr val="FFFFFF"/>
                </a:solidFill>
                <a:latin typeface="Arial" panose="020B0604020202020204" pitchFamily="34" charset="0"/>
                <a:cs typeface="Arial" panose="020B0604020202020204" pitchFamily="34" charset="0"/>
              </a:rPr>
            </a:br>
            <a:r>
              <a:rPr lang="en-GB" sz="3800" b="1">
                <a:solidFill>
                  <a:srgbClr val="FFFFFF"/>
                </a:solidFill>
                <a:latin typeface="Arial" panose="020B0604020202020204" pitchFamily="34" charset="0"/>
                <a:cs typeface="Arial" panose="020B0604020202020204" pitchFamily="34" charset="0"/>
              </a:rPr>
              <a:t>Lecturer’s Name: Mudassar Hasan </a:t>
            </a:r>
            <a:br>
              <a:rPr lang="en-GB" sz="3800" b="1">
                <a:solidFill>
                  <a:srgbClr val="FFFFFF"/>
                </a:solidFill>
                <a:latin typeface="Arial" panose="020B0604020202020204" pitchFamily="34" charset="0"/>
                <a:cs typeface="Arial" panose="020B0604020202020204" pitchFamily="34" charset="0"/>
              </a:rPr>
            </a:br>
            <a:endParaRPr lang="en-GB" sz="3800" b="1">
              <a:solidFill>
                <a:srgbClr val="FFFFFF"/>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7CE300B0-F805-F2E1-2440-6E435AFA4E87}"/>
              </a:ext>
            </a:extLst>
          </p:cNvPr>
          <p:cNvSpPr>
            <a:spLocks noGrp="1"/>
          </p:cNvSpPr>
          <p:nvPr>
            <p:ph type="subTitle" idx="1"/>
          </p:nvPr>
        </p:nvSpPr>
        <p:spPr>
          <a:xfrm>
            <a:off x="965505" y="4777380"/>
            <a:ext cx="10260990" cy="1209763"/>
          </a:xfrm>
        </p:spPr>
        <p:txBody>
          <a:bodyPr>
            <a:normAutofit/>
          </a:bodyPr>
          <a:lstStyle/>
          <a:p>
            <a:pPr algn="ctr">
              <a:lnSpc>
                <a:spcPct val="90000"/>
              </a:lnSpc>
            </a:pPr>
            <a:r>
              <a:rPr lang="en-GB" b="1">
                <a:solidFill>
                  <a:schemeClr val="tx1"/>
                </a:solidFill>
                <a:latin typeface="Arial" panose="020B0604020202020204" pitchFamily="34" charset="0"/>
                <a:cs typeface="Arial" panose="020B0604020202020204" pitchFamily="34" charset="0"/>
              </a:rPr>
              <a:t>LCLM 5002 Component 1 </a:t>
            </a:r>
          </a:p>
          <a:p>
            <a:pPr algn="ctr">
              <a:lnSpc>
                <a:spcPct val="90000"/>
              </a:lnSpc>
            </a:pPr>
            <a:r>
              <a:rPr lang="en-GB" b="1">
                <a:solidFill>
                  <a:schemeClr val="tx1"/>
                </a:solidFill>
                <a:latin typeface="Arial" panose="020B0604020202020204" pitchFamily="34" charset="0"/>
                <a:cs typeface="Arial" panose="020B0604020202020204" pitchFamily="34" charset="0"/>
              </a:rPr>
              <a:t>Assignment –</a:t>
            </a:r>
          </a:p>
          <a:p>
            <a:pPr algn="ctr">
              <a:lnSpc>
                <a:spcPct val="90000"/>
              </a:lnSpc>
            </a:pPr>
            <a:r>
              <a:rPr lang="en-GB" b="1">
                <a:solidFill>
                  <a:schemeClr val="tx1"/>
                </a:solidFill>
                <a:latin typeface="Arial" panose="020B0604020202020204" pitchFamily="34" charset="0"/>
                <a:cs typeface="Arial" panose="020B0604020202020204" pitchFamily="34" charset="0"/>
              </a:rPr>
              <a:t>DEVELOPING AND MANAGING INDIVIDUALS AND TEAMS</a:t>
            </a:r>
          </a:p>
        </p:txBody>
      </p:sp>
    </p:spTree>
    <p:extLst>
      <p:ext uri="{BB962C8B-B14F-4D97-AF65-F5344CB8AC3E}">
        <p14:creationId xmlns:p14="http://schemas.microsoft.com/office/powerpoint/2010/main" val="79175969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9D30439A-07A7-0EDE-34BE-A66637EAE84C}"/>
              </a:ext>
            </a:extLst>
          </p:cNvPr>
          <p:cNvSpPr>
            <a:spLocks noGrp="1"/>
          </p:cNvSpPr>
          <p:nvPr>
            <p:ph type="title"/>
          </p:nvPr>
        </p:nvSpPr>
        <p:spPr>
          <a:xfrm>
            <a:off x="648930" y="629267"/>
            <a:ext cx="9252154" cy="1016654"/>
          </a:xfrm>
        </p:spPr>
        <p:txBody>
          <a:bodyPr>
            <a:normAutofit/>
          </a:bodyPr>
          <a:lstStyle/>
          <a:p>
            <a:pPr>
              <a:lnSpc>
                <a:spcPct val="90000"/>
              </a:lnSpc>
            </a:pPr>
            <a:r>
              <a:rPr kumimoji="0" lang="en-GB" sz="3300" b="1" i="0" u="none" strike="noStrike" kern="1200" cap="none" spc="0" normalizeH="0" baseline="0" noProof="0" dirty="0">
                <a:ln>
                  <a:noFill/>
                </a:ln>
                <a:solidFill>
                  <a:srgbClr val="EBEBEB"/>
                </a:solidFill>
                <a:effectLst/>
                <a:uLnTx/>
                <a:uFillTx/>
                <a:latin typeface="Arial" panose="020B0604020202020204" pitchFamily="34" charset="0"/>
                <a:ea typeface="+mj-ea"/>
                <a:cs typeface="Arial" panose="020B0604020202020204" pitchFamily="34" charset="0"/>
              </a:rPr>
              <a:t>Table of Content of Today’s Presentation</a:t>
            </a:r>
            <a:br>
              <a:rPr kumimoji="0" lang="en-GB" sz="3300" b="0" i="0" u="none" strike="noStrike" kern="1200" cap="none" spc="0" normalizeH="0" baseline="0" noProof="0" dirty="0">
                <a:ln>
                  <a:noFill/>
                </a:ln>
                <a:solidFill>
                  <a:srgbClr val="EBEBEB"/>
                </a:solidFill>
                <a:effectLst/>
                <a:uLnTx/>
                <a:uFillTx/>
                <a:latin typeface="Century Gothic" panose="020B0502020202020204"/>
                <a:ea typeface="+mj-ea"/>
                <a:cs typeface="+mj-cs"/>
              </a:rPr>
            </a:br>
            <a:endParaRPr lang="en-GB" sz="3300" dirty="0">
              <a:solidFill>
                <a:srgbClr val="EBEBEB"/>
              </a:solidFill>
            </a:endParaRPr>
          </a:p>
        </p:txBody>
      </p:sp>
      <p:sp>
        <p:nvSpPr>
          <p:cNvPr id="24" name="Rectangle 2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Shape 2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5" name="Content Placeholder 2">
            <a:extLst>
              <a:ext uri="{FF2B5EF4-FFF2-40B4-BE49-F238E27FC236}">
                <a16:creationId xmlns:a16="http://schemas.microsoft.com/office/drawing/2014/main" id="{C3CECA35-A67C-A287-84A6-4FB405A8BE1A}"/>
              </a:ext>
            </a:extLst>
          </p:cNvPr>
          <p:cNvGraphicFramePr>
            <a:graphicFrameLocks noGrp="1"/>
          </p:cNvGraphicFramePr>
          <p:nvPr>
            <p:ph idx="1"/>
            <p:extLst>
              <p:ext uri="{D42A27DB-BD31-4B8C-83A1-F6EECF244321}">
                <p14:modId xmlns:p14="http://schemas.microsoft.com/office/powerpoint/2010/main" val="942327042"/>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791716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CC31D-3C15-03C0-D56A-AACD2A7ACBA9}"/>
              </a:ext>
            </a:extLst>
          </p:cNvPr>
          <p:cNvSpPr>
            <a:spLocks noGrp="1"/>
          </p:cNvSpPr>
          <p:nvPr>
            <p:ph type="title"/>
          </p:nvPr>
        </p:nvSpPr>
        <p:spPr>
          <a:xfrm>
            <a:off x="648930" y="629266"/>
            <a:ext cx="9252154" cy="1223983"/>
          </a:xfrm>
        </p:spPr>
        <p:txBody>
          <a:bodyPr>
            <a:normAutofit/>
          </a:bodyPr>
          <a:lstStyle/>
          <a:p>
            <a:r>
              <a:rPr kumimoji="0" lang="en-GB" b="1"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                                Overview</a:t>
            </a:r>
            <a:endParaRPr lang="en-GB"/>
          </a:p>
        </p:txBody>
      </p:sp>
      <p:sp>
        <p:nvSpPr>
          <p:cNvPr id="3" name="Content Placeholder 2">
            <a:extLst>
              <a:ext uri="{FF2B5EF4-FFF2-40B4-BE49-F238E27FC236}">
                <a16:creationId xmlns:a16="http://schemas.microsoft.com/office/drawing/2014/main" id="{26A228AE-815B-5426-496F-933940975716}"/>
              </a:ext>
            </a:extLst>
          </p:cNvPr>
          <p:cNvSpPr>
            <a:spLocks noGrp="1"/>
          </p:cNvSpPr>
          <p:nvPr>
            <p:ph idx="1"/>
          </p:nvPr>
        </p:nvSpPr>
        <p:spPr>
          <a:xfrm>
            <a:off x="1103311" y="2052214"/>
            <a:ext cx="5965394" cy="4196185"/>
          </a:xfrm>
        </p:spPr>
        <p:txBody>
          <a:bodyPr>
            <a:normAutofit/>
          </a:bodyPr>
          <a:lstStyle/>
          <a:p>
            <a:pPr>
              <a:lnSpc>
                <a:spcPct val="90000"/>
              </a:lnSpc>
            </a:pPr>
            <a:r>
              <a:rPr kumimoji="0" lang="en-GB" sz="1700" b="0"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The term ‘Recruitment’ refers to the process of searching, hiring, and onboarding appropriate candidates for the specific roles of jobs (Breaugh, 2013), (Biron et al., 2024), (Markoulli et al., 2017), (Nikolaou, 2014).</a:t>
            </a:r>
          </a:p>
          <a:p>
            <a:pPr>
              <a:lnSpc>
                <a:spcPct val="90000"/>
              </a:lnSpc>
            </a:pPr>
            <a:r>
              <a:rPr lang="en-GB" sz="1700">
                <a:latin typeface="Arial" panose="020B0604020202020204" pitchFamily="34" charset="0"/>
                <a:cs typeface="Arial" panose="020B0604020202020204" pitchFamily="34" charset="0"/>
              </a:rPr>
              <a:t>Recruitment cycles, strategies, and systemic approaches falls under the duty of human resource management department within an organization (Buller et al., 2012), (Apascaritei et al., 2022), (Ateeq et al., 2024), (Alerasoul et al., 2022).</a:t>
            </a:r>
            <a:endParaRPr kumimoji="0" lang="en-GB" sz="1700" b="0" i="0" u="none" strike="noStrike" kern="1200" cap="none" spc="0" normalizeH="0" baseline="0" noProof="0">
              <a:ln>
                <a:noFill/>
              </a:ln>
              <a:effectLst/>
              <a:uLnTx/>
              <a:uFillTx/>
              <a:latin typeface="Arial" panose="020B0604020202020204" pitchFamily="34" charset="0"/>
              <a:ea typeface="+mj-ea"/>
              <a:cs typeface="Arial" panose="020B0604020202020204" pitchFamily="34" charset="0"/>
            </a:endParaRPr>
          </a:p>
          <a:p>
            <a:pPr>
              <a:lnSpc>
                <a:spcPct val="90000"/>
              </a:lnSpc>
            </a:pPr>
            <a:r>
              <a:rPr lang="en-GB" sz="1700"/>
              <a:t>The human resource department within an organization is responsible for managing workforce people, talent hunting, development, and transforming any changes in the organization (Whittington et al., 2005), (Orlikowski, 1996), (Reilly, 2012), (Tsoukas et al., 2002), (Cappelli at al., 2014). </a:t>
            </a:r>
          </a:p>
        </p:txBody>
      </p:sp>
      <p:pic>
        <p:nvPicPr>
          <p:cNvPr id="9" name="Picture 8" descr="A person looking at a magnifying glass&#10;&#10;AI-generated content may be incorrect.">
            <a:extLst>
              <a:ext uri="{FF2B5EF4-FFF2-40B4-BE49-F238E27FC236}">
                <a16:creationId xmlns:a16="http://schemas.microsoft.com/office/drawing/2014/main" id="{A5DDFA3F-B44D-3FF9-3428-1BAF571C8D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3022806"/>
            <a:ext cx="4008888" cy="2254999"/>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162732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A9523-D985-7D34-855E-73C065A9D43B}"/>
              </a:ext>
            </a:extLst>
          </p:cNvPr>
          <p:cNvSpPr>
            <a:spLocks noGrp="1"/>
          </p:cNvSpPr>
          <p:nvPr>
            <p:ph type="title"/>
          </p:nvPr>
        </p:nvSpPr>
        <p:spPr>
          <a:xfrm>
            <a:off x="648930" y="629266"/>
            <a:ext cx="9252154" cy="1223983"/>
          </a:xfrm>
        </p:spPr>
        <p:txBody>
          <a:bodyPr>
            <a:normAutofit/>
          </a:bodyPr>
          <a:lstStyle/>
          <a:p>
            <a:r>
              <a:rPr kumimoji="0" lang="en-GB" b="1"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                                Overview</a:t>
            </a:r>
            <a:endParaRPr lang="en-GB"/>
          </a:p>
        </p:txBody>
      </p:sp>
      <p:sp>
        <p:nvSpPr>
          <p:cNvPr id="3" name="Content Placeholder 2">
            <a:extLst>
              <a:ext uri="{FF2B5EF4-FFF2-40B4-BE49-F238E27FC236}">
                <a16:creationId xmlns:a16="http://schemas.microsoft.com/office/drawing/2014/main" id="{4D47C2A6-B1E4-D8D8-1BB5-3E90DC3434F3}"/>
              </a:ext>
            </a:extLst>
          </p:cNvPr>
          <p:cNvSpPr>
            <a:spLocks noGrp="1"/>
          </p:cNvSpPr>
          <p:nvPr>
            <p:ph idx="1"/>
          </p:nvPr>
        </p:nvSpPr>
        <p:spPr>
          <a:xfrm>
            <a:off x="1103311" y="2052214"/>
            <a:ext cx="5965394" cy="4196185"/>
          </a:xfrm>
        </p:spPr>
        <p:txBody>
          <a:bodyPr>
            <a:normAutofit/>
          </a:bodyPr>
          <a:lstStyle/>
          <a:p>
            <a:pPr>
              <a:lnSpc>
                <a:spcPct val="90000"/>
              </a:lnSpc>
            </a:pPr>
            <a:r>
              <a:rPr lang="en-GB" sz="1700">
                <a:latin typeface="Arial" panose="020B0604020202020204" pitchFamily="34" charset="0"/>
                <a:cs typeface="Arial" panose="020B0604020202020204" pitchFamily="34" charset="0"/>
              </a:rPr>
              <a:t>The human resource department of any organization’s another critical task is retaining the recruited talents for the betterment of the business by providing right amount of information, appropriate supports, trainings, bonuses, employee benefit perks, increased remunerations, and career development opportunities to the employees on a continuous basis (Das et al., 2013), (Azeez, 2017), (Al-Emadi et al., 2015), (Ashraf et al., 2008).</a:t>
            </a:r>
          </a:p>
          <a:p>
            <a:pPr>
              <a:lnSpc>
                <a:spcPct val="90000"/>
              </a:lnSpc>
            </a:pPr>
            <a:endParaRPr lang="en-GB" sz="1700"/>
          </a:p>
          <a:p>
            <a:pPr>
              <a:lnSpc>
                <a:spcPct val="90000"/>
              </a:lnSpc>
            </a:pPr>
            <a:r>
              <a:rPr lang="en-GB" sz="1700"/>
              <a:t>Another vital task of the human resource department in an organization is addressing the changes in any area of the businesses including business transformation, digital transformation, artificial intelligence (AI) adoption, and automation processes (Nadkarni et al., 2021), (</a:t>
            </a:r>
            <a:r>
              <a:rPr lang="en-GB" sz="1700" err="1"/>
              <a:t>Gilch</a:t>
            </a:r>
            <a:r>
              <a:rPr lang="en-GB" sz="1700"/>
              <a:t> et al., 2021), (Pereira et al., 2023).</a:t>
            </a:r>
          </a:p>
        </p:txBody>
      </p:sp>
      <p:pic>
        <p:nvPicPr>
          <p:cNvPr id="7" name="Picture 6" descr="A hand writing on a chalkboard&#10;&#10;AI-generated content may be incorrect.">
            <a:extLst>
              <a:ext uri="{FF2B5EF4-FFF2-40B4-BE49-F238E27FC236}">
                <a16:creationId xmlns:a16="http://schemas.microsoft.com/office/drawing/2014/main" id="{A518426D-8F73-3D90-5B56-36F210E88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2812339"/>
            <a:ext cx="4008888" cy="2675932"/>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686509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48930" y="629266"/>
            <a:ext cx="9252154" cy="1223983"/>
          </a:xfrm>
        </p:spPr>
        <p:txBody>
          <a:bodyPr>
            <a:normAutofit/>
          </a:bodyPr>
          <a:lstStyle/>
          <a:p>
            <a:pPr>
              <a:lnSpc>
                <a:spcPct val="90000"/>
              </a:lnSpc>
            </a:pPr>
            <a:r>
              <a:rPr lang="en-GB" sz="2600" b="1">
                <a:latin typeface="Arial" panose="020B0604020202020204" pitchFamily="34" charset="0"/>
                <a:cs typeface="Arial" panose="020B0604020202020204" pitchFamily="34" charset="0"/>
              </a:rPr>
              <a:t>Introduction of The Company</a:t>
            </a:r>
            <a:br>
              <a:rPr lang="en-GB" sz="2600" b="1">
                <a:latin typeface="Arial" panose="020B0604020202020204" pitchFamily="34" charset="0"/>
                <a:cs typeface="Arial" panose="020B0604020202020204" pitchFamily="34" charset="0"/>
              </a:rPr>
            </a:br>
            <a:br>
              <a:rPr lang="en-GB" sz="2600"/>
            </a:br>
            <a:endParaRPr lang="en-GB" sz="260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1103311" y="2052214"/>
            <a:ext cx="5965394" cy="4196185"/>
          </a:xfrm>
        </p:spPr>
        <p:txBody>
          <a:bodyPr>
            <a:normAutofit/>
          </a:bodyPr>
          <a:lstStyle/>
          <a:p>
            <a:pPr>
              <a:lnSpc>
                <a:spcPct val="90000"/>
              </a:lnSpc>
            </a:pPr>
            <a:endParaRPr lang="en-GB" sz="1600">
              <a:latin typeface="Arial" panose="020B0604020202020204" pitchFamily="34" charset="0"/>
              <a:cs typeface="Arial" panose="020B0604020202020204" pitchFamily="34" charset="0"/>
            </a:endParaRPr>
          </a:p>
          <a:p>
            <a:pPr>
              <a:lnSpc>
                <a:spcPct val="90000"/>
              </a:lnSpc>
            </a:pPr>
            <a:r>
              <a:rPr lang="en-GB" sz="1600">
                <a:latin typeface="Arial" panose="020B0604020202020204" pitchFamily="34" charset="0"/>
                <a:cs typeface="Arial" panose="020B0604020202020204" pitchFamily="34" charset="0"/>
              </a:rPr>
              <a:t>The name of the company is ‘Global Education Group Ltd’.</a:t>
            </a:r>
          </a:p>
          <a:p>
            <a:pPr>
              <a:lnSpc>
                <a:spcPct val="90000"/>
              </a:lnSpc>
            </a:pPr>
            <a:r>
              <a:rPr lang="en-GB" sz="1600">
                <a:latin typeface="Arial" panose="020B0604020202020204" pitchFamily="34" charset="0"/>
                <a:cs typeface="Arial" panose="020B0604020202020204" pitchFamily="34" charset="0"/>
              </a:rPr>
              <a:t>It is situated in Birmingham, UK and established in 2015.</a:t>
            </a:r>
          </a:p>
          <a:p>
            <a:pPr>
              <a:lnSpc>
                <a:spcPct val="90000"/>
              </a:lnSpc>
            </a:pPr>
            <a:r>
              <a:rPr lang="en-GB" sz="1600">
                <a:latin typeface="Arial" panose="020B0604020202020204" pitchFamily="34" charset="0"/>
                <a:cs typeface="Arial" panose="020B0604020202020204" pitchFamily="34" charset="0"/>
              </a:rPr>
              <a:t>This company provides students admissions solutions to local and international students into UK national universities and colleges.</a:t>
            </a:r>
          </a:p>
          <a:p>
            <a:pPr>
              <a:lnSpc>
                <a:spcPct val="90000"/>
              </a:lnSpc>
            </a:pPr>
            <a:r>
              <a:rPr lang="en-GB" sz="1600">
                <a:latin typeface="Arial" panose="020B0604020202020204" pitchFamily="34" charset="0"/>
                <a:cs typeface="Arial" panose="020B0604020202020204" pitchFamily="34" charset="0"/>
              </a:rPr>
              <a:t>This  student consultancy company is a medium sized business consisting of around 25-30 employees. </a:t>
            </a:r>
          </a:p>
          <a:p>
            <a:pPr>
              <a:lnSpc>
                <a:spcPct val="90000"/>
              </a:lnSpc>
            </a:pPr>
            <a:r>
              <a:rPr lang="en-GB" sz="1600">
                <a:latin typeface="Arial" panose="020B0604020202020204" pitchFamily="34" charset="0"/>
                <a:cs typeface="Arial" panose="020B0604020202020204" pitchFamily="34" charset="0"/>
              </a:rPr>
              <a:t>The company has reputation for its right sourced and genuine admissions information and commitment to provide complete students recruitment solutions.</a:t>
            </a:r>
          </a:p>
          <a:p>
            <a:pPr>
              <a:lnSpc>
                <a:spcPct val="90000"/>
              </a:lnSpc>
            </a:pPr>
            <a:r>
              <a:rPr lang="en-GB" sz="1600">
                <a:latin typeface="Arial" panose="020B0604020202020204" pitchFamily="34" charset="0"/>
                <a:cs typeface="Arial" panose="020B0604020202020204" pitchFamily="34" charset="0"/>
              </a:rPr>
              <a:t>This company has partnerships with various UK national universities and colleges towards achieving a common goal of complete student admissions solutions.</a:t>
            </a:r>
          </a:p>
          <a:p>
            <a:pPr>
              <a:lnSpc>
                <a:spcPct val="90000"/>
              </a:lnSpc>
            </a:pPr>
            <a:endParaRPr lang="en-GB" sz="1600">
              <a:latin typeface="Arial" panose="020B0604020202020204" pitchFamily="34" charset="0"/>
              <a:cs typeface="Arial" panose="020B0604020202020204" pitchFamily="34" charset="0"/>
            </a:endParaRPr>
          </a:p>
          <a:p>
            <a:pPr marL="0" indent="0">
              <a:lnSpc>
                <a:spcPct val="90000"/>
              </a:lnSpc>
              <a:buNone/>
            </a:pPr>
            <a:endParaRPr lang="en-GB" sz="1600" b="1">
              <a:latin typeface="Arial" panose="020B0604020202020204" pitchFamily="34" charset="0"/>
              <a:cs typeface="Arial" panose="020B0604020202020204" pitchFamily="34" charset="0"/>
            </a:endParaRPr>
          </a:p>
        </p:txBody>
      </p:sp>
      <p:pic>
        <p:nvPicPr>
          <p:cNvPr id="5" name="Picture 4" descr="A person pointing to a white background&#10;&#10;AI-generated content may be incorrect.">
            <a:extLst>
              <a:ext uri="{FF2B5EF4-FFF2-40B4-BE49-F238E27FC236}">
                <a16:creationId xmlns:a16="http://schemas.microsoft.com/office/drawing/2014/main" id="{A3AD8195-D08B-AB0A-0907-5702E4E4C5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2631939"/>
            <a:ext cx="4008888" cy="3036732"/>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653621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48930" y="629266"/>
            <a:ext cx="9252154" cy="1223983"/>
          </a:xfrm>
        </p:spPr>
        <p:txBody>
          <a:bodyPr>
            <a:normAutofit/>
          </a:bodyPr>
          <a:lstStyle/>
          <a:p>
            <a:pPr>
              <a:lnSpc>
                <a:spcPct val="90000"/>
              </a:lnSpc>
            </a:pPr>
            <a:r>
              <a:rPr lang="en-GB" sz="2600" b="1">
                <a:latin typeface="Arial" panose="020B0604020202020204" pitchFamily="34" charset="0"/>
                <a:cs typeface="Arial" panose="020B0604020202020204" pitchFamily="34" charset="0"/>
              </a:rPr>
              <a:t>Recruitment Process Consist of Job Analysis, Job Description, and Person Specification </a:t>
            </a:r>
            <a:br>
              <a:rPr lang="en-GB" sz="2600"/>
            </a:br>
            <a:endParaRPr lang="en-GB" sz="260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1103311" y="2052214"/>
            <a:ext cx="5965394" cy="4196185"/>
          </a:xfrm>
        </p:spPr>
        <p:txBody>
          <a:bodyPr>
            <a:normAutofit/>
          </a:bodyPr>
          <a:lstStyle/>
          <a:p>
            <a:pPr>
              <a:lnSpc>
                <a:spcPct val="90000"/>
              </a:lnSpc>
            </a:pPr>
            <a:endParaRPr lang="en-GB" sz="1300" b="1">
              <a:latin typeface="Arial" panose="020B0604020202020204" pitchFamily="34" charset="0"/>
              <a:cs typeface="Arial" panose="020B0604020202020204" pitchFamily="34" charset="0"/>
            </a:endParaRPr>
          </a:p>
          <a:p>
            <a:pPr>
              <a:lnSpc>
                <a:spcPct val="90000"/>
              </a:lnSpc>
            </a:pPr>
            <a:r>
              <a:rPr lang="en-GB" sz="1300">
                <a:latin typeface="Arial" panose="020B0604020202020204" pitchFamily="34" charset="0"/>
                <a:cs typeface="Arial" panose="020B0604020202020204" pitchFamily="34" charset="0"/>
              </a:rPr>
              <a:t>The job analysis of ‘Global Education Group Ltd’ shows the requirement of a new ‘Admission Manager’ to increase the student admissions capacity.</a:t>
            </a:r>
          </a:p>
          <a:p>
            <a:pPr>
              <a:lnSpc>
                <a:spcPct val="90000"/>
              </a:lnSpc>
            </a:pPr>
            <a:r>
              <a:rPr lang="en-GB" sz="1300">
                <a:latin typeface="Arial" panose="020B0604020202020204" pitchFamily="34" charset="0"/>
                <a:cs typeface="Arial" panose="020B0604020202020204" pitchFamily="34" charset="0"/>
              </a:rPr>
              <a:t>The job analysis identifies the vacancy as an external recruitment.</a:t>
            </a:r>
          </a:p>
          <a:p>
            <a:pPr>
              <a:lnSpc>
                <a:spcPct val="90000"/>
              </a:lnSpc>
            </a:pPr>
            <a:r>
              <a:rPr lang="en-GB" sz="1300">
                <a:latin typeface="Arial" panose="020B0604020202020204" pitchFamily="34" charset="0"/>
                <a:cs typeface="Arial" panose="020B0604020202020204" pitchFamily="34" charset="0"/>
              </a:rPr>
              <a:t>The job analysis suggests that the vacancy should be advertised in multiple UK national job portal websites.</a:t>
            </a:r>
          </a:p>
          <a:p>
            <a:pPr>
              <a:lnSpc>
                <a:spcPct val="90000"/>
              </a:lnSpc>
            </a:pPr>
            <a:r>
              <a:rPr lang="en-GB" sz="1300">
                <a:latin typeface="Arial" panose="020B0604020202020204" pitchFamily="34" charset="0"/>
                <a:cs typeface="Arial" panose="020B0604020202020204" pitchFamily="34" charset="0"/>
              </a:rPr>
              <a:t>The job description should include what duties and tasks the post-holder would need to do on a daily-basis.</a:t>
            </a:r>
          </a:p>
          <a:p>
            <a:pPr>
              <a:lnSpc>
                <a:spcPct val="90000"/>
              </a:lnSpc>
            </a:pPr>
            <a:r>
              <a:rPr lang="en-GB" sz="1300">
                <a:latin typeface="Arial" panose="020B0604020202020204" pitchFamily="34" charset="0"/>
                <a:cs typeface="Arial" panose="020B0604020202020204" pitchFamily="34" charset="0"/>
              </a:rPr>
              <a:t>The job description should also include the employee benefits, annual leaves, career development opportunities within the organization.</a:t>
            </a:r>
          </a:p>
          <a:p>
            <a:pPr>
              <a:lnSpc>
                <a:spcPct val="90000"/>
              </a:lnSpc>
            </a:pPr>
            <a:r>
              <a:rPr lang="en-GB" sz="1300">
                <a:latin typeface="Arial" panose="020B0604020202020204" pitchFamily="34" charset="0"/>
                <a:cs typeface="Arial" panose="020B0604020202020204" pitchFamily="34" charset="0"/>
              </a:rPr>
              <a:t>The person specification should include what personal attributes the post-holder must possess including educational-level, and various skills such as computer-literacy, time-management skills, data-entry, data-analysis, Microsoft Office 365 literacy, customer-service, strong organizational and interpersonal skills, ability to work individually and as a part of a team etc.</a:t>
            </a:r>
          </a:p>
          <a:p>
            <a:pPr>
              <a:lnSpc>
                <a:spcPct val="90000"/>
              </a:lnSpc>
            </a:pPr>
            <a:endParaRPr lang="en-GB" sz="1300" b="1">
              <a:latin typeface="Arial" panose="020B0604020202020204" pitchFamily="34" charset="0"/>
              <a:cs typeface="Arial" panose="020B0604020202020204" pitchFamily="34" charset="0"/>
            </a:endParaRPr>
          </a:p>
          <a:p>
            <a:pPr>
              <a:lnSpc>
                <a:spcPct val="90000"/>
              </a:lnSpc>
            </a:pPr>
            <a:endParaRPr lang="en-GB" sz="1300" b="1">
              <a:latin typeface="Arial" panose="020B0604020202020204" pitchFamily="34" charset="0"/>
              <a:cs typeface="Arial" panose="020B0604020202020204" pitchFamily="34" charset="0"/>
            </a:endParaRPr>
          </a:p>
          <a:p>
            <a:pPr>
              <a:lnSpc>
                <a:spcPct val="90000"/>
              </a:lnSpc>
            </a:pPr>
            <a:endParaRPr lang="en-GB" sz="1300" b="1">
              <a:latin typeface="Arial" panose="020B0604020202020204" pitchFamily="34" charset="0"/>
              <a:cs typeface="Arial" panose="020B0604020202020204" pitchFamily="34" charset="0"/>
            </a:endParaRPr>
          </a:p>
          <a:p>
            <a:pPr>
              <a:lnSpc>
                <a:spcPct val="90000"/>
              </a:lnSpc>
            </a:pPr>
            <a:endParaRPr lang="en-GB" sz="1300" b="1">
              <a:latin typeface="Arial" panose="020B0604020202020204" pitchFamily="34" charset="0"/>
              <a:cs typeface="Arial" panose="020B0604020202020204" pitchFamily="34" charset="0"/>
            </a:endParaRPr>
          </a:p>
          <a:p>
            <a:pPr marL="0" indent="0">
              <a:lnSpc>
                <a:spcPct val="90000"/>
              </a:lnSpc>
              <a:buNone/>
            </a:pPr>
            <a:endParaRPr lang="en-GB" sz="1300" b="1">
              <a:latin typeface="Arial" panose="020B0604020202020204" pitchFamily="34" charset="0"/>
              <a:cs typeface="Arial" panose="020B0604020202020204" pitchFamily="34" charset="0"/>
            </a:endParaRPr>
          </a:p>
          <a:p>
            <a:pPr marL="0" indent="0">
              <a:lnSpc>
                <a:spcPct val="90000"/>
              </a:lnSpc>
              <a:buNone/>
            </a:pPr>
            <a:endParaRPr lang="en-GB" sz="1300" b="1">
              <a:latin typeface="Arial" panose="020B0604020202020204" pitchFamily="34" charset="0"/>
              <a:cs typeface="Arial" panose="020B0604020202020204" pitchFamily="34" charset="0"/>
            </a:endParaRPr>
          </a:p>
          <a:p>
            <a:pPr marL="0" indent="0">
              <a:lnSpc>
                <a:spcPct val="90000"/>
              </a:lnSpc>
              <a:buNone/>
            </a:pPr>
            <a:endParaRPr lang="en-GB" sz="1300" b="1">
              <a:latin typeface="Arial" panose="020B0604020202020204" pitchFamily="34" charset="0"/>
              <a:cs typeface="Arial" panose="020B0604020202020204" pitchFamily="34" charset="0"/>
            </a:endParaRPr>
          </a:p>
          <a:p>
            <a:pPr marL="0" indent="0">
              <a:lnSpc>
                <a:spcPct val="90000"/>
              </a:lnSpc>
              <a:buNone/>
            </a:pPr>
            <a:endParaRPr lang="en-GB" sz="1300" b="1">
              <a:latin typeface="Arial" panose="020B0604020202020204" pitchFamily="34" charset="0"/>
              <a:cs typeface="Arial" panose="020B0604020202020204" pitchFamily="34" charset="0"/>
            </a:endParaRPr>
          </a:p>
          <a:p>
            <a:pPr marL="0" indent="0">
              <a:lnSpc>
                <a:spcPct val="90000"/>
              </a:lnSpc>
              <a:buNone/>
            </a:pPr>
            <a:endParaRPr lang="en-GB" sz="1300" b="1">
              <a:latin typeface="Arial" panose="020B0604020202020204" pitchFamily="34" charset="0"/>
              <a:cs typeface="Arial" panose="020B0604020202020204" pitchFamily="34" charset="0"/>
            </a:endParaRPr>
          </a:p>
          <a:p>
            <a:pPr>
              <a:lnSpc>
                <a:spcPct val="90000"/>
              </a:lnSpc>
            </a:pPr>
            <a:endParaRPr lang="en-GB" sz="1300"/>
          </a:p>
        </p:txBody>
      </p:sp>
      <p:pic>
        <p:nvPicPr>
          <p:cNvPr id="5" name="Picture 4" descr="A diagram of a job process&#10;&#10;AI-generated content may be incorrect.">
            <a:extLst>
              <a:ext uri="{FF2B5EF4-FFF2-40B4-BE49-F238E27FC236}">
                <a16:creationId xmlns:a16="http://schemas.microsoft.com/office/drawing/2014/main" id="{E0A40ECE-0CCB-5999-D833-85C4061DE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2145861"/>
            <a:ext cx="4008888" cy="4008888"/>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231912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0A593-25D9-17B3-5203-E003285FEE3B}"/>
              </a:ext>
            </a:extLst>
          </p:cNvPr>
          <p:cNvSpPr>
            <a:spLocks noGrp="1"/>
          </p:cNvSpPr>
          <p:nvPr>
            <p:ph type="title"/>
          </p:nvPr>
        </p:nvSpPr>
        <p:spPr>
          <a:xfrm>
            <a:off x="648930" y="629266"/>
            <a:ext cx="9252154" cy="1223983"/>
          </a:xfrm>
        </p:spPr>
        <p:txBody>
          <a:bodyPr>
            <a:normAutofit/>
          </a:bodyPr>
          <a:lstStyle/>
          <a:p>
            <a:pPr>
              <a:lnSpc>
                <a:spcPct val="90000"/>
              </a:lnSpc>
            </a:pPr>
            <a:r>
              <a:rPr kumimoji="0" lang="en-GB" sz="3600" b="1"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Exploring 3 Different Kinds </a:t>
            </a:r>
            <a:r>
              <a:rPr lang="en-GB" sz="3600" b="1">
                <a:latin typeface="Arial" panose="020B0604020202020204" pitchFamily="34" charset="0"/>
                <a:cs typeface="Arial" panose="020B0604020202020204" pitchFamily="34" charset="0"/>
              </a:rPr>
              <a:t>O</a:t>
            </a:r>
            <a:r>
              <a:rPr kumimoji="0" lang="en-GB" sz="3600" b="1"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f Interviews For Recruiting The Admission Manager </a:t>
            </a:r>
            <a:endParaRPr lang="en-GB" sz="3600"/>
          </a:p>
        </p:txBody>
      </p:sp>
      <p:sp>
        <p:nvSpPr>
          <p:cNvPr id="3" name="Content Placeholder 2">
            <a:extLst>
              <a:ext uri="{FF2B5EF4-FFF2-40B4-BE49-F238E27FC236}">
                <a16:creationId xmlns:a16="http://schemas.microsoft.com/office/drawing/2014/main" id="{9221EB5A-16AB-D2B3-566D-38EC6882C4CB}"/>
              </a:ext>
            </a:extLst>
          </p:cNvPr>
          <p:cNvSpPr>
            <a:spLocks noGrp="1"/>
          </p:cNvSpPr>
          <p:nvPr>
            <p:ph idx="1"/>
          </p:nvPr>
        </p:nvSpPr>
        <p:spPr>
          <a:xfrm>
            <a:off x="1103311" y="2052214"/>
            <a:ext cx="4338409" cy="4196185"/>
          </a:xfrm>
        </p:spPr>
        <p:txBody>
          <a:bodyPr>
            <a:normAutofit/>
          </a:bodyPr>
          <a:lstStyle/>
          <a:p>
            <a:r>
              <a:rPr lang="en-GB">
                <a:latin typeface="Arial" panose="020B0604020202020204" pitchFamily="34" charset="0"/>
                <a:cs typeface="Arial" panose="020B0604020202020204" pitchFamily="34" charset="0"/>
              </a:rPr>
              <a:t>Three different kinds of interviews include:</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1. Structured Interview</a:t>
            </a:r>
          </a:p>
          <a:p>
            <a:pPr marL="0" indent="0">
              <a:buNone/>
            </a:pPr>
            <a:r>
              <a:rPr lang="en-GB">
                <a:latin typeface="Arial" panose="020B0604020202020204" pitchFamily="34" charset="0"/>
                <a:cs typeface="Arial" panose="020B0604020202020204" pitchFamily="34" charset="0"/>
              </a:rPr>
              <a:t>2. Unstructured Interview</a:t>
            </a:r>
          </a:p>
          <a:p>
            <a:pPr marL="0" indent="0">
              <a:buNone/>
            </a:pPr>
            <a:r>
              <a:rPr lang="en-GB">
                <a:latin typeface="Arial" panose="020B0604020202020204" pitchFamily="34" charset="0"/>
                <a:cs typeface="Arial" panose="020B0604020202020204" pitchFamily="34" charset="0"/>
              </a:rPr>
              <a:t>3. One-to-One Interview</a:t>
            </a:r>
          </a:p>
          <a:p>
            <a:pPr marL="0" indent="0">
              <a:buNone/>
            </a:pPr>
            <a:endParaRPr lang="en-GB">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Theses 3 different types of interview could be conducted through ‘Face to Face’ or via ‘Online’.</a:t>
            </a:r>
          </a:p>
        </p:txBody>
      </p:sp>
      <p:pic>
        <p:nvPicPr>
          <p:cNvPr id="5" name="Picture 4" descr="A group of people sitting at a table&#10;&#10;AI-generated content may be incorrect.">
            <a:extLst>
              <a:ext uri="{FF2B5EF4-FFF2-40B4-BE49-F238E27FC236}">
                <a16:creationId xmlns:a16="http://schemas.microsoft.com/office/drawing/2014/main" id="{02922453-FE33-F938-134C-0F550B799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1916" y="2378527"/>
            <a:ext cx="5451627" cy="3543557"/>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338021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6619-763C-58AB-6C6F-E0CC98309667}"/>
              </a:ext>
            </a:extLst>
          </p:cNvPr>
          <p:cNvSpPr>
            <a:spLocks noGrp="1"/>
          </p:cNvSpPr>
          <p:nvPr>
            <p:ph type="title"/>
          </p:nvPr>
        </p:nvSpPr>
        <p:spPr>
          <a:xfrm>
            <a:off x="648930" y="629266"/>
            <a:ext cx="9252154" cy="1223983"/>
          </a:xfrm>
        </p:spPr>
        <p:txBody>
          <a:bodyPr>
            <a:normAutofit/>
          </a:bodyPr>
          <a:lstStyle/>
          <a:p>
            <a:r>
              <a:rPr lang="en-GB" b="1">
                <a:latin typeface="Arial" panose="020B0604020202020204" pitchFamily="34" charset="0"/>
                <a:cs typeface="Arial" panose="020B0604020202020204" pitchFamily="34" charset="0"/>
              </a:rPr>
              <a:t>                       Structured Interview</a:t>
            </a:r>
            <a:endParaRPr lang="en-GB"/>
          </a:p>
        </p:txBody>
      </p:sp>
      <p:sp>
        <p:nvSpPr>
          <p:cNvPr id="3" name="Content Placeholder 2">
            <a:extLst>
              <a:ext uri="{FF2B5EF4-FFF2-40B4-BE49-F238E27FC236}">
                <a16:creationId xmlns:a16="http://schemas.microsoft.com/office/drawing/2014/main" id="{D1451E6C-C08A-2B69-5205-85652FAF9381}"/>
              </a:ext>
            </a:extLst>
          </p:cNvPr>
          <p:cNvSpPr>
            <a:spLocks noGrp="1"/>
          </p:cNvSpPr>
          <p:nvPr>
            <p:ph idx="1"/>
          </p:nvPr>
        </p:nvSpPr>
        <p:spPr>
          <a:xfrm>
            <a:off x="1103311" y="2052214"/>
            <a:ext cx="5965394" cy="4196185"/>
          </a:xfrm>
        </p:spPr>
        <p:txBody>
          <a:bodyPr>
            <a:normAutofit/>
          </a:bodyPr>
          <a:lstStyle/>
          <a:p>
            <a:pPr>
              <a:lnSpc>
                <a:spcPct val="90000"/>
              </a:lnSpc>
            </a:pPr>
            <a:r>
              <a:rPr lang="en-GB" sz="1600">
                <a:latin typeface="Arial" panose="020B0604020202020204" pitchFamily="34" charset="0"/>
                <a:cs typeface="Arial" panose="020B0604020202020204" pitchFamily="34" charset="0"/>
              </a:rPr>
              <a:t>Structured interview consist of a set identical predetermined questions.</a:t>
            </a:r>
          </a:p>
          <a:p>
            <a:pPr>
              <a:lnSpc>
                <a:spcPct val="90000"/>
              </a:lnSpc>
            </a:pPr>
            <a:r>
              <a:rPr lang="en-GB" sz="1600">
                <a:latin typeface="Arial" panose="020B0604020202020204" pitchFamily="34" charset="0"/>
                <a:cs typeface="Arial" panose="020B0604020202020204" pitchFamily="34" charset="0"/>
              </a:rPr>
              <a:t>The questions would be asked in the same order to each candidate for the job position.</a:t>
            </a:r>
          </a:p>
          <a:p>
            <a:pPr>
              <a:lnSpc>
                <a:spcPct val="90000"/>
              </a:lnSpc>
            </a:pPr>
            <a:r>
              <a:rPr lang="en-GB" sz="1600">
                <a:latin typeface="Arial" panose="020B0604020202020204" pitchFamily="34" charset="0"/>
                <a:cs typeface="Arial" panose="020B0604020202020204" pitchFamily="34" charset="0"/>
              </a:rPr>
              <a:t>Structured interview provides a fair comparisons among all the candidates.</a:t>
            </a:r>
          </a:p>
          <a:p>
            <a:pPr>
              <a:lnSpc>
                <a:spcPct val="90000"/>
              </a:lnSpc>
            </a:pPr>
            <a:r>
              <a:rPr lang="en-GB" sz="1600">
                <a:latin typeface="Arial" panose="020B0604020202020204" pitchFamily="34" charset="0"/>
                <a:cs typeface="Arial" panose="020B0604020202020204" pitchFamily="34" charset="0"/>
              </a:rPr>
              <a:t>For the ‘Admission Manager’ role in Global Education Group Ltd the ‘Structured Interview’ process should be used because this interview process provides the scopes to select a set of predetermined questions which are essential to find out the appropriate candidate for the job.</a:t>
            </a:r>
          </a:p>
          <a:p>
            <a:pPr>
              <a:lnSpc>
                <a:spcPct val="90000"/>
              </a:lnSpc>
            </a:pPr>
            <a:r>
              <a:rPr lang="en-GB" sz="1600">
                <a:latin typeface="Arial" panose="020B0604020202020204" pitchFamily="34" charset="0"/>
                <a:cs typeface="Arial" panose="020B0604020202020204" pitchFamily="34" charset="0"/>
              </a:rPr>
              <a:t>Structure interview would allow to find out the strengths and weaknesses of a candidate, and that is why this type of interview has been chosen for the ‘Admission Manager’ post.</a:t>
            </a:r>
          </a:p>
          <a:p>
            <a:pPr>
              <a:lnSpc>
                <a:spcPct val="90000"/>
              </a:lnSpc>
            </a:pPr>
            <a:endParaRPr lang="en-GB" sz="1600"/>
          </a:p>
        </p:txBody>
      </p:sp>
      <p:pic>
        <p:nvPicPr>
          <p:cNvPr id="5" name="Picture 4" descr="A person holding a baby&#10;&#10;AI-generated content may be incorrect.">
            <a:extLst>
              <a:ext uri="{FF2B5EF4-FFF2-40B4-BE49-F238E27FC236}">
                <a16:creationId xmlns:a16="http://schemas.microsoft.com/office/drawing/2014/main" id="{95E46751-BD35-6546-8CD3-B8F2E84431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3148083"/>
            <a:ext cx="4008888" cy="2004444"/>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35690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2CBE0-DA55-D9C5-9F84-DD078E8659B1}"/>
              </a:ext>
            </a:extLst>
          </p:cNvPr>
          <p:cNvSpPr>
            <a:spLocks noGrp="1"/>
          </p:cNvSpPr>
          <p:nvPr>
            <p:ph type="title"/>
          </p:nvPr>
        </p:nvSpPr>
        <p:spPr>
          <a:xfrm>
            <a:off x="648930" y="629266"/>
            <a:ext cx="9252154" cy="1223983"/>
          </a:xfrm>
        </p:spPr>
        <p:txBody>
          <a:bodyPr>
            <a:normAutofit/>
          </a:bodyPr>
          <a:lstStyle/>
          <a:p>
            <a:r>
              <a:rPr lang="en-GB" b="1">
                <a:latin typeface="Arial" panose="020B0604020202020204" pitchFamily="34" charset="0"/>
                <a:cs typeface="Arial" panose="020B0604020202020204" pitchFamily="34" charset="0"/>
              </a:rPr>
              <a:t>                     Unstructured Interview</a:t>
            </a:r>
            <a:endParaRPr lang="en-GB"/>
          </a:p>
        </p:txBody>
      </p:sp>
      <p:sp>
        <p:nvSpPr>
          <p:cNvPr id="3" name="Content Placeholder 2">
            <a:extLst>
              <a:ext uri="{FF2B5EF4-FFF2-40B4-BE49-F238E27FC236}">
                <a16:creationId xmlns:a16="http://schemas.microsoft.com/office/drawing/2014/main" id="{4DBFC97D-A26B-A8A1-C5F6-62223A91D3EE}"/>
              </a:ext>
            </a:extLst>
          </p:cNvPr>
          <p:cNvSpPr>
            <a:spLocks noGrp="1"/>
          </p:cNvSpPr>
          <p:nvPr>
            <p:ph idx="1"/>
          </p:nvPr>
        </p:nvSpPr>
        <p:spPr>
          <a:xfrm>
            <a:off x="1103311" y="2052214"/>
            <a:ext cx="5965394" cy="4196185"/>
          </a:xfrm>
        </p:spPr>
        <p:txBody>
          <a:bodyPr>
            <a:normAutofit/>
          </a:bodyPr>
          <a:lstStyle/>
          <a:p>
            <a:r>
              <a:rPr lang="en-GB">
                <a:latin typeface="Arial" panose="020B0604020202020204" pitchFamily="34" charset="0"/>
                <a:cs typeface="Arial" panose="020B0604020202020204" pitchFamily="34" charset="0"/>
              </a:rPr>
              <a:t>The unstructured interview consist of a conversation which is free-flowing and there is no predetermined set of questions.</a:t>
            </a:r>
          </a:p>
          <a:p>
            <a:r>
              <a:rPr lang="en-GB">
                <a:latin typeface="Arial" panose="020B0604020202020204" pitchFamily="34" charset="0"/>
                <a:cs typeface="Arial" panose="020B0604020202020204" pitchFamily="34" charset="0"/>
              </a:rPr>
              <a:t>Although unstructured interview allows for deeper exploration, but it makes difficulties for doing comparisons among the candidates.</a:t>
            </a:r>
          </a:p>
          <a:p>
            <a:r>
              <a:rPr lang="en-GB">
                <a:latin typeface="Arial" panose="020B0604020202020204" pitchFamily="34" charset="0"/>
                <a:cs typeface="Arial" panose="020B0604020202020204" pitchFamily="34" charset="0"/>
              </a:rPr>
              <a:t>To find the ‘Admission Manager’ for the Global Education Group Ltd the unstructured interview process is not an ideal means of choosing the perfect candidate, and that is why this process has not been selected for recruiting the ‘Admission Manager’.</a:t>
            </a:r>
            <a:endParaRPr lang="en-GB"/>
          </a:p>
        </p:txBody>
      </p:sp>
      <p:pic>
        <p:nvPicPr>
          <p:cNvPr id="5" name="Picture 4" descr="A hand holding a pen&#10;&#10;AI-generated content may be incorrect.">
            <a:extLst>
              <a:ext uri="{FF2B5EF4-FFF2-40B4-BE49-F238E27FC236}">
                <a16:creationId xmlns:a16="http://schemas.microsoft.com/office/drawing/2014/main" id="{24D8FA5E-2494-7B89-E15C-D6222711DB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3022806"/>
            <a:ext cx="4008888" cy="2254999"/>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89541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C5EAE-25F9-1228-55F8-7C96C3BC15B8}"/>
              </a:ext>
            </a:extLst>
          </p:cNvPr>
          <p:cNvSpPr>
            <a:spLocks noGrp="1"/>
          </p:cNvSpPr>
          <p:nvPr>
            <p:ph type="title"/>
          </p:nvPr>
        </p:nvSpPr>
        <p:spPr>
          <a:xfrm>
            <a:off x="648930" y="629266"/>
            <a:ext cx="9252154" cy="1223983"/>
          </a:xfrm>
        </p:spPr>
        <p:txBody>
          <a:bodyPr>
            <a:normAutofit/>
          </a:bodyPr>
          <a:lstStyle/>
          <a:p>
            <a:r>
              <a:rPr lang="en-GB" b="1">
                <a:latin typeface="Arial" panose="020B0604020202020204" pitchFamily="34" charset="0"/>
                <a:cs typeface="Arial" panose="020B0604020202020204" pitchFamily="34" charset="0"/>
              </a:rPr>
              <a:t>                      One-to-One Interview</a:t>
            </a:r>
            <a:endParaRPr lang="en-GB"/>
          </a:p>
        </p:txBody>
      </p:sp>
      <p:sp>
        <p:nvSpPr>
          <p:cNvPr id="3" name="Content Placeholder 2">
            <a:extLst>
              <a:ext uri="{FF2B5EF4-FFF2-40B4-BE49-F238E27FC236}">
                <a16:creationId xmlns:a16="http://schemas.microsoft.com/office/drawing/2014/main" id="{629ADF34-D46B-FF93-0F11-CF6C6B17B5FF}"/>
              </a:ext>
            </a:extLst>
          </p:cNvPr>
          <p:cNvSpPr>
            <a:spLocks noGrp="1"/>
          </p:cNvSpPr>
          <p:nvPr>
            <p:ph idx="1"/>
          </p:nvPr>
        </p:nvSpPr>
        <p:spPr>
          <a:xfrm>
            <a:off x="1103311" y="2052214"/>
            <a:ext cx="5965394" cy="4196185"/>
          </a:xfrm>
        </p:spPr>
        <p:txBody>
          <a:bodyPr>
            <a:normAutofit/>
          </a:bodyPr>
          <a:lstStyle/>
          <a:p>
            <a:pPr>
              <a:lnSpc>
                <a:spcPct val="90000"/>
              </a:lnSpc>
            </a:pPr>
            <a:r>
              <a:rPr lang="en-GB">
                <a:latin typeface="Arial" panose="020B0604020202020204" pitchFamily="34" charset="0"/>
                <a:cs typeface="Arial" panose="020B0604020202020204" pitchFamily="34" charset="0"/>
              </a:rPr>
              <a:t>One-to-One interview is the most common and traditional interviewing process for recruiting a candidate for the job.</a:t>
            </a:r>
          </a:p>
          <a:p>
            <a:pPr>
              <a:lnSpc>
                <a:spcPct val="90000"/>
              </a:lnSpc>
            </a:pPr>
            <a:r>
              <a:rPr lang="en-GB">
                <a:latin typeface="Arial" panose="020B0604020202020204" pitchFamily="34" charset="0"/>
                <a:cs typeface="Arial" panose="020B0604020202020204" pitchFamily="34" charset="0"/>
              </a:rPr>
              <a:t>It allows one interviewer to speak with one candidate per session.</a:t>
            </a:r>
          </a:p>
          <a:p>
            <a:pPr>
              <a:lnSpc>
                <a:spcPct val="90000"/>
              </a:lnSpc>
            </a:pPr>
            <a:r>
              <a:rPr lang="en-GB">
                <a:latin typeface="Arial" panose="020B0604020202020204" pitchFamily="34" charset="0"/>
                <a:cs typeface="Arial" panose="020B0604020202020204" pitchFamily="34" charset="0"/>
              </a:rPr>
              <a:t>One-to-One interview process provides a good opportunity to judge the candidate and creates a better interactions.</a:t>
            </a:r>
          </a:p>
          <a:p>
            <a:pPr>
              <a:lnSpc>
                <a:spcPct val="90000"/>
              </a:lnSpc>
            </a:pPr>
            <a:r>
              <a:rPr lang="en-GB">
                <a:latin typeface="Arial" panose="020B0604020202020204" pitchFamily="34" charset="0"/>
                <a:cs typeface="Arial" panose="020B0604020202020204" pitchFamily="34" charset="0"/>
              </a:rPr>
              <a:t>To find the ‘Admission Manager’ One-to-One interview technique would provide a better insight of each candidate, and that is why One-to-One interview method has been selected as well for the recruiting process.</a:t>
            </a:r>
          </a:p>
          <a:p>
            <a:pPr>
              <a:lnSpc>
                <a:spcPct val="90000"/>
              </a:lnSpc>
            </a:pPr>
            <a:endParaRPr lang="en-GB"/>
          </a:p>
        </p:txBody>
      </p:sp>
      <p:pic>
        <p:nvPicPr>
          <p:cNvPr id="5" name="Picture 4" descr="A person and person sitting at a table with a computer&#10;&#10;AI-generated content may be incorrect.">
            <a:extLst>
              <a:ext uri="{FF2B5EF4-FFF2-40B4-BE49-F238E27FC236}">
                <a16:creationId xmlns:a16="http://schemas.microsoft.com/office/drawing/2014/main" id="{D4DB9DBC-2F2E-8E22-1F4B-927CB94699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2812339"/>
            <a:ext cx="4008888" cy="2675932"/>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3463960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0E7CC-EBC5-2C13-7E1B-EE0D12DE0F8C}"/>
              </a:ext>
            </a:extLst>
          </p:cNvPr>
          <p:cNvSpPr>
            <a:spLocks noGrp="1"/>
          </p:cNvSpPr>
          <p:nvPr>
            <p:ph type="title"/>
          </p:nvPr>
        </p:nvSpPr>
        <p:spPr>
          <a:xfrm>
            <a:off x="648930" y="629266"/>
            <a:ext cx="9252154" cy="1223983"/>
          </a:xfrm>
        </p:spPr>
        <p:txBody>
          <a:bodyPr>
            <a:normAutofit/>
          </a:bodyPr>
          <a:lstStyle/>
          <a:p>
            <a:pPr>
              <a:lnSpc>
                <a:spcPct val="90000"/>
              </a:lnSpc>
            </a:pPr>
            <a:r>
              <a:rPr lang="en-GB" sz="3900" b="1" dirty="0">
                <a:latin typeface="Arial" panose="020B0604020202020204" pitchFamily="34" charset="0"/>
                <a:cs typeface="Arial" panose="020B0604020202020204" pitchFamily="34" charset="0"/>
              </a:rPr>
              <a:t>Justifying Appropriate Questioning Technique</a:t>
            </a:r>
            <a:endParaRPr lang="en-GB" sz="3900" dirty="0"/>
          </a:p>
        </p:txBody>
      </p:sp>
      <p:sp>
        <p:nvSpPr>
          <p:cNvPr id="3" name="Content Placeholder 2">
            <a:extLst>
              <a:ext uri="{FF2B5EF4-FFF2-40B4-BE49-F238E27FC236}">
                <a16:creationId xmlns:a16="http://schemas.microsoft.com/office/drawing/2014/main" id="{48F48CC2-BABD-786E-D30C-F1F2A1686B6C}"/>
              </a:ext>
            </a:extLst>
          </p:cNvPr>
          <p:cNvSpPr>
            <a:spLocks noGrp="1"/>
          </p:cNvSpPr>
          <p:nvPr>
            <p:ph idx="1"/>
          </p:nvPr>
        </p:nvSpPr>
        <p:spPr>
          <a:xfrm>
            <a:off x="1103311" y="2052214"/>
            <a:ext cx="5965394" cy="4196185"/>
          </a:xfrm>
        </p:spPr>
        <p:txBody>
          <a:bodyPr>
            <a:normAutofit/>
          </a:bodyPr>
          <a:lstStyle/>
          <a:p>
            <a:pPr>
              <a:lnSpc>
                <a:spcPct val="90000"/>
              </a:lnSpc>
            </a:pPr>
            <a:r>
              <a:rPr lang="en-GB" sz="1700">
                <a:latin typeface="Arial" panose="020B0604020202020204" pitchFamily="34" charset="0"/>
                <a:cs typeface="Arial" panose="020B0604020202020204" pitchFamily="34" charset="0"/>
              </a:rPr>
              <a:t>There are various questioning techniques in the interviewing process. Such as:</a:t>
            </a:r>
          </a:p>
          <a:p>
            <a:pPr marL="0" indent="0">
              <a:lnSpc>
                <a:spcPct val="90000"/>
              </a:lnSpc>
              <a:buNone/>
            </a:pPr>
            <a:r>
              <a:rPr lang="en-GB" sz="1700">
                <a:latin typeface="Arial" panose="020B0604020202020204" pitchFamily="34" charset="0"/>
                <a:cs typeface="Arial" panose="020B0604020202020204" pitchFamily="34" charset="0"/>
              </a:rPr>
              <a:t>1. Open or Socratic Questions – Consist of detailed and elaborative response.</a:t>
            </a:r>
          </a:p>
          <a:p>
            <a:pPr marL="0" indent="0">
              <a:lnSpc>
                <a:spcPct val="90000"/>
              </a:lnSpc>
              <a:buNone/>
            </a:pPr>
            <a:r>
              <a:rPr lang="en-GB" sz="1700">
                <a:latin typeface="Arial" panose="020B0604020202020204" pitchFamily="34" charset="0"/>
                <a:cs typeface="Arial" panose="020B0604020202020204" pitchFamily="34" charset="0"/>
              </a:rPr>
              <a:t>2. Closed Questions – Consist of one word or short sentence answers.</a:t>
            </a:r>
          </a:p>
          <a:p>
            <a:pPr marL="0" indent="0">
              <a:lnSpc>
                <a:spcPct val="90000"/>
              </a:lnSpc>
              <a:buNone/>
            </a:pPr>
            <a:r>
              <a:rPr lang="en-GB" sz="1700">
                <a:latin typeface="Arial" panose="020B0604020202020204" pitchFamily="34" charset="0"/>
                <a:cs typeface="Arial" panose="020B0604020202020204" pitchFamily="34" charset="0"/>
              </a:rPr>
              <a:t>3. Probing Questions – Consist of following up a response to elicit detail information about a situation.</a:t>
            </a:r>
          </a:p>
          <a:p>
            <a:pPr marL="0" indent="0">
              <a:lnSpc>
                <a:spcPct val="90000"/>
              </a:lnSpc>
              <a:buNone/>
            </a:pPr>
            <a:r>
              <a:rPr lang="en-GB" sz="1700">
                <a:latin typeface="Arial" panose="020B0604020202020204" pitchFamily="34" charset="0"/>
                <a:cs typeface="Arial" panose="020B0604020202020204" pitchFamily="34" charset="0"/>
              </a:rPr>
              <a:t>4. Leading Questions – Consist of inquiries which suggest desired-answers or influencing a decision for the recruiting.</a:t>
            </a:r>
          </a:p>
          <a:p>
            <a:pPr marL="0" indent="0">
              <a:lnSpc>
                <a:spcPct val="90000"/>
              </a:lnSpc>
              <a:buNone/>
            </a:pPr>
            <a:r>
              <a:rPr lang="en-GB" sz="1700">
                <a:latin typeface="Arial" panose="020B0604020202020204" pitchFamily="34" charset="0"/>
                <a:cs typeface="Arial" panose="020B0604020202020204" pitchFamily="34" charset="0"/>
              </a:rPr>
              <a:t>5. Clarifying Questions – Consist of recapping information by summarizing key-points which allow mutual-understandings.</a:t>
            </a:r>
            <a:endParaRPr lang="en-GB" sz="1700"/>
          </a:p>
        </p:txBody>
      </p:sp>
      <p:pic>
        <p:nvPicPr>
          <p:cNvPr id="5" name="Picture 4" descr="A group of people holding signs&#10;&#10;AI-generated content may be incorrect.">
            <a:extLst>
              <a:ext uri="{FF2B5EF4-FFF2-40B4-BE49-F238E27FC236}">
                <a16:creationId xmlns:a16="http://schemas.microsoft.com/office/drawing/2014/main" id="{BE4C6175-5A71-CD59-67F8-EE3DD9B493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3022806"/>
            <a:ext cx="4008888" cy="2254999"/>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454406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D845A-6D79-93A8-28DF-18B78501AF83}"/>
              </a:ext>
            </a:extLst>
          </p:cNvPr>
          <p:cNvSpPr>
            <a:spLocks noGrp="1"/>
          </p:cNvSpPr>
          <p:nvPr>
            <p:ph type="title"/>
          </p:nvPr>
        </p:nvSpPr>
        <p:spPr>
          <a:xfrm>
            <a:off x="648930" y="629266"/>
            <a:ext cx="9252154" cy="1223983"/>
          </a:xfrm>
        </p:spPr>
        <p:txBody>
          <a:bodyPr>
            <a:normAutofit/>
          </a:bodyPr>
          <a:lstStyle/>
          <a:p>
            <a:pPr>
              <a:lnSpc>
                <a:spcPct val="90000"/>
              </a:lnSpc>
            </a:pPr>
            <a:r>
              <a:rPr lang="en-GB" sz="2900" b="1">
                <a:latin typeface="Arial" panose="020B0604020202020204" pitchFamily="34" charset="0"/>
                <a:cs typeface="Arial" panose="020B0604020202020204" pitchFamily="34" charset="0"/>
              </a:rPr>
              <a:t>Selecting Appropriate Questioning Techniques For The ‘Admission Manager’ Role </a:t>
            </a:r>
            <a:endParaRPr lang="en-GB" sz="2900"/>
          </a:p>
        </p:txBody>
      </p:sp>
      <p:sp>
        <p:nvSpPr>
          <p:cNvPr id="3" name="Content Placeholder 2">
            <a:extLst>
              <a:ext uri="{FF2B5EF4-FFF2-40B4-BE49-F238E27FC236}">
                <a16:creationId xmlns:a16="http://schemas.microsoft.com/office/drawing/2014/main" id="{3C2EA93E-764D-D6E5-FB66-8FBC5B704861}"/>
              </a:ext>
            </a:extLst>
          </p:cNvPr>
          <p:cNvSpPr>
            <a:spLocks noGrp="1"/>
          </p:cNvSpPr>
          <p:nvPr>
            <p:ph idx="1"/>
          </p:nvPr>
        </p:nvSpPr>
        <p:spPr>
          <a:xfrm>
            <a:off x="1103311" y="2052214"/>
            <a:ext cx="5965394" cy="4196185"/>
          </a:xfrm>
        </p:spPr>
        <p:txBody>
          <a:bodyPr>
            <a:normAutofit/>
          </a:bodyPr>
          <a:lstStyle/>
          <a:p>
            <a:pPr>
              <a:lnSpc>
                <a:spcPct val="90000"/>
              </a:lnSpc>
            </a:pPr>
            <a:r>
              <a:rPr kumimoji="0" lang="en-GB" b="0" i="0" u="none" strike="noStrike" kern="1200" cap="none" spc="0" normalizeH="0" baseline="0" noProof="0">
                <a:ln>
                  <a:noFill/>
                </a:ln>
                <a:effectLst/>
                <a:uLnTx/>
                <a:uFillTx/>
                <a:latin typeface="Arial" panose="020B0604020202020204" pitchFamily="34" charset="0"/>
                <a:ea typeface="+mj-ea"/>
                <a:cs typeface="Arial" panose="020B0604020202020204" pitchFamily="34" charset="0"/>
              </a:rPr>
              <a:t>To find out the ‘Admission Manager’ for the Global Education Group Ltd 3 types of questing techniques should be used as follows:</a:t>
            </a:r>
          </a:p>
          <a:p>
            <a:pPr>
              <a:lnSpc>
                <a:spcPct val="90000"/>
              </a:lnSpc>
            </a:pPr>
            <a:endParaRPr lang="en-GB">
              <a:latin typeface="Arial" panose="020B0604020202020204" pitchFamily="34" charset="0"/>
              <a:cs typeface="Arial" panose="020B0604020202020204" pitchFamily="34" charset="0"/>
            </a:endParaRPr>
          </a:p>
          <a:p>
            <a:pPr marL="0" indent="0">
              <a:lnSpc>
                <a:spcPct val="90000"/>
              </a:lnSpc>
              <a:buNone/>
            </a:pPr>
            <a:r>
              <a:rPr lang="en-GB">
                <a:latin typeface="Arial" panose="020B0604020202020204" pitchFamily="34" charset="0"/>
                <a:cs typeface="Arial" panose="020B0604020202020204" pitchFamily="34" charset="0"/>
              </a:rPr>
              <a:t>1. Open or Socratic Questions: It would allow detail elaborative responses from the candidates.</a:t>
            </a:r>
          </a:p>
          <a:p>
            <a:pPr marL="0" indent="0">
              <a:lnSpc>
                <a:spcPct val="90000"/>
              </a:lnSpc>
              <a:buNone/>
            </a:pPr>
            <a:r>
              <a:rPr lang="en-GB">
                <a:latin typeface="Arial" panose="020B0604020202020204" pitchFamily="34" charset="0"/>
                <a:cs typeface="Arial" panose="020B0604020202020204" pitchFamily="34" charset="0"/>
              </a:rPr>
              <a:t>2. Probing Questions: It would allow following up a response from the candidates to elicit detail information about a scenario.</a:t>
            </a:r>
          </a:p>
          <a:p>
            <a:pPr marL="0" indent="0">
              <a:lnSpc>
                <a:spcPct val="90000"/>
              </a:lnSpc>
              <a:buNone/>
            </a:pPr>
            <a:r>
              <a:rPr lang="en-GB">
                <a:latin typeface="Arial" panose="020B0604020202020204" pitchFamily="34" charset="0"/>
                <a:cs typeface="Arial" panose="020B0604020202020204" pitchFamily="34" charset="0"/>
              </a:rPr>
              <a:t>3. Clarifying Questions: It would allow recapping information from the candidates by rephrasing key-points.</a:t>
            </a:r>
            <a:endParaRPr lang="en-GB"/>
          </a:p>
        </p:txBody>
      </p:sp>
      <p:pic>
        <p:nvPicPr>
          <p:cNvPr id="5" name="Picture 4" descr="A diagram of a structure interview questions&#10;&#10;AI-generated content may be incorrect.">
            <a:extLst>
              <a:ext uri="{FF2B5EF4-FFF2-40B4-BE49-F238E27FC236}">
                <a16:creationId xmlns:a16="http://schemas.microsoft.com/office/drawing/2014/main" id="{3597B4AD-E0E2-C8D8-B27A-A8F0B4BF7A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4655" y="2962672"/>
            <a:ext cx="4008888" cy="2375266"/>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729836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46C48-FDA0-C76D-7FC9-678CFADF11D6}"/>
              </a:ext>
            </a:extLst>
          </p:cNvPr>
          <p:cNvSpPr>
            <a:spLocks noGrp="1"/>
          </p:cNvSpPr>
          <p:nvPr>
            <p:ph type="title"/>
          </p:nvPr>
        </p:nvSpPr>
        <p:spPr>
          <a:xfrm>
            <a:off x="646111" y="452718"/>
            <a:ext cx="9404723" cy="1400530"/>
          </a:xfrm>
        </p:spPr>
        <p:txBody>
          <a:bodyPr>
            <a:normAutofit/>
          </a:bodyPr>
          <a:lstStyle/>
          <a:p>
            <a:pPr>
              <a:lnSpc>
                <a:spcPct val="90000"/>
              </a:lnSpc>
            </a:pPr>
            <a:r>
              <a:rPr lang="en-GB" sz="2900" b="1">
                <a:latin typeface="Arial" panose="020B0604020202020204" pitchFamily="34" charset="0"/>
                <a:cs typeface="Arial" panose="020B0604020202020204" pitchFamily="34" charset="0"/>
              </a:rPr>
              <a:t>The Comparison And Contrast Between Face-To-Face And Online Interview For The Admission Manager Role</a:t>
            </a:r>
            <a:endParaRPr lang="en-GB" sz="2900"/>
          </a:p>
        </p:txBody>
      </p:sp>
      <p:sp>
        <p:nvSpPr>
          <p:cNvPr id="3" name="Content Placeholder 2">
            <a:extLst>
              <a:ext uri="{FF2B5EF4-FFF2-40B4-BE49-F238E27FC236}">
                <a16:creationId xmlns:a16="http://schemas.microsoft.com/office/drawing/2014/main" id="{EA71ECBF-8EF0-C4F5-BE03-A1F7FA3475A2}"/>
              </a:ext>
            </a:extLst>
          </p:cNvPr>
          <p:cNvSpPr>
            <a:spLocks noGrp="1"/>
          </p:cNvSpPr>
          <p:nvPr>
            <p:ph idx="1"/>
          </p:nvPr>
        </p:nvSpPr>
        <p:spPr>
          <a:xfrm>
            <a:off x="1103312" y="2052918"/>
            <a:ext cx="6367721" cy="4195481"/>
          </a:xfrm>
        </p:spPr>
        <p:txBody>
          <a:bodyPr>
            <a:normAutofit/>
          </a:bodyPr>
          <a:lstStyle/>
          <a:p>
            <a:pPr>
              <a:lnSpc>
                <a:spcPct val="90000"/>
              </a:lnSpc>
            </a:pPr>
            <a:r>
              <a:rPr kumimoji="0" lang="en-GB" sz="1400" b="0" i="0" u="none" strike="noStrike" kern="1200" cap="none" spc="0" normalizeH="0" baseline="0" noProof="0" dirty="0">
                <a:ln>
                  <a:noFill/>
                </a:ln>
                <a:effectLst/>
                <a:uLnTx/>
                <a:uFillTx/>
                <a:latin typeface="Arial" panose="020B0604020202020204" pitchFamily="34" charset="0"/>
                <a:ea typeface="+mj-ea"/>
                <a:cs typeface="Arial" panose="020B0604020202020204" pitchFamily="34" charset="0"/>
              </a:rPr>
              <a:t>For the ‘Admission Manager’ role face-to</a:t>
            </a:r>
            <a:r>
              <a:rPr lang="en-GB" sz="1400" dirty="0">
                <a:latin typeface="Arial" panose="020B0604020202020204" pitchFamily="34" charset="0"/>
                <a:cs typeface="Arial" panose="020B0604020202020204" pitchFamily="34" charset="0"/>
              </a:rPr>
              <a:t>-face interview process provides distinctive features including physical presence, personal interactions, body language observation, formal settings, rapport building, professional connections, less technological issues, taking assessments for teamwork, individual tasks and interpersonal skills, sharing physical documents directly etc. Limitations include travel time and costs, scheduling could be challenging due to logistics, candidates feel more pressured in formal settings etc.</a:t>
            </a:r>
          </a:p>
          <a:p>
            <a:pPr>
              <a:lnSpc>
                <a:spcPct val="90000"/>
              </a:lnSpc>
            </a:pPr>
            <a:r>
              <a:rPr lang="en-GB" sz="1400" dirty="0">
                <a:latin typeface="Arial" panose="020B0604020202020204" pitchFamily="34" charset="0"/>
                <a:cs typeface="Arial" panose="020B0604020202020204" pitchFamily="34" charset="0"/>
              </a:rPr>
              <a:t>On contrast, online interview process provides several benefits including virtual platforms, no travel required, costs efficient, time savings, more flexible settings, initial screening, remote hiring, faster scheduling, usage of digital documents, screen sharing, candidates feel relaxed at their own places etc. Limitations include non-verbal cues, less physical interactions, lack of rapport through screens, dependent on internet and technologies, harder to verify digital documents etc.</a:t>
            </a:r>
          </a:p>
          <a:p>
            <a:pPr>
              <a:lnSpc>
                <a:spcPct val="90000"/>
              </a:lnSpc>
            </a:pPr>
            <a:r>
              <a:rPr lang="en-GB" sz="1400" dirty="0">
                <a:latin typeface="Arial" panose="020B0604020202020204" pitchFamily="34" charset="0"/>
                <a:cs typeface="Arial" panose="020B0604020202020204" pitchFamily="34" charset="0"/>
              </a:rPr>
              <a:t>By comparing and contrasting both interview techniques the Global Education Group Ltd. should administer face-to-face interview for the ‘Admission Manager’ role since this process would provide appropriate settings for the company to hire perfect candidate.</a:t>
            </a:r>
            <a:endParaRPr lang="en-GB" sz="1400" dirty="0"/>
          </a:p>
        </p:txBody>
      </p:sp>
      <p:pic>
        <p:nvPicPr>
          <p:cNvPr id="7" name="Picture 6" descr="A person waving at a person waving at a computer&#10;&#10;AI-generated content may be incorrect.">
            <a:extLst>
              <a:ext uri="{FF2B5EF4-FFF2-40B4-BE49-F238E27FC236}">
                <a16:creationId xmlns:a16="http://schemas.microsoft.com/office/drawing/2014/main" id="{0173C190-FF93-C301-108A-BF95ED26F783}"/>
              </a:ext>
            </a:extLst>
          </p:cNvPr>
          <p:cNvPicPr>
            <a:picLocks noChangeAspect="1"/>
          </p:cNvPicPr>
          <p:nvPr/>
        </p:nvPicPr>
        <p:blipFill>
          <a:blip r:embed="rId3">
            <a:extLst>
              <a:ext uri="{28A0092B-C50C-407E-A947-70E740481C1C}">
                <a14:useLocalDpi xmlns:a14="http://schemas.microsoft.com/office/drawing/2010/main" val="0"/>
              </a:ext>
            </a:extLst>
          </a:blip>
          <a:srcRect l="9648" r="1" b="1"/>
          <a:stretch>
            <a:fillRect/>
          </a:stretch>
        </p:blipFill>
        <p:spPr>
          <a:xfrm>
            <a:off x="8129872" y="2052214"/>
            <a:ext cx="3409507" cy="2028293"/>
          </a:xfrm>
          <a:prstGeom prst="rect">
            <a:avLst/>
          </a:prstGeom>
          <a:effectLst>
            <a:outerShdw blurRad="50800" dist="38100" dir="5400000" algn="t" rotWithShape="0">
              <a:prstClr val="black">
                <a:alpha val="43000"/>
              </a:prstClr>
            </a:outerShdw>
          </a:effectLst>
        </p:spPr>
      </p:pic>
      <p:pic>
        <p:nvPicPr>
          <p:cNvPr id="5" name="Picture 4" descr="A person and person sitting at a table&#10;&#10;AI-generated content may be incorrect.">
            <a:extLst>
              <a:ext uri="{FF2B5EF4-FFF2-40B4-BE49-F238E27FC236}">
                <a16:creationId xmlns:a16="http://schemas.microsoft.com/office/drawing/2014/main" id="{B9711DB9-AB13-7DA5-CEDD-CFC52F73C7FE}"/>
              </a:ext>
            </a:extLst>
          </p:cNvPr>
          <p:cNvPicPr>
            <a:picLocks noChangeAspect="1"/>
          </p:cNvPicPr>
          <p:nvPr/>
        </p:nvPicPr>
        <p:blipFill>
          <a:blip r:embed="rId4">
            <a:extLst>
              <a:ext uri="{28A0092B-C50C-407E-A947-70E740481C1C}">
                <a14:useLocalDpi xmlns:a14="http://schemas.microsoft.com/office/drawing/2010/main" val="0"/>
              </a:ext>
            </a:extLst>
          </a:blip>
          <a:srcRect r="6956" b="1"/>
          <a:stretch>
            <a:fillRect/>
          </a:stretch>
        </p:blipFill>
        <p:spPr>
          <a:xfrm>
            <a:off x="8129872" y="4187189"/>
            <a:ext cx="3409507" cy="2061208"/>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227866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06195" y="804672"/>
            <a:ext cx="3521359" cy="5248656"/>
          </a:xfrm>
        </p:spPr>
        <p:txBody>
          <a:bodyPr anchor="ctr">
            <a:normAutofit/>
          </a:bodyPr>
          <a:lstStyle/>
          <a:p>
            <a:pPr algn="ctr"/>
            <a:r>
              <a:rPr lang="en-GB" b="1">
                <a:latin typeface="Arial" panose="020B0604020202020204" pitchFamily="34" charset="0"/>
                <a:cs typeface="Arial" panose="020B0604020202020204" pitchFamily="34" charset="0"/>
              </a:rPr>
              <a:t>Conclusion</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4975861" y="804671"/>
            <a:ext cx="6399930" cy="5248657"/>
          </a:xfrm>
        </p:spPr>
        <p:txBody>
          <a:bodyPr anchor="ctr">
            <a:normAutofit/>
          </a:bodyPr>
          <a:lstStyle/>
          <a:p>
            <a:pPr>
              <a:lnSpc>
                <a:spcPct val="90000"/>
              </a:lnSpc>
            </a:pPr>
            <a:r>
              <a:rPr lang="en-GB">
                <a:latin typeface="Arial" panose="020B0604020202020204" pitchFamily="34" charset="0"/>
                <a:cs typeface="Arial" panose="020B0604020202020204" pitchFamily="34" charset="0"/>
              </a:rPr>
              <a:t>Firstly, today’s presentation provided an overview of the recruitment processes and the role of human resource development within an organization.</a:t>
            </a:r>
          </a:p>
          <a:p>
            <a:pPr>
              <a:lnSpc>
                <a:spcPct val="90000"/>
              </a:lnSpc>
            </a:pPr>
            <a:r>
              <a:rPr lang="en-GB">
                <a:latin typeface="Arial" panose="020B0604020202020204" pitchFamily="34" charset="0"/>
                <a:cs typeface="Arial" panose="020B0604020202020204" pitchFamily="34" charset="0"/>
              </a:rPr>
              <a:t>Secondly, a brief introduction of the student consultancy company has been described based in Birmingham, UK.</a:t>
            </a:r>
          </a:p>
          <a:p>
            <a:pPr>
              <a:lnSpc>
                <a:spcPct val="90000"/>
              </a:lnSpc>
            </a:pPr>
            <a:r>
              <a:rPr lang="en-GB">
                <a:latin typeface="Arial" panose="020B0604020202020204" pitchFamily="34" charset="0"/>
                <a:cs typeface="Arial" panose="020B0604020202020204" pitchFamily="34" charset="0"/>
              </a:rPr>
              <a:t>Thirdly, job analysis, job description, and personal specifications have been discussed for the required post of ‘Admission Manager’.</a:t>
            </a:r>
          </a:p>
          <a:p>
            <a:pPr>
              <a:lnSpc>
                <a:spcPct val="90000"/>
              </a:lnSpc>
            </a:pPr>
            <a:r>
              <a:rPr lang="en-GB">
                <a:latin typeface="Arial" panose="020B0604020202020204" pitchFamily="34" charset="0"/>
                <a:cs typeface="Arial" panose="020B0604020202020204" pitchFamily="34" charset="0"/>
              </a:rPr>
              <a:t>Fourth, 3 various types of interviews have been analysed for the hiring process.</a:t>
            </a:r>
          </a:p>
          <a:p>
            <a:pPr>
              <a:lnSpc>
                <a:spcPct val="90000"/>
              </a:lnSpc>
            </a:pPr>
            <a:r>
              <a:rPr lang="en-GB">
                <a:latin typeface="Arial" panose="020B0604020202020204" pitchFamily="34" charset="0"/>
                <a:cs typeface="Arial" panose="020B0604020202020204" pitchFamily="34" charset="0"/>
              </a:rPr>
              <a:t>Fifth, 3 different kinds of questing techniques have been assessed for interviewing the candidates.</a:t>
            </a:r>
          </a:p>
          <a:p>
            <a:pPr>
              <a:lnSpc>
                <a:spcPct val="90000"/>
              </a:lnSpc>
            </a:pPr>
            <a:r>
              <a:rPr lang="en-GB">
                <a:latin typeface="Arial" panose="020B0604020202020204" pitchFamily="34" charset="0"/>
                <a:cs typeface="Arial" panose="020B0604020202020204" pitchFamily="34" charset="0"/>
              </a:rPr>
              <a:t>Finally, the comparison and difference between face-to-face and online interviewing methods have been discussed for the job vacancy.</a:t>
            </a:r>
          </a:p>
        </p:txBody>
      </p:sp>
    </p:spTree>
    <p:extLst>
      <p:ext uri="{BB962C8B-B14F-4D97-AF65-F5344CB8AC3E}">
        <p14:creationId xmlns:p14="http://schemas.microsoft.com/office/powerpoint/2010/main" val="1037257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F3FC718-FDE3-4EF7-921E-A5F374EAF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43855" y="1447799"/>
            <a:ext cx="3108626" cy="1444752"/>
          </a:xfrm>
        </p:spPr>
        <p:txBody>
          <a:bodyPr anchor="b">
            <a:normAutofit/>
          </a:bodyPr>
          <a:lstStyle/>
          <a:p>
            <a:br>
              <a:rPr lang="en-GB" sz="3200" b="1" dirty="0">
                <a:solidFill>
                  <a:srgbClr val="EBEBEB"/>
                </a:solidFill>
                <a:latin typeface="Arial" panose="020B0604020202020204" pitchFamily="34" charset="0"/>
                <a:cs typeface="Arial" panose="020B0604020202020204" pitchFamily="34" charset="0"/>
              </a:rPr>
            </a:br>
            <a:r>
              <a:rPr lang="en-GB" sz="3200" b="1" dirty="0">
                <a:solidFill>
                  <a:srgbClr val="EBEBEB"/>
                </a:solidFill>
                <a:latin typeface="Arial" panose="020B0604020202020204" pitchFamily="34" charset="0"/>
                <a:cs typeface="Arial" panose="020B0604020202020204" pitchFamily="34" charset="0"/>
              </a:rPr>
              <a:t>With Pleasure</a:t>
            </a:r>
          </a:p>
        </p:txBody>
      </p:sp>
      <p:sp>
        <p:nvSpPr>
          <p:cNvPr id="19" name="Freeform 11">
            <a:extLst>
              <a:ext uri="{FF2B5EF4-FFF2-40B4-BE49-F238E27FC236}">
                <a16:creationId xmlns:a16="http://schemas.microsoft.com/office/drawing/2014/main" id="{FAA0F719-3DC8-4F08-AD8F-5A845658CB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1" name="Freeform: Shape 20">
            <a:extLst>
              <a:ext uri="{FF2B5EF4-FFF2-40B4-BE49-F238E27FC236}">
                <a16:creationId xmlns:a16="http://schemas.microsoft.com/office/drawing/2014/main" id="{7DCB61BE-FA0F-4EFB-BE0E-268BAD8E3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747655" y="-586345"/>
            <a:ext cx="6858001" cy="8030691"/>
          </a:xfrm>
          <a:custGeom>
            <a:avLst/>
            <a:gdLst>
              <a:gd name="connsiteX0" fmla="*/ 6858001 w 6858001"/>
              <a:gd name="connsiteY0" fmla="*/ 1177 h 8030691"/>
              <a:gd name="connsiteX1" fmla="*/ 6858001 w 6858001"/>
              <a:gd name="connsiteY1" fmla="*/ 1344715 h 8030691"/>
              <a:gd name="connsiteX2" fmla="*/ 6858000 w 6858001"/>
              <a:gd name="connsiteY2" fmla="*/ 1344715 h 8030691"/>
              <a:gd name="connsiteX3" fmla="*/ 6858000 w 6858001"/>
              <a:gd name="connsiteY3" fmla="*/ 8030691 h 8030691"/>
              <a:gd name="connsiteX4" fmla="*/ 0 w 6858001"/>
              <a:gd name="connsiteY4" fmla="*/ 8030690 h 8030691"/>
              <a:gd name="connsiteX5" fmla="*/ 0 w 6858001"/>
              <a:gd name="connsiteY5" fmla="*/ 477747 h 8030691"/>
              <a:gd name="connsiteX6" fmla="*/ 1 w 6858001"/>
              <a:gd name="connsiteY6" fmla="*/ 477747 h 8030691"/>
              <a:gd name="connsiteX7" fmla="*/ 1 w 6858001"/>
              <a:gd name="connsiteY7" fmla="*/ 0 h 8030691"/>
              <a:gd name="connsiteX8" fmla="*/ 40463 w 6858001"/>
              <a:gd name="connsiteY8" fmla="*/ 5883 h 8030691"/>
              <a:gd name="connsiteX9" fmla="*/ 159107 w 6858001"/>
              <a:gd name="connsiteY9" fmla="*/ 23196 h 8030691"/>
              <a:gd name="connsiteX10" fmla="*/ 245518 w 6858001"/>
              <a:gd name="connsiteY10" fmla="*/ 35299 h 8030691"/>
              <a:gd name="connsiteX11" fmla="*/ 348388 w 6858001"/>
              <a:gd name="connsiteY11" fmla="*/ 48074 h 8030691"/>
              <a:gd name="connsiteX12" fmla="*/ 470460 w 6858001"/>
              <a:gd name="connsiteY12" fmla="*/ 63370 h 8030691"/>
              <a:gd name="connsiteX13" fmla="*/ 605563 w 6858001"/>
              <a:gd name="connsiteY13" fmla="*/ 79507 h 8030691"/>
              <a:gd name="connsiteX14" fmla="*/ 757810 w 6858001"/>
              <a:gd name="connsiteY14" fmla="*/ 96484 h 8030691"/>
              <a:gd name="connsiteX15" fmla="*/ 923774 w 6858001"/>
              <a:gd name="connsiteY15" fmla="*/ 114469 h 8030691"/>
              <a:gd name="connsiteX16" fmla="*/ 1104139 w 6858001"/>
              <a:gd name="connsiteY16" fmla="*/ 132455 h 8030691"/>
              <a:gd name="connsiteX17" fmla="*/ 1296163 w 6858001"/>
              <a:gd name="connsiteY17" fmla="*/ 150776 h 8030691"/>
              <a:gd name="connsiteX18" fmla="*/ 1503275 w 6858001"/>
              <a:gd name="connsiteY18" fmla="*/ 167753 h 8030691"/>
              <a:gd name="connsiteX19" fmla="*/ 1719988 w 6858001"/>
              <a:gd name="connsiteY19" fmla="*/ 184058 h 8030691"/>
              <a:gd name="connsiteX20" fmla="*/ 1949045 w 6858001"/>
              <a:gd name="connsiteY20" fmla="*/ 198850 h 8030691"/>
              <a:gd name="connsiteX21" fmla="*/ 2187703 w 6858001"/>
              <a:gd name="connsiteY21" fmla="*/ 212969 h 8030691"/>
              <a:gd name="connsiteX22" fmla="*/ 2436649 w 6858001"/>
              <a:gd name="connsiteY22" fmla="*/ 226249 h 8030691"/>
              <a:gd name="connsiteX23" fmla="*/ 2564208 w 6858001"/>
              <a:gd name="connsiteY23" fmla="*/ 230955 h 8030691"/>
              <a:gd name="connsiteX24" fmla="*/ 2694509 w 6858001"/>
              <a:gd name="connsiteY24" fmla="*/ 236166 h 8030691"/>
              <a:gd name="connsiteX25" fmla="*/ 2826869 w 6858001"/>
              <a:gd name="connsiteY25" fmla="*/ 241040 h 8030691"/>
              <a:gd name="connsiteX26" fmla="*/ 2959914 w 6858001"/>
              <a:gd name="connsiteY26" fmla="*/ 244234 h 8030691"/>
              <a:gd name="connsiteX27" fmla="*/ 3095702 w 6858001"/>
              <a:gd name="connsiteY27" fmla="*/ 247092 h 8030691"/>
              <a:gd name="connsiteX28" fmla="*/ 3232862 w 6858001"/>
              <a:gd name="connsiteY28" fmla="*/ 250117 h 8030691"/>
              <a:gd name="connsiteX29" fmla="*/ 3372766 w 6858001"/>
              <a:gd name="connsiteY29" fmla="*/ 252134 h 8030691"/>
              <a:gd name="connsiteX30" fmla="*/ 3514040 w 6858001"/>
              <a:gd name="connsiteY30" fmla="*/ 252134 h 8030691"/>
              <a:gd name="connsiteX31" fmla="*/ 3656686 w 6858001"/>
              <a:gd name="connsiteY31" fmla="*/ 253143 h 8030691"/>
              <a:gd name="connsiteX32" fmla="*/ 3800705 w 6858001"/>
              <a:gd name="connsiteY32" fmla="*/ 252134 h 8030691"/>
              <a:gd name="connsiteX33" fmla="*/ 3946780 w 6858001"/>
              <a:gd name="connsiteY33" fmla="*/ 250117 h 8030691"/>
              <a:gd name="connsiteX34" fmla="*/ 4092856 w 6858001"/>
              <a:gd name="connsiteY34" fmla="*/ 248268 h 8030691"/>
              <a:gd name="connsiteX35" fmla="*/ 4240988 w 6858001"/>
              <a:gd name="connsiteY35" fmla="*/ 244234 h 8030691"/>
              <a:gd name="connsiteX36" fmla="*/ 4390492 w 6858001"/>
              <a:gd name="connsiteY36" fmla="*/ 240032 h 8030691"/>
              <a:gd name="connsiteX37" fmla="*/ 4539997 w 6858001"/>
              <a:gd name="connsiteY37" fmla="*/ 235157 h 8030691"/>
              <a:gd name="connsiteX38" fmla="*/ 4690873 w 6858001"/>
              <a:gd name="connsiteY38" fmla="*/ 228266 h 8030691"/>
              <a:gd name="connsiteX39" fmla="*/ 4843120 w 6858001"/>
              <a:gd name="connsiteY39" fmla="*/ 220029 h 8030691"/>
              <a:gd name="connsiteX40" fmla="*/ 4996054 w 6858001"/>
              <a:gd name="connsiteY40" fmla="*/ 212129 h 8030691"/>
              <a:gd name="connsiteX41" fmla="*/ 5148987 w 6858001"/>
              <a:gd name="connsiteY41" fmla="*/ 202044 h 8030691"/>
              <a:gd name="connsiteX42" fmla="*/ 5303978 w 6858001"/>
              <a:gd name="connsiteY42" fmla="*/ 189941 h 8030691"/>
              <a:gd name="connsiteX43" fmla="*/ 5456911 w 6858001"/>
              <a:gd name="connsiteY43" fmla="*/ 177839 h 8030691"/>
              <a:gd name="connsiteX44" fmla="*/ 5612588 w 6858001"/>
              <a:gd name="connsiteY44" fmla="*/ 163887 h 8030691"/>
              <a:gd name="connsiteX45" fmla="*/ 5768950 w 6858001"/>
              <a:gd name="connsiteY45" fmla="*/ 148591 h 8030691"/>
              <a:gd name="connsiteX46" fmla="*/ 5923255 w 6858001"/>
              <a:gd name="connsiteY46" fmla="*/ 132455 h 8030691"/>
              <a:gd name="connsiteX47" fmla="*/ 6079618 w 6858001"/>
              <a:gd name="connsiteY47" fmla="*/ 113629 h 8030691"/>
              <a:gd name="connsiteX48" fmla="*/ 6235294 w 6858001"/>
              <a:gd name="connsiteY48" fmla="*/ 93458 h 8030691"/>
              <a:gd name="connsiteX49" fmla="*/ 6391657 w 6858001"/>
              <a:gd name="connsiteY49" fmla="*/ 73455 h 8030691"/>
              <a:gd name="connsiteX50" fmla="*/ 6547333 w 6858001"/>
              <a:gd name="connsiteY50" fmla="*/ 50091 h 8030691"/>
              <a:gd name="connsiteX51" fmla="*/ 6702324 w 6858001"/>
              <a:gd name="connsiteY51" fmla="*/ 26222 h 8030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8030691">
                <a:moveTo>
                  <a:pt x="6858001" y="1177"/>
                </a:moveTo>
                <a:lnTo>
                  <a:pt x="6858001" y="1344715"/>
                </a:lnTo>
                <a:lnTo>
                  <a:pt x="6858000" y="1344715"/>
                </a:lnTo>
                <a:lnTo>
                  <a:pt x="6858000" y="8030691"/>
                </a:lnTo>
                <a:lnTo>
                  <a:pt x="0" y="8030690"/>
                </a:lnTo>
                <a:lnTo>
                  <a:pt x="0" y="477747"/>
                </a:lnTo>
                <a:lnTo>
                  <a:pt x="1" y="477747"/>
                </a:lnTo>
                <a:lnTo>
                  <a:pt x="1" y="0"/>
                </a:lnTo>
                <a:lnTo>
                  <a:pt x="40463" y="5883"/>
                </a:lnTo>
                <a:lnTo>
                  <a:pt x="159107" y="23196"/>
                </a:lnTo>
                <a:lnTo>
                  <a:pt x="245518" y="35299"/>
                </a:lnTo>
                <a:lnTo>
                  <a:pt x="348388" y="48074"/>
                </a:lnTo>
                <a:lnTo>
                  <a:pt x="470460" y="63370"/>
                </a:lnTo>
                <a:lnTo>
                  <a:pt x="605563" y="79507"/>
                </a:lnTo>
                <a:lnTo>
                  <a:pt x="757810" y="96484"/>
                </a:lnTo>
                <a:lnTo>
                  <a:pt x="923774" y="114469"/>
                </a:lnTo>
                <a:lnTo>
                  <a:pt x="1104139" y="132455"/>
                </a:lnTo>
                <a:lnTo>
                  <a:pt x="1296163" y="150776"/>
                </a:lnTo>
                <a:lnTo>
                  <a:pt x="1503275" y="167753"/>
                </a:lnTo>
                <a:lnTo>
                  <a:pt x="1719988" y="184058"/>
                </a:lnTo>
                <a:lnTo>
                  <a:pt x="1949045" y="198850"/>
                </a:lnTo>
                <a:lnTo>
                  <a:pt x="2187703" y="212969"/>
                </a:lnTo>
                <a:lnTo>
                  <a:pt x="2436649" y="226249"/>
                </a:lnTo>
                <a:lnTo>
                  <a:pt x="2564208" y="230955"/>
                </a:lnTo>
                <a:lnTo>
                  <a:pt x="2694509" y="236166"/>
                </a:lnTo>
                <a:lnTo>
                  <a:pt x="2826869" y="241040"/>
                </a:lnTo>
                <a:lnTo>
                  <a:pt x="2959914" y="244234"/>
                </a:lnTo>
                <a:lnTo>
                  <a:pt x="3095702" y="247092"/>
                </a:lnTo>
                <a:lnTo>
                  <a:pt x="3232862" y="250117"/>
                </a:lnTo>
                <a:lnTo>
                  <a:pt x="3372766" y="252134"/>
                </a:lnTo>
                <a:lnTo>
                  <a:pt x="3514040" y="252134"/>
                </a:lnTo>
                <a:lnTo>
                  <a:pt x="3656686" y="253143"/>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p:nvSpPr>
          <p:cNvPr id="46" name="Rectangle 45">
            <a:extLst>
              <a:ext uri="{FF2B5EF4-FFF2-40B4-BE49-F238E27FC236}">
                <a16:creationId xmlns:a16="http://schemas.microsoft.com/office/drawing/2014/main" id="{A4B31EAA-7423-46F7-9B90-4AB2B09C3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643855" y="3072385"/>
            <a:ext cx="3108057" cy="2947415"/>
          </a:xfrm>
        </p:spPr>
        <p:txBody>
          <a:bodyPr>
            <a:normAutofit/>
          </a:bodyPr>
          <a:lstStyle/>
          <a:p>
            <a:endParaRPr lang="en-GB" sz="1400" dirty="0">
              <a:solidFill>
                <a:srgbClr val="FFFFFF"/>
              </a:solidFill>
              <a:latin typeface="Arial" panose="020B0604020202020204" pitchFamily="34" charset="0"/>
              <a:cs typeface="Arial" panose="020B0604020202020204" pitchFamily="34" charset="0"/>
            </a:endParaRPr>
          </a:p>
          <a:p>
            <a:endParaRPr lang="en-GB" sz="1400" dirty="0">
              <a:solidFill>
                <a:srgbClr val="FFFFFF"/>
              </a:solidFill>
              <a:latin typeface="Arial" panose="020B0604020202020204" pitchFamily="34" charset="0"/>
              <a:cs typeface="Arial" panose="020B0604020202020204" pitchFamily="34" charset="0"/>
            </a:endParaRPr>
          </a:p>
          <a:p>
            <a:pPr marL="0" indent="0">
              <a:buNone/>
            </a:pPr>
            <a:r>
              <a:rPr lang="en-GB" sz="2400" dirty="0">
                <a:solidFill>
                  <a:srgbClr val="FFFFFF"/>
                </a:solidFill>
                <a:latin typeface="Arial" panose="020B0604020202020204" pitchFamily="34" charset="0"/>
                <a:cs typeface="Arial" panose="020B0604020202020204" pitchFamily="34" charset="0"/>
              </a:rPr>
              <a:t>Thanks for listening!</a:t>
            </a:r>
          </a:p>
        </p:txBody>
      </p:sp>
      <p:pic>
        <p:nvPicPr>
          <p:cNvPr id="5" name="Picture 4" descr="A person standing in front of a chalkboard&#10;&#10;AI-generated content may be incorrect.">
            <a:extLst>
              <a:ext uri="{FF2B5EF4-FFF2-40B4-BE49-F238E27FC236}">
                <a16:creationId xmlns:a16="http://schemas.microsoft.com/office/drawing/2014/main" id="{89FC960A-4BFB-C1F8-CCF6-3D38F6F0D9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8451" y="1906843"/>
            <a:ext cx="6495847" cy="3653913"/>
          </a:xfrm>
          <a:prstGeom prst="rect">
            <a:avLst/>
          </a:prstGeom>
          <a:effectLst/>
        </p:spPr>
      </p:pic>
    </p:spTree>
    <p:extLst>
      <p:ext uri="{BB962C8B-B14F-4D97-AF65-F5344CB8AC3E}">
        <p14:creationId xmlns:p14="http://schemas.microsoft.com/office/powerpoint/2010/main" val="1359062492"/>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D03D54-D458-6889-97D9-4D3F571E739C}"/>
              </a:ext>
            </a:extLst>
          </p:cNvPr>
          <p:cNvSpPr>
            <a:spLocks noGrp="1"/>
          </p:cNvSpPr>
          <p:nvPr>
            <p:ph type="title"/>
          </p:nvPr>
        </p:nvSpPr>
        <p:spPr>
          <a:xfrm>
            <a:off x="648930" y="629266"/>
            <a:ext cx="4795482" cy="1641987"/>
          </a:xfrm>
        </p:spPr>
        <p:txBody>
          <a:bodyPr>
            <a:normAutofit/>
          </a:bodyPr>
          <a:lstStyle/>
          <a:p>
            <a:r>
              <a:rPr lang="en-GB" sz="6000" b="1" dirty="0">
                <a:latin typeface="Arial" panose="020B0604020202020204" pitchFamily="34" charset="0"/>
                <a:cs typeface="Arial" panose="020B0604020202020204" pitchFamily="34" charset="0"/>
              </a:rPr>
              <a:t>Questions?</a:t>
            </a:r>
          </a:p>
        </p:txBody>
      </p:sp>
      <p:pic>
        <p:nvPicPr>
          <p:cNvPr id="4" name="Picture 3" descr="A group of colorful square speech bubbles with question marks&#10;&#10;AI-generated content may be incorrect.">
            <a:extLst>
              <a:ext uri="{FF2B5EF4-FFF2-40B4-BE49-F238E27FC236}">
                <a16:creationId xmlns:a16="http://schemas.microsoft.com/office/drawing/2014/main" id="{45185765-CF46-B137-5CEF-13FB48AD7A1E}"/>
              </a:ext>
            </a:extLst>
          </p:cNvPr>
          <p:cNvPicPr>
            <a:picLocks noChangeAspect="1"/>
          </p:cNvPicPr>
          <p:nvPr/>
        </p:nvPicPr>
        <p:blipFill>
          <a:blip r:embed="rId3"/>
          <a:srcRect t="6947" r="1" b="1227"/>
          <a:stretch>
            <a:fillRect/>
          </a:stretch>
        </p:blipFill>
        <p:spPr>
          <a:xfrm>
            <a:off x="6094410" y="609601"/>
            <a:ext cx="5449889" cy="5638797"/>
          </a:xfrm>
          <a:prstGeom prst="rect">
            <a:avLst/>
          </a:prstGeom>
          <a:effectLst>
            <a:outerShdw blurRad="50800" dist="38100" dir="5400000" algn="t" rotWithShape="0">
              <a:prstClr val="black">
                <a:alpha val="43000"/>
              </a:prstClr>
            </a:outerShdw>
          </a:effectLst>
        </p:spPr>
      </p:pic>
      <p:sp>
        <p:nvSpPr>
          <p:cNvPr id="9" name="Rectangle 8">
            <a:extLst>
              <a:ext uri="{FF2B5EF4-FFF2-40B4-BE49-F238E27FC236}">
                <a16:creationId xmlns:a16="http://schemas.microsoft.com/office/drawing/2014/main" id="{AA047838-7F9E-43CF-A116-26E7AAA8F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647701" y="2438401"/>
            <a:ext cx="4797256" cy="3809998"/>
          </a:xfrm>
        </p:spPr>
        <p:txBody>
          <a:bodyPr>
            <a:normAutofit/>
          </a:bodyPr>
          <a:lstStyle/>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    </a:t>
            </a:r>
            <a:r>
              <a:rPr lang="en-GB" sz="4000" b="1" dirty="0">
                <a:latin typeface="Arial" panose="020B0604020202020204" pitchFamily="34" charset="0"/>
                <a:cs typeface="Arial" panose="020B0604020202020204" pitchFamily="34" charset="0"/>
              </a:rPr>
              <a:t>Any Question?</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0085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5" name="Picture 24">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7" name="Oval 26">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9" name="Picture 28">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1" name="Picture 30">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3" name="Rectangle 32">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82B46-224A-5B67-FB65-EDF090EABD0F}"/>
              </a:ext>
            </a:extLst>
          </p:cNvPr>
          <p:cNvSpPr>
            <a:spLocks noGrp="1"/>
          </p:cNvSpPr>
          <p:nvPr>
            <p:ph type="title"/>
          </p:nvPr>
        </p:nvSpPr>
        <p:spPr>
          <a:xfrm>
            <a:off x="8191925" y="1325880"/>
            <a:ext cx="3352375" cy="3066507"/>
          </a:xfrm>
        </p:spPr>
        <p:txBody>
          <a:bodyPr vert="horz" lIns="91440" tIns="45720" rIns="91440" bIns="45720" rtlCol="0" anchor="b">
            <a:normAutofit/>
          </a:bodyPr>
          <a:lstStyle/>
          <a:p>
            <a:r>
              <a:rPr kumimoji="0" lang="en-US" b="0" i="0" u="none" strike="noStrike" kern="1200" cap="none" spc="0" normalizeH="0" baseline="0" noProof="0" dirty="0">
                <a:ln>
                  <a:noFill/>
                </a:ln>
                <a:solidFill>
                  <a:srgbClr val="EBEBEB"/>
                </a:solidFill>
                <a:effectLst/>
                <a:uLnTx/>
                <a:uFillTx/>
                <a:latin typeface="+mj-lt"/>
                <a:ea typeface="+mj-ea"/>
                <a:cs typeface="+mj-cs"/>
              </a:rPr>
              <a:t>List of References</a:t>
            </a:r>
            <a:endParaRPr lang="en-US" b="0" i="0" kern="1200" dirty="0">
              <a:solidFill>
                <a:srgbClr val="EBEBEB"/>
              </a:solidFill>
              <a:latin typeface="+mj-lt"/>
              <a:ea typeface="+mj-ea"/>
              <a:cs typeface="+mj-cs"/>
            </a:endParaRPr>
          </a:p>
        </p:txBody>
      </p:sp>
      <p:sp>
        <p:nvSpPr>
          <p:cNvPr id="37"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39" name="Freeform: Shape 38">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Rectangle 40">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Content Placeholder 4">
            <a:extLst>
              <a:ext uri="{FF2B5EF4-FFF2-40B4-BE49-F238E27FC236}">
                <a16:creationId xmlns:a16="http://schemas.microsoft.com/office/drawing/2014/main" id="{988EF14F-5B6B-ACA5-F21B-23221BE4757F}"/>
              </a:ext>
            </a:extLst>
          </p:cNvPr>
          <p:cNvPicPr>
            <a:picLocks noChangeAspect="1"/>
          </p:cNvPicPr>
          <p:nvPr/>
        </p:nvPicPr>
        <p:blipFill>
          <a:blip r:embed="rId6"/>
          <a:stretch>
            <a:fillRect/>
          </a:stretch>
        </p:blipFill>
        <p:spPr>
          <a:xfrm>
            <a:off x="1175307" y="647698"/>
            <a:ext cx="5207756" cy="5562139"/>
          </a:xfrm>
          <a:prstGeom prst="rect">
            <a:avLst/>
          </a:prstGeom>
          <a:effectLst/>
        </p:spPr>
      </p:pic>
    </p:spTree>
    <p:extLst>
      <p:ext uri="{BB962C8B-B14F-4D97-AF65-F5344CB8AC3E}">
        <p14:creationId xmlns:p14="http://schemas.microsoft.com/office/powerpoint/2010/main" val="3214181135"/>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4" name="Picture 43">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5" name="Oval 4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6" name="Picture 45">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7" name="Picture 4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8" name="Rectangle 47">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48">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B07CB6-0BAD-61FC-4B4C-FE96F899E36A}"/>
              </a:ext>
            </a:extLst>
          </p:cNvPr>
          <p:cNvSpPr>
            <a:spLocks noGrp="1"/>
          </p:cNvSpPr>
          <p:nvPr>
            <p:ph type="title"/>
          </p:nvPr>
        </p:nvSpPr>
        <p:spPr>
          <a:xfrm>
            <a:off x="8191925" y="1325880"/>
            <a:ext cx="3352375" cy="3066507"/>
          </a:xfrm>
        </p:spPr>
        <p:txBody>
          <a:bodyPr vert="horz" lIns="91440" tIns="45720" rIns="91440" bIns="45720" rtlCol="0" anchor="b">
            <a:normAutofit/>
          </a:bodyPr>
          <a:lstStyle/>
          <a:p>
            <a:pPr>
              <a:lnSpc>
                <a:spcPct val="90000"/>
              </a:lnSpc>
            </a:pPr>
            <a:r>
              <a:rPr kumimoji="0" lang="en-US" b="0" i="0" u="none" strike="noStrike" kern="1200" cap="none" spc="0" normalizeH="0" baseline="0" noProof="0" dirty="0">
                <a:ln>
                  <a:noFill/>
                </a:ln>
                <a:solidFill>
                  <a:srgbClr val="EBEBEB"/>
                </a:solidFill>
                <a:effectLst/>
                <a:uLnTx/>
                <a:uFillTx/>
                <a:latin typeface="+mj-lt"/>
                <a:ea typeface="+mj-ea"/>
                <a:cs typeface="+mj-cs"/>
              </a:rPr>
              <a:t>                         List of References</a:t>
            </a:r>
            <a:endParaRPr lang="en-US" b="0" i="0" kern="1200" dirty="0">
              <a:solidFill>
                <a:srgbClr val="EBEBEB"/>
              </a:solidFill>
              <a:latin typeface="+mj-lt"/>
              <a:ea typeface="+mj-ea"/>
              <a:cs typeface="+mj-cs"/>
            </a:endParaRPr>
          </a:p>
        </p:txBody>
      </p:sp>
      <p:sp>
        <p:nvSpPr>
          <p:cNvPr id="50"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51" name="Freeform: Shape 38">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Rectangle 51">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Content Placeholder 4">
            <a:extLst>
              <a:ext uri="{FF2B5EF4-FFF2-40B4-BE49-F238E27FC236}">
                <a16:creationId xmlns:a16="http://schemas.microsoft.com/office/drawing/2014/main" id="{14DA5DB6-875D-4DF5-1197-E23F7379C542}"/>
              </a:ext>
            </a:extLst>
          </p:cNvPr>
          <p:cNvPicPr>
            <a:picLocks noChangeAspect="1"/>
          </p:cNvPicPr>
          <p:nvPr/>
        </p:nvPicPr>
        <p:blipFill>
          <a:blip r:embed="rId6"/>
          <a:stretch>
            <a:fillRect/>
          </a:stretch>
        </p:blipFill>
        <p:spPr>
          <a:xfrm>
            <a:off x="909634" y="647698"/>
            <a:ext cx="5739102" cy="5562139"/>
          </a:xfrm>
          <a:prstGeom prst="rect">
            <a:avLst/>
          </a:prstGeom>
          <a:effectLst/>
        </p:spPr>
      </p:pic>
    </p:spTree>
    <p:extLst>
      <p:ext uri="{BB962C8B-B14F-4D97-AF65-F5344CB8AC3E}">
        <p14:creationId xmlns:p14="http://schemas.microsoft.com/office/powerpoint/2010/main" val="1776224225"/>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2.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1555</Words>
  <Application>Microsoft Office PowerPoint</Application>
  <PresentationFormat>Widescreen</PresentationFormat>
  <Paragraphs>102</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Century Gothic</vt:lpstr>
      <vt:lpstr>Wingdings 3</vt:lpstr>
      <vt:lpstr>Ion</vt:lpstr>
      <vt:lpstr>  Name: Sheikh Md Shafiqur Rahman Student Number: 2407925 Lecturer’s Name: Mudassar Hasan  </vt:lpstr>
      <vt:lpstr>Table of Content of Today’s Presentation </vt:lpstr>
      <vt:lpstr>                                Overview</vt:lpstr>
      <vt:lpstr>                                Overview</vt:lpstr>
      <vt:lpstr>Introduction of The Company  </vt:lpstr>
      <vt:lpstr>Recruitment Process Consist of Job Analysis, Job Description, and Person Specification  </vt:lpstr>
      <vt:lpstr>Exploring 3 Different Kinds Of Interviews For Recruiting The Admission Manager </vt:lpstr>
      <vt:lpstr>                       Structured Interview</vt:lpstr>
      <vt:lpstr>                     Unstructured Interview</vt:lpstr>
      <vt:lpstr>                      One-to-One Interview</vt:lpstr>
      <vt:lpstr>Justifying Appropriate Questioning Technique</vt:lpstr>
      <vt:lpstr>Selecting Appropriate Questioning Techniques For The ‘Admission Manager’ Role </vt:lpstr>
      <vt:lpstr>The Comparison And Contrast Between Face-To-Face And Online Interview For The Admission Manager Role</vt:lpstr>
      <vt:lpstr>Conclusion</vt:lpstr>
      <vt:lpstr> With Pleasure</vt:lpstr>
      <vt:lpstr>Questions?</vt:lpstr>
      <vt:lpstr>List of References</vt:lpstr>
      <vt:lpstr>                         List of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Sheikh Md Shafiqur Rahman (2407925)</cp:lastModifiedBy>
  <cp:revision>108</cp:revision>
  <dcterms:created xsi:type="dcterms:W3CDTF">2024-01-29T11:42:05Z</dcterms:created>
  <dcterms:modified xsi:type="dcterms:W3CDTF">2025-10-11T19:35:39Z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