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B8832-09F8-4429-A8A6-9837F9807C7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CB2815-7B53-40B3-939D-36E2DE6799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792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4 types – sensory and physical (last week and this week)</a:t>
            </a:r>
          </a:p>
          <a:p>
            <a:endParaRPr lang="en-GB" dirty="0" smtClean="0"/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Physical impairments may arise from physical, neurological or metabolic causes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only require appropriate access to educational facilities and equipment;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others may lead to more complex learning and social needs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- Cover the three other categories in coming weeks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8872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People with physical</a:t>
            </a:r>
            <a:r>
              <a:rPr lang="en-GB" baseline="0" dirty="0" smtClean="0"/>
              <a:t> needs may experience most barriers in environment – access, suitability of the classroom, fitting in with other friends.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Social model believes that barriers in society are the problem – not the disability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2766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What</a:t>
            </a:r>
            <a:r>
              <a:rPr lang="en-GB" baseline="0" dirty="0" smtClean="0"/>
              <a:t> does this picture illustrate?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Medical model and social model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8053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Disabled toilet </a:t>
            </a:r>
          </a:p>
          <a:p>
            <a:endParaRPr lang="en-GB" dirty="0" smtClean="0"/>
          </a:p>
          <a:p>
            <a:r>
              <a:rPr lang="en-GB" dirty="0" smtClean="0"/>
              <a:t>Is</a:t>
            </a:r>
            <a:r>
              <a:rPr lang="en-GB" baseline="0" dirty="0" smtClean="0"/>
              <a:t> disabled right word to use?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What other words would be appropriate?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162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Homogenous – not the same in a group</a:t>
            </a:r>
            <a:r>
              <a:rPr lang="en-GB" baseline="0" dirty="0" smtClean="0"/>
              <a:t> – can refer to wide range of diverse needs.  Refers to difficulty of movement of some sort. </a:t>
            </a:r>
          </a:p>
          <a:p>
            <a:endParaRPr lang="en-GB" baseline="0" dirty="0" smtClean="0"/>
          </a:p>
          <a:p>
            <a:r>
              <a:rPr lang="en-GB" baseline="0" dirty="0" smtClean="0"/>
              <a:t>Physical causes – accident</a:t>
            </a:r>
          </a:p>
          <a:p>
            <a:r>
              <a:rPr lang="en-GB" baseline="0" dirty="0" smtClean="0"/>
              <a:t>Neurological causes – damage to nervous system – epilepsy, cerebral palsy </a:t>
            </a:r>
          </a:p>
          <a:p>
            <a:r>
              <a:rPr lang="en-GB" baseline="0" dirty="0" smtClean="0"/>
              <a:t>Metabolic causes – inborn error of metabolism – single gene defects – can be heritable.  Effects structure and function of body parts.  Can be linked to teratogens – medicine, smoking, alcohol other environmental factors.   - </a:t>
            </a:r>
            <a:r>
              <a:rPr lang="en-GB" baseline="0" dirty="0" err="1" smtClean="0"/>
              <a:t>Spina</a:t>
            </a:r>
            <a:r>
              <a:rPr lang="en-GB" baseline="0" dirty="0" smtClean="0"/>
              <a:t> bifida – paralysed and weak muscles </a:t>
            </a:r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559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Cerebral</a:t>
            </a:r>
            <a:r>
              <a:rPr lang="en-GB" baseline="0" dirty="0" smtClean="0"/>
              <a:t> palsy – neurological condition – affects movement and co-ordination, issues with the brain sending signals to muscles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Spina</a:t>
            </a:r>
            <a:r>
              <a:rPr lang="en-GB" baseline="0" dirty="0" smtClean="0"/>
              <a:t> Bifida – fault in development of spinal cord which leaves a gap in the spine – </a:t>
            </a:r>
          </a:p>
          <a:p>
            <a:endParaRPr lang="en-GB" baseline="0" dirty="0" smtClean="0"/>
          </a:p>
          <a:p>
            <a:r>
              <a:rPr lang="en-GB" baseline="0" dirty="0" smtClean="0"/>
              <a:t>Muscular dystrophy – inherited genetic condition which causes muscles to weaken (</a:t>
            </a:r>
            <a:r>
              <a:rPr lang="en-GB" baseline="0" dirty="0" err="1" smtClean="0"/>
              <a:t>duchennes</a:t>
            </a:r>
            <a:r>
              <a:rPr lang="en-GB" baseline="0" dirty="0" smtClean="0"/>
              <a:t>) </a:t>
            </a:r>
          </a:p>
          <a:p>
            <a:endParaRPr lang="en-GB" baseline="0" dirty="0" smtClean="0"/>
          </a:p>
          <a:p>
            <a:r>
              <a:rPr lang="en-GB" baseline="0" dirty="0" smtClean="0"/>
              <a:t>Genetic conditions – brittle bone – bones break easily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Dyspraxia – difficulties with fine and gross motor movement – may also affect speech</a:t>
            </a:r>
          </a:p>
          <a:p>
            <a:endParaRPr lang="en-GB" baseline="0" dirty="0" smtClean="0"/>
          </a:p>
          <a:p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685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 cure but </a:t>
            </a:r>
            <a:r>
              <a:rPr lang="en-GB" dirty="0" err="1" smtClean="0"/>
              <a:t>phisiotherapy</a:t>
            </a:r>
            <a:r>
              <a:rPr lang="en-GB" baseline="0" dirty="0" smtClean="0"/>
              <a:t> and other therapies.  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Physio</a:t>
            </a:r>
            <a:r>
              <a:rPr lang="en-GB" baseline="0" dirty="0" smtClean="0"/>
              <a:t> – stop muscles weakening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Speech therapy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Occ</a:t>
            </a:r>
            <a:r>
              <a:rPr lang="en-GB" baseline="0" dirty="0" smtClean="0"/>
              <a:t> health </a:t>
            </a:r>
          </a:p>
          <a:p>
            <a:endParaRPr lang="en-GB" baseline="0" dirty="0" smtClean="0"/>
          </a:p>
          <a:p>
            <a:r>
              <a:rPr lang="en-GB" baseline="0" dirty="0" smtClean="0"/>
              <a:t>Operation to correct problems with bones and joints</a:t>
            </a:r>
          </a:p>
          <a:p>
            <a:r>
              <a:rPr lang="en-GB" dirty="0" smtClean="0"/>
              <a:t>selective dorsal </a:t>
            </a:r>
            <a:r>
              <a:rPr lang="en-GB" dirty="0" err="1" smtClean="0"/>
              <a:t>rhizotomy</a:t>
            </a:r>
            <a:r>
              <a:rPr lang="en-GB" dirty="0" smtClean="0"/>
              <a:t> – operation to help children with </a:t>
            </a:r>
            <a:r>
              <a:rPr lang="en-GB" dirty="0" err="1" smtClean="0"/>
              <a:t>cp</a:t>
            </a:r>
            <a:r>
              <a:rPr lang="en-GB" dirty="0" smtClean="0"/>
              <a:t> walk</a:t>
            </a:r>
            <a:r>
              <a:rPr lang="en-GB" baseline="0" dirty="0" smtClean="0"/>
              <a:t> unaided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6041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Limited movement – may have difficulty</a:t>
            </a:r>
            <a:r>
              <a:rPr lang="en-GB" baseline="0" dirty="0" smtClean="0"/>
              <a:t> walking far/may not be able to walk</a:t>
            </a:r>
          </a:p>
          <a:p>
            <a:r>
              <a:rPr lang="en-GB" baseline="0" dirty="0" smtClean="0"/>
              <a:t>Head control – weak muscles</a:t>
            </a:r>
          </a:p>
          <a:p>
            <a:r>
              <a:rPr lang="en-GB" baseline="0" dirty="0" smtClean="0"/>
              <a:t>Speech – tongue a muscular organ = </a:t>
            </a:r>
            <a:r>
              <a:rPr lang="en-GB" baseline="0" dirty="0" err="1" smtClean="0"/>
              <a:t>cp</a:t>
            </a:r>
            <a:r>
              <a:rPr lang="en-GB" baseline="0" dirty="0" smtClean="0"/>
              <a:t> weak muscles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575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Flexible</a:t>
            </a:r>
            <a:r>
              <a:rPr lang="en-GB" baseline="0" dirty="0" smtClean="0"/>
              <a:t> teaching arrangements – time given for personal care.</a:t>
            </a:r>
          </a:p>
          <a:p>
            <a:endParaRPr lang="en-GB" baseline="0" dirty="0" smtClean="0"/>
          </a:p>
          <a:p>
            <a:r>
              <a:rPr lang="en-GB" baseline="0" dirty="0" smtClean="0"/>
              <a:t>Understanding if person with CP unable to attend if they are in pain </a:t>
            </a:r>
          </a:p>
          <a:p>
            <a:endParaRPr lang="en-GB" baseline="0" dirty="0" smtClean="0"/>
          </a:p>
          <a:p>
            <a:r>
              <a:rPr lang="en-GB" baseline="0" dirty="0" smtClean="0"/>
              <a:t>Seating – room in the classroom for wheelchair/ comfy seating that supports student</a:t>
            </a:r>
          </a:p>
          <a:p>
            <a:endParaRPr lang="en-GB" baseline="0" dirty="0" smtClean="0"/>
          </a:p>
          <a:p>
            <a:r>
              <a:rPr lang="en-GB" baseline="0" dirty="0" smtClean="0"/>
              <a:t>Alternative or augmented forms of communication - </a:t>
            </a:r>
            <a:r>
              <a:rPr lang="en-GB" dirty="0" smtClean="0"/>
              <a:t>used to describe extra ways of helping people who find it hard to communicate by speech or writing – computer to aid speech</a:t>
            </a:r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591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Provisions – specialist</a:t>
            </a:r>
            <a:r>
              <a:rPr lang="en-GB" baseline="0" dirty="0" smtClean="0"/>
              <a:t> equipment's – aids </a:t>
            </a:r>
            <a:r>
              <a:rPr lang="en-GB" baseline="0" dirty="0" err="1" smtClean="0"/>
              <a:t>e.g</a:t>
            </a:r>
            <a:r>
              <a:rPr lang="en-GB" baseline="0" dirty="0" smtClean="0"/>
              <a:t> Dictaphone to record sessions, computer screen, specially adapted bikes in the playground and specially adapted furniture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026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Roughly one-quarter of people with cerebral palsy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experience some degree of learning difficulties.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20% people with CP have ADHD</a:t>
            </a:r>
          </a:p>
          <a:p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Vision loss – addressing this early on may protect child’s vision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80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Epilepsy is estimated to affect more than 500,000 people in the UK. This means that almost one in every 100 people has the condition.</a:t>
            </a:r>
          </a:p>
          <a:p>
            <a:endParaRPr lang="en-GB" dirty="0" smtClean="0"/>
          </a:p>
          <a:p>
            <a:r>
              <a:rPr lang="en-GB" dirty="0" smtClean="0"/>
              <a:t>Condition that affects the brain.</a:t>
            </a:r>
            <a:r>
              <a:rPr lang="en-GB" baseline="0" dirty="0" smtClean="0"/>
              <a:t>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Read definition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2454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During a seizure, there are abnormal bursts of neurons firing off electrical impulses, which can cause the brain and body to behave strangely.</a:t>
            </a:r>
          </a:p>
          <a:p>
            <a:endParaRPr lang="en-GB" dirty="0" smtClean="0"/>
          </a:p>
          <a:p>
            <a:r>
              <a:rPr lang="en-GB" dirty="0" smtClean="0"/>
              <a:t>Not possible</a:t>
            </a:r>
            <a:r>
              <a:rPr lang="en-GB" baseline="0" dirty="0" smtClean="0"/>
              <a:t> to identify specific reason why person develops condition</a:t>
            </a:r>
          </a:p>
          <a:p>
            <a:endParaRPr lang="en-GB" baseline="0" dirty="0" smtClean="0"/>
          </a:p>
          <a:p>
            <a:r>
              <a:rPr lang="en-GB" baseline="0" dirty="0" smtClean="0"/>
              <a:t>Most often starts in childhood but can be triggered by severe head injuries, strokes or brain tumours</a:t>
            </a:r>
          </a:p>
          <a:p>
            <a:endParaRPr lang="en-GB" baseline="0" dirty="0" smtClean="0"/>
          </a:p>
          <a:p>
            <a:r>
              <a:rPr lang="en-GB" baseline="0" dirty="0" smtClean="0"/>
              <a:t>Tonic </a:t>
            </a:r>
            <a:r>
              <a:rPr lang="en-GB" baseline="0" dirty="0" err="1" smtClean="0"/>
              <a:t>clonic</a:t>
            </a:r>
            <a:r>
              <a:rPr lang="en-GB" baseline="0" dirty="0" smtClean="0"/>
              <a:t>- most common type.  Body becomes stiff and rigid and then Convulsions (convulsions are the </a:t>
            </a:r>
            <a:r>
              <a:rPr lang="en-GB" baseline="0" dirty="0" err="1" smtClean="0"/>
              <a:t>clonic</a:t>
            </a:r>
            <a:r>
              <a:rPr lang="en-GB" baseline="0" dirty="0" smtClean="0"/>
              <a:t> stage) – may loose bladder control, bite tongue and salvia may escape from mouth.</a:t>
            </a:r>
          </a:p>
          <a:p>
            <a:endParaRPr lang="en-GB" baseline="0" dirty="0" smtClean="0"/>
          </a:p>
          <a:p>
            <a:r>
              <a:rPr lang="en-GB" baseline="0" dirty="0" smtClean="0"/>
              <a:t>Absence - </a:t>
            </a:r>
            <a:r>
              <a:rPr lang="en-GB" dirty="0" smtClean="0">
                <a:effectLst/>
              </a:rPr>
              <a:t>Sudden stop in motion without falling.</a:t>
            </a:r>
          </a:p>
          <a:p>
            <a:r>
              <a:rPr lang="en-GB" dirty="0" smtClean="0">
                <a:effectLst/>
              </a:rPr>
              <a:t>Lip smacking.</a:t>
            </a:r>
          </a:p>
          <a:p>
            <a:r>
              <a:rPr lang="en-GB" dirty="0" smtClean="0">
                <a:effectLst/>
              </a:rPr>
              <a:t>Eyelid flutters.</a:t>
            </a:r>
          </a:p>
          <a:p>
            <a:r>
              <a:rPr lang="en-GB" dirty="0" smtClean="0">
                <a:effectLst/>
              </a:rPr>
              <a:t>Chewing motions.</a:t>
            </a:r>
          </a:p>
          <a:p>
            <a:r>
              <a:rPr lang="en-GB" dirty="0" smtClean="0">
                <a:effectLst/>
              </a:rPr>
              <a:t>Finger rubbing.</a:t>
            </a:r>
          </a:p>
          <a:p>
            <a:r>
              <a:rPr lang="en-GB" dirty="0" smtClean="0">
                <a:effectLst/>
              </a:rPr>
              <a:t>Small movements of both hands</a:t>
            </a:r>
          </a:p>
          <a:p>
            <a:endParaRPr lang="en-GB" dirty="0" smtClean="0"/>
          </a:p>
          <a:p>
            <a:r>
              <a:rPr lang="en-GB" dirty="0" smtClean="0"/>
              <a:t>Partial</a:t>
            </a:r>
            <a:r>
              <a:rPr lang="en-GB" baseline="0" dirty="0" smtClean="0"/>
              <a:t> - </a:t>
            </a:r>
            <a:r>
              <a:rPr lang="en-GB" dirty="0" smtClean="0">
                <a:effectLst/>
              </a:rPr>
              <a:t>the burst of electrical activity stays in one part of the brain. Therefore, you tend to have localised (focal) symptoms.  - muscular</a:t>
            </a:r>
            <a:r>
              <a:rPr lang="en-GB" baseline="0" dirty="0" smtClean="0">
                <a:effectLst/>
              </a:rPr>
              <a:t> jerks, strange sensations in one arm or leg. Do not loose consciousness. </a:t>
            </a:r>
          </a:p>
          <a:p>
            <a:endParaRPr lang="en-GB" baseline="0" dirty="0" smtClean="0">
              <a:effectLst/>
            </a:endParaRPr>
          </a:p>
          <a:p>
            <a:r>
              <a:rPr lang="en-GB" dirty="0" smtClean="0">
                <a:effectLst/>
              </a:rPr>
              <a:t>Medication is commonly started after a second seizure that occurs within 12 months of the first. – but no strict rules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Seizures differ from person to person</a:t>
            </a:r>
            <a:r>
              <a:rPr lang="en-GB" baseline="0" dirty="0" smtClean="0"/>
              <a:t> – trance, convulsions, loss of consciousness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9280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Flickering lights.</a:t>
            </a:r>
            <a:r>
              <a:rPr lang="en-GB" baseline="0" dirty="0" smtClean="0"/>
              <a:t>  Flashing images on screens.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In the classroom – keep calm, ensure child is in a safe place, put pillow under head, turn head slightly to the side, allow child to rest until full consciousness is regained </a:t>
            </a:r>
          </a:p>
          <a:p>
            <a:endParaRPr lang="en-GB" baseline="0" dirty="0" smtClean="0"/>
          </a:p>
          <a:p>
            <a:r>
              <a:rPr lang="en-GB" baseline="0" dirty="0" smtClean="0"/>
              <a:t>Driving – if seizures controlled for over a year you can drive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Sezuires</a:t>
            </a:r>
            <a:r>
              <a:rPr lang="en-GB" baseline="0" dirty="0" smtClean="0"/>
              <a:t> controlled for over two years for group </a:t>
            </a:r>
            <a:r>
              <a:rPr lang="en-GB" baseline="0" smtClean="0"/>
              <a:t>two licence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CB2815-7B53-40B3-939D-36E2DE67997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401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03405"/>
            <a:ext cx="73152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632201"/>
            <a:ext cx="73152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32170" y="4323845"/>
            <a:ext cx="2297429" cy="365125"/>
          </a:xfrm>
        </p:spPr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14400" y="4323846"/>
            <a:ext cx="488061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7900" y="1430867"/>
            <a:ext cx="2171700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9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836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4"/>
            <a:ext cx="795528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3641726"/>
            <a:ext cx="795528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3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017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4360" y="2194560"/>
            <a:ext cx="3910579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2099" y="2194560"/>
            <a:ext cx="3907540" cy="40690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913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1700" y="762000"/>
            <a:ext cx="637794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279" y="2183802"/>
            <a:ext cx="368365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4359" y="3132667"/>
            <a:ext cx="3910579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9018" y="2183802"/>
            <a:ext cx="368062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2098" y="3132667"/>
            <a:ext cx="3907541" cy="31309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68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705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079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30861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746760"/>
            <a:ext cx="4663440" cy="5516880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308610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780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524000"/>
            <a:ext cx="407573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77524" y="751242"/>
            <a:ext cx="3674234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3124200"/>
            <a:ext cx="4075730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321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55" y="4697361"/>
            <a:ext cx="795648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94355" y="977035"/>
            <a:ext cx="7950260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4360" y="5516716"/>
            <a:ext cx="795528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51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753533"/>
            <a:ext cx="795528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649134"/>
            <a:ext cx="77724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95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351" y="753534"/>
            <a:ext cx="7613650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77899" y="3509768"/>
            <a:ext cx="7194552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174597"/>
            <a:ext cx="7778752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9438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31458" y="80772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146733" y="3021330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18358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24702"/>
            <a:ext cx="7774782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92" y="3648316"/>
            <a:ext cx="7773608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562176" y="378884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4360" y="378884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21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171701" y="762000"/>
            <a:ext cx="637793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94361" y="2202080"/>
            <a:ext cx="256032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9436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02237" y="2201333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00781" y="2904068"/>
            <a:ext cx="256032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9319" y="2192866"/>
            <a:ext cx="256032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9320" y="2904564"/>
            <a:ext cx="256032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589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171702" y="762000"/>
            <a:ext cx="6381984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94360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94360" y="2331720"/>
            <a:ext cx="256032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94360" y="4796103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291873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291872" y="2331720"/>
            <a:ext cx="256032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290858" y="4796102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93365" y="4113340"/>
            <a:ext cx="256032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93364" y="2331721"/>
            <a:ext cx="256032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93272" y="4796100"/>
            <a:ext cx="256032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452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2194560"/>
            <a:ext cx="7955280" cy="406908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78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144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6590" y="747183"/>
            <a:ext cx="1543050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94360" y="746126"/>
            <a:ext cx="6278035" cy="424973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176" y="381001"/>
            <a:ext cx="2183130" cy="365125"/>
          </a:xfrm>
        </p:spPr>
        <p:txBody>
          <a:bodyPr/>
          <a:lstStyle>
            <a:lvl1pPr algn="r">
              <a:defRPr/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94360" y="381001"/>
            <a:ext cx="48306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82466" y="381001"/>
            <a:ext cx="667174" cy="365125"/>
          </a:xfrm>
        </p:spPr>
        <p:txBody>
          <a:bodyPr/>
          <a:lstStyle/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2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171700" y="764373"/>
            <a:ext cx="637794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4360" y="2194560"/>
            <a:ext cx="795528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12230" y="6356351"/>
            <a:ext cx="21374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9A004-B40D-425D-A864-FFB2932D8495}" type="datetimeFigureOut">
              <a:rPr lang="en-GB" smtClean="0"/>
              <a:t>25/11/2015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94360" y="6355846"/>
            <a:ext cx="56807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72250" y="381001"/>
            <a:ext cx="19773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3D072C-09CC-4208-A2D8-A9355B70D4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450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xlTxA1SErk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ope.org.uk/help-and-information/cerebral-palsy-and-associated-impairments" TargetMode="External"/><Relationship Id="rId2" Type="http://schemas.openxmlformats.org/officeDocument/2006/relationships/hyperlink" Target="http://www.epilepsy.org.uk/info/what-is-epileps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Physical Needs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inclusive studies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9214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types of learning difficulty does the Code of Practice identify?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Communication and </a:t>
            </a:r>
            <a:r>
              <a:rPr lang="en-GB" sz="2800" dirty="0" smtClean="0"/>
              <a:t>interaction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800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Cognition and </a:t>
            </a:r>
            <a:r>
              <a:rPr lang="en-GB" sz="2800" dirty="0" smtClean="0"/>
              <a:t>learning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800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Behaviour, emotional and social </a:t>
            </a:r>
            <a:r>
              <a:rPr lang="en-GB" sz="2800" dirty="0" smtClean="0"/>
              <a:t>development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2800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sz="2800" dirty="0"/>
              <a:t>Sensory and/or </a:t>
            </a:r>
            <a:r>
              <a:rPr lang="en-GB" sz="2800" b="1" dirty="0"/>
              <a:t>physical </a:t>
            </a:r>
          </a:p>
          <a:p>
            <a:pPr>
              <a:lnSpc>
                <a:spcPct val="90000"/>
              </a:lnSpc>
              <a:buNone/>
              <a:defRPr/>
            </a:pPr>
            <a:r>
              <a:rPr lang="en-GB" sz="2800" dirty="0"/>
              <a:t>(SEN Code of Practice 7.52)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553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Social Model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464495"/>
          </a:xfrm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Inclusion works for </a:t>
            </a:r>
            <a:r>
              <a:rPr lang="en-US" dirty="0" smtClean="0"/>
              <a:t>all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Children have specific </a:t>
            </a:r>
            <a:r>
              <a:rPr lang="en-US" dirty="0" smtClean="0"/>
              <a:t>requirements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High expectations are made of all </a:t>
            </a:r>
            <a:r>
              <a:rPr lang="en-US" dirty="0" smtClean="0"/>
              <a:t>children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All differences are </a:t>
            </a:r>
            <a:r>
              <a:rPr lang="en-US" dirty="0" smtClean="0"/>
              <a:t>celebrated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Relationships between children are positive, whatever their </a:t>
            </a:r>
            <a:r>
              <a:rPr lang="en-US" dirty="0" smtClean="0"/>
              <a:t>requirements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b="1" dirty="0"/>
              <a:t>The barriers are the problem</a:t>
            </a:r>
          </a:p>
        </p:txBody>
      </p:sp>
    </p:spTree>
    <p:extLst>
      <p:ext uri="{BB962C8B-B14F-4D97-AF65-F5344CB8AC3E}">
        <p14:creationId xmlns:p14="http://schemas.microsoft.com/office/powerpoint/2010/main" val="1235137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You are the problem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76200" cmpd="tri">
            <a:solidFill>
              <a:srgbClr val="FF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4611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toilet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tx2"/>
          </a:solidFill>
          <a:ln w="57150" cmpd="thinThick">
            <a:solidFill>
              <a:schemeClr val="accent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437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Children with additional physical needs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436510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Not a homogeneous group –very diverse</a:t>
            </a:r>
            <a:r>
              <a:rPr lang="en-GB" dirty="0" smtClean="0"/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May arise from physical, neurological or metabolic </a:t>
            </a:r>
            <a:r>
              <a:rPr lang="en-GB" dirty="0" smtClean="0"/>
              <a:t>causes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Range from minor coordination problems to children with little control over their motor functioning</a:t>
            </a:r>
            <a:r>
              <a:rPr lang="en-GB" dirty="0" smtClean="0"/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Fine or gross motor coordination or both</a:t>
            </a:r>
            <a:r>
              <a:rPr lang="en-GB" dirty="0" smtClean="0"/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Temporary or permanent</a:t>
            </a:r>
            <a:r>
              <a:rPr lang="en-GB" dirty="0" smtClean="0"/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May or may not create physical difficulties for the child / young person / adult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250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the causes of these difficulties?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3921299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Cerebral Palsy  1 in </a:t>
            </a:r>
            <a:r>
              <a:rPr lang="en-GB" dirty="0" smtClean="0"/>
              <a:t>400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 err="1"/>
              <a:t>Spina</a:t>
            </a:r>
            <a:r>
              <a:rPr lang="en-GB" dirty="0"/>
              <a:t> Bifida 1in 300/1000 (regional </a:t>
            </a:r>
            <a:r>
              <a:rPr lang="en-GB" dirty="0" smtClean="0"/>
              <a:t>variations)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Muscular Dystrophy  1 in 3000 (virtually always boys</a:t>
            </a:r>
            <a:r>
              <a:rPr lang="en-GB" dirty="0" smtClean="0"/>
              <a:t>)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Uncommon genetic conditions e.g. Brittle Bone Disease</a:t>
            </a:r>
            <a:r>
              <a:rPr lang="en-GB" dirty="0" smtClean="0"/>
              <a:t>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Font typeface="Arial" pitchFamily="34" charset="0"/>
              <a:buChar char="•"/>
              <a:defRPr/>
            </a:pPr>
            <a:r>
              <a:rPr lang="en-GB" dirty="0"/>
              <a:t>Developmental Coordination Disorder / Dyspraxia</a:t>
            </a:r>
          </a:p>
          <a:p>
            <a:pPr>
              <a:lnSpc>
                <a:spcPct val="90000"/>
              </a:lnSpc>
              <a:buNone/>
              <a:defRPr/>
            </a:pPr>
            <a:endParaRPr lang="en-GB" dirty="0"/>
          </a:p>
          <a:p>
            <a:pPr>
              <a:lnSpc>
                <a:spcPct val="90000"/>
              </a:lnSpc>
              <a:buNone/>
              <a:defRPr/>
            </a:pPr>
            <a:r>
              <a:rPr lang="en-GB" sz="1400" dirty="0"/>
              <a:t>( Fox 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025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Cerebral palsy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A generic name for a group of disorders affecting muscles and </a:t>
            </a:r>
            <a:r>
              <a:rPr lang="en-US" dirty="0" smtClean="0"/>
              <a:t>movement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Approximately 2/1000 people have cerebral </a:t>
            </a:r>
            <a:r>
              <a:rPr lang="en-US" dirty="0" smtClean="0"/>
              <a:t>palsy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Neither worsens or ameliorates through </a:t>
            </a:r>
            <a:r>
              <a:rPr lang="en-US" dirty="0" smtClean="0"/>
              <a:t>life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Messages between the brain and the muscles are </a:t>
            </a:r>
            <a:r>
              <a:rPr lang="en-US" dirty="0" smtClean="0"/>
              <a:t>jumbled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No two individuals are the same: some affected mildly, others more significantly</a:t>
            </a:r>
          </a:p>
          <a:p>
            <a:pPr>
              <a:buNone/>
              <a:defRPr/>
            </a:pPr>
            <a:r>
              <a:rPr lang="en-US" dirty="0"/>
              <a:t>(</a:t>
            </a:r>
            <a:r>
              <a:rPr lang="en-US" sz="1600" dirty="0" err="1"/>
              <a:t>Scope,n.d</a:t>
            </a:r>
            <a:r>
              <a:rPr lang="en-US" dirty="0"/>
              <a:t>.)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9352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the physical functions that can be affected?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Mobility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Head </a:t>
            </a:r>
            <a:r>
              <a:rPr lang="en-GB" dirty="0" smtClean="0"/>
              <a:t>control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Sitting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Using </a:t>
            </a:r>
            <a:r>
              <a:rPr lang="en-GB" dirty="0" smtClean="0"/>
              <a:t>hands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Speech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526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Possible requirements for physical needs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Flexible teaching </a:t>
            </a:r>
            <a:r>
              <a:rPr lang="en-US" dirty="0" smtClean="0"/>
              <a:t>arrangements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Appropriate </a:t>
            </a:r>
            <a:r>
              <a:rPr lang="en-US" dirty="0" smtClean="0"/>
              <a:t>seating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Adaptations to the physical environment of the </a:t>
            </a:r>
            <a:r>
              <a:rPr lang="en-US" dirty="0" smtClean="0"/>
              <a:t>school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Adaptations to school policies and </a:t>
            </a:r>
            <a:r>
              <a:rPr lang="en-US" dirty="0" smtClean="0"/>
              <a:t>procedures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Access to alternative or augmented forms of communication</a:t>
            </a:r>
          </a:p>
          <a:p>
            <a:pPr marL="114300" indent="0">
              <a:buNone/>
              <a:defRPr/>
            </a:pPr>
            <a:r>
              <a:rPr lang="en-US" sz="1600" dirty="0"/>
              <a:t>(WAG, 2002)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4679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Possible requirements for physical needs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Provision of tactile and </a:t>
            </a:r>
            <a:r>
              <a:rPr lang="en-US" dirty="0" err="1"/>
              <a:t>kinaesthetic</a:t>
            </a:r>
            <a:r>
              <a:rPr lang="en-US" dirty="0"/>
              <a:t> </a:t>
            </a:r>
            <a:r>
              <a:rPr lang="en-US" dirty="0" smtClean="0"/>
              <a:t>materials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Access in all areas of the curriculum through specialist aids, equipment or </a:t>
            </a:r>
            <a:r>
              <a:rPr lang="en-US" dirty="0" smtClean="0"/>
              <a:t>furniture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Regular and frequent access to specialist support.</a:t>
            </a:r>
          </a:p>
          <a:p>
            <a:pPr>
              <a:buNone/>
              <a:defRPr/>
            </a:pPr>
            <a:r>
              <a:rPr lang="en-US" sz="1200" dirty="0"/>
              <a:t>(WAG, 2002)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468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Secondary difficulties that may accompany physical difficulties: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Vision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Hearing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Multi sensory impairment (MSI</a:t>
            </a:r>
            <a:r>
              <a:rPr lang="en-GB" dirty="0" smtClean="0"/>
              <a:t>)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Epilepsy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480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Epilepsy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  <a:defRPr/>
            </a:pPr>
            <a:r>
              <a:rPr lang="en-US" dirty="0"/>
              <a:t>A tendency to have recurrent seizures (sometimes called fits). A seizure is caused by a sudden burst of excess electrical activity in the brain, causing a temporary disruption in the normal message passing between brain cells. This disruption results in the brain’s messages becoming halted or mixed up. </a:t>
            </a:r>
          </a:p>
          <a:p>
            <a:pPr marL="0" indent="0">
              <a:buNone/>
              <a:defRPr/>
            </a:pPr>
            <a:r>
              <a:rPr lang="en-US" sz="1800" dirty="0"/>
              <a:t>( </a:t>
            </a:r>
            <a:r>
              <a:rPr lang="en-US" sz="1200" dirty="0"/>
              <a:t>Epilepsy Action, 2011)</a:t>
            </a: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426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seizures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Tonic-</a:t>
            </a:r>
            <a:r>
              <a:rPr lang="en-GB" dirty="0" err="1"/>
              <a:t>Clonic</a:t>
            </a:r>
            <a:r>
              <a:rPr lang="en-GB" dirty="0"/>
              <a:t> 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Absence 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Partial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Anti – epileptic medication can control the seizures for most people</a:t>
            </a:r>
            <a:r>
              <a:rPr lang="en-GB" dirty="0" smtClean="0"/>
              <a:t>.</a:t>
            </a:r>
          </a:p>
          <a:p>
            <a:pPr>
              <a:buFont typeface="Arial" pitchFamily="34" charset="0"/>
              <a:buChar char="•"/>
              <a:defRPr/>
            </a:pPr>
            <a:endParaRPr lang="en-GB" dirty="0"/>
          </a:p>
          <a:p>
            <a:pPr marL="0" indent="0">
              <a:buNone/>
              <a:defRPr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www.youtube.com/watch?v=8xlTxA1SErk</a:t>
            </a:r>
            <a:endParaRPr lang="en-GB" dirty="0" smtClean="0"/>
          </a:p>
          <a:p>
            <a:pPr marL="0" indent="0">
              <a:buNone/>
              <a:defRPr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89768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Life issues for people with epilepsy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en-GB" dirty="0"/>
              <a:t>Photosensitivity and the use of computers and televisions</a:t>
            </a:r>
            <a:r>
              <a:rPr lang="en-GB" dirty="0" smtClean="0"/>
              <a:t>.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Sports and leisure </a:t>
            </a:r>
            <a:r>
              <a:rPr lang="en-GB" dirty="0" smtClean="0"/>
              <a:t>activities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 smtClean="0"/>
              <a:t>Driving</a:t>
            </a:r>
          </a:p>
          <a:p>
            <a:pPr marL="0" indent="0">
              <a:buNone/>
              <a:defRPr/>
            </a:pPr>
            <a:endParaRPr lang="en-GB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Employment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102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Seminar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will be given the name of a special educational need, in groups research and present the barriers/challenges a person with this SEN may face.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947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Reference list</a:t>
            </a:r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Clr>
                <a:srgbClr val="FF0000"/>
              </a:buClr>
              <a:buFont typeface="Arial" pitchFamily="34" charset="0"/>
              <a:buChar char="•"/>
              <a:defRPr/>
            </a:pPr>
            <a:r>
              <a:rPr lang="en-GB" dirty="0"/>
              <a:t>Epilepsy Action (2011) </a:t>
            </a:r>
            <a:r>
              <a:rPr lang="en-GB" i="1" dirty="0"/>
              <a:t>What is epilepsy</a:t>
            </a:r>
            <a:r>
              <a:rPr lang="en-GB" dirty="0"/>
              <a:t>? Available at:  </a:t>
            </a:r>
            <a:r>
              <a:rPr lang="en-GB" dirty="0">
                <a:hlinkClick r:id="rId2"/>
              </a:rPr>
              <a:t>http://www.epilepsy.org.uk/info/what-is-epilepsy</a:t>
            </a:r>
            <a:r>
              <a:rPr lang="en-GB" dirty="0"/>
              <a:t> ( Accessed 14/2/12)</a:t>
            </a:r>
          </a:p>
          <a:p>
            <a:pPr>
              <a:buClr>
                <a:srgbClr val="FF0000"/>
              </a:buClr>
              <a:buFont typeface="Arial" pitchFamily="34" charset="0"/>
              <a:buChar char="•"/>
              <a:defRPr/>
            </a:pPr>
            <a:r>
              <a:rPr lang="en-GB" dirty="0"/>
              <a:t>Fox, M (2003) </a:t>
            </a:r>
            <a:r>
              <a:rPr lang="en-GB" i="1" dirty="0"/>
              <a:t>Including Children 3-11 with Physical Difficulties. </a:t>
            </a:r>
            <a:r>
              <a:rPr lang="en-GB" dirty="0"/>
              <a:t>David Fulton: Oxon</a:t>
            </a:r>
            <a:endParaRPr lang="en-GB" i="1" dirty="0"/>
          </a:p>
          <a:p>
            <a:pPr>
              <a:buFont typeface="Arial" pitchFamily="34" charset="0"/>
              <a:buChar char="•"/>
              <a:defRPr/>
            </a:pPr>
            <a:r>
              <a:rPr lang="en-GB" dirty="0"/>
              <a:t>J</a:t>
            </a:r>
            <a:r>
              <a:rPr lang="en-US" dirty="0" err="1"/>
              <a:t>ohn</a:t>
            </a:r>
            <a:r>
              <a:rPr lang="en-US" dirty="0"/>
              <a:t>, A ( 2007) </a:t>
            </a:r>
            <a:r>
              <a:rPr lang="en-US" i="1" dirty="0"/>
              <a:t>Presentation to Ceredigion County Council </a:t>
            </a:r>
            <a:r>
              <a:rPr lang="en-US" dirty="0"/>
              <a:t>27.09.07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Scope (</a:t>
            </a:r>
            <a:r>
              <a:rPr lang="en-US" dirty="0" err="1"/>
              <a:t>nd</a:t>
            </a:r>
            <a:r>
              <a:rPr lang="en-US" dirty="0"/>
              <a:t>) </a:t>
            </a:r>
            <a:r>
              <a:rPr lang="en-US" i="1" dirty="0"/>
              <a:t>Cerebral Palsy</a:t>
            </a:r>
            <a:r>
              <a:rPr lang="en-US" dirty="0"/>
              <a:t> Available at: </a:t>
            </a:r>
            <a:r>
              <a:rPr lang="en-US" dirty="0">
                <a:hlinkClick r:id="rId3"/>
              </a:rPr>
              <a:t>http://www.scope.org.uk/help-and-information/cerebral-palsy-and-associated-impairments</a:t>
            </a:r>
            <a:r>
              <a:rPr lang="en-US" dirty="0"/>
              <a:t> ( accessed 13/2/12)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US" dirty="0"/>
              <a:t>Welsh Assembly Government ( 2002) </a:t>
            </a:r>
            <a:r>
              <a:rPr lang="en-US" i="1" dirty="0"/>
              <a:t>Special Educational Needs Code of Practice for Wales. </a:t>
            </a:r>
            <a:r>
              <a:rPr lang="en-US" dirty="0"/>
              <a:t>Cardiff: Welsh Assembly Government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63956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1474</TotalTime>
  <Words>1350</Words>
  <Application>Microsoft Office PowerPoint</Application>
  <PresentationFormat>On-screen Show (4:3)</PresentationFormat>
  <Paragraphs>230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Century Gothic</vt:lpstr>
      <vt:lpstr>Vapor Trail</vt:lpstr>
      <vt:lpstr>Physical Needs</vt:lpstr>
      <vt:lpstr>What types of learning difficulty does the Code of Practice identify?</vt:lpstr>
      <vt:lpstr>The Social Model</vt:lpstr>
      <vt:lpstr>PowerPoint Presentation</vt:lpstr>
      <vt:lpstr>PowerPoint Presentation</vt:lpstr>
      <vt:lpstr>Children with additional physical needs</vt:lpstr>
      <vt:lpstr>What are the causes of these difficulties?</vt:lpstr>
      <vt:lpstr>Cerebral palsy</vt:lpstr>
      <vt:lpstr>What are the physical functions that can be affected?</vt:lpstr>
      <vt:lpstr>Possible requirements for physical needs</vt:lpstr>
      <vt:lpstr>Possible requirements for physical needs</vt:lpstr>
      <vt:lpstr>Secondary difficulties that may accompany physical difficulties:</vt:lpstr>
      <vt:lpstr>Epilepsy </vt:lpstr>
      <vt:lpstr>Types of seizures</vt:lpstr>
      <vt:lpstr>Life issues for people with epilepsy</vt:lpstr>
      <vt:lpstr>Seminar</vt:lpstr>
      <vt:lpstr>Reference list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Needs</dc:title>
  <dc:creator>Phillips, Laura</dc:creator>
  <cp:lastModifiedBy>Laura Hutchings</cp:lastModifiedBy>
  <cp:revision>19</cp:revision>
  <dcterms:created xsi:type="dcterms:W3CDTF">2015-02-06T13:02:19Z</dcterms:created>
  <dcterms:modified xsi:type="dcterms:W3CDTF">2015-11-25T11:04:28Z</dcterms:modified>
</cp:coreProperties>
</file>