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5E7F-4B66-437A-999F-4849BAA9C96D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6E7EA-0ABE-41D0-AAEC-5A9B9F12DE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5E7F-4B66-437A-999F-4849BAA9C96D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6E7EA-0ABE-41D0-AAEC-5A9B9F12DE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5E7F-4B66-437A-999F-4849BAA9C96D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6E7EA-0ABE-41D0-AAEC-5A9B9F12DE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5E7F-4B66-437A-999F-4849BAA9C96D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6E7EA-0ABE-41D0-AAEC-5A9B9F12DE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5E7F-4B66-437A-999F-4849BAA9C96D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6E7EA-0ABE-41D0-AAEC-5A9B9F12DE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5E7F-4B66-437A-999F-4849BAA9C96D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6E7EA-0ABE-41D0-AAEC-5A9B9F12DE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5E7F-4B66-437A-999F-4849BAA9C96D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6E7EA-0ABE-41D0-AAEC-5A9B9F12DE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5E7F-4B66-437A-999F-4849BAA9C96D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6E7EA-0ABE-41D0-AAEC-5A9B9F12DE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5E7F-4B66-437A-999F-4849BAA9C96D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6E7EA-0ABE-41D0-AAEC-5A9B9F12DE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5E7F-4B66-437A-999F-4849BAA9C96D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6E7EA-0ABE-41D0-AAEC-5A9B9F12DE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1A5E7F-4B66-437A-999F-4849BAA9C96D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6E7EA-0ABE-41D0-AAEC-5A9B9F12DEE9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1A5E7F-4B66-437A-999F-4849BAA9C96D}" type="datetimeFigureOut">
              <a:rPr lang="en-US" smtClean="0"/>
              <a:pPr/>
              <a:t>4/16/2010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6E7EA-0ABE-41D0-AAEC-5A9B9F12DEE9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M9fFOelpE_8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7200" b="1" dirty="0" smtClean="0"/>
              <a:t>Promotion</a:t>
            </a:r>
            <a:endParaRPr lang="en-GB" sz="7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Promotion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Concerned with communication between the seller and the buyer – </a:t>
            </a:r>
            <a:r>
              <a:rPr lang="en-GB" i="1" dirty="0" smtClean="0"/>
              <a:t>marketing communications.</a:t>
            </a:r>
            <a:endParaRPr lang="en-GB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000132"/>
          </a:xfrm>
        </p:spPr>
        <p:txBody>
          <a:bodyPr/>
          <a:lstStyle/>
          <a:p>
            <a:r>
              <a:rPr lang="en-GB" b="1" dirty="0" smtClean="0"/>
              <a:t>Model of Communication</a:t>
            </a:r>
            <a:endParaRPr lang="en-GB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34" y="1643050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SENDER</a:t>
            </a:r>
            <a:endParaRPr lang="en-GB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714744" y="1500174"/>
            <a:ext cx="1857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MEDIUM OF TRANSMISSION</a:t>
            </a:r>
            <a:endParaRPr lang="en-GB" b="1" dirty="0"/>
          </a:p>
        </p:txBody>
      </p:sp>
      <p:sp>
        <p:nvSpPr>
          <p:cNvPr id="7" name="TextBox 6"/>
          <p:cNvSpPr txBox="1"/>
          <p:nvPr/>
        </p:nvSpPr>
        <p:spPr>
          <a:xfrm>
            <a:off x="2071670" y="1500174"/>
            <a:ext cx="11430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ENCODED MESSAGE</a:t>
            </a:r>
            <a:endParaRPr lang="en-GB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929322" y="1500174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DECODED MESSAGE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572396" y="1643050"/>
            <a:ext cx="1357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RECEIVER</a:t>
            </a:r>
            <a:endParaRPr lang="en-GB" b="1" dirty="0"/>
          </a:p>
        </p:txBody>
      </p:sp>
      <p:cxnSp>
        <p:nvCxnSpPr>
          <p:cNvPr id="11" name="Straight Arrow Connector 10"/>
          <p:cNvCxnSpPr>
            <a:stCxn id="5" idx="3"/>
            <a:endCxn id="7" idx="1"/>
          </p:cNvCxnSpPr>
          <p:nvPr/>
        </p:nvCxnSpPr>
        <p:spPr>
          <a:xfrm flipV="1">
            <a:off x="1500166" y="1823340"/>
            <a:ext cx="571504" cy="43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rot="5400000" flipH="1" flipV="1">
            <a:off x="-642974" y="3643314"/>
            <a:ext cx="314327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7215206" y="1857364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5429256" y="1785926"/>
            <a:ext cx="571504" cy="43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3214678" y="1785926"/>
            <a:ext cx="571504" cy="43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rot="10800000">
            <a:off x="928662" y="5214950"/>
            <a:ext cx="742955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rot="5400000">
            <a:off x="6786578" y="3643314"/>
            <a:ext cx="3143272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Explosion 1 32"/>
          <p:cNvSpPr/>
          <p:nvPr/>
        </p:nvSpPr>
        <p:spPr>
          <a:xfrm>
            <a:off x="1428728" y="2571744"/>
            <a:ext cx="3000396" cy="2428892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Explosion 1 33"/>
          <p:cNvSpPr/>
          <p:nvPr/>
        </p:nvSpPr>
        <p:spPr>
          <a:xfrm>
            <a:off x="4929190" y="2500306"/>
            <a:ext cx="3286148" cy="2357454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1928794" y="3429000"/>
            <a:ext cx="1857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NOISE</a:t>
            </a:r>
            <a:endParaRPr lang="en-GB" sz="32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5643570" y="3357562"/>
            <a:ext cx="18573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/>
              <a:t>NOISE</a:t>
            </a:r>
            <a:endParaRPr lang="en-GB" sz="32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3571868" y="5572140"/>
            <a:ext cx="21431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/>
              <a:t>FEEDBACK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Activity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197361"/>
          </a:xfrm>
        </p:spPr>
        <p:txBody>
          <a:bodyPr/>
          <a:lstStyle/>
          <a:p>
            <a:pPr algn="ctr">
              <a:buNone/>
            </a:pPr>
            <a:r>
              <a:rPr lang="en-GB" dirty="0" smtClean="0"/>
              <a:t>	By what means do customers feedback to the supplier?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Solution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92500"/>
          </a:bodyPr>
          <a:lstStyle/>
          <a:p>
            <a:r>
              <a:rPr lang="en-GB" b="1" dirty="0" smtClean="0"/>
              <a:t>Purchasing behaviour:</a:t>
            </a:r>
            <a:r>
              <a:rPr lang="en-GB" dirty="0" smtClean="0"/>
              <a:t> buying or not; repurchase or not; increasing/decreasing purchases</a:t>
            </a:r>
          </a:p>
          <a:p>
            <a:r>
              <a:rPr lang="en-GB" b="1" dirty="0" smtClean="0"/>
              <a:t>Formal communication: </a:t>
            </a:r>
            <a:r>
              <a:rPr lang="en-GB" dirty="0" smtClean="0"/>
              <a:t>letters; telephone; email; visiting/contacting customer care facility</a:t>
            </a:r>
          </a:p>
          <a:p>
            <a:r>
              <a:rPr lang="en-GB" b="1" dirty="0" smtClean="0"/>
              <a:t>Goods returns</a:t>
            </a:r>
          </a:p>
          <a:p>
            <a:r>
              <a:rPr lang="en-GB" b="1" dirty="0" smtClean="0"/>
              <a:t>Brand switching</a:t>
            </a:r>
          </a:p>
          <a:p>
            <a:r>
              <a:rPr lang="en-GB" b="1" dirty="0" smtClean="0"/>
              <a:t>Word of mouth</a:t>
            </a:r>
          </a:p>
          <a:p>
            <a:r>
              <a:rPr lang="en-GB" b="1" dirty="0" smtClean="0"/>
              <a:t>Market surveys</a:t>
            </a:r>
            <a:r>
              <a:rPr lang="en-GB" dirty="0" smtClean="0"/>
              <a:t>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en-GB" b="1" dirty="0" smtClean="0"/>
              <a:t>Promotional Mix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142984"/>
            <a:ext cx="8643998" cy="5500726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 smtClean="0"/>
              <a:t>Advertising</a:t>
            </a:r>
            <a:r>
              <a:rPr lang="en-GB" dirty="0" smtClean="0"/>
              <a:t> </a:t>
            </a:r>
          </a:p>
          <a:p>
            <a:r>
              <a:rPr lang="en-GB" dirty="0" smtClean="0"/>
              <a:t>TV, Radio, Newspapers, Magazines, Posters/Billboards, POS Displays, Packaging, Transport, Website, etc.</a:t>
            </a:r>
          </a:p>
          <a:p>
            <a:r>
              <a:rPr lang="en-GB" b="1" dirty="0" smtClean="0"/>
              <a:t>Sales promotion </a:t>
            </a:r>
            <a:endParaRPr lang="en-GB" dirty="0"/>
          </a:p>
          <a:p>
            <a:r>
              <a:rPr lang="en-GB" dirty="0" smtClean="0"/>
              <a:t>Coupons, Reduced price, BOGOF, Gifts, Free samples, Customer Loyalty Scheme, Competitions, etc.</a:t>
            </a:r>
          </a:p>
          <a:p>
            <a:r>
              <a:rPr lang="en-GB" b="1" dirty="0" smtClean="0"/>
              <a:t>Personal selling </a:t>
            </a:r>
            <a:endParaRPr lang="en-GB" dirty="0"/>
          </a:p>
          <a:p>
            <a:r>
              <a:rPr lang="en-GB" dirty="0" smtClean="0"/>
              <a:t>Sales people / Face-to-Face</a:t>
            </a:r>
          </a:p>
          <a:p>
            <a:r>
              <a:rPr lang="en-GB" b="1" dirty="0" smtClean="0"/>
              <a:t>Public relations and publicity </a:t>
            </a:r>
            <a:endParaRPr lang="en-GB" dirty="0"/>
          </a:p>
          <a:p>
            <a:r>
              <a:rPr lang="en-GB" dirty="0" smtClean="0"/>
              <a:t>Sponsorship, Trade Shows, Exhibitions, News Stories and Features</a:t>
            </a:r>
          </a:p>
          <a:p>
            <a:r>
              <a:rPr lang="en-GB" b="1" dirty="0" smtClean="0"/>
              <a:t>Direct marketing </a:t>
            </a:r>
            <a:endParaRPr lang="en-GB" dirty="0"/>
          </a:p>
          <a:p>
            <a:r>
              <a:rPr lang="en-GB" dirty="0" smtClean="0"/>
              <a:t>Direct Mail, Mail Order, Emails, Home Shopping, Telemarketing, Door-to-Door, etc.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Autofit/>
          </a:bodyPr>
          <a:lstStyle/>
          <a:p>
            <a:r>
              <a:rPr lang="en-GB" sz="3400" b="1" dirty="0" smtClean="0"/>
              <a:t>Factors affecting choice of promotional mix</a:t>
            </a:r>
            <a:endParaRPr lang="en-GB" sz="3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142984"/>
            <a:ext cx="8572560" cy="5500726"/>
          </a:xfrm>
        </p:spPr>
        <p:txBody>
          <a:bodyPr>
            <a:normAutofit fontScale="85000" lnSpcReduction="20000"/>
          </a:bodyPr>
          <a:lstStyle/>
          <a:p>
            <a:r>
              <a:rPr lang="en-GB" b="1" dirty="0" smtClean="0"/>
              <a:t>Resources</a:t>
            </a:r>
          </a:p>
          <a:p>
            <a:r>
              <a:rPr lang="en-GB" b="1" dirty="0" smtClean="0"/>
              <a:t>Characteristics of product</a:t>
            </a:r>
          </a:p>
          <a:p>
            <a:r>
              <a:rPr lang="en-GB" b="1" dirty="0" smtClean="0"/>
              <a:t>Characteristics of target market</a:t>
            </a:r>
          </a:p>
          <a:p>
            <a:pPr lvl="1">
              <a:buNone/>
            </a:pPr>
            <a:r>
              <a:rPr lang="en-GB" b="1" dirty="0" smtClean="0">
                <a:hlinkClick r:id="rId2"/>
              </a:rPr>
              <a:t>http://www.youtube.com/watch?v=M9fFOelpE_8</a:t>
            </a:r>
            <a:endParaRPr lang="en-GB" b="1" dirty="0" smtClean="0"/>
          </a:p>
          <a:p>
            <a:r>
              <a:rPr lang="en-GB" b="1" dirty="0" smtClean="0"/>
              <a:t>Buyer readiness stage</a:t>
            </a:r>
          </a:p>
          <a:p>
            <a:pPr lvl="1"/>
            <a:r>
              <a:rPr lang="en-GB" dirty="0" smtClean="0"/>
              <a:t>Awareness</a:t>
            </a:r>
          </a:p>
          <a:p>
            <a:pPr lvl="1"/>
            <a:r>
              <a:rPr lang="en-GB" dirty="0" smtClean="0"/>
              <a:t>Interest</a:t>
            </a:r>
          </a:p>
          <a:p>
            <a:pPr lvl="1"/>
            <a:r>
              <a:rPr lang="en-GB" dirty="0" smtClean="0"/>
              <a:t>Desire</a:t>
            </a:r>
          </a:p>
          <a:p>
            <a:pPr lvl="1"/>
            <a:r>
              <a:rPr lang="en-GB" dirty="0" smtClean="0"/>
              <a:t>Action</a:t>
            </a:r>
          </a:p>
          <a:p>
            <a:r>
              <a:rPr lang="en-GB" b="1" dirty="0" smtClean="0"/>
              <a:t>Stage in PLC</a:t>
            </a:r>
          </a:p>
          <a:p>
            <a:r>
              <a:rPr lang="en-GB" b="1" dirty="0" smtClean="0"/>
              <a:t>Push or Pull Strategy</a:t>
            </a:r>
          </a:p>
          <a:p>
            <a:r>
              <a:rPr lang="en-GB" b="1" dirty="0" smtClean="0"/>
              <a:t>Company Policy</a:t>
            </a:r>
          </a:p>
          <a:p>
            <a:r>
              <a:rPr lang="en-GB" b="1" dirty="0" smtClean="0"/>
              <a:t>Degree of Globalisation.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Activity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125923"/>
          </a:xfrm>
        </p:spPr>
        <p:txBody>
          <a:bodyPr/>
          <a:lstStyle/>
          <a:p>
            <a:pPr algn="ctr">
              <a:buNone/>
            </a:pPr>
            <a:r>
              <a:rPr lang="en-GB" b="1" dirty="0" smtClean="0"/>
              <a:t>Celebrity Endorsement Case Study</a:t>
            </a:r>
            <a:endParaRPr lang="en-GB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196</Words>
  <Application>Microsoft Office PowerPoint</Application>
  <PresentationFormat>On-screen Show (4:3)</PresentationFormat>
  <Paragraphs>48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Promotion</vt:lpstr>
      <vt:lpstr>Promotion</vt:lpstr>
      <vt:lpstr>Model of Communication</vt:lpstr>
      <vt:lpstr>Activity</vt:lpstr>
      <vt:lpstr>Solution</vt:lpstr>
      <vt:lpstr>Promotional Mix</vt:lpstr>
      <vt:lpstr>Factors affecting choice of promotional mix</vt:lpstr>
      <vt:lpstr>Activity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Promotion</dc:title>
  <dc:creator>Click me</dc:creator>
  <cp:lastModifiedBy>edu-cu</cp:lastModifiedBy>
  <cp:revision>11</cp:revision>
  <dcterms:created xsi:type="dcterms:W3CDTF">2010-04-15T22:09:20Z</dcterms:created>
  <dcterms:modified xsi:type="dcterms:W3CDTF">2010-04-16T11:40:27Z</dcterms:modified>
</cp:coreProperties>
</file>