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1" r:id="rId1"/>
  </p:sldMasterIdLst>
  <p:notesMasterIdLst>
    <p:notesMasterId r:id="rId97"/>
  </p:notesMasterIdLst>
  <p:sldIdLst>
    <p:sldId id="256" r:id="rId2"/>
    <p:sldId id="262" r:id="rId3"/>
    <p:sldId id="263" r:id="rId4"/>
    <p:sldId id="565" r:id="rId5"/>
    <p:sldId id="566" r:id="rId6"/>
    <p:sldId id="615" r:id="rId7"/>
    <p:sldId id="567" r:id="rId8"/>
    <p:sldId id="664" r:id="rId9"/>
    <p:sldId id="569" r:id="rId10"/>
    <p:sldId id="264" r:id="rId11"/>
    <p:sldId id="265" r:id="rId12"/>
    <p:sldId id="266" r:id="rId13"/>
    <p:sldId id="268" r:id="rId14"/>
    <p:sldId id="307" r:id="rId15"/>
    <p:sldId id="308" r:id="rId16"/>
    <p:sldId id="309" r:id="rId17"/>
    <p:sldId id="273" r:id="rId18"/>
    <p:sldId id="269" r:id="rId19"/>
    <p:sldId id="310" r:id="rId20"/>
    <p:sldId id="270" r:id="rId21"/>
    <p:sldId id="271" r:id="rId22"/>
    <p:sldId id="272" r:id="rId23"/>
    <p:sldId id="274" r:id="rId24"/>
    <p:sldId id="275" r:id="rId25"/>
    <p:sldId id="311" r:id="rId26"/>
    <p:sldId id="277" r:id="rId27"/>
    <p:sldId id="278" r:id="rId28"/>
    <p:sldId id="279" r:id="rId29"/>
    <p:sldId id="280" r:id="rId30"/>
    <p:sldId id="281" r:id="rId31"/>
    <p:sldId id="282" r:id="rId32"/>
    <p:sldId id="283" r:id="rId33"/>
    <p:sldId id="284" r:id="rId34"/>
    <p:sldId id="285" r:id="rId35"/>
    <p:sldId id="286" r:id="rId36"/>
    <p:sldId id="312" r:id="rId37"/>
    <p:sldId id="287" r:id="rId38"/>
    <p:sldId id="288" r:id="rId39"/>
    <p:sldId id="289" r:id="rId40"/>
    <p:sldId id="290" r:id="rId41"/>
    <p:sldId id="292" r:id="rId42"/>
    <p:sldId id="293" r:id="rId43"/>
    <p:sldId id="294" r:id="rId44"/>
    <p:sldId id="295" r:id="rId45"/>
    <p:sldId id="296" r:id="rId46"/>
    <p:sldId id="297" r:id="rId47"/>
    <p:sldId id="298" r:id="rId48"/>
    <p:sldId id="299" r:id="rId49"/>
    <p:sldId id="300" r:id="rId50"/>
    <p:sldId id="301" r:id="rId51"/>
    <p:sldId id="302" r:id="rId52"/>
    <p:sldId id="304" r:id="rId53"/>
    <p:sldId id="303" r:id="rId54"/>
    <p:sldId id="305" r:id="rId55"/>
    <p:sldId id="306" r:id="rId56"/>
    <p:sldId id="948" r:id="rId57"/>
    <p:sldId id="950" r:id="rId58"/>
    <p:sldId id="261" r:id="rId59"/>
    <p:sldId id="952" r:id="rId60"/>
    <p:sldId id="953" r:id="rId61"/>
    <p:sldId id="954" r:id="rId62"/>
    <p:sldId id="955" r:id="rId63"/>
    <p:sldId id="956" r:id="rId64"/>
    <p:sldId id="957" r:id="rId65"/>
    <p:sldId id="958" r:id="rId66"/>
    <p:sldId id="959" r:id="rId67"/>
    <p:sldId id="960" r:id="rId68"/>
    <p:sldId id="276" r:id="rId69"/>
    <p:sldId id="961" r:id="rId70"/>
    <p:sldId id="962" r:id="rId71"/>
    <p:sldId id="963" r:id="rId72"/>
    <p:sldId id="964" r:id="rId73"/>
    <p:sldId id="965" r:id="rId74"/>
    <p:sldId id="966" r:id="rId75"/>
    <p:sldId id="967" r:id="rId76"/>
    <p:sldId id="968" r:id="rId77"/>
    <p:sldId id="969" r:id="rId78"/>
    <p:sldId id="970" r:id="rId79"/>
    <p:sldId id="971" r:id="rId80"/>
    <p:sldId id="972" r:id="rId81"/>
    <p:sldId id="973" r:id="rId82"/>
    <p:sldId id="974" r:id="rId83"/>
    <p:sldId id="975" r:id="rId84"/>
    <p:sldId id="976" r:id="rId85"/>
    <p:sldId id="977" r:id="rId86"/>
    <p:sldId id="978" r:id="rId87"/>
    <p:sldId id="987" r:id="rId88"/>
    <p:sldId id="979" r:id="rId89"/>
    <p:sldId id="980" r:id="rId90"/>
    <p:sldId id="981" r:id="rId91"/>
    <p:sldId id="982" r:id="rId92"/>
    <p:sldId id="983" r:id="rId93"/>
    <p:sldId id="984" r:id="rId94"/>
    <p:sldId id="985" r:id="rId95"/>
    <p:sldId id="986" r:id="rId96"/>
  </p:sldIdLst>
  <p:sldSz cx="9144000" cy="6858000" type="screen4x3"/>
  <p:notesSz cx="6858000" cy="9144000"/>
  <p:custDataLst>
    <p:tags r:id="rId98"/>
  </p:custDataLst>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4575" autoAdjust="0"/>
    <p:restoredTop sz="94280" autoAdjust="0"/>
  </p:normalViewPr>
  <p:slideViewPr>
    <p:cSldViewPr>
      <p:cViewPr>
        <p:scale>
          <a:sx n="69" d="100"/>
          <a:sy n="69" d="100"/>
        </p:scale>
        <p:origin x="2874" y="1104"/>
      </p:cViewPr>
      <p:guideLst>
        <p:guide orient="horz" pos="2160"/>
        <p:guide pos="2880"/>
      </p:guideLst>
    </p:cSldViewPr>
  </p:slideViewPr>
  <p:outlineViewPr>
    <p:cViewPr>
      <p:scale>
        <a:sx n="33" d="100"/>
        <a:sy n="33" d="100"/>
      </p:scale>
      <p:origin x="168" y="69782"/>
    </p:cViewPr>
  </p:outlineViewPr>
  <p:notesTextViewPr>
    <p:cViewPr>
      <p:scale>
        <a:sx n="1" d="1"/>
        <a:sy n="1" d="1"/>
      </p:scale>
      <p:origin x="0" y="0"/>
    </p:cViewPr>
  </p:notesTextViewPr>
  <p:sorterViewPr>
    <p:cViewPr varScale="1">
      <p:scale>
        <a:sx n="1" d="1"/>
        <a:sy n="1" d="1"/>
      </p:scale>
      <p:origin x="0" y="-1728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ags" Target="tags/tag1.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9E64BA-9A7A-42D1-A9BD-7FBD2FE070AD}" type="doc">
      <dgm:prSet loTypeId="urn:microsoft.com/office/officeart/2005/8/layout/vList2" loCatId="list" qsTypeId="urn:microsoft.com/office/officeart/2005/8/quickstyle/3d2" qsCatId="3D" csTypeId="urn:microsoft.com/office/officeart/2005/8/colors/colorful4" csCatId="colorful" phldr="1"/>
      <dgm:spPr/>
      <dgm:t>
        <a:bodyPr/>
        <a:lstStyle/>
        <a:p>
          <a:endParaRPr lang="en-US"/>
        </a:p>
      </dgm:t>
    </dgm:pt>
    <dgm:pt modelId="{39C4965C-F0CA-43C6-8D8F-0DBC11BDEDC5}">
      <dgm:prSet custT="1"/>
      <dgm:spPr/>
      <dgm:t>
        <a:bodyPr/>
        <a:lstStyle/>
        <a:p>
          <a:pPr rtl="0"/>
          <a:r>
            <a:rPr lang="en-US" sz="3200" b="1" dirty="0">
              <a:effectLst>
                <a:outerShdw blurRad="38100" dist="38100" dir="2700000" algn="tl">
                  <a:srgbClr val="000000">
                    <a:alpha val="43137"/>
                  </a:srgbClr>
                </a:outerShdw>
              </a:effectLst>
            </a:rPr>
            <a:t>Customer analysis</a:t>
          </a:r>
        </a:p>
      </dgm:t>
    </dgm:pt>
    <dgm:pt modelId="{BBF7E2B4-C301-409C-8030-A2821AB4AA77}" type="parTrans" cxnId="{E2491CFB-04F2-4E50-BCB0-32AFA987569D}">
      <dgm:prSet/>
      <dgm:spPr/>
      <dgm:t>
        <a:bodyPr/>
        <a:lstStyle/>
        <a:p>
          <a:endParaRPr lang="en-US"/>
        </a:p>
      </dgm:t>
    </dgm:pt>
    <dgm:pt modelId="{C46A7100-81D5-4638-B11E-89A03FEEB40F}" type="sibTrans" cxnId="{E2491CFB-04F2-4E50-BCB0-32AFA987569D}">
      <dgm:prSet/>
      <dgm:spPr/>
      <dgm:t>
        <a:bodyPr/>
        <a:lstStyle/>
        <a:p>
          <a:endParaRPr lang="en-US"/>
        </a:p>
      </dgm:t>
    </dgm:pt>
    <dgm:pt modelId="{F81A371A-97C1-4641-8EB5-0D8BA4A97D62}">
      <dgm:prSet custT="1"/>
      <dgm:spPr/>
      <dgm:t>
        <a:bodyPr/>
        <a:lstStyle/>
        <a:p>
          <a:pPr rtl="0"/>
          <a:r>
            <a:rPr lang="en-US" sz="3200" b="1" dirty="0">
              <a:effectLst>
                <a:outerShdw blurRad="38100" dist="38100" dir="2700000" algn="tl">
                  <a:srgbClr val="000000">
                    <a:alpha val="43137"/>
                  </a:srgbClr>
                </a:outerShdw>
              </a:effectLst>
            </a:rPr>
            <a:t>Selling products and services</a:t>
          </a:r>
        </a:p>
      </dgm:t>
    </dgm:pt>
    <dgm:pt modelId="{E321CA2E-E4F2-4DB6-883B-0FAC9DF2F5FD}" type="parTrans" cxnId="{C38BBE2E-CFD3-425E-91CD-3B22F3660C26}">
      <dgm:prSet/>
      <dgm:spPr/>
      <dgm:t>
        <a:bodyPr/>
        <a:lstStyle/>
        <a:p>
          <a:endParaRPr lang="en-US"/>
        </a:p>
      </dgm:t>
    </dgm:pt>
    <dgm:pt modelId="{BD19A3FB-B077-41F7-9489-997B7D944456}" type="sibTrans" cxnId="{C38BBE2E-CFD3-425E-91CD-3B22F3660C26}">
      <dgm:prSet/>
      <dgm:spPr/>
      <dgm:t>
        <a:bodyPr/>
        <a:lstStyle/>
        <a:p>
          <a:endParaRPr lang="en-US"/>
        </a:p>
      </dgm:t>
    </dgm:pt>
    <dgm:pt modelId="{364A9730-68DD-4E55-9375-CF5FC6DB3550}">
      <dgm:prSet custT="1"/>
      <dgm:spPr/>
      <dgm:t>
        <a:bodyPr/>
        <a:lstStyle/>
        <a:p>
          <a:pPr rtl="0"/>
          <a:r>
            <a:rPr lang="en-US" sz="3200" b="1" dirty="0">
              <a:effectLst>
                <a:outerShdw blurRad="38100" dist="38100" dir="2700000" algn="tl">
                  <a:srgbClr val="000000">
                    <a:alpha val="43137"/>
                  </a:srgbClr>
                </a:outerShdw>
              </a:effectLst>
            </a:rPr>
            <a:t>Product and service planning</a:t>
          </a:r>
        </a:p>
      </dgm:t>
    </dgm:pt>
    <dgm:pt modelId="{BE205B65-25AB-494D-A7A7-C735DD106F12}" type="parTrans" cxnId="{91DCFCEC-2567-49A2-BC65-E402D6799CC7}">
      <dgm:prSet/>
      <dgm:spPr/>
      <dgm:t>
        <a:bodyPr/>
        <a:lstStyle/>
        <a:p>
          <a:endParaRPr lang="en-US"/>
        </a:p>
      </dgm:t>
    </dgm:pt>
    <dgm:pt modelId="{7CF13AE6-25F8-4D7F-AC55-15382CA98FF6}" type="sibTrans" cxnId="{91DCFCEC-2567-49A2-BC65-E402D6799CC7}">
      <dgm:prSet/>
      <dgm:spPr/>
      <dgm:t>
        <a:bodyPr/>
        <a:lstStyle/>
        <a:p>
          <a:endParaRPr lang="en-US"/>
        </a:p>
      </dgm:t>
    </dgm:pt>
    <dgm:pt modelId="{7FE9199B-D541-41F9-9560-3B3ADB930D48}">
      <dgm:prSet custT="1"/>
      <dgm:spPr/>
      <dgm:t>
        <a:bodyPr/>
        <a:lstStyle/>
        <a:p>
          <a:pPr rtl="0"/>
          <a:r>
            <a:rPr lang="en-US" sz="3200" b="1" dirty="0">
              <a:effectLst>
                <a:outerShdw blurRad="38100" dist="38100" dir="2700000" algn="tl">
                  <a:srgbClr val="000000">
                    <a:alpha val="43137"/>
                  </a:srgbClr>
                </a:outerShdw>
              </a:effectLst>
            </a:rPr>
            <a:t>Pricing </a:t>
          </a:r>
        </a:p>
      </dgm:t>
    </dgm:pt>
    <dgm:pt modelId="{5FB55EFB-6DCC-4796-B47C-FBE5C779F094}" type="parTrans" cxnId="{A19577BB-3578-4578-ADAB-CA137DF491DC}">
      <dgm:prSet/>
      <dgm:spPr/>
      <dgm:t>
        <a:bodyPr/>
        <a:lstStyle/>
        <a:p>
          <a:endParaRPr lang="en-US"/>
        </a:p>
      </dgm:t>
    </dgm:pt>
    <dgm:pt modelId="{80E4177C-B603-46BF-93A8-CDE8D610F12B}" type="sibTrans" cxnId="{A19577BB-3578-4578-ADAB-CA137DF491DC}">
      <dgm:prSet/>
      <dgm:spPr/>
      <dgm:t>
        <a:bodyPr/>
        <a:lstStyle/>
        <a:p>
          <a:endParaRPr lang="en-US"/>
        </a:p>
      </dgm:t>
    </dgm:pt>
    <dgm:pt modelId="{02509DD8-E5F4-46AD-B391-CC9AF0B97083}">
      <dgm:prSet custT="1"/>
      <dgm:spPr/>
      <dgm:t>
        <a:bodyPr/>
        <a:lstStyle/>
        <a:p>
          <a:pPr rtl="0"/>
          <a:r>
            <a:rPr lang="en-US" sz="3200" b="1" dirty="0">
              <a:effectLst>
                <a:outerShdw blurRad="38100" dist="38100" dir="2700000" algn="tl">
                  <a:srgbClr val="000000">
                    <a:alpha val="43137"/>
                  </a:srgbClr>
                </a:outerShdw>
              </a:effectLst>
            </a:rPr>
            <a:t>Marketing research</a:t>
          </a:r>
        </a:p>
      </dgm:t>
    </dgm:pt>
    <dgm:pt modelId="{DB358176-E54F-4DC2-8D96-E3ABF3F8449C}" type="parTrans" cxnId="{92FAF380-F1F8-4527-9BFD-D1F98EFDD007}">
      <dgm:prSet/>
      <dgm:spPr/>
      <dgm:t>
        <a:bodyPr/>
        <a:lstStyle/>
        <a:p>
          <a:endParaRPr lang="en-US"/>
        </a:p>
      </dgm:t>
    </dgm:pt>
    <dgm:pt modelId="{CD552401-51BB-41AD-AF08-D69E83485DC3}" type="sibTrans" cxnId="{92FAF380-F1F8-4527-9BFD-D1F98EFDD007}">
      <dgm:prSet/>
      <dgm:spPr/>
      <dgm:t>
        <a:bodyPr/>
        <a:lstStyle/>
        <a:p>
          <a:endParaRPr lang="en-US"/>
        </a:p>
      </dgm:t>
    </dgm:pt>
    <dgm:pt modelId="{FD92D2D2-5EE8-49F7-8301-3A6CA530CC98}">
      <dgm:prSet custT="1"/>
      <dgm:spPr/>
      <dgm:t>
        <a:bodyPr/>
        <a:lstStyle/>
        <a:p>
          <a:pPr rtl="0"/>
          <a:r>
            <a:rPr lang="en-US" sz="3200" b="1" dirty="0">
              <a:effectLst>
                <a:outerShdw blurRad="38100" dist="38100" dir="2700000" algn="tl">
                  <a:srgbClr val="000000">
                    <a:alpha val="43137"/>
                  </a:srgbClr>
                </a:outerShdw>
              </a:effectLst>
            </a:rPr>
            <a:t>Cost/benefit analysis</a:t>
          </a:r>
        </a:p>
      </dgm:t>
    </dgm:pt>
    <dgm:pt modelId="{B70E5D7C-E7D1-44E0-B0B5-409F893A8262}" type="parTrans" cxnId="{8F8BF430-1C6A-4BF8-9A46-3C0B0A253A43}">
      <dgm:prSet/>
      <dgm:spPr/>
      <dgm:t>
        <a:bodyPr/>
        <a:lstStyle/>
        <a:p>
          <a:endParaRPr lang="en-US"/>
        </a:p>
      </dgm:t>
    </dgm:pt>
    <dgm:pt modelId="{AC20471C-3E7A-4824-BBF3-34E366C81A06}" type="sibTrans" cxnId="{8F8BF430-1C6A-4BF8-9A46-3C0B0A253A43}">
      <dgm:prSet/>
      <dgm:spPr/>
      <dgm:t>
        <a:bodyPr/>
        <a:lstStyle/>
        <a:p>
          <a:endParaRPr lang="en-US"/>
        </a:p>
      </dgm:t>
    </dgm:pt>
    <dgm:pt modelId="{CB54CB77-EB0C-47D0-AAE0-D1C7DEFB0D57}">
      <dgm:prSet custT="1"/>
      <dgm:spPr/>
      <dgm:t>
        <a:bodyPr/>
        <a:lstStyle/>
        <a:p>
          <a:r>
            <a:rPr lang="en-US" sz="3200" b="1" dirty="0"/>
            <a:t>Distribution</a:t>
          </a:r>
        </a:p>
      </dgm:t>
    </dgm:pt>
    <dgm:pt modelId="{FE03174D-A50A-4182-A9BE-DC2093859496}" type="parTrans" cxnId="{4BBBC69A-1197-464C-89D0-03D1A0B0A3A6}">
      <dgm:prSet/>
      <dgm:spPr/>
      <dgm:t>
        <a:bodyPr/>
        <a:lstStyle/>
        <a:p>
          <a:endParaRPr lang="en-HK"/>
        </a:p>
      </dgm:t>
    </dgm:pt>
    <dgm:pt modelId="{0FAA5868-4766-44E7-B9B4-A8E9F27E7811}" type="sibTrans" cxnId="{4BBBC69A-1197-464C-89D0-03D1A0B0A3A6}">
      <dgm:prSet/>
      <dgm:spPr/>
      <dgm:t>
        <a:bodyPr/>
        <a:lstStyle/>
        <a:p>
          <a:endParaRPr lang="en-HK"/>
        </a:p>
      </dgm:t>
    </dgm:pt>
    <dgm:pt modelId="{B0FD00D0-FC34-4EB2-ADF7-DF1C79ED9243}" type="pres">
      <dgm:prSet presAssocID="{669E64BA-9A7A-42D1-A9BD-7FBD2FE070AD}" presName="linear" presStyleCnt="0">
        <dgm:presLayoutVars>
          <dgm:animLvl val="lvl"/>
          <dgm:resizeHandles val="exact"/>
        </dgm:presLayoutVars>
      </dgm:prSet>
      <dgm:spPr/>
      <dgm:t>
        <a:bodyPr/>
        <a:lstStyle/>
        <a:p>
          <a:endParaRPr lang="en-US"/>
        </a:p>
      </dgm:t>
    </dgm:pt>
    <dgm:pt modelId="{F18D2631-D362-413D-AF08-1B54C57E880D}" type="pres">
      <dgm:prSet presAssocID="{39C4965C-F0CA-43C6-8D8F-0DBC11BDEDC5}" presName="parentText" presStyleLbl="node1" presStyleIdx="0" presStyleCnt="7">
        <dgm:presLayoutVars>
          <dgm:chMax val="0"/>
          <dgm:bulletEnabled val="1"/>
        </dgm:presLayoutVars>
      </dgm:prSet>
      <dgm:spPr/>
      <dgm:t>
        <a:bodyPr/>
        <a:lstStyle/>
        <a:p>
          <a:endParaRPr lang="en-US"/>
        </a:p>
      </dgm:t>
    </dgm:pt>
    <dgm:pt modelId="{5A253140-78B3-4589-9C05-F83BE44BC3F7}" type="pres">
      <dgm:prSet presAssocID="{C46A7100-81D5-4638-B11E-89A03FEEB40F}" presName="spacer" presStyleCnt="0"/>
      <dgm:spPr/>
    </dgm:pt>
    <dgm:pt modelId="{A1F78336-E206-4E5C-9CD1-6334D82AA42D}" type="pres">
      <dgm:prSet presAssocID="{F81A371A-97C1-4641-8EB5-0D8BA4A97D62}" presName="parentText" presStyleLbl="node1" presStyleIdx="1" presStyleCnt="7">
        <dgm:presLayoutVars>
          <dgm:chMax val="0"/>
          <dgm:bulletEnabled val="1"/>
        </dgm:presLayoutVars>
      </dgm:prSet>
      <dgm:spPr/>
      <dgm:t>
        <a:bodyPr/>
        <a:lstStyle/>
        <a:p>
          <a:endParaRPr lang="en-US"/>
        </a:p>
      </dgm:t>
    </dgm:pt>
    <dgm:pt modelId="{FB81EFD4-514F-4939-A765-EAB85A830631}" type="pres">
      <dgm:prSet presAssocID="{BD19A3FB-B077-41F7-9489-997B7D944456}" presName="spacer" presStyleCnt="0"/>
      <dgm:spPr/>
    </dgm:pt>
    <dgm:pt modelId="{E55C3F81-5BCA-4449-A0D0-6CFD1168F9E7}" type="pres">
      <dgm:prSet presAssocID="{364A9730-68DD-4E55-9375-CF5FC6DB3550}" presName="parentText" presStyleLbl="node1" presStyleIdx="2" presStyleCnt="7">
        <dgm:presLayoutVars>
          <dgm:chMax val="0"/>
          <dgm:bulletEnabled val="1"/>
        </dgm:presLayoutVars>
      </dgm:prSet>
      <dgm:spPr/>
      <dgm:t>
        <a:bodyPr/>
        <a:lstStyle/>
        <a:p>
          <a:endParaRPr lang="en-US"/>
        </a:p>
      </dgm:t>
    </dgm:pt>
    <dgm:pt modelId="{47C0A05D-90D1-4BC2-BF05-7CDC9EA556F5}" type="pres">
      <dgm:prSet presAssocID="{7CF13AE6-25F8-4D7F-AC55-15382CA98FF6}" presName="spacer" presStyleCnt="0"/>
      <dgm:spPr/>
    </dgm:pt>
    <dgm:pt modelId="{906B6D75-5667-4FA1-93C0-97A97E326069}" type="pres">
      <dgm:prSet presAssocID="{7FE9199B-D541-41F9-9560-3B3ADB930D48}" presName="parentText" presStyleLbl="node1" presStyleIdx="3" presStyleCnt="7">
        <dgm:presLayoutVars>
          <dgm:chMax val="0"/>
          <dgm:bulletEnabled val="1"/>
        </dgm:presLayoutVars>
      </dgm:prSet>
      <dgm:spPr/>
      <dgm:t>
        <a:bodyPr/>
        <a:lstStyle/>
        <a:p>
          <a:endParaRPr lang="en-US"/>
        </a:p>
      </dgm:t>
    </dgm:pt>
    <dgm:pt modelId="{20F12555-D6C4-4810-BE46-95DCCD81BC18}" type="pres">
      <dgm:prSet presAssocID="{80E4177C-B603-46BF-93A8-CDE8D610F12B}" presName="spacer" presStyleCnt="0"/>
      <dgm:spPr/>
    </dgm:pt>
    <dgm:pt modelId="{12EC7AD0-DE23-430D-BE66-40597D952A14}" type="pres">
      <dgm:prSet presAssocID="{CB54CB77-EB0C-47D0-AAE0-D1C7DEFB0D57}" presName="parentText" presStyleLbl="node1" presStyleIdx="4" presStyleCnt="7">
        <dgm:presLayoutVars>
          <dgm:chMax val="0"/>
          <dgm:bulletEnabled val="1"/>
        </dgm:presLayoutVars>
      </dgm:prSet>
      <dgm:spPr/>
      <dgm:t>
        <a:bodyPr/>
        <a:lstStyle/>
        <a:p>
          <a:endParaRPr lang="en-US"/>
        </a:p>
      </dgm:t>
    </dgm:pt>
    <dgm:pt modelId="{8B45A608-45F3-4E64-9C09-8277CB99722A}" type="pres">
      <dgm:prSet presAssocID="{0FAA5868-4766-44E7-B9B4-A8E9F27E7811}" presName="spacer" presStyleCnt="0"/>
      <dgm:spPr/>
    </dgm:pt>
    <dgm:pt modelId="{697DA872-EF84-48F8-8515-403A09B3FDC7}" type="pres">
      <dgm:prSet presAssocID="{02509DD8-E5F4-46AD-B391-CC9AF0B97083}" presName="parentText" presStyleLbl="node1" presStyleIdx="5" presStyleCnt="7">
        <dgm:presLayoutVars>
          <dgm:chMax val="0"/>
          <dgm:bulletEnabled val="1"/>
        </dgm:presLayoutVars>
      </dgm:prSet>
      <dgm:spPr/>
      <dgm:t>
        <a:bodyPr/>
        <a:lstStyle/>
        <a:p>
          <a:endParaRPr lang="en-US"/>
        </a:p>
      </dgm:t>
    </dgm:pt>
    <dgm:pt modelId="{A5567CD5-C994-4572-9249-DB0345A3836A}" type="pres">
      <dgm:prSet presAssocID="{CD552401-51BB-41AD-AF08-D69E83485DC3}" presName="spacer" presStyleCnt="0"/>
      <dgm:spPr/>
    </dgm:pt>
    <dgm:pt modelId="{860BC20B-F3BE-46CE-AF43-40C255AC9E7C}" type="pres">
      <dgm:prSet presAssocID="{FD92D2D2-5EE8-49F7-8301-3A6CA530CC98}" presName="parentText" presStyleLbl="node1" presStyleIdx="6" presStyleCnt="7">
        <dgm:presLayoutVars>
          <dgm:chMax val="0"/>
          <dgm:bulletEnabled val="1"/>
        </dgm:presLayoutVars>
      </dgm:prSet>
      <dgm:spPr/>
      <dgm:t>
        <a:bodyPr/>
        <a:lstStyle/>
        <a:p>
          <a:endParaRPr lang="en-US"/>
        </a:p>
      </dgm:t>
    </dgm:pt>
  </dgm:ptLst>
  <dgm:cxnLst>
    <dgm:cxn modelId="{77BA5727-946C-924A-B434-A87670BF4C76}" type="presOf" srcId="{39C4965C-F0CA-43C6-8D8F-0DBC11BDEDC5}" destId="{F18D2631-D362-413D-AF08-1B54C57E880D}" srcOrd="0" destOrd="0" presId="urn:microsoft.com/office/officeart/2005/8/layout/vList2"/>
    <dgm:cxn modelId="{8F8BF430-1C6A-4BF8-9A46-3C0B0A253A43}" srcId="{669E64BA-9A7A-42D1-A9BD-7FBD2FE070AD}" destId="{FD92D2D2-5EE8-49F7-8301-3A6CA530CC98}" srcOrd="6" destOrd="0" parTransId="{B70E5D7C-E7D1-44E0-B0B5-409F893A8262}" sibTransId="{AC20471C-3E7A-4824-BBF3-34E366C81A06}"/>
    <dgm:cxn modelId="{3A5E8594-8CB4-E14A-A954-07E5DCFE8C50}" type="presOf" srcId="{669E64BA-9A7A-42D1-A9BD-7FBD2FE070AD}" destId="{B0FD00D0-FC34-4EB2-ADF7-DF1C79ED9243}" srcOrd="0" destOrd="0" presId="urn:microsoft.com/office/officeart/2005/8/layout/vList2"/>
    <dgm:cxn modelId="{B9588A7B-558A-2048-97B2-EF0266465887}" type="presOf" srcId="{7FE9199B-D541-41F9-9560-3B3ADB930D48}" destId="{906B6D75-5667-4FA1-93C0-97A97E326069}" srcOrd="0" destOrd="0" presId="urn:microsoft.com/office/officeart/2005/8/layout/vList2"/>
    <dgm:cxn modelId="{91DCFCEC-2567-49A2-BC65-E402D6799CC7}" srcId="{669E64BA-9A7A-42D1-A9BD-7FBD2FE070AD}" destId="{364A9730-68DD-4E55-9375-CF5FC6DB3550}" srcOrd="2" destOrd="0" parTransId="{BE205B65-25AB-494D-A7A7-C735DD106F12}" sibTransId="{7CF13AE6-25F8-4D7F-AC55-15382CA98FF6}"/>
    <dgm:cxn modelId="{E2491CFB-04F2-4E50-BCB0-32AFA987569D}" srcId="{669E64BA-9A7A-42D1-A9BD-7FBD2FE070AD}" destId="{39C4965C-F0CA-43C6-8D8F-0DBC11BDEDC5}" srcOrd="0" destOrd="0" parTransId="{BBF7E2B4-C301-409C-8030-A2821AB4AA77}" sibTransId="{C46A7100-81D5-4638-B11E-89A03FEEB40F}"/>
    <dgm:cxn modelId="{F1DE8DE4-8F8F-FE48-BBC9-97F37186158D}" type="presOf" srcId="{FD92D2D2-5EE8-49F7-8301-3A6CA530CC98}" destId="{860BC20B-F3BE-46CE-AF43-40C255AC9E7C}" srcOrd="0" destOrd="0" presId="urn:microsoft.com/office/officeart/2005/8/layout/vList2"/>
    <dgm:cxn modelId="{88DCA632-EB7D-274B-9F1E-59257FE9DFEB}" type="presOf" srcId="{02509DD8-E5F4-46AD-B391-CC9AF0B97083}" destId="{697DA872-EF84-48F8-8515-403A09B3FDC7}" srcOrd="0" destOrd="0" presId="urn:microsoft.com/office/officeart/2005/8/layout/vList2"/>
    <dgm:cxn modelId="{6B32340D-78D5-3D45-AD17-FB69D479027B}" type="presOf" srcId="{F81A371A-97C1-4641-8EB5-0D8BA4A97D62}" destId="{A1F78336-E206-4E5C-9CD1-6334D82AA42D}" srcOrd="0" destOrd="0" presId="urn:microsoft.com/office/officeart/2005/8/layout/vList2"/>
    <dgm:cxn modelId="{13139EA3-8961-CF40-BB00-06FBDF327131}" type="presOf" srcId="{364A9730-68DD-4E55-9375-CF5FC6DB3550}" destId="{E55C3F81-5BCA-4449-A0D0-6CFD1168F9E7}" srcOrd="0" destOrd="0" presId="urn:microsoft.com/office/officeart/2005/8/layout/vList2"/>
    <dgm:cxn modelId="{A19577BB-3578-4578-ADAB-CA137DF491DC}" srcId="{669E64BA-9A7A-42D1-A9BD-7FBD2FE070AD}" destId="{7FE9199B-D541-41F9-9560-3B3ADB930D48}" srcOrd="3" destOrd="0" parTransId="{5FB55EFB-6DCC-4796-B47C-FBE5C779F094}" sibTransId="{80E4177C-B603-46BF-93A8-CDE8D610F12B}"/>
    <dgm:cxn modelId="{92FAF380-F1F8-4527-9BFD-D1F98EFDD007}" srcId="{669E64BA-9A7A-42D1-A9BD-7FBD2FE070AD}" destId="{02509DD8-E5F4-46AD-B391-CC9AF0B97083}" srcOrd="5" destOrd="0" parTransId="{DB358176-E54F-4DC2-8D96-E3ABF3F8449C}" sibTransId="{CD552401-51BB-41AD-AF08-D69E83485DC3}"/>
    <dgm:cxn modelId="{4BBBC69A-1197-464C-89D0-03D1A0B0A3A6}" srcId="{669E64BA-9A7A-42D1-A9BD-7FBD2FE070AD}" destId="{CB54CB77-EB0C-47D0-AAE0-D1C7DEFB0D57}" srcOrd="4" destOrd="0" parTransId="{FE03174D-A50A-4182-A9BE-DC2093859496}" sibTransId="{0FAA5868-4766-44E7-B9B4-A8E9F27E7811}"/>
    <dgm:cxn modelId="{C38BBE2E-CFD3-425E-91CD-3B22F3660C26}" srcId="{669E64BA-9A7A-42D1-A9BD-7FBD2FE070AD}" destId="{F81A371A-97C1-4641-8EB5-0D8BA4A97D62}" srcOrd="1" destOrd="0" parTransId="{E321CA2E-E4F2-4DB6-883B-0FAC9DF2F5FD}" sibTransId="{BD19A3FB-B077-41F7-9489-997B7D944456}"/>
    <dgm:cxn modelId="{E6945C62-44C9-4FE3-AE1E-2C2D4331EDD8}" type="presOf" srcId="{CB54CB77-EB0C-47D0-AAE0-D1C7DEFB0D57}" destId="{12EC7AD0-DE23-430D-BE66-40597D952A14}" srcOrd="0" destOrd="0" presId="urn:microsoft.com/office/officeart/2005/8/layout/vList2"/>
    <dgm:cxn modelId="{6F339185-60B2-1445-ACA7-06F22AB6B876}" type="presParOf" srcId="{B0FD00D0-FC34-4EB2-ADF7-DF1C79ED9243}" destId="{F18D2631-D362-413D-AF08-1B54C57E880D}" srcOrd="0" destOrd="0" presId="urn:microsoft.com/office/officeart/2005/8/layout/vList2"/>
    <dgm:cxn modelId="{25EE4C68-4FF5-F248-9A13-CC219ADECECF}" type="presParOf" srcId="{B0FD00D0-FC34-4EB2-ADF7-DF1C79ED9243}" destId="{5A253140-78B3-4589-9C05-F83BE44BC3F7}" srcOrd="1" destOrd="0" presId="urn:microsoft.com/office/officeart/2005/8/layout/vList2"/>
    <dgm:cxn modelId="{A87815B0-2E09-E04D-B315-179B4CA09F9E}" type="presParOf" srcId="{B0FD00D0-FC34-4EB2-ADF7-DF1C79ED9243}" destId="{A1F78336-E206-4E5C-9CD1-6334D82AA42D}" srcOrd="2" destOrd="0" presId="urn:microsoft.com/office/officeart/2005/8/layout/vList2"/>
    <dgm:cxn modelId="{436BC4C6-8657-C646-8D42-DE670EC2B112}" type="presParOf" srcId="{B0FD00D0-FC34-4EB2-ADF7-DF1C79ED9243}" destId="{FB81EFD4-514F-4939-A765-EAB85A830631}" srcOrd="3" destOrd="0" presId="urn:microsoft.com/office/officeart/2005/8/layout/vList2"/>
    <dgm:cxn modelId="{7DDF4624-BC86-4148-9276-5F0A4B9945A1}" type="presParOf" srcId="{B0FD00D0-FC34-4EB2-ADF7-DF1C79ED9243}" destId="{E55C3F81-5BCA-4449-A0D0-6CFD1168F9E7}" srcOrd="4" destOrd="0" presId="urn:microsoft.com/office/officeart/2005/8/layout/vList2"/>
    <dgm:cxn modelId="{18BCF891-C83C-9940-8E26-2D8346961A78}" type="presParOf" srcId="{B0FD00D0-FC34-4EB2-ADF7-DF1C79ED9243}" destId="{47C0A05D-90D1-4BC2-BF05-7CDC9EA556F5}" srcOrd="5" destOrd="0" presId="urn:microsoft.com/office/officeart/2005/8/layout/vList2"/>
    <dgm:cxn modelId="{1EBE7A28-5A66-8C4C-AAC3-970D81E48747}" type="presParOf" srcId="{B0FD00D0-FC34-4EB2-ADF7-DF1C79ED9243}" destId="{906B6D75-5667-4FA1-93C0-97A97E326069}" srcOrd="6" destOrd="0" presId="urn:microsoft.com/office/officeart/2005/8/layout/vList2"/>
    <dgm:cxn modelId="{0E6F04C4-A585-4291-ADFA-CC2E56AEDAA7}" type="presParOf" srcId="{B0FD00D0-FC34-4EB2-ADF7-DF1C79ED9243}" destId="{20F12555-D6C4-4810-BE46-95DCCD81BC18}" srcOrd="7" destOrd="0" presId="urn:microsoft.com/office/officeart/2005/8/layout/vList2"/>
    <dgm:cxn modelId="{0763A998-BE27-4701-AB28-2A2788EDCF68}" type="presParOf" srcId="{B0FD00D0-FC34-4EB2-ADF7-DF1C79ED9243}" destId="{12EC7AD0-DE23-430D-BE66-40597D952A14}" srcOrd="8" destOrd="0" presId="urn:microsoft.com/office/officeart/2005/8/layout/vList2"/>
    <dgm:cxn modelId="{29210E24-335E-47A8-9653-3B10CF46F6DF}" type="presParOf" srcId="{B0FD00D0-FC34-4EB2-ADF7-DF1C79ED9243}" destId="{8B45A608-45F3-4E64-9C09-8277CB99722A}" srcOrd="9" destOrd="0" presId="urn:microsoft.com/office/officeart/2005/8/layout/vList2"/>
    <dgm:cxn modelId="{E736AF9C-1F13-ED4F-A13C-D2B1664DA529}" type="presParOf" srcId="{B0FD00D0-FC34-4EB2-ADF7-DF1C79ED9243}" destId="{697DA872-EF84-48F8-8515-403A09B3FDC7}" srcOrd="10" destOrd="0" presId="urn:microsoft.com/office/officeart/2005/8/layout/vList2"/>
    <dgm:cxn modelId="{7208E69B-F8A3-3840-B732-01E2275A9C76}" type="presParOf" srcId="{B0FD00D0-FC34-4EB2-ADF7-DF1C79ED9243}" destId="{A5567CD5-C994-4572-9249-DB0345A3836A}" srcOrd="11" destOrd="0" presId="urn:microsoft.com/office/officeart/2005/8/layout/vList2"/>
    <dgm:cxn modelId="{FA1E6E4E-1F33-3444-AFB6-3CC523B9ADF7}" type="presParOf" srcId="{B0FD00D0-FC34-4EB2-ADF7-DF1C79ED9243}" destId="{860BC20B-F3BE-46CE-AF43-40C255AC9E7C}" srcOrd="12" destOrd="0" presId="urn:microsoft.com/office/officeart/2005/8/layout/vList2"/>
  </dgm:cxnLst>
  <dgm:bg>
    <a:solidFill>
      <a:schemeClr val="bg1"/>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D2631-D362-413D-AF08-1B54C57E880D}">
      <dsp:nvSpPr>
        <dsp:cNvPr id="0" name=""/>
        <dsp:cNvSpPr/>
      </dsp:nvSpPr>
      <dsp:spPr>
        <a:xfrm>
          <a:off x="0" y="1156"/>
          <a:ext cx="8229600" cy="634073"/>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effectLst>
                <a:outerShdw blurRad="38100" dist="38100" dir="2700000" algn="tl">
                  <a:srgbClr val="000000">
                    <a:alpha val="43137"/>
                  </a:srgbClr>
                </a:outerShdw>
              </a:effectLst>
            </a:rPr>
            <a:t>Customer analysis</a:t>
          </a:r>
        </a:p>
      </dsp:txBody>
      <dsp:txXfrm>
        <a:off x="30953" y="32109"/>
        <a:ext cx="8167694" cy="572167"/>
      </dsp:txXfrm>
    </dsp:sp>
    <dsp:sp modelId="{A1F78336-E206-4E5C-9CD1-6334D82AA42D}">
      <dsp:nvSpPr>
        <dsp:cNvPr id="0" name=""/>
        <dsp:cNvSpPr/>
      </dsp:nvSpPr>
      <dsp:spPr>
        <a:xfrm>
          <a:off x="0" y="649419"/>
          <a:ext cx="8229600" cy="634073"/>
        </a:xfrm>
        <a:prstGeom prst="roundRect">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effectLst>
                <a:outerShdw blurRad="38100" dist="38100" dir="2700000" algn="tl">
                  <a:srgbClr val="000000">
                    <a:alpha val="43137"/>
                  </a:srgbClr>
                </a:outerShdw>
              </a:effectLst>
            </a:rPr>
            <a:t>Selling products and services</a:t>
          </a:r>
        </a:p>
      </dsp:txBody>
      <dsp:txXfrm>
        <a:off x="30953" y="680372"/>
        <a:ext cx="8167694" cy="572167"/>
      </dsp:txXfrm>
    </dsp:sp>
    <dsp:sp modelId="{E55C3F81-5BCA-4449-A0D0-6CFD1168F9E7}">
      <dsp:nvSpPr>
        <dsp:cNvPr id="0" name=""/>
        <dsp:cNvSpPr/>
      </dsp:nvSpPr>
      <dsp:spPr>
        <a:xfrm>
          <a:off x="0" y="1297681"/>
          <a:ext cx="8229600" cy="634073"/>
        </a:xfrm>
        <a:prstGeom prst="roundRect">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effectLst>
                <a:outerShdw blurRad="38100" dist="38100" dir="2700000" algn="tl">
                  <a:srgbClr val="000000">
                    <a:alpha val="43137"/>
                  </a:srgbClr>
                </a:outerShdw>
              </a:effectLst>
            </a:rPr>
            <a:t>Product and service planning</a:t>
          </a:r>
        </a:p>
      </dsp:txBody>
      <dsp:txXfrm>
        <a:off x="30953" y="1328634"/>
        <a:ext cx="8167694" cy="572167"/>
      </dsp:txXfrm>
    </dsp:sp>
    <dsp:sp modelId="{906B6D75-5667-4FA1-93C0-97A97E326069}">
      <dsp:nvSpPr>
        <dsp:cNvPr id="0" name=""/>
        <dsp:cNvSpPr/>
      </dsp:nvSpPr>
      <dsp:spPr>
        <a:xfrm>
          <a:off x="0" y="1945944"/>
          <a:ext cx="8229600" cy="634073"/>
        </a:xfrm>
        <a:prstGeom prst="round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effectLst>
                <a:outerShdw blurRad="38100" dist="38100" dir="2700000" algn="tl">
                  <a:srgbClr val="000000">
                    <a:alpha val="43137"/>
                  </a:srgbClr>
                </a:outerShdw>
              </a:effectLst>
            </a:rPr>
            <a:t>Pricing </a:t>
          </a:r>
        </a:p>
      </dsp:txBody>
      <dsp:txXfrm>
        <a:off x="30953" y="1976897"/>
        <a:ext cx="8167694" cy="572167"/>
      </dsp:txXfrm>
    </dsp:sp>
    <dsp:sp modelId="{12EC7AD0-DE23-430D-BE66-40597D952A14}">
      <dsp:nvSpPr>
        <dsp:cNvPr id="0" name=""/>
        <dsp:cNvSpPr/>
      </dsp:nvSpPr>
      <dsp:spPr>
        <a:xfrm>
          <a:off x="0" y="2594207"/>
          <a:ext cx="8229600" cy="634073"/>
        </a:xfrm>
        <a:prstGeom prst="roundRect">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US" sz="3200" b="1" kern="1200" dirty="0"/>
            <a:t>Distribution</a:t>
          </a:r>
        </a:p>
      </dsp:txBody>
      <dsp:txXfrm>
        <a:off x="30953" y="2625160"/>
        <a:ext cx="8167694" cy="572167"/>
      </dsp:txXfrm>
    </dsp:sp>
    <dsp:sp modelId="{697DA872-EF84-48F8-8515-403A09B3FDC7}">
      <dsp:nvSpPr>
        <dsp:cNvPr id="0" name=""/>
        <dsp:cNvSpPr/>
      </dsp:nvSpPr>
      <dsp:spPr>
        <a:xfrm>
          <a:off x="0" y="3242470"/>
          <a:ext cx="8229600" cy="634073"/>
        </a:xfrm>
        <a:prstGeom prst="roundRect">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effectLst>
                <a:outerShdw blurRad="38100" dist="38100" dir="2700000" algn="tl">
                  <a:srgbClr val="000000">
                    <a:alpha val="43137"/>
                  </a:srgbClr>
                </a:outerShdw>
              </a:effectLst>
            </a:rPr>
            <a:t>Marketing research</a:t>
          </a:r>
        </a:p>
      </dsp:txBody>
      <dsp:txXfrm>
        <a:off x="30953" y="3273423"/>
        <a:ext cx="8167694" cy="572167"/>
      </dsp:txXfrm>
    </dsp:sp>
    <dsp:sp modelId="{860BC20B-F3BE-46CE-AF43-40C255AC9E7C}">
      <dsp:nvSpPr>
        <dsp:cNvPr id="0" name=""/>
        <dsp:cNvSpPr/>
      </dsp:nvSpPr>
      <dsp:spPr>
        <a:xfrm>
          <a:off x="0" y="3890733"/>
          <a:ext cx="8229600" cy="634073"/>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a:effectLst>
                <a:outerShdw blurRad="38100" dist="38100" dir="2700000" algn="tl">
                  <a:srgbClr val="000000">
                    <a:alpha val="43137"/>
                  </a:srgbClr>
                </a:outerShdw>
              </a:effectLst>
            </a:rPr>
            <a:t>Cost/benefit analysis</a:t>
          </a:r>
        </a:p>
      </dsp:txBody>
      <dsp:txXfrm>
        <a:off x="30953" y="3921686"/>
        <a:ext cx="8167694" cy="5721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1AB59E1A-74A4-4E82-9823-98D87756228A}" type="datetime1">
              <a:rPr lang="en-US" altLang="en-US"/>
              <a:pPr/>
              <a:t>9/10/2019</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6DA0AA9-8E94-4062-A355-C9A52FC50B9D}" type="slidenum">
              <a:rPr lang="en-US" altLang="en-US"/>
              <a:pPr/>
              <a:t>‹#›</a:t>
            </a:fld>
            <a:endParaRPr lang="en-US" altLang="en-US" dirty="0"/>
          </a:p>
        </p:txBody>
      </p:sp>
    </p:spTree>
    <p:extLst>
      <p:ext uri="{BB962C8B-B14F-4D97-AF65-F5344CB8AC3E}">
        <p14:creationId xmlns:p14="http://schemas.microsoft.com/office/powerpoint/2010/main" val="146021342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a:t>
            </a:fld>
            <a:endParaRPr lang="en-US" altLang="en-US" dirty="0"/>
          </a:p>
        </p:txBody>
      </p:sp>
    </p:spTree>
    <p:extLst>
      <p:ext uri="{BB962C8B-B14F-4D97-AF65-F5344CB8AC3E}">
        <p14:creationId xmlns:p14="http://schemas.microsoft.com/office/powerpoint/2010/main" val="3181512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Strategies are designed in part to improve on a firm’s weaknesses, turning them into strengths—and maybe even into distinctive competencies that can provide the firm with competitive advantages over rival firms.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a:t>
            </a:fld>
            <a:endParaRPr lang="en-US" altLang="en-US" dirty="0"/>
          </a:p>
        </p:txBody>
      </p:sp>
    </p:spTree>
    <p:extLst>
      <p:ext uri="{BB962C8B-B14F-4D97-AF65-F5344CB8AC3E}">
        <p14:creationId xmlns:p14="http://schemas.microsoft.com/office/powerpoint/2010/main" val="3606225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All organizations have strengths and weaknesses in the functional areas of business. No enterprise is equally strong or weak in all areas. Strategic planning is most successful when managers and employees from all functional areas work together to provide ideas and information.</a:t>
            </a:r>
            <a:endParaRPr lang="en-US" altLang="en-US" dirty="0"/>
          </a:p>
        </p:txBody>
      </p:sp>
      <p:sp>
        <p:nvSpPr>
          <p:cNvPr id="153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688E5D3-17AA-42B9-B4CA-B3D03D896C4F}" type="slidenum">
              <a:rPr lang="en-US" altLang="en-US" sz="1200"/>
              <a:pPr eaLnBrk="1" hangingPunct="1"/>
              <a:t>3</a:t>
            </a:fld>
            <a:endParaRPr lang="en-US" altLang="en-US" sz="1200" dirty="0"/>
          </a:p>
        </p:txBody>
      </p:sp>
    </p:spTree>
    <p:extLst>
      <p:ext uri="{BB962C8B-B14F-4D97-AF65-F5344CB8AC3E}">
        <p14:creationId xmlns:p14="http://schemas.microsoft.com/office/powerpoint/2010/main" val="2143260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Rot="1" noChangeAspect="1" noChangeArrowheads="1" noTextEdit="1"/>
          </p:cNvSpPr>
          <p:nvPr>
            <p:ph type="sldImg"/>
          </p:nvPr>
        </p:nvSpPr>
        <p:spPr>
          <a:ln/>
        </p:spPr>
      </p:sp>
      <p:sp>
        <p:nvSpPr>
          <p:cNvPr id="3993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739229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ChangeArrowheads="1" noTextEdit="1"/>
          </p:cNvSpPr>
          <p:nvPr>
            <p:ph type="sldImg"/>
          </p:nvPr>
        </p:nvSpPr>
        <p:spPr>
          <a:ln/>
        </p:spPr>
      </p:sp>
      <p:sp>
        <p:nvSpPr>
          <p:cNvPr id="4301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529716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9ADEB446-2521-4CC3-8C8C-8C4F48B355A8}" type="slidenum">
              <a:rPr lang="en-US" smtClean="0"/>
              <a:pPr>
                <a:defRPr/>
              </a:pPr>
              <a:t>6</a:t>
            </a:fld>
            <a:endParaRPr lang="en-US" dirty="0"/>
          </a:p>
        </p:txBody>
      </p:sp>
    </p:spTree>
    <p:extLst>
      <p:ext uri="{BB962C8B-B14F-4D97-AF65-F5344CB8AC3E}">
        <p14:creationId xmlns:p14="http://schemas.microsoft.com/office/powerpoint/2010/main" val="2722932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Rot="1" noChangeAspect="1" noChangeArrowheads="1" noTextEdit="1"/>
          </p:cNvSpPr>
          <p:nvPr>
            <p:ph type="sldImg"/>
          </p:nvPr>
        </p:nvSpPr>
        <p:spPr>
          <a:ln/>
        </p:spPr>
      </p:sp>
      <p:sp>
        <p:nvSpPr>
          <p:cNvPr id="4608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421563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Rot="1" noChangeAspect="1" noChangeArrowheads="1" noTextEdit="1"/>
          </p:cNvSpPr>
          <p:nvPr>
            <p:ph type="sldImg"/>
          </p:nvPr>
        </p:nvSpPr>
        <p:spPr>
          <a:ln/>
        </p:spPr>
      </p:sp>
      <p:sp>
        <p:nvSpPr>
          <p:cNvPr id="46082"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77433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Rot="1" noChangeAspect="1" noChangeArrowheads="1" noTextEdit="1"/>
          </p:cNvSpPr>
          <p:nvPr>
            <p:ph type="sldImg"/>
          </p:nvPr>
        </p:nvSpPr>
        <p:spPr>
          <a:ln/>
        </p:spPr>
      </p:sp>
      <p:sp>
        <p:nvSpPr>
          <p:cNvPr id="4813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503000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Physical resources include all plant and equipment, location, technology, raw materials, machines; human resources include all employees, training, experience, intelligence, knowledge, skills, abilities; and organizational resources include firm structure, planning processes, information systems, patents, trademarks, copyrights, databases, and so on.</a:t>
            </a: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5419B45-4444-4DA8-8CF6-FC939B6F30CC}" type="slidenum">
              <a:rPr lang="en-US" altLang="en-US" sz="1200"/>
              <a:pPr eaLnBrk="1" hangingPunct="1"/>
              <a:t>11</a:t>
            </a:fld>
            <a:endParaRPr lang="en-US" altLang="en-US" sz="1200" dirty="0"/>
          </a:p>
        </p:txBody>
      </p:sp>
    </p:spTree>
    <p:extLst>
      <p:ext uri="{BB962C8B-B14F-4D97-AF65-F5344CB8AC3E}">
        <p14:creationId xmlns:p14="http://schemas.microsoft.com/office/powerpoint/2010/main" val="630283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basic premise of the RBV is that the mix, type, amount, and nature of a firm’s internal resources should be considered first and foremost in devising strategies that can lead to sustainable competitive advantage.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12</a:t>
            </a:fld>
            <a:endParaRPr lang="en-US" altLang="en-US" dirty="0"/>
          </a:p>
        </p:txBody>
      </p:sp>
    </p:spTree>
    <p:extLst>
      <p:ext uri="{BB962C8B-B14F-4D97-AF65-F5344CB8AC3E}">
        <p14:creationId xmlns:p14="http://schemas.microsoft.com/office/powerpoint/2010/main" val="3389358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Every business entity has a unique organizational culture that impacts strategic-planning activities.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13</a:t>
            </a:fld>
            <a:endParaRPr lang="en-US" altLang="en-US" dirty="0"/>
          </a:p>
        </p:txBody>
      </p:sp>
    </p:spTree>
    <p:extLst>
      <p:ext uri="{BB962C8B-B14F-4D97-AF65-F5344CB8AC3E}">
        <p14:creationId xmlns:p14="http://schemas.microsoft.com/office/powerpoint/2010/main" val="39592315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Remarkably resistant to change, culture can represent a major strength or weakness for any firm. It can be an underlying reason for strengths or weaknesses in any of the major business functions.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14</a:t>
            </a:fld>
            <a:endParaRPr lang="en-US" altLang="en-US" dirty="0"/>
          </a:p>
        </p:txBody>
      </p:sp>
    </p:spTree>
    <p:extLst>
      <p:ext uri="{BB962C8B-B14F-4D97-AF65-F5344CB8AC3E}">
        <p14:creationId xmlns:p14="http://schemas.microsoft.com/office/powerpoint/2010/main" val="2610967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products or dimensions are levers that strategists can use to influence and direct strategy formulation, implementation, and evaluation activities.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15</a:t>
            </a:fld>
            <a:endParaRPr lang="en-US" altLang="en-US" dirty="0"/>
          </a:p>
        </p:txBody>
      </p:sp>
    </p:spTree>
    <p:extLst>
      <p:ext uri="{BB962C8B-B14F-4D97-AF65-F5344CB8AC3E}">
        <p14:creationId xmlns:p14="http://schemas.microsoft.com/office/powerpoint/2010/main" val="2418812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Table 4-2 provides some example (possible) aspects of an organization’s culture. Note that you might want to ask employees and managers to rate the degree that the dimension characterizes the firm.</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16</a:t>
            </a:fld>
            <a:endParaRPr lang="en-US" altLang="en-US" dirty="0"/>
          </a:p>
        </p:txBody>
      </p:sp>
    </p:spTree>
    <p:extLst>
      <p:ext uri="{BB962C8B-B14F-4D97-AF65-F5344CB8AC3E}">
        <p14:creationId xmlns:p14="http://schemas.microsoft.com/office/powerpoint/2010/main" val="2268629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latin typeface="Arial" charset="0"/>
                <a:ea typeface="MS PGothic" pitchFamily="34" charset="-128"/>
                <a:cs typeface="Arial" charset="0"/>
              </a:rPr>
              <a:t>These activities are important to assess in strategic planning because an organization should continually capitalize on its management strengths and improve on its management weaknesses.</a:t>
            </a:r>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17</a:t>
            </a:fld>
            <a:endParaRPr lang="en-US" altLang="en-US" dirty="0"/>
          </a:p>
        </p:txBody>
      </p:sp>
    </p:spTree>
    <p:extLst>
      <p:ext uri="{BB962C8B-B14F-4D97-AF65-F5344CB8AC3E}">
        <p14:creationId xmlns:p14="http://schemas.microsoft.com/office/powerpoint/2010/main" val="835844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Planning consists of all those managerial activities related to preparing for the future.</a:t>
            </a:r>
          </a:p>
          <a:p>
            <a:r>
              <a:rPr lang="en-US" sz="1200" b="0" i="0" u="none" strike="noStrike" kern="1200" baseline="0" dirty="0">
                <a:solidFill>
                  <a:schemeClr val="tx1"/>
                </a:solidFill>
                <a:latin typeface="+mn-lt"/>
                <a:ea typeface="MS PGothic" pitchFamily="34" charset="-128"/>
                <a:cs typeface="ＭＳ Ｐゴシック" pitchFamily="42" charset="-128"/>
              </a:rPr>
              <a:t>Organizing includes all those managerial activities that result in a structure of task and authority relationships.</a:t>
            </a:r>
          </a:p>
          <a:p>
            <a:r>
              <a:rPr lang="en-US" sz="1200" b="0" i="0" u="none" strike="noStrike" kern="1200" baseline="0" dirty="0">
                <a:solidFill>
                  <a:schemeClr val="tx1"/>
                </a:solidFill>
                <a:latin typeface="+mn-lt"/>
                <a:ea typeface="MS PGothic" pitchFamily="34" charset="-128"/>
                <a:cs typeface="ＭＳ Ｐゴシック" pitchFamily="42" charset="-128"/>
              </a:rPr>
              <a:t>Motivating involves efforts directed toward shaping human behavior.</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18</a:t>
            </a:fld>
            <a:endParaRPr lang="en-US" altLang="en-US" dirty="0"/>
          </a:p>
        </p:txBody>
      </p:sp>
    </p:spTree>
    <p:extLst>
      <p:ext uri="{BB962C8B-B14F-4D97-AF65-F5344CB8AC3E}">
        <p14:creationId xmlns:p14="http://schemas.microsoft.com/office/powerpoint/2010/main" val="18100972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Staffing refers to human resource (HR) activities.</a:t>
            </a:r>
          </a:p>
          <a:p>
            <a:r>
              <a:rPr lang="en-US" sz="1200" b="0" i="0" u="none" strike="noStrike" kern="1200" baseline="0" dirty="0">
                <a:solidFill>
                  <a:schemeClr val="tx1"/>
                </a:solidFill>
                <a:latin typeface="+mn-lt"/>
                <a:ea typeface="MS PGothic" pitchFamily="34" charset="-128"/>
                <a:cs typeface="ＭＳ Ｐゴシック" pitchFamily="42" charset="-128"/>
              </a:rPr>
              <a:t>Controlling refers to all those managerial activities directed toward ensuring that actual results are consistent with planned results.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19</a:t>
            </a:fld>
            <a:endParaRPr lang="en-US" altLang="en-US" dirty="0"/>
          </a:p>
        </p:txBody>
      </p:sp>
    </p:spTree>
    <p:extLst>
      <p:ext uri="{BB962C8B-B14F-4D97-AF65-F5344CB8AC3E}">
        <p14:creationId xmlns:p14="http://schemas.microsoft.com/office/powerpoint/2010/main" val="29390472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This checklist of questions can help determine specific strengths and weaknesses in the functional area of business. An answer of </a:t>
            </a:r>
            <a:r>
              <a:rPr lang="en-US" sz="1200" b="0" i="1" u="none" strike="noStrike" kern="1200" baseline="0" dirty="0">
                <a:solidFill>
                  <a:schemeClr val="tx1"/>
                </a:solidFill>
                <a:latin typeface="+mn-lt"/>
                <a:ea typeface="MS PGothic" pitchFamily="34" charset="-128"/>
                <a:cs typeface="ＭＳ Ｐゴシック" pitchFamily="42" charset="-128"/>
              </a:rPr>
              <a:t>no </a:t>
            </a:r>
            <a:r>
              <a:rPr lang="en-US" sz="1200" b="0" i="0" u="none" strike="noStrike" kern="1200" baseline="0" dirty="0">
                <a:solidFill>
                  <a:schemeClr val="tx1"/>
                </a:solidFill>
                <a:latin typeface="+mn-lt"/>
                <a:ea typeface="MS PGothic" pitchFamily="34" charset="-128"/>
                <a:cs typeface="ＭＳ Ｐゴシック" pitchFamily="42" charset="-128"/>
              </a:rPr>
              <a:t>to any question could indicate a potential weakness. Positive or </a:t>
            </a:r>
            <a:r>
              <a:rPr lang="en-US" sz="1200" b="0" i="1" u="none" strike="noStrike" kern="1200" baseline="0" dirty="0">
                <a:solidFill>
                  <a:schemeClr val="tx1"/>
                </a:solidFill>
                <a:latin typeface="+mn-lt"/>
                <a:ea typeface="MS PGothic" pitchFamily="34" charset="-128"/>
                <a:cs typeface="ＭＳ Ｐゴシック" pitchFamily="42" charset="-128"/>
              </a:rPr>
              <a:t>yes </a:t>
            </a:r>
            <a:r>
              <a:rPr lang="en-US" sz="1200" b="0" i="0" u="none" strike="noStrike" kern="1200" baseline="0" dirty="0">
                <a:solidFill>
                  <a:schemeClr val="tx1"/>
                </a:solidFill>
                <a:latin typeface="+mn-lt"/>
                <a:ea typeface="MS PGothic" pitchFamily="34" charset="-128"/>
                <a:cs typeface="ＭＳ Ｐゴシック" pitchFamily="42" charset="-128"/>
              </a:rPr>
              <a:t>answers to the checklist questions suggest potential areas of strength.</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20</a:t>
            </a:fld>
            <a:endParaRPr lang="en-US" altLang="en-US" dirty="0"/>
          </a:p>
        </p:txBody>
      </p:sp>
    </p:spTree>
    <p:extLst>
      <p:ext uri="{BB962C8B-B14F-4D97-AF65-F5344CB8AC3E}">
        <p14:creationId xmlns:p14="http://schemas.microsoft.com/office/powerpoint/2010/main" val="1093615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Marketing can be described as the process of defining, anticipating, creating, and fulfilling customers’ needs and wants for products and services.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22</a:t>
            </a:fld>
            <a:endParaRPr lang="en-US" altLang="en-US" dirty="0"/>
          </a:p>
        </p:txBody>
      </p:sp>
    </p:spTree>
    <p:extLst>
      <p:ext uri="{BB962C8B-B14F-4D97-AF65-F5344CB8AC3E}">
        <p14:creationId xmlns:p14="http://schemas.microsoft.com/office/powerpoint/2010/main" val="40422698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a:t>
            </a:r>
            <a:r>
              <a:rPr lang="en-US" sz="1200" b="0" i="0" u="none" strike="noStrike" kern="1200" baseline="0" dirty="0">
                <a:solidFill>
                  <a:schemeClr val="tx1"/>
                </a:solidFill>
                <a:latin typeface="+mn-lt"/>
                <a:ea typeface="MS PGothic" pitchFamily="34" charset="-128"/>
                <a:cs typeface="ＭＳ Ｐゴシック" pitchFamily="42" charset="-128"/>
              </a:rPr>
              <a:t>seven basic functions of marketing.  Each will be described on the following slides.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23</a:t>
            </a:fld>
            <a:endParaRPr lang="en-US" altLang="en-US" dirty="0"/>
          </a:p>
        </p:txBody>
      </p:sp>
    </p:spTree>
    <p:extLst>
      <p:ext uri="{BB962C8B-B14F-4D97-AF65-F5344CB8AC3E}">
        <p14:creationId xmlns:p14="http://schemas.microsoft.com/office/powerpoint/2010/main" val="35243240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Customer analysis is the first function</a:t>
            </a:r>
            <a:r>
              <a:rPr lang="en-US" baseline="0" dirty="0"/>
              <a:t>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24</a:t>
            </a:fld>
            <a:endParaRPr lang="en-US" altLang="en-US" dirty="0"/>
          </a:p>
        </p:txBody>
      </p:sp>
    </p:spTree>
    <p:extLst>
      <p:ext uri="{BB962C8B-B14F-4D97-AF65-F5344CB8AC3E}">
        <p14:creationId xmlns:p14="http://schemas.microsoft.com/office/powerpoint/2010/main" val="26781573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Selling products and services is the second function</a:t>
            </a:r>
            <a:r>
              <a:rPr lang="en-US" baseline="0" dirty="0"/>
              <a:t> of marketing. </a:t>
            </a:r>
            <a:r>
              <a:rPr lang="en-US" sz="1200" b="0" i="0" u="none" strike="noStrike" kern="1200" baseline="0" dirty="0">
                <a:solidFill>
                  <a:schemeClr val="tx1"/>
                </a:solidFill>
                <a:latin typeface="+mn-lt"/>
                <a:ea typeface="MS PGothic" pitchFamily="34" charset="-128"/>
                <a:cs typeface="ＭＳ Ｐゴシック" pitchFamily="42" charset="-128"/>
              </a:rPr>
              <a:t>Successful strategy implementation generally rests on the ability of an organization to sell some product or service.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25</a:t>
            </a:fld>
            <a:endParaRPr lang="en-US" altLang="en-US" dirty="0"/>
          </a:p>
        </p:txBody>
      </p:sp>
    </p:spTree>
    <p:extLst>
      <p:ext uri="{BB962C8B-B14F-4D97-AF65-F5344CB8AC3E}">
        <p14:creationId xmlns:p14="http://schemas.microsoft.com/office/powerpoint/2010/main" val="17107630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800" b="0" kern="1200" dirty="0">
                <a:solidFill>
                  <a:schemeClr val="tx1"/>
                </a:solidFill>
                <a:latin typeface="Arial" charset="0"/>
                <a:ea typeface="MS PGothic" pitchFamily="34" charset="-128"/>
                <a:cs typeface="Arial" charset="0"/>
              </a:rPr>
              <a:t>Product and service planning is the third function of marketing.</a:t>
            </a:r>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26</a:t>
            </a:fld>
            <a:endParaRPr lang="en-US" altLang="en-US" dirty="0"/>
          </a:p>
        </p:txBody>
      </p:sp>
    </p:spTree>
    <p:extLst>
      <p:ext uri="{BB962C8B-B14F-4D97-AF65-F5344CB8AC3E}">
        <p14:creationId xmlns:p14="http://schemas.microsoft.com/office/powerpoint/2010/main" val="24690576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Pricing is the fourth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27</a:t>
            </a:fld>
            <a:endParaRPr lang="en-US" altLang="en-US" dirty="0"/>
          </a:p>
        </p:txBody>
      </p:sp>
    </p:spTree>
    <p:extLst>
      <p:ext uri="{BB962C8B-B14F-4D97-AF65-F5344CB8AC3E}">
        <p14:creationId xmlns:p14="http://schemas.microsoft.com/office/powerpoint/2010/main" val="28776579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Distribution is the fifth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28</a:t>
            </a:fld>
            <a:endParaRPr lang="en-US" altLang="en-US" dirty="0"/>
          </a:p>
        </p:txBody>
      </p:sp>
    </p:spTree>
    <p:extLst>
      <p:ext uri="{BB962C8B-B14F-4D97-AF65-F5344CB8AC3E}">
        <p14:creationId xmlns:p14="http://schemas.microsoft.com/office/powerpoint/2010/main" val="26972201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Marketing research is the sixth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29</a:t>
            </a:fld>
            <a:endParaRPr lang="en-US" altLang="en-US" dirty="0"/>
          </a:p>
        </p:txBody>
      </p:sp>
    </p:spTree>
    <p:extLst>
      <p:ext uri="{BB962C8B-B14F-4D97-AF65-F5344CB8AC3E}">
        <p14:creationId xmlns:p14="http://schemas.microsoft.com/office/powerpoint/2010/main" val="12199623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Cost/benefit</a:t>
            </a:r>
            <a:r>
              <a:rPr lang="en-US" baseline="0" dirty="0"/>
              <a:t> analysis is t</a:t>
            </a:r>
            <a:r>
              <a:rPr lang="en-US" dirty="0"/>
              <a:t>he seventh</a:t>
            </a:r>
            <a:r>
              <a:rPr lang="en-US" baseline="0" dirty="0"/>
              <a:t> function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30</a:t>
            </a:fld>
            <a:endParaRPr lang="en-US" altLang="en-US" dirty="0"/>
          </a:p>
        </p:txBody>
      </p:sp>
    </p:spTree>
    <p:extLst>
      <p:ext uri="{BB962C8B-B14F-4D97-AF65-F5344CB8AC3E}">
        <p14:creationId xmlns:p14="http://schemas.microsoft.com/office/powerpoint/2010/main" val="8864828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questions about marketing must be examined in strategic planning.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31</a:t>
            </a:fld>
            <a:endParaRPr lang="en-US" altLang="en-US" dirty="0"/>
          </a:p>
        </p:txBody>
      </p:sp>
    </p:spTree>
    <p:extLst>
      <p:ext uri="{BB962C8B-B14F-4D97-AF65-F5344CB8AC3E}">
        <p14:creationId xmlns:p14="http://schemas.microsoft.com/office/powerpoint/2010/main" val="27068013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According to James Van Horne, the functions of finance/accounting comprise three decisions: the investment decision, the financing decision, and the dividend decision.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33</a:t>
            </a:fld>
            <a:endParaRPr lang="en-US" altLang="en-US" dirty="0"/>
          </a:p>
        </p:txBody>
      </p:sp>
    </p:spTree>
    <p:extLst>
      <p:ext uri="{BB962C8B-B14F-4D97-AF65-F5344CB8AC3E}">
        <p14:creationId xmlns:p14="http://schemas.microsoft.com/office/powerpoint/2010/main" val="21531918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strategies are formulated, capital budgeting decisions are required to successfully implement strategies.</a:t>
            </a:r>
          </a:p>
          <a:p>
            <a:r>
              <a:rPr lang="en-US" sz="1200" b="0" i="0" u="none" strike="noStrike" kern="1200" baseline="0" dirty="0">
                <a:solidFill>
                  <a:schemeClr val="tx1"/>
                </a:solidFill>
                <a:latin typeface="+mn-lt"/>
                <a:ea typeface="MS PGothic" pitchFamily="34" charset="-128"/>
                <a:cs typeface="ＭＳ Ｐゴシック" pitchFamily="42" charset="-128"/>
              </a:rPr>
              <a:t>Firms may raise capital by, for example, issuing stock, increasing debt, selling assets, or using a combination of these approaches.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34</a:t>
            </a:fld>
            <a:endParaRPr lang="en-US" altLang="en-US" dirty="0"/>
          </a:p>
        </p:txBody>
      </p:sp>
    </p:spTree>
    <p:extLst>
      <p:ext uri="{BB962C8B-B14F-4D97-AF65-F5344CB8AC3E}">
        <p14:creationId xmlns:p14="http://schemas.microsoft.com/office/powerpoint/2010/main" val="243302071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Three financial ratios that are helpful in evaluating a firm’s dividend decisions are the earnings-per-share ratio, the dividends-per-share ratio, and the price-earnings ratio.</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35</a:t>
            </a:fld>
            <a:endParaRPr lang="en-US" altLang="en-US" dirty="0"/>
          </a:p>
        </p:txBody>
      </p:sp>
    </p:spTree>
    <p:extLst>
      <p:ext uri="{BB962C8B-B14F-4D97-AF65-F5344CB8AC3E}">
        <p14:creationId xmlns:p14="http://schemas.microsoft.com/office/powerpoint/2010/main" val="1291200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Financial ratios are computed from an organization’s income statement and balance sheet. Computing financial ratios is like taking a photograph—the results reflect a situation at just one point in time. Comparing ratios over time and to industry averages is more likely to result in meaningful statistics that can be used to identify and evaluate strengths and weaknesses.</a:t>
            </a:r>
            <a:endParaRPr lang="en-US" dirty="0"/>
          </a:p>
          <a:p>
            <a:r>
              <a:rPr lang="en-US" sz="1200" b="0" i="0" u="none" strike="noStrike" kern="1200" baseline="0" dirty="0">
                <a:solidFill>
                  <a:schemeClr val="tx1"/>
                </a:solidFill>
                <a:latin typeface="+mn-lt"/>
                <a:ea typeface="MS PGothic" pitchFamily="34" charset="-128"/>
                <a:cs typeface="ＭＳ Ｐゴシック" pitchFamily="42" charset="-128"/>
              </a:rPr>
              <a:t>Financial ratio analysis should be conducted on three separate fronts.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36</a:t>
            </a:fld>
            <a:endParaRPr lang="en-US" altLang="en-US" dirty="0"/>
          </a:p>
        </p:txBody>
      </p:sp>
    </p:spTree>
    <p:extLst>
      <p:ext uri="{BB962C8B-B14F-4D97-AF65-F5344CB8AC3E}">
        <p14:creationId xmlns:p14="http://schemas.microsoft.com/office/powerpoint/2010/main" val="1291200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Financial ratios such as those</a:t>
            </a:r>
            <a:r>
              <a:rPr lang="en-US" baseline="0" dirty="0"/>
              <a:t> on the next several slides</a:t>
            </a:r>
            <a:r>
              <a:rPr lang="en-US" dirty="0"/>
              <a:t> are used in determining appropriate strategies for an organization.</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37</a:t>
            </a:fld>
            <a:endParaRPr lang="en-US" altLang="en-US" dirty="0"/>
          </a:p>
        </p:txBody>
      </p:sp>
    </p:spTree>
    <p:extLst>
      <p:ext uri="{BB962C8B-B14F-4D97-AF65-F5344CB8AC3E}">
        <p14:creationId xmlns:p14="http://schemas.microsoft.com/office/powerpoint/2010/main" val="9675464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finance and accounting questions that should be examined in any strategic analysis of the firm are given here.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41</a:t>
            </a:fld>
            <a:endParaRPr lang="en-US" altLang="en-US" dirty="0"/>
          </a:p>
        </p:txBody>
      </p:sp>
    </p:spTree>
    <p:extLst>
      <p:ext uri="{BB962C8B-B14F-4D97-AF65-F5344CB8AC3E}">
        <p14:creationId xmlns:p14="http://schemas.microsoft.com/office/powerpoint/2010/main" val="27576891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Production and operations activities often represent the largest part of an organization’s human and capital assets.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43</a:t>
            </a:fld>
            <a:endParaRPr lang="en-US" altLang="en-US" dirty="0"/>
          </a:p>
        </p:txBody>
      </p:sp>
    </p:spTree>
    <p:extLst>
      <p:ext uri="{BB962C8B-B14F-4D97-AF65-F5344CB8AC3E}">
        <p14:creationId xmlns:p14="http://schemas.microsoft.com/office/powerpoint/2010/main" val="36403827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Roger Schroeder suggests that production and operations management comprises five functions or decision areas: process, capacity, inventory, workforce, and quality.</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44</a:t>
            </a:fld>
            <a:endParaRPr lang="en-US" altLang="en-US" dirty="0"/>
          </a:p>
        </p:txBody>
      </p:sp>
    </p:spTree>
    <p:extLst>
      <p:ext uri="{BB962C8B-B14F-4D97-AF65-F5344CB8AC3E}">
        <p14:creationId xmlns:p14="http://schemas.microsoft.com/office/powerpoint/2010/main" val="24686988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James Dilworth has outlined implications of several types of strategic decisions a company might make.</a:t>
            </a:r>
            <a:endParaRPr lang="en-US" dirty="0"/>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45</a:t>
            </a:fld>
            <a:endParaRPr lang="en-US" altLang="en-US" dirty="0"/>
          </a:p>
        </p:txBody>
      </p:sp>
    </p:spTree>
    <p:extLst>
      <p:ext uri="{BB962C8B-B14F-4D97-AF65-F5344CB8AC3E}">
        <p14:creationId xmlns:p14="http://schemas.microsoft.com/office/powerpoint/2010/main" val="13424413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Questions such as these should be examined during the analysis of production and operations.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46</a:t>
            </a:fld>
            <a:endParaRPr lang="en-US" altLang="en-US" dirty="0"/>
          </a:p>
        </p:txBody>
      </p:sp>
    </p:spTree>
    <p:extLst>
      <p:ext uri="{BB962C8B-B14F-4D97-AF65-F5344CB8AC3E}">
        <p14:creationId xmlns:p14="http://schemas.microsoft.com/office/powerpoint/2010/main" val="9738455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Organizations invest in R&amp;D because they believe that such an investment will lead to a superior product or service and will give them competitive advantages.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47</a:t>
            </a:fld>
            <a:endParaRPr lang="en-US" altLang="en-US" dirty="0"/>
          </a:p>
        </p:txBody>
      </p:sp>
    </p:spTree>
    <p:extLst>
      <p:ext uri="{BB962C8B-B14F-4D97-AF65-F5344CB8AC3E}">
        <p14:creationId xmlns:p14="http://schemas.microsoft.com/office/powerpoint/2010/main" val="41712291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heart of an information system is a database containing the kinds of records and data important to managers.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48</a:t>
            </a:fld>
            <a:endParaRPr lang="en-US" altLang="en-US" dirty="0"/>
          </a:p>
        </p:txBody>
      </p:sp>
    </p:spTree>
    <p:extLst>
      <p:ext uri="{BB962C8B-B14F-4D97-AF65-F5344CB8AC3E}">
        <p14:creationId xmlns:p14="http://schemas.microsoft.com/office/powerpoint/2010/main" val="340209914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Questions such as these should be asked when conducting an MIS audit.</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49</a:t>
            </a:fld>
            <a:endParaRPr lang="en-US" altLang="en-US" dirty="0"/>
          </a:p>
        </p:txBody>
      </p:sp>
    </p:spTree>
    <p:extLst>
      <p:ext uri="{BB962C8B-B14F-4D97-AF65-F5344CB8AC3E}">
        <p14:creationId xmlns:p14="http://schemas.microsoft.com/office/powerpoint/2010/main" val="133123456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According to Porter, the business of a firm can best be described as a </a:t>
            </a:r>
            <a:r>
              <a:rPr lang="en-US" sz="1200" b="0" i="1" u="none" strike="noStrike" kern="1200" baseline="0" dirty="0">
                <a:solidFill>
                  <a:schemeClr val="tx1"/>
                </a:solidFill>
                <a:latin typeface="+mn-lt"/>
                <a:ea typeface="MS PGothic" pitchFamily="34" charset="-128"/>
                <a:cs typeface="ＭＳ Ｐゴシック" pitchFamily="42" charset="-128"/>
              </a:rPr>
              <a:t>value chain, </a:t>
            </a:r>
            <a:r>
              <a:rPr lang="en-US" sz="1200" b="0" i="0" u="none" strike="noStrike" kern="1200" baseline="0" dirty="0">
                <a:solidFill>
                  <a:schemeClr val="tx1"/>
                </a:solidFill>
                <a:latin typeface="+mn-lt"/>
                <a:ea typeface="MS PGothic" pitchFamily="34" charset="-128"/>
                <a:cs typeface="ＭＳ Ｐゴシック" pitchFamily="42" charset="-128"/>
              </a:rPr>
              <a:t>in which total revenues minus total costs of all activities undertaken to develop and market a product or service yields value.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51</a:t>
            </a:fld>
            <a:endParaRPr lang="en-US" altLang="en-US" dirty="0"/>
          </a:p>
        </p:txBody>
      </p:sp>
    </p:spTree>
    <p:extLst>
      <p:ext uri="{BB962C8B-B14F-4D97-AF65-F5344CB8AC3E}">
        <p14:creationId xmlns:p14="http://schemas.microsoft.com/office/powerpoint/2010/main" val="156827780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More and more companies are using VCA to gain and sustain competitive advantage by being especially efficient and effective along various parts of the value chain.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52</a:t>
            </a:fld>
            <a:endParaRPr lang="en-US" altLang="en-US" dirty="0"/>
          </a:p>
        </p:txBody>
      </p:sp>
    </p:spTree>
    <p:extLst>
      <p:ext uri="{BB962C8B-B14F-4D97-AF65-F5344CB8AC3E}">
        <p14:creationId xmlns:p14="http://schemas.microsoft.com/office/powerpoint/2010/main" val="26032363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Benchmarking enables a firm to take action to improve its competitiveness by identifying (and improving on) value chain activities where rival firms have comparative advantages in cost, service, reputation, or operation.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53</a:t>
            </a:fld>
            <a:endParaRPr lang="en-US" altLang="en-US" dirty="0"/>
          </a:p>
        </p:txBody>
      </p:sp>
    </p:spTree>
    <p:extLst>
      <p:ext uri="{BB962C8B-B14F-4D97-AF65-F5344CB8AC3E}">
        <p14:creationId xmlns:p14="http://schemas.microsoft.com/office/powerpoint/2010/main" val="401858595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summary step in conducting an internal strategic-management audit is to construct an Internal Factor Evaluation (IFE) Matrix.</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54</a:t>
            </a:fld>
            <a:endParaRPr lang="en-US" altLang="en-US" dirty="0"/>
          </a:p>
        </p:txBody>
      </p:sp>
    </p:spTree>
    <p:extLst>
      <p:ext uri="{BB962C8B-B14F-4D97-AF65-F5344CB8AC3E}">
        <p14:creationId xmlns:p14="http://schemas.microsoft.com/office/powerpoint/2010/main" val="36693796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table reveals that the two most important factors to be successful in the retail computer store business are “Revenues from repair/service in the store” and “Employee morale.” Note that the store is doing best on “Average customer purchase” amount and “In-store technical support.” The store is having major problems with its carpet, bathroom, paint, and checkout procedures. Note also that the matrix contains substantial quantitative data rather than vague statements.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55</a:t>
            </a:fld>
            <a:endParaRPr lang="en-US" altLang="en-US" dirty="0"/>
          </a:p>
        </p:txBody>
      </p:sp>
    </p:spTree>
    <p:extLst>
      <p:ext uri="{BB962C8B-B14F-4D97-AF65-F5344CB8AC3E}">
        <p14:creationId xmlns:p14="http://schemas.microsoft.com/office/powerpoint/2010/main" val="199769953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56</a:t>
            </a:fld>
            <a:endParaRPr lang="en-US" altLang="en-US" dirty="0"/>
          </a:p>
        </p:txBody>
      </p:sp>
    </p:spTree>
    <p:extLst>
      <p:ext uri="{BB962C8B-B14F-4D97-AF65-F5344CB8AC3E}">
        <p14:creationId xmlns:p14="http://schemas.microsoft.com/office/powerpoint/2010/main" val="11616731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This chapter examines the tools and concepts needed to conduct an </a:t>
            </a:r>
            <a:r>
              <a:rPr lang="en-US" sz="1200" b="0" i="1" u="none" strike="noStrike" kern="1200" baseline="0" dirty="0">
                <a:solidFill>
                  <a:schemeClr val="tx1"/>
                </a:solidFill>
                <a:latin typeface="+mn-lt"/>
                <a:ea typeface="MS PGothic" pitchFamily="34" charset="-128"/>
                <a:cs typeface="ＭＳ Ｐゴシック" pitchFamily="42" charset="-128"/>
              </a:rPr>
              <a:t>external strategic management </a:t>
            </a:r>
            <a:r>
              <a:rPr lang="en-US" sz="1200" b="0" i="0" u="none" strike="noStrike" kern="1200" baseline="0" dirty="0">
                <a:solidFill>
                  <a:schemeClr val="tx1"/>
                </a:solidFill>
                <a:latin typeface="+mn-lt"/>
                <a:ea typeface="MS PGothic" pitchFamily="34" charset="-128"/>
                <a:cs typeface="ＭＳ Ｐゴシック" pitchFamily="42" charset="-128"/>
              </a:rPr>
              <a:t>audit (sometimes called environmental scanning or industry analysis).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57</a:t>
            </a:fld>
            <a:endParaRPr lang="en-US" altLang="en-US" dirty="0"/>
          </a:p>
        </p:txBody>
      </p:sp>
    </p:spTree>
    <p:extLst>
      <p:ext uri="{BB962C8B-B14F-4D97-AF65-F5344CB8AC3E}">
        <p14:creationId xmlns:p14="http://schemas.microsoft.com/office/powerpoint/2010/main" val="23763779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purpose of an external audit is to develop a finite list of opportunities that could benefit a firm as well as threats that should be avoided. As the term </a:t>
            </a:r>
            <a:r>
              <a:rPr lang="en-US" sz="1200" b="0" i="1" u="none" strike="noStrike" kern="1200" baseline="0" dirty="0">
                <a:solidFill>
                  <a:schemeClr val="tx1"/>
                </a:solidFill>
                <a:latin typeface="+mn-lt"/>
                <a:ea typeface="MS PGothic" pitchFamily="34" charset="-128"/>
                <a:cs typeface="ＭＳ Ｐゴシック" pitchFamily="42" charset="-128"/>
              </a:rPr>
              <a:t>finite </a:t>
            </a:r>
            <a:r>
              <a:rPr lang="en-US" sz="1200" b="0" i="0" u="none" strike="noStrike" kern="1200" baseline="0" dirty="0">
                <a:solidFill>
                  <a:schemeClr val="tx1"/>
                </a:solidFill>
                <a:latin typeface="+mn-lt"/>
                <a:ea typeface="MS PGothic" pitchFamily="34" charset="-128"/>
                <a:cs typeface="ＭＳ Ｐゴシック" pitchFamily="42" charset="-128"/>
              </a:rPr>
              <a:t>suggests, the external audit is not aimed at developing an exhaustive list of every possible factor that could influence the business; rather, it is aimed at identifying key variables that offer actionable responses.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58</a:t>
            </a:fld>
            <a:endParaRPr lang="en-US" altLang="en-US" dirty="0"/>
          </a:p>
        </p:txBody>
      </p:sp>
    </p:spTree>
    <p:extLst>
      <p:ext uri="{BB962C8B-B14F-4D97-AF65-F5344CB8AC3E}">
        <p14:creationId xmlns:p14="http://schemas.microsoft.com/office/powerpoint/2010/main" val="195230221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Important Note: When identifying and prioritizing key external factors in strategic planning, make sure the factors selected are (1) specific (i.e., quantified to the extent possible); (2) actionable (i.e., meaningful in terms of having strategic implications); and (3) stated as external trends, events, or facts rather than as strategies the firm could pursue.</a:t>
            </a:r>
            <a:endParaRPr lang="en-US" i="0"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59</a:t>
            </a:fld>
            <a:endParaRPr lang="en-US" altLang="en-US" dirty="0"/>
          </a:p>
        </p:txBody>
      </p:sp>
    </p:spTree>
    <p:extLst>
      <p:ext uri="{BB962C8B-B14F-4D97-AF65-F5344CB8AC3E}">
        <p14:creationId xmlns:p14="http://schemas.microsoft.com/office/powerpoint/2010/main" val="139099161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Identifying and evaluating external opportunities and threats enables organizations to develop a clear mission, to design strategies to achieve long-term objectives, and to develop policies to achieve annual objectives.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60</a:t>
            </a:fld>
            <a:endParaRPr lang="en-US" altLang="en-US" dirty="0"/>
          </a:p>
        </p:txBody>
      </p:sp>
    </p:spTree>
    <p:extLst>
      <p:ext uri="{BB962C8B-B14F-4D97-AF65-F5344CB8AC3E}">
        <p14:creationId xmlns:p14="http://schemas.microsoft.com/office/powerpoint/2010/main" val="117883953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process of performing an external audit must involve as many managers and employees as possible in order to lead to understanding and commitment from organizational members.</a:t>
            </a:r>
          </a:p>
          <a:p>
            <a:endParaRPr lang="en-US" sz="1200" b="0" i="0" u="none" strike="noStrike" kern="1200" baseline="0" dirty="0">
              <a:solidFill>
                <a:schemeClr val="tx1"/>
              </a:solidFill>
              <a:latin typeface="+mn-lt"/>
              <a:ea typeface="MS PGothic" pitchFamily="34" charset="-128"/>
            </a:endParaRPr>
          </a:p>
          <a:p>
            <a:r>
              <a:rPr lang="en-US" sz="1200" b="0" i="0" u="none" strike="noStrike" kern="1200" baseline="0" dirty="0">
                <a:solidFill>
                  <a:schemeClr val="tx1"/>
                </a:solidFill>
                <a:latin typeface="+mn-lt"/>
                <a:ea typeface="MS PGothic" pitchFamily="34" charset="-128"/>
                <a:cs typeface="ＭＳ Ｐゴシック" pitchFamily="42" charset="-128"/>
              </a:rPr>
              <a:t>Individuals can be asked to monitor various sources of information, such as key magazines, trade journals, and newspapers—and use online sources.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61</a:t>
            </a:fld>
            <a:endParaRPr lang="en-US" altLang="en-US" dirty="0"/>
          </a:p>
        </p:txBody>
      </p:sp>
    </p:spTree>
    <p:extLst>
      <p:ext uri="{BB962C8B-B14F-4D97-AF65-F5344CB8AC3E}">
        <p14:creationId xmlns:p14="http://schemas.microsoft.com/office/powerpoint/2010/main" val="301623809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information is gathered, it should be assimilated and evaluated. A meeting or series of meetings of managers is needed to collectively identify the most important opportunities and threats facing the firm. A prioritized list of these factors must be obtained by requesting that all managers individually rank the factors identified, from 1 (for the most important opportunity/threat) to 20 (for the least important opportunity/threat).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62</a:t>
            </a:fld>
            <a:endParaRPr lang="en-US" altLang="en-US" dirty="0"/>
          </a:p>
        </p:txBody>
      </p:sp>
    </p:spTree>
    <p:extLst>
      <p:ext uri="{BB962C8B-B14F-4D97-AF65-F5344CB8AC3E}">
        <p14:creationId xmlns:p14="http://schemas.microsoft.com/office/powerpoint/2010/main" val="194343273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Proponents of the I/O view, such as Michael Porter, contend that organizational performance will be primarily determined by industry forces, such as falling gas prices that no single firm can control.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63</a:t>
            </a:fld>
            <a:endParaRPr lang="en-US" altLang="en-US" dirty="0"/>
          </a:p>
        </p:txBody>
      </p:sp>
    </p:spTree>
    <p:extLst>
      <p:ext uri="{BB962C8B-B14F-4D97-AF65-F5344CB8AC3E}">
        <p14:creationId xmlns:p14="http://schemas.microsoft.com/office/powerpoint/2010/main" val="186943124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 mindful that in strategic planning and case analysis, relevant economic variables such as those listed must be quantified and actionable to be useful.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64</a:t>
            </a:fld>
            <a:endParaRPr lang="en-US" altLang="en-US" dirty="0"/>
          </a:p>
        </p:txBody>
      </p:sp>
    </p:spTree>
    <p:extLst>
      <p:ext uri="{BB962C8B-B14F-4D97-AF65-F5344CB8AC3E}">
        <p14:creationId xmlns:p14="http://schemas.microsoft.com/office/powerpoint/2010/main" val="385594997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Trends in the dollar’s value have significant and unequal effects on companies in different industries and in different locations. Agricultural and petroleum industries are hurt by the dollar’s rise against the currencies of Mexico, Brazil, Venezuela, and Australia. Generally, a strong or high dollar makes U.S. goods more expensive in overseas markets. This worsens the U.S. trade deficit.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65</a:t>
            </a:fld>
            <a:endParaRPr lang="en-US" altLang="en-US" dirty="0"/>
          </a:p>
        </p:txBody>
      </p:sp>
    </p:spTree>
    <p:extLst>
      <p:ext uri="{BB962C8B-B14F-4D97-AF65-F5344CB8AC3E}">
        <p14:creationId xmlns:p14="http://schemas.microsoft.com/office/powerpoint/2010/main" val="383114118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Social, cultural, demographic, and environmental trends are shaping the way Americans live, work, produce, and consume. New trends are creating a different type of consumer and, consequently, a need for different products, new services, and updated strategies.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66</a:t>
            </a:fld>
            <a:endParaRPr lang="en-US" altLang="en-US" dirty="0"/>
          </a:p>
        </p:txBody>
      </p:sp>
    </p:spTree>
    <p:extLst>
      <p:ext uri="{BB962C8B-B14F-4D97-AF65-F5344CB8AC3E}">
        <p14:creationId xmlns:p14="http://schemas.microsoft.com/office/powerpoint/2010/main" val="49940836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 mindful that in strategic planning and case analysis, relevant social, cultural, demographic, and natural environment factors for a particular business must be </a:t>
            </a:r>
            <a:r>
              <a:rPr lang="en-US" sz="1200" b="0" i="1" u="none" strike="noStrike" kern="1200" baseline="0" dirty="0">
                <a:solidFill>
                  <a:schemeClr val="tx1"/>
                </a:solidFill>
                <a:latin typeface="+mn-lt"/>
                <a:ea typeface="MS PGothic" pitchFamily="34" charset="-128"/>
                <a:cs typeface="ＭＳ Ｐゴシック" pitchFamily="42" charset="-128"/>
              </a:rPr>
              <a:t>quantified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actionable </a:t>
            </a:r>
            <a:r>
              <a:rPr lang="en-US" sz="1200" b="0" i="0" u="none" strike="noStrike" kern="1200" baseline="0" dirty="0">
                <a:solidFill>
                  <a:schemeClr val="tx1"/>
                </a:solidFill>
                <a:latin typeface="+mn-lt"/>
                <a:ea typeface="MS PGothic" pitchFamily="34" charset="-128"/>
                <a:cs typeface="ＭＳ Ｐゴシック" pitchFamily="42" charset="-128"/>
              </a:rPr>
              <a:t>to be useful.</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67</a:t>
            </a:fld>
            <a:endParaRPr lang="en-US" altLang="en-US" dirty="0"/>
          </a:p>
        </p:txBody>
      </p:sp>
    </p:spTree>
    <p:extLst>
      <p:ext uri="{BB962C8B-B14F-4D97-AF65-F5344CB8AC3E}">
        <p14:creationId xmlns:p14="http://schemas.microsoft.com/office/powerpoint/2010/main" val="212864951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Federal, state, local, and foreign governments are major regulators, deregulators, subsidizers, employers, and customers of organizations. Political, governmental, and legal factors, therefore, can represent major opportunities or threats for both small and large organizations.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68</a:t>
            </a:fld>
            <a:endParaRPr lang="en-US" altLang="en-US" dirty="0"/>
          </a:p>
        </p:txBody>
      </p:sp>
    </p:spTree>
    <p:extLst>
      <p:ext uri="{BB962C8B-B14F-4D97-AF65-F5344CB8AC3E}">
        <p14:creationId xmlns:p14="http://schemas.microsoft.com/office/powerpoint/2010/main" val="2435186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political, governmental, and legal variables that can represent key opportunities or threats to organizations are provided on this slide, but in stating these for a particular company, the factors should be both </a:t>
            </a:r>
            <a:r>
              <a:rPr lang="en-US" sz="1200" b="0" i="1" u="none" strike="noStrike" kern="1200" baseline="0" dirty="0">
                <a:solidFill>
                  <a:schemeClr val="tx1"/>
                </a:solidFill>
                <a:latin typeface="+mn-lt"/>
                <a:ea typeface="MS PGothic" pitchFamily="34" charset="-128"/>
                <a:cs typeface="ＭＳ Ｐゴシック" pitchFamily="42" charset="-128"/>
              </a:rPr>
              <a:t>quantitative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actionable</a:t>
            </a:r>
            <a:r>
              <a:rPr lang="en-US" sz="1200" b="0" i="0" u="none" strike="noStrike" kern="1200" baseline="0" dirty="0">
                <a:solidFill>
                  <a:schemeClr val="tx1"/>
                </a:solidFill>
                <a:latin typeface="+mn-lt"/>
                <a:ea typeface="MS PGothic" pitchFamily="34" charset="-128"/>
                <a:cs typeface="ＭＳ Ｐゴシック" pitchFamily="42" charset="-128"/>
              </a:rPr>
              <a: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69</a:t>
            </a:fld>
            <a:endParaRPr lang="en-US" altLang="en-US" dirty="0"/>
          </a:p>
        </p:txBody>
      </p:sp>
    </p:spTree>
    <p:extLst>
      <p:ext uri="{BB962C8B-B14F-4D97-AF65-F5344CB8AC3E}">
        <p14:creationId xmlns:p14="http://schemas.microsoft.com/office/powerpoint/2010/main" val="11066234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No company or industry today is insulated against emerging technological developments. In high-tech industries, identification and evaluation of key technological opportunities and threats can be the most important part of the external strategic-management audit.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70</a:t>
            </a:fld>
            <a:endParaRPr lang="en-US" altLang="en-US" dirty="0"/>
          </a:p>
        </p:txBody>
      </p:sp>
    </p:spTree>
    <p:extLst>
      <p:ext uri="{BB962C8B-B14F-4D97-AF65-F5344CB8AC3E}">
        <p14:creationId xmlns:p14="http://schemas.microsoft.com/office/powerpoint/2010/main" val="335931548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individuals are responsible for developing, maintaining, and updating a company’s information database. The CIO is more a manager, managing the firm’s relationship with stakeholders; the CTO is more a technician, focusing on technical issues such as data acquisition, data processing, decision-support systems, and software and hardware acquisition.</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71</a:t>
            </a:fld>
            <a:endParaRPr lang="en-US" altLang="en-US" dirty="0"/>
          </a:p>
        </p:txBody>
      </p:sp>
    </p:spTree>
    <p:extLst>
      <p:ext uri="{BB962C8B-B14F-4D97-AF65-F5344CB8AC3E}">
        <p14:creationId xmlns:p14="http://schemas.microsoft.com/office/powerpoint/2010/main" val="15942055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Results of technological advancements are varied, as shown on this slide.</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72</a:t>
            </a:fld>
            <a:endParaRPr lang="en-US" altLang="en-US" dirty="0"/>
          </a:p>
        </p:txBody>
      </p:sp>
    </p:spTree>
    <p:extLst>
      <p:ext uri="{BB962C8B-B14F-4D97-AF65-F5344CB8AC3E}">
        <p14:creationId xmlns:p14="http://schemas.microsoft.com/office/powerpoint/2010/main" val="355372897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Collecting and evaluating information on competitors is essential for successful strategy formulation. Identifying major competitors is not always easy because many firms have divisions that compete in different industries.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73</a:t>
            </a:fld>
            <a:endParaRPr lang="en-US" altLang="en-US" dirty="0"/>
          </a:p>
        </p:txBody>
      </p:sp>
    </p:spTree>
    <p:extLst>
      <p:ext uri="{BB962C8B-B14F-4D97-AF65-F5344CB8AC3E}">
        <p14:creationId xmlns:p14="http://schemas.microsoft.com/office/powerpoint/2010/main" val="388410179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sz="1200" b="0" i="0" u="none" strike="noStrike" kern="1200" baseline="0" dirty="0">
                <a:solidFill>
                  <a:schemeClr val="tx1"/>
                </a:solidFill>
                <a:latin typeface="+mn-lt"/>
                <a:ea typeface="MS PGothic" pitchFamily="34" charset="-128"/>
              </a:rPr>
              <a:t>s</a:t>
            </a:r>
            <a:r>
              <a:rPr lang="en-US" sz="1200" b="0" i="0" u="none" strike="noStrike" kern="1200" baseline="0" dirty="0">
                <a:solidFill>
                  <a:schemeClr val="tx1"/>
                </a:solidFill>
                <a:latin typeface="+mn-lt"/>
                <a:ea typeface="MS PGothic" pitchFamily="34" charset="-128"/>
                <a:cs typeface="ＭＳ Ｐゴシック" pitchFamily="42" charset="-128"/>
              </a:rPr>
              <a:t>even characteristics on this slide describe the most competitive companies.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74</a:t>
            </a:fld>
            <a:endParaRPr lang="en-US" altLang="en-US" dirty="0"/>
          </a:p>
        </p:txBody>
      </p:sp>
    </p:spTree>
    <p:extLst>
      <p:ext uri="{BB962C8B-B14F-4D97-AF65-F5344CB8AC3E}">
        <p14:creationId xmlns:p14="http://schemas.microsoft.com/office/powerpoint/2010/main" val="3875543013"/>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Addressing questions about competitors, such as those presented on this slide, is important in performing an external audit.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75</a:t>
            </a:fld>
            <a:endParaRPr lang="en-US" altLang="en-US" dirty="0"/>
          </a:p>
        </p:txBody>
      </p:sp>
    </p:spTree>
    <p:extLst>
      <p:ext uri="{BB962C8B-B14F-4D97-AF65-F5344CB8AC3E}">
        <p14:creationId xmlns:p14="http://schemas.microsoft.com/office/powerpoint/2010/main" val="323386359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Porter’s Five-Forces Model of competitive analysis is a widely used approach for developing strategies in many industries.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76</a:t>
            </a:fld>
            <a:endParaRPr lang="en-US" altLang="en-US" dirty="0"/>
          </a:p>
        </p:txBody>
      </p:sp>
    </p:spTree>
    <p:extLst>
      <p:ext uri="{BB962C8B-B14F-4D97-AF65-F5344CB8AC3E}">
        <p14:creationId xmlns:p14="http://schemas.microsoft.com/office/powerpoint/2010/main" val="357524698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ChangeArrowheads="1" noTextEdit="1"/>
          </p:cNvSpPr>
          <p:nvPr>
            <p:ph type="sldImg"/>
          </p:nvPr>
        </p:nvSpPr>
        <p:spPr>
          <a:ln/>
        </p:spPr>
      </p:sp>
      <p:sp>
        <p:nvSpPr>
          <p:cNvPr id="38914"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3880193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intensity of rivalry among competing firms tends to increase as the number of competitors increases, as competitors become more equal in size and capability, as demand for the industry’s products declines, and as price cutting becomes common.</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78</a:t>
            </a:fld>
            <a:endParaRPr lang="en-US" altLang="en-US" dirty="0"/>
          </a:p>
        </p:txBody>
      </p:sp>
    </p:spTree>
    <p:extLst>
      <p:ext uri="{BB962C8B-B14F-4D97-AF65-F5344CB8AC3E}">
        <p14:creationId xmlns:p14="http://schemas.microsoft.com/office/powerpoint/2010/main" val="363202432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sz="1200" b="0" i="0" u="none" strike="noStrike" kern="1200" baseline="0" dirty="0">
                <a:solidFill>
                  <a:schemeClr val="tx1"/>
                </a:solidFill>
                <a:latin typeface="+mn-lt"/>
                <a:ea typeface="MS PGothic" pitchFamily="34" charset="-128"/>
                <a:cs typeface="ＭＳ Ｐゴシック" pitchFamily="42" charset="-128"/>
              </a:rPr>
              <a:t>summarizes conditions that cause high rivalry among competing firms.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79</a:t>
            </a:fld>
            <a:endParaRPr lang="en-US" altLang="en-US" dirty="0"/>
          </a:p>
        </p:txBody>
      </p:sp>
    </p:spTree>
    <p:extLst>
      <p:ext uri="{BB962C8B-B14F-4D97-AF65-F5344CB8AC3E}">
        <p14:creationId xmlns:p14="http://schemas.microsoft.com/office/powerpoint/2010/main" val="221423530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Whenever new firms can easily enter a particular industry, the intensity of competitiveness among firms increases. </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80</a:t>
            </a:fld>
            <a:endParaRPr lang="en-US" altLang="en-US" dirty="0"/>
          </a:p>
        </p:txBody>
      </p:sp>
    </p:spTree>
    <p:extLst>
      <p:ext uri="{BB962C8B-B14F-4D97-AF65-F5344CB8AC3E}">
        <p14:creationId xmlns:p14="http://schemas.microsoft.com/office/powerpoint/2010/main" val="398307557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81</a:t>
            </a:fld>
            <a:endParaRPr lang="en-US" altLang="en-US" dirty="0"/>
          </a:p>
        </p:txBody>
      </p:sp>
    </p:spTree>
    <p:extLst>
      <p:ext uri="{BB962C8B-B14F-4D97-AF65-F5344CB8AC3E}">
        <p14:creationId xmlns:p14="http://schemas.microsoft.com/office/powerpoint/2010/main" val="76824343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 many industries, firms are in close competition with producers of substitute products in other industries. The presence of substitute products puts a ceiling on the price that can be charged before consumers will switch to the substitute product.</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82</a:t>
            </a:fld>
            <a:endParaRPr lang="en-US" altLang="en-US" dirty="0"/>
          </a:p>
        </p:txBody>
      </p:sp>
    </p:spTree>
    <p:extLst>
      <p:ext uri="{BB962C8B-B14F-4D97-AF65-F5344CB8AC3E}">
        <p14:creationId xmlns:p14="http://schemas.microsoft.com/office/powerpoint/2010/main" val="204940234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US" altLang="en-US">
              <a:latin typeface="Times New Roman" pitchFamily="18" charset="0"/>
            </a:endParaRPr>
          </a:p>
        </p:txBody>
      </p:sp>
    </p:spTree>
    <p:extLst>
      <p:ext uri="{BB962C8B-B14F-4D97-AF65-F5344CB8AC3E}">
        <p14:creationId xmlns:p14="http://schemas.microsoft.com/office/powerpoint/2010/main" val="81890607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It is often in the best interest of both suppliers and producers to assist each other with reasonable prices, improved quality, development of new services, just-in-time deliveries, and reduced inventory costs, thus enhancing long-term profitability for all concerned.</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84</a:t>
            </a:fld>
            <a:endParaRPr lang="en-US" altLang="en-US" dirty="0"/>
          </a:p>
        </p:txBody>
      </p:sp>
    </p:spTree>
    <p:extLst>
      <p:ext uri="{BB962C8B-B14F-4D97-AF65-F5344CB8AC3E}">
        <p14:creationId xmlns:p14="http://schemas.microsoft.com/office/powerpoint/2010/main" val="29935353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When customers are concentrated or large in number or buy in volume, their bargaining power represents a major force affecting the intensity of competition in an industry.</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85</a:t>
            </a:fld>
            <a:endParaRPr lang="en-US" altLang="en-US" dirty="0"/>
          </a:p>
        </p:txBody>
      </p:sp>
    </p:spTree>
    <p:extLst>
      <p:ext uri="{BB962C8B-B14F-4D97-AF65-F5344CB8AC3E}">
        <p14:creationId xmlns:p14="http://schemas.microsoft.com/office/powerpoint/2010/main" val="81840532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fld id="{C07E5F74-6BD4-4118-95E5-014B806E6926}" type="slidenum">
              <a:rPr lang="en-US" altLang="en-US" sz="1200">
                <a:latin typeface="Times New Roman" pitchFamily="18" charset="0"/>
              </a:rPr>
              <a:pPr eaLnBrk="1" hangingPunct="1"/>
              <a:t>86</a:t>
            </a:fld>
            <a:endParaRPr lang="en-US" altLang="en-US" sz="1200" dirty="0">
              <a:latin typeface="Times New Roman" pitchFamily="18" charset="0"/>
            </a:endParaRPr>
          </a:p>
        </p:txBody>
      </p:sp>
      <p:sp>
        <p:nvSpPr>
          <p:cNvPr id="563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The bargaining power of consumers can be the most important force affecting competitive advantage.</a:t>
            </a:r>
            <a:endParaRPr lang="en-US" altLang="en-US" dirty="0"/>
          </a:p>
        </p:txBody>
      </p:sp>
    </p:spTree>
    <p:extLst>
      <p:ext uri="{BB962C8B-B14F-4D97-AF65-F5344CB8AC3E}">
        <p14:creationId xmlns:p14="http://schemas.microsoft.com/office/powerpoint/2010/main" val="973704373"/>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Barriers to entry, however, can include the need to gain economies of scale quickly, the need to gain technology and specialized know-how, the lack of experience, strong customer loyalty, strong brand preferences, large capital requirements, lack of adequate distribution channels, government regulatory policies, tariffs, lack of access to raw materials, possession of patents, undesirable locations, counterattack by entrenched firms, and potential saturation of the market.</a:t>
            </a:r>
            <a:endParaRPr lang="en-US" dirty="0"/>
          </a:p>
          <a:p>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87</a:t>
            </a:fld>
            <a:endParaRPr lang="en-US" altLang="en-US" dirty="0"/>
          </a:p>
        </p:txBody>
      </p:sp>
    </p:spTree>
    <p:extLst>
      <p:ext uri="{BB962C8B-B14F-4D97-AF65-F5344CB8AC3E}">
        <p14:creationId xmlns:p14="http://schemas.microsoft.com/office/powerpoint/2010/main" val="88938293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Rectangle 2"/>
          <p:cNvSpPr>
            <a:spLocks noGrp="1" noRot="1" noChangeAspect="1" noChangeArrowheads="1" noTextEdit="1"/>
          </p:cNvSpPr>
          <p:nvPr>
            <p:ph type="sldImg"/>
          </p:nvPr>
        </p:nvSpPr>
        <p:spPr>
          <a:ln/>
        </p:spPr>
      </p:sp>
      <p:sp>
        <p:nvSpPr>
          <p:cNvPr id="11161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8634431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B9F72C1-4C9F-407E-981C-54D990EE405A}" type="slidenum">
              <a:rPr lang="en-US" smtClean="0"/>
              <a:pPr>
                <a:defRPr/>
              </a:pPr>
              <a:t>89</a:t>
            </a:fld>
            <a:endParaRPr lang="en-US" dirty="0"/>
          </a:p>
        </p:txBody>
      </p:sp>
    </p:spTree>
    <p:extLst>
      <p:ext uri="{BB962C8B-B14F-4D97-AF65-F5344CB8AC3E}">
        <p14:creationId xmlns:p14="http://schemas.microsoft.com/office/powerpoint/2010/main" val="404006050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External Factor Evaluation (EFE) Matrix allows strategists to summarize and evaluate economic, social, cultural, demographic, environmental, political, governmental, legal, technological, and competitive information</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90</a:t>
            </a:fld>
            <a:endParaRPr lang="en-US" altLang="en-US" dirty="0"/>
          </a:p>
        </p:txBody>
      </p:sp>
    </p:spTree>
    <p:extLst>
      <p:ext uri="{BB962C8B-B14F-4D97-AF65-F5344CB8AC3E}">
        <p14:creationId xmlns:p14="http://schemas.microsoft.com/office/powerpoint/2010/main" val="253133116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EFE matrix can be developed in five steps.</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91</a:t>
            </a:fld>
            <a:endParaRPr lang="en-US" altLang="en-US" dirty="0"/>
          </a:p>
        </p:txBody>
      </p:sp>
    </p:spTree>
    <p:extLst>
      <p:ext uri="{BB962C8B-B14F-4D97-AF65-F5344CB8AC3E}">
        <p14:creationId xmlns:p14="http://schemas.microsoft.com/office/powerpoint/2010/main" val="69967593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most important factor to being successful in this business is “Trend toward healthy eating eroding concession sales,” as indicated by the 0.12 weight. Also note that the local cinema is doing excellent in regard to handling two factors, “TDB University is expanding 6 percent annually” and “Trend toward healthy eating eroding concession sales.” Perhaps the cinema is placing flyers on campus and also adding yogurt and healthy drinks to its concession menu.</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92</a:t>
            </a:fld>
            <a:endParaRPr lang="en-US" altLang="en-US" dirty="0"/>
          </a:p>
        </p:txBody>
      </p:sp>
    </p:spTree>
    <p:extLst>
      <p:ext uri="{BB962C8B-B14F-4D97-AF65-F5344CB8AC3E}">
        <p14:creationId xmlns:p14="http://schemas.microsoft.com/office/powerpoint/2010/main" val="279703586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fld id="{6AA070FD-4ADE-40A0-83F3-6655E4083C75}" type="slidenum">
              <a:rPr lang="en-US" altLang="en-US" sz="1200">
                <a:latin typeface="Times New Roman" pitchFamily="18" charset="0"/>
              </a:rPr>
              <a:pPr eaLnBrk="1" hangingPunct="1"/>
              <a:t>93</a:t>
            </a:fld>
            <a:endParaRPr lang="en-US" altLang="en-US" sz="1200" dirty="0">
              <a:latin typeface="Times New Roman" pitchFamily="18" charset="0"/>
            </a:endParaRPr>
          </a:p>
        </p:txBody>
      </p:sp>
      <p:sp>
        <p:nvSpPr>
          <p:cNvPr id="66562" name="Rectangle 2"/>
          <p:cNvSpPr>
            <a:spLocks noGrp="1" noRot="1" noChangeAspect="1" noChangeArrowheads="1" noTextEdit="1"/>
          </p:cNvSpPr>
          <p:nvPr>
            <p:ph type="sldImg"/>
          </p:nvPr>
        </p:nvSpPr>
        <p:spPr bwMode="auto">
          <a:xfrm>
            <a:off x="1144588" y="687388"/>
            <a:ext cx="4568825"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Rectangle 3"/>
          <p:cNvSpPr>
            <a:spLocks noGrp="1" noChangeArrowheads="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The ratings refer to strengths and weaknesses, where 4 = major strength, 3 = minor strength, 2 = minor weakness, and 1 = major weakness.</a:t>
            </a:r>
            <a:endParaRPr lang="en-US" altLang="en-US" dirty="0"/>
          </a:p>
        </p:txBody>
      </p:sp>
    </p:spTree>
    <p:extLst>
      <p:ext uri="{BB962C8B-B14F-4D97-AF65-F5344CB8AC3E}">
        <p14:creationId xmlns:p14="http://schemas.microsoft.com/office/powerpoint/2010/main" val="4253351872"/>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 this example, the two most important factors to being successful in the industry are “advertising” and “global expansion,” as indicated by weights of 0.20.</a:t>
            </a:r>
            <a:endParaRPr lang="en-US" dirty="0"/>
          </a:p>
        </p:txBody>
      </p:sp>
      <p:sp>
        <p:nvSpPr>
          <p:cNvPr id="4" name="Slide Number Placeholder 3"/>
          <p:cNvSpPr>
            <a:spLocks noGrp="1"/>
          </p:cNvSpPr>
          <p:nvPr>
            <p:ph type="sldNum" sz="quarter" idx="10"/>
          </p:nvPr>
        </p:nvSpPr>
        <p:spPr/>
        <p:txBody>
          <a:bodyPr/>
          <a:lstStyle/>
          <a:p>
            <a:fld id="{09E4D80E-4DEB-4C15-8537-7723EDD52716}" type="slidenum">
              <a:rPr lang="en-US" altLang="en-US" smtClean="0"/>
              <a:pPr/>
              <a:t>94</a:t>
            </a:fld>
            <a:endParaRPr lang="en-US" altLang="en-US" dirty="0"/>
          </a:p>
        </p:txBody>
      </p:sp>
    </p:spTree>
    <p:extLst>
      <p:ext uri="{BB962C8B-B14F-4D97-AF65-F5344CB8AC3E}">
        <p14:creationId xmlns:p14="http://schemas.microsoft.com/office/powerpoint/2010/main" val="380304674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B9F72C1-4C9F-407E-981C-54D990EE405A}" type="slidenum">
              <a:rPr lang="en-US" smtClean="0"/>
              <a:pPr>
                <a:defRPr/>
              </a:pPr>
              <a:t>95</a:t>
            </a:fld>
            <a:endParaRPr lang="en-US" dirty="0"/>
          </a:p>
        </p:txBody>
      </p:sp>
    </p:spTree>
    <p:extLst>
      <p:ext uri="{BB962C8B-B14F-4D97-AF65-F5344CB8AC3E}">
        <p14:creationId xmlns:p14="http://schemas.microsoft.com/office/powerpoint/2010/main" val="41462083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Chapter </a:t>
            </a:r>
          </a:p>
        </p:txBody>
      </p:sp>
      <p:sp>
        <p:nvSpPr>
          <p:cNvPr id="6" name="Slide Number Placeholder 5"/>
          <p:cNvSpPr>
            <a:spLocks noGrp="1"/>
          </p:cNvSpPr>
          <p:nvPr>
            <p:ph type="sldNum" sz="quarter" idx="12"/>
          </p:nvPr>
        </p:nvSpPr>
        <p:spPr/>
        <p:txBody>
          <a:bodyPr/>
          <a:lstStyle/>
          <a:p>
            <a:r>
              <a:rPr lang="en-US" altLang="en-US" dirty="0"/>
              <a:t>6-</a:t>
            </a:r>
            <a:fld id="{A3F695D3-AE91-47D7-B82F-EBD6D906C5D0}"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 </a:t>
            </a:r>
            <a:endParaRPr lang="en-US" dirty="0"/>
          </a:p>
        </p:txBody>
      </p:sp>
      <p:sp>
        <p:nvSpPr>
          <p:cNvPr id="10" name="Title 1"/>
          <p:cNvSpPr>
            <a:spLocks noGrp="1"/>
          </p:cNvSpPr>
          <p:nvPr>
            <p:ph type="title"/>
          </p:nvPr>
        </p:nvSpPr>
        <p:spPr>
          <a:xfrm>
            <a:off x="4419600" y="533400"/>
            <a:ext cx="4038600" cy="2667000"/>
          </a:xfrm>
        </p:spPr>
        <p:txBody>
          <a:bodyPr/>
          <a:lstStyle/>
          <a:p>
            <a:pPr>
              <a:defRPr/>
            </a:pPr>
            <a:endParaRPr lang="en-US" dirty="0">
              <a:ea typeface="+mj-ea"/>
              <a:cs typeface="+mj-cs"/>
            </a:endParaRPr>
          </a:p>
        </p:txBody>
      </p:sp>
      <p:pic>
        <p:nvPicPr>
          <p:cNvPr id="11" name="Picture 10"/>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228600" y="397807"/>
            <a:ext cx="4038600" cy="5224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4000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defRPr>
            </a:lvl1pPr>
            <a:lvl2pPr marL="742950" indent="-285750">
              <a:buClr>
                <a:srgbClr val="00B0F0"/>
              </a:buClr>
              <a:buFont typeface="Wingdings" panose="05000000000000000000" pitchFamily="2" charset="2"/>
              <a:buChar char="v"/>
              <a:defRPr>
                <a:solidFill>
                  <a:schemeClr val="tx1"/>
                </a:solidFill>
              </a:defRPr>
            </a:lvl2pPr>
            <a:lvl3pPr marL="1143000" indent="-228600">
              <a:buClr>
                <a:srgbClr val="00B0F0"/>
              </a:buClr>
              <a:buFont typeface="Wingdings" panose="05000000000000000000" pitchFamily="2" charset="2"/>
              <a:buChar char="v"/>
              <a:defRPr>
                <a:solidFill>
                  <a:schemeClr val="tx1"/>
                </a:solidFill>
              </a:defRPr>
            </a:lvl3pPr>
            <a:lvl4pPr marL="1600200" indent="-228600">
              <a:buClr>
                <a:srgbClr val="00B0F0"/>
              </a:buClr>
              <a:buFont typeface="Wingdings" panose="05000000000000000000" pitchFamily="2" charset="2"/>
              <a:buChar char="v"/>
              <a:defRPr>
                <a:solidFill>
                  <a:schemeClr val="tx1"/>
                </a:solidFill>
              </a:defRPr>
            </a:lvl4pPr>
            <a:lvl5pPr marL="2057400" indent="-228600">
              <a:buClr>
                <a:srgbClr val="00B0F0"/>
              </a:buClr>
              <a:buFont typeface="Wingdings" panose="05000000000000000000" pitchFamily="2" charset="2"/>
              <a:buChar char="v"/>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IN"/>
              <a:t>Copyright ©2017 Pearson Education, Limited </a:t>
            </a:r>
            <a:endParaRPr lang="en-US" dirty="0"/>
          </a:p>
        </p:txBody>
      </p:sp>
      <p:sp>
        <p:nvSpPr>
          <p:cNvPr id="6" name="Slide Number Placeholder 5"/>
          <p:cNvSpPr>
            <a:spLocks noGrp="1"/>
          </p:cNvSpPr>
          <p:nvPr>
            <p:ph type="sldNum" sz="quarter" idx="12"/>
          </p:nvPr>
        </p:nvSpPr>
        <p:spPr/>
        <p:txBody>
          <a:bodyPr/>
          <a:lstStyle/>
          <a:p>
            <a:r>
              <a:rPr lang="en-US" altLang="en-US" dirty="0"/>
              <a:t>6-</a:t>
            </a:r>
            <a:fld id="{AF8761B6-DA32-4F47-9FFA-503C52D107AE}" type="slidenum">
              <a:rPr lang="en-US" altLang="en-US" smtClean="0"/>
              <a:pPr/>
              <a:t>‹#›</a:t>
            </a:fld>
            <a:endParaRPr lang="en-US" altLang="en-US" dirty="0"/>
          </a:p>
        </p:txBody>
      </p:sp>
    </p:spTree>
    <p:extLst>
      <p:ext uri="{BB962C8B-B14F-4D97-AF65-F5344CB8AC3E}">
        <p14:creationId xmlns:p14="http://schemas.microsoft.com/office/powerpoint/2010/main" val="1473706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IN"/>
              <a:t>Copyright ©2017 Pearson Education, Limited </a:t>
            </a:r>
            <a:endParaRPr lang="en-US" dirty="0"/>
          </a:p>
        </p:txBody>
      </p:sp>
      <p:sp>
        <p:nvSpPr>
          <p:cNvPr id="7" name="Slide Number Placeholder 6"/>
          <p:cNvSpPr>
            <a:spLocks noGrp="1"/>
          </p:cNvSpPr>
          <p:nvPr>
            <p:ph type="sldNum" sz="quarter" idx="12"/>
          </p:nvPr>
        </p:nvSpPr>
        <p:spPr/>
        <p:txBody>
          <a:bodyPr/>
          <a:lstStyle/>
          <a:p>
            <a:r>
              <a:rPr lang="en-US" altLang="en-US" dirty="0"/>
              <a:t>6-</a:t>
            </a:r>
            <a:fld id="{5D3C6460-0DB9-4BE0-9512-7A2EFAB7DC05}" type="slidenum">
              <a:rPr lang="en-US" altLang="en-US" smtClean="0"/>
              <a:pPr/>
              <a:t>‹#›</a:t>
            </a:fld>
            <a:endParaRPr lang="en-US" altLang="en-US" dirty="0"/>
          </a:p>
        </p:txBody>
      </p:sp>
    </p:spTree>
    <p:extLst>
      <p:ext uri="{BB962C8B-B14F-4D97-AF65-F5344CB8AC3E}">
        <p14:creationId xmlns:p14="http://schemas.microsoft.com/office/powerpoint/2010/main" val="2690745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IN" altLang="en-US"/>
              <a:t>Copyright ©2017 Pearson Education, Limited </a:t>
            </a:r>
            <a:endParaRPr lang="en-US" altLang="en-US" dirty="0"/>
          </a:p>
        </p:txBody>
      </p:sp>
      <p:sp>
        <p:nvSpPr>
          <p:cNvPr id="9" name="Slide Number Placeholder 8"/>
          <p:cNvSpPr>
            <a:spLocks noGrp="1"/>
          </p:cNvSpPr>
          <p:nvPr>
            <p:ph type="sldNum" sz="quarter" idx="12"/>
          </p:nvPr>
        </p:nvSpPr>
        <p:spPr/>
        <p:txBody>
          <a:bodyPr/>
          <a:lstStyle/>
          <a:p>
            <a:r>
              <a:rPr lang="en-US" altLang="en-US" dirty="0"/>
              <a:t>6-</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138314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IN"/>
              <a:t>Copyright ©2017 Pearson Education, Limited </a:t>
            </a:r>
            <a:endParaRPr lang="en-US" dirty="0"/>
          </a:p>
        </p:txBody>
      </p:sp>
      <p:sp>
        <p:nvSpPr>
          <p:cNvPr id="5" name="Slide Number Placeholder 4"/>
          <p:cNvSpPr>
            <a:spLocks noGrp="1"/>
          </p:cNvSpPr>
          <p:nvPr>
            <p:ph type="sldNum" sz="quarter" idx="12"/>
          </p:nvPr>
        </p:nvSpPr>
        <p:spPr/>
        <p:txBody>
          <a:bodyPr/>
          <a:lstStyle/>
          <a:p>
            <a:r>
              <a:rPr lang="en-US" altLang="en-US" dirty="0"/>
              <a:t>6-</a:t>
            </a:r>
            <a:fld id="{3EC50265-02C4-4CC8-AEFE-78F3B6D78154}" type="slidenum">
              <a:rPr lang="en-US" altLang="en-US" smtClean="0"/>
              <a:pPr/>
              <a:t>‹#›</a:t>
            </a:fld>
            <a:endParaRPr lang="en-US" altLang="en-US" dirty="0"/>
          </a:p>
        </p:txBody>
      </p:sp>
    </p:spTree>
    <p:extLst>
      <p:ext uri="{BB962C8B-B14F-4D97-AF65-F5344CB8AC3E}">
        <p14:creationId xmlns:p14="http://schemas.microsoft.com/office/powerpoint/2010/main" val="1536135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4" name="Slide Number Placeholder 3"/>
          <p:cNvSpPr>
            <a:spLocks noGrp="1"/>
          </p:cNvSpPr>
          <p:nvPr>
            <p:ph type="sldNum" sz="quarter" idx="12"/>
          </p:nvPr>
        </p:nvSpPr>
        <p:spPr/>
        <p:txBody>
          <a:bodyPr/>
          <a:lstStyle/>
          <a:p>
            <a:r>
              <a:rPr lang="en-US" altLang="en-US" dirty="0"/>
              <a:t>6-</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2522387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r>
              <a:rPr lang="en-IN"/>
              <a:t>Copyright ©2017 Pearson Education, Limited </a:t>
            </a:r>
            <a:endParaRPr lang="en-US" dirty="0"/>
          </a:p>
        </p:txBody>
      </p:sp>
      <p:sp>
        <p:nvSpPr>
          <p:cNvPr id="4" name="Slide Number Placeholder 3"/>
          <p:cNvSpPr>
            <a:spLocks noGrp="1"/>
          </p:cNvSpPr>
          <p:nvPr>
            <p:ph type="sldNum" sz="quarter" idx="11"/>
          </p:nvPr>
        </p:nvSpPr>
        <p:spPr/>
        <p:txBody>
          <a:bodyPr/>
          <a:lstStyle/>
          <a:p>
            <a:r>
              <a:rPr lang="en-US" dirty="0"/>
              <a:t>6-</a:t>
            </a:r>
            <a:fld id="{FD1C9141-A848-4378-A6EA-CF05D32FA263}" type="slidenum">
              <a:rPr lang="en-US" smtClean="0"/>
              <a:pPr/>
              <a:t>‹#›</a:t>
            </a:fld>
            <a:endParaRPr lang="en-US" dirty="0"/>
          </a:p>
        </p:txBody>
      </p:sp>
    </p:spTree>
    <p:extLst>
      <p:ext uri="{BB962C8B-B14F-4D97-AF65-F5344CB8AC3E}">
        <p14:creationId xmlns:p14="http://schemas.microsoft.com/office/powerpoint/2010/main" val="686757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NoBar-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1800"/>
            <a:ext cx="9144000" cy="678600"/>
          </a:xfrm>
          <a:prstGeom prst="rect">
            <a:avLst/>
          </a:prstGeom>
          <a:solidFill>
            <a:schemeClr val="bg1">
              <a:lumMod val="75000"/>
            </a:schemeClr>
          </a:solidFill>
        </p:spPr>
        <p:txBody>
          <a:bodyPr/>
          <a:lstStyle>
            <a:lvl1pPr marL="0" indent="0" algn="ctr">
              <a:spcBef>
                <a:spcPts val="0"/>
              </a:spcBef>
              <a:defRPr sz="3600">
                <a:solidFill>
                  <a:schemeClr val="tx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p:spPr>
        <p:txBody>
          <a:bodyPr/>
          <a:lstStyle>
            <a:lvl1pPr marL="0" indent="0">
              <a:spcBef>
                <a:spcPts val="1200"/>
              </a:spcBef>
              <a:spcAft>
                <a:spcPts val="0"/>
              </a:spcAft>
              <a:buNone/>
              <a:defRPr sz="2800">
                <a:solidFill>
                  <a:schemeClr val="tx1"/>
                </a:solidFill>
                <a:latin typeface="Arial" panose="020B0604020202020204" pitchFamily="34" charset="0"/>
              </a:defRPr>
            </a:lvl1pPr>
            <a:lvl2pPr marL="403225" indent="0">
              <a:spcBef>
                <a:spcPts val="1200"/>
              </a:spcBef>
              <a:spcAft>
                <a:spcPts val="0"/>
              </a:spcAft>
              <a:buNone/>
              <a:defRPr sz="2400">
                <a:solidFill>
                  <a:schemeClr val="tx1"/>
                </a:solidFill>
                <a:latin typeface="Arial" panose="020B0604020202020204" pitchFamily="34" charset="0"/>
              </a:defRPr>
            </a:lvl2pPr>
            <a:lvl3pPr marL="860425" indent="0">
              <a:spcBef>
                <a:spcPts val="1200"/>
              </a:spcBef>
              <a:spcAft>
                <a:spcPts val="0"/>
              </a:spcAft>
              <a:buNone/>
              <a:defRPr sz="2000">
                <a:solidFill>
                  <a:schemeClr val="tx1"/>
                </a:solidFill>
                <a:latin typeface="Arial" panose="020B0604020202020204" pitchFamily="34" charset="0"/>
              </a:defRPr>
            </a:lvl3pPr>
            <a:lvl4pPr marL="1317625" indent="0">
              <a:spcBef>
                <a:spcPts val="1200"/>
              </a:spcBef>
              <a:spcAft>
                <a:spcPts val="0"/>
              </a:spcAft>
              <a:buNone/>
              <a:defRPr sz="1800">
                <a:solidFill>
                  <a:schemeClr val="tx1"/>
                </a:solidFill>
                <a:latin typeface="Arial" panose="020B0604020202020204" pitchFamily="34" charset="0"/>
              </a:defRPr>
            </a:lvl4pPr>
            <a:lvl5pPr marL="1784350" indent="0">
              <a:spcBef>
                <a:spcPts val="1200"/>
              </a:spcBef>
              <a:spcAft>
                <a:spcPts val="0"/>
              </a:spcAft>
              <a:buNone/>
              <a:defRPr sz="1800">
                <a:solidFill>
                  <a:schemeClr val="tx1"/>
                </a:solidFill>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7116"/>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182636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 Line Title and Content">
    <p:bg>
      <p:bgRef idx="1001">
        <a:schemeClr val="bg1"/>
      </p:bgRef>
    </p:bg>
    <p:spTree>
      <p:nvGrpSpPr>
        <p:cNvPr id="1" name=""/>
        <p:cNvGrpSpPr/>
        <p:nvPr/>
      </p:nvGrpSpPr>
      <p:grpSpPr>
        <a:xfrm>
          <a:off x="0" y="0"/>
          <a:ext cx="0" cy="0"/>
          <a:chOff x="0" y="0"/>
          <a:chExt cx="0" cy="0"/>
        </a:xfrm>
      </p:grpSpPr>
      <p:sp>
        <p:nvSpPr>
          <p:cNvPr id="6" name="Slide Title"/>
          <p:cNvSpPr>
            <a:spLocks noGrp="1"/>
          </p:cNvSpPr>
          <p:nvPr>
            <p:ph type="title"/>
          </p:nvPr>
        </p:nvSpPr>
        <p:spPr>
          <a:xfrm>
            <a:off x="0" y="-9000"/>
            <a:ext cx="9144000" cy="700200"/>
          </a:xfrm>
          <a:prstGeom prst="rect">
            <a:avLst/>
          </a:prstGeom>
          <a:solidFill>
            <a:srgbClr val="717A8B"/>
          </a:solidFill>
        </p:spPr>
        <p:txBody>
          <a:bodyPr anchor="ctr" anchorCtr="1">
            <a:noAutofit/>
          </a:bodyPr>
          <a:lstStyle>
            <a:lvl1pPr marL="0" indent="0" algn="ctr">
              <a:defRPr sz="3600">
                <a:solidFill>
                  <a:schemeClr val="bg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p:spPr>
        <p:txBody>
          <a:bodyPr/>
          <a:lstStyle>
            <a:lvl1pPr marL="288925" indent="-288925">
              <a:spcBef>
                <a:spcPts val="1200"/>
              </a:spcBef>
              <a:spcAft>
                <a:spcPts val="0"/>
              </a:spcAft>
              <a:buClrTx/>
              <a:buFont typeface="Arial" panose="020B0604020202020204" pitchFamily="34" charset="0"/>
              <a:buChar char="•"/>
              <a:defRPr sz="2800">
                <a:solidFill>
                  <a:schemeClr val="tx1"/>
                </a:solidFill>
                <a:latin typeface="Arial" panose="020B0604020202020204" pitchFamily="34" charset="0"/>
              </a:defRPr>
            </a:lvl1pPr>
            <a:lvl2pPr marL="685800" indent="-282575">
              <a:spcBef>
                <a:spcPts val="1200"/>
              </a:spcBef>
              <a:spcAft>
                <a:spcPts val="0"/>
              </a:spcAft>
              <a:buClrTx/>
              <a:buFont typeface="Arial" panose="020B0604020202020204" pitchFamily="34" charset="0"/>
              <a:buChar char="•"/>
              <a:defRPr sz="2400">
                <a:solidFill>
                  <a:schemeClr val="tx1"/>
                </a:solidFill>
                <a:latin typeface="Arial" panose="020B0604020202020204" pitchFamily="34" charset="0"/>
              </a:defRPr>
            </a:lvl2pPr>
            <a:lvl3pPr marL="1143000" indent="-282575">
              <a:spcBef>
                <a:spcPts val="1200"/>
              </a:spcBef>
              <a:spcAft>
                <a:spcPts val="0"/>
              </a:spcAft>
              <a:buClrTx/>
              <a:buFont typeface="Arial" panose="020B0604020202020204" pitchFamily="34" charset="0"/>
              <a:buChar char="•"/>
              <a:defRPr sz="2000">
                <a:solidFill>
                  <a:schemeClr val="tx1"/>
                </a:solidFill>
                <a:latin typeface="Arial" panose="020B0604020202020204" pitchFamily="34" charset="0"/>
              </a:defRPr>
            </a:lvl3pPr>
            <a:lvl4pPr marL="1600200" indent="-282575">
              <a:spcBef>
                <a:spcPts val="1200"/>
              </a:spcBef>
              <a:spcAft>
                <a:spcPts val="0"/>
              </a:spcAft>
              <a:buClrTx/>
              <a:buFont typeface="Arial" panose="020B0604020202020204" pitchFamily="34" charset="0"/>
              <a:buChar char="•"/>
              <a:defRPr sz="1800">
                <a:solidFill>
                  <a:schemeClr val="tx1"/>
                </a:solidFill>
                <a:latin typeface="Arial" panose="020B0604020202020204" pitchFamily="34" charset="0"/>
              </a:defRPr>
            </a:lvl4pPr>
            <a:lvl5pPr marL="2068513" indent="-284163">
              <a:spcBef>
                <a:spcPts val="1200"/>
              </a:spcBef>
              <a:spcAft>
                <a:spcPts val="0"/>
              </a:spcAft>
              <a:buClrTx/>
              <a:buFont typeface="Arial" panose="020B0604020202020204" pitchFamily="34" charset="0"/>
              <a:buChar char="•"/>
              <a:defRPr sz="1800">
                <a:solidFill>
                  <a:schemeClr val="tx1"/>
                </a:solidFill>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7336"/>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651383575"/>
      </p:ext>
    </p:extLst>
  </p:cSld>
  <p:clrMapOvr>
    <a:overrideClrMapping bg1="lt1" tx1="dk1" bg2="lt2" tx2="dk2" accent1="accent1" accent2="accent2" accent3="accent3" accent4="accent4" accent5="accent5" accent6="accent6" hlink="hlink" folHlink="folHlink"/>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2-Line Title and Link">
    <p:spTree>
      <p:nvGrpSpPr>
        <p:cNvPr id="1" name=""/>
        <p:cNvGrpSpPr/>
        <p:nvPr/>
      </p:nvGrpSpPr>
      <p:grpSpPr>
        <a:xfrm>
          <a:off x="0" y="0"/>
          <a:ext cx="0" cy="0"/>
          <a:chOff x="0" y="0"/>
          <a:chExt cx="0" cy="0"/>
        </a:xfrm>
      </p:grpSpPr>
      <p:sp>
        <p:nvSpPr>
          <p:cNvPr id="6" name="Slide Title"/>
          <p:cNvSpPr>
            <a:spLocks noGrp="1"/>
          </p:cNvSpPr>
          <p:nvPr>
            <p:ph type="title"/>
          </p:nvPr>
        </p:nvSpPr>
        <p:spPr>
          <a:xfrm>
            <a:off x="0" y="0"/>
            <a:ext cx="9144000" cy="1072800"/>
          </a:xfrm>
          <a:prstGeom prst="rect">
            <a:avLst/>
          </a:prstGeom>
          <a:solidFill>
            <a:srgbClr val="84B0AE"/>
          </a:solidFill>
        </p:spPr>
        <p:txBody>
          <a:bodyPr/>
          <a:lstStyle>
            <a:lvl1pPr marL="0" indent="0" algn="ctr">
              <a:defRPr sz="3600">
                <a:solidFill>
                  <a:schemeClr val="bg1"/>
                </a:solidFill>
              </a:defRPr>
            </a:lvl1pPr>
          </a:lstStyle>
          <a:p>
            <a:r>
              <a:rPr lang="en-US" dirty="0"/>
              <a:t>Click to edit Master title style</a:t>
            </a:r>
          </a:p>
        </p:txBody>
      </p:sp>
      <p:sp>
        <p:nvSpPr>
          <p:cNvPr id="3" name="TextBox 2"/>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4106455986"/>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Line 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0"/>
            <a:ext cx="9144000" cy="838200"/>
          </a:xfrm>
          <a:prstGeom prst="rect">
            <a:avLst/>
          </a:prstGeom>
        </p:spPr>
        <p:txBody>
          <a:bodyPr>
            <a:normAutofit/>
          </a:bodyPr>
          <a:lstStyle>
            <a:lvl1pPr marL="0" indent="0">
              <a:defRPr sz="3200">
                <a:solidFill>
                  <a:schemeClr val="bg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p:spPr>
        <p:txBody>
          <a:bodyPr/>
          <a:lstStyle>
            <a:lvl1pPr>
              <a:spcBef>
                <a:spcPts val="1200"/>
              </a:spcBef>
              <a:spcAft>
                <a:spcPts val="0"/>
              </a:spcAft>
              <a:defRPr sz="2800">
                <a:solidFill>
                  <a:schemeClr val="tx1"/>
                </a:solidFill>
              </a:defRPr>
            </a:lvl1pPr>
            <a:lvl2pPr>
              <a:spcBef>
                <a:spcPts val="1200"/>
              </a:spcBef>
              <a:spcAft>
                <a:spcPts val="0"/>
              </a:spcAft>
              <a:defRPr sz="2400">
                <a:solidFill>
                  <a:schemeClr val="tx1"/>
                </a:solidFill>
              </a:defRPr>
            </a:lvl2pPr>
            <a:lvl3pPr>
              <a:spcBef>
                <a:spcPts val="1200"/>
              </a:spcBef>
              <a:spcAft>
                <a:spcPts val="0"/>
              </a:spcAft>
              <a:defRPr sz="2000">
                <a:solidFill>
                  <a:schemeClr val="tx1"/>
                </a:solidFill>
              </a:defRPr>
            </a:lvl3pPr>
            <a:lvl4pPr>
              <a:spcBef>
                <a:spcPts val="1200"/>
              </a:spcBef>
              <a:spcAft>
                <a:spcPts val="0"/>
              </a:spcAft>
              <a:defRPr sz="1800">
                <a:solidFill>
                  <a:schemeClr val="tx1"/>
                </a:solidFill>
              </a:defRPr>
            </a:lvl4pPr>
            <a:lvl5pPr>
              <a:spcBef>
                <a:spcPts val="1200"/>
              </a:spcBef>
              <a:spcAft>
                <a:spcPts val="0"/>
              </a:spcAft>
              <a:defRPr sz="18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11942497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FFC000"/>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 </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6-</a:t>
            </a:r>
            <a:fld id="{FD1C9141-A848-4378-A6EA-CF05D32FA263}" type="slidenum">
              <a:rPr lang="en-US" smtClean="0"/>
              <a:pPr/>
              <a:t>‹#›</a:t>
            </a:fld>
            <a:endParaRPr lang="en-US" dirty="0"/>
          </a:p>
        </p:txBody>
      </p:sp>
    </p:spTree>
    <p:extLst>
      <p:ext uri="{BB962C8B-B14F-4D97-AF65-F5344CB8AC3E}">
        <p14:creationId xmlns:p14="http://schemas.microsoft.com/office/powerpoint/2010/main" val="4175855560"/>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3998" r:id="rId7"/>
    <p:sldLayoutId id="2147483999" r:id="rId8"/>
    <p:sldLayoutId id="2147484000" r:id="rId9"/>
    <p:sldLayoutId id="2147484001" r:id="rId10"/>
    <p:sldLayoutId id="2147484002"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t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1.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11.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8.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hyperlink" Target="https://www.youtube.com/watch?v=S1qw_FRJ43Y" TargetMode="External"/><Relationship Id="rId2" Type="http://schemas.openxmlformats.org/officeDocument/2006/relationships/notesSlide" Target="../notesSlides/notesSlide8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p:cNvSpPr>
            <a:spLocks noGrp="1"/>
          </p:cNvSpPr>
          <p:nvPr>
            <p:ph type="ftr" sz="quarter" idx="3"/>
          </p:nvPr>
        </p:nvSpPr>
        <p:spPr>
          <a:xfrm>
            <a:off x="3124200" y="6416675"/>
            <a:ext cx="3048000" cy="365125"/>
          </a:xfrm>
        </p:spPr>
        <p:txBody>
          <a:bodyPr/>
          <a:lstStyle/>
          <a:p>
            <a:r>
              <a:rPr lang="en-IN"/>
              <a:t>Copyright ©2017 Pearson Education, Limited </a:t>
            </a:r>
            <a:endParaRPr lang="en-US" dirty="0"/>
          </a:p>
        </p:txBody>
      </p:sp>
      <p:sp>
        <p:nvSpPr>
          <p:cNvPr id="3" name="Title 2"/>
          <p:cNvSpPr>
            <a:spLocks noGrp="1"/>
          </p:cNvSpPr>
          <p:nvPr>
            <p:ph type="title"/>
          </p:nvPr>
        </p:nvSpPr>
        <p:spPr/>
        <p:txBody>
          <a:bodyPr/>
          <a:lstStyle/>
          <a:p>
            <a:r>
              <a:rPr lang="en-IN" dirty="0">
                <a:effectLst>
                  <a:outerShdw blurRad="38100" dist="38100" dir="2700000" algn="tl">
                    <a:srgbClr val="000000">
                      <a:alpha val="43137"/>
                    </a:srgbClr>
                  </a:outerShdw>
                </a:effectLst>
              </a:rPr>
              <a:t>The Internal Audit</a:t>
            </a:r>
          </a:p>
        </p:txBody>
      </p:sp>
      <p:sp>
        <p:nvSpPr>
          <p:cNvPr id="8" name="Content Placeholder 2"/>
          <p:cNvSpPr txBox="1">
            <a:spLocks/>
          </p:cNvSpPr>
          <p:nvPr/>
        </p:nvSpPr>
        <p:spPr>
          <a:xfrm>
            <a:off x="3124200" y="914400"/>
            <a:ext cx="5130800" cy="4800600"/>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rgbClr val="00B0F0"/>
              </a:buClr>
              <a:buFont typeface="Wingdings" panose="05000000000000000000" pitchFamily="2" charset="2"/>
              <a:buNone/>
              <a:defRPr sz="3200" kern="1200">
                <a:solidFill>
                  <a:srgbClr val="00B0F0"/>
                </a:solidFill>
                <a:latin typeface="+mn-lt"/>
                <a:ea typeface="+mn-ea"/>
                <a:cs typeface="+mn-cs"/>
              </a:defRPr>
            </a:lvl1pPr>
            <a:lvl2pPr marL="457200" indent="0" algn="ctr" defTabSz="914400" rtl="0" eaLnBrk="1" latinLnBrk="0" hangingPunct="1">
              <a:spcBef>
                <a:spcPct val="20000"/>
              </a:spcBef>
              <a:buClr>
                <a:srgbClr val="00B0F0"/>
              </a:buClr>
              <a:buFont typeface="Wingdings" panose="05000000000000000000" pitchFamily="2" charset="2"/>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rgbClr val="00B0F0"/>
              </a:buClr>
              <a:buFont typeface="Wingdings" panose="05000000000000000000" pitchFamily="2" charset="2"/>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r>
              <a:rPr lang="en-US" b="1" dirty="0">
                <a:solidFill>
                  <a:srgbClr val="404040"/>
                </a:solidFill>
                <a:latin typeface="Arial" charset="0"/>
                <a:ea typeface="ＭＳ Ｐゴシック" charset="0"/>
                <a:cs typeface="Arial" charset="0"/>
              </a:rPr>
              <a:t>    </a:t>
            </a:r>
          </a:p>
          <a:p>
            <a:pPr fontAlgn="auto">
              <a:spcAft>
                <a:spcPts val="0"/>
              </a:spcAft>
              <a:buFont typeface="Franklin Gothic Book" charset="0"/>
              <a:buNone/>
              <a:defRPr/>
            </a:pPr>
            <a:r>
              <a:rPr lang="en-US" b="1" dirty="0">
                <a:solidFill>
                  <a:srgbClr val="0099FF"/>
                </a:solidFill>
                <a:latin typeface="Arial" charset="0"/>
                <a:ea typeface="ＭＳ Ｐゴシック" charset="0"/>
                <a:cs typeface="Arial" charset="0"/>
              </a:rPr>
              <a:t>               </a:t>
            </a:r>
            <a:r>
              <a:rPr lang="en-US" dirty="0">
                <a:solidFill>
                  <a:srgbClr val="0099FF"/>
                </a:solidFill>
                <a:latin typeface="Arial" charset="0"/>
                <a:ea typeface="ＭＳ Ｐゴシック" charset="0"/>
                <a:cs typeface="Arial" charset="0"/>
              </a:rPr>
              <a:t>Chapter Six</a:t>
            </a:r>
            <a:endParaRPr lang="en-US" b="1" dirty="0">
              <a:solidFill>
                <a:srgbClr val="0099FF"/>
              </a:solidFill>
              <a:latin typeface="Arial" charset="0"/>
              <a:ea typeface="ＭＳ Ｐゴシック" charset="0"/>
              <a:cs typeface="Arial" charset="0"/>
            </a:endParaRPr>
          </a:p>
        </p:txBody>
      </p:sp>
      <p:sp>
        <p:nvSpPr>
          <p:cNvPr id="2" name="Slide Number Placeholder 1"/>
          <p:cNvSpPr>
            <a:spLocks noGrp="1"/>
          </p:cNvSpPr>
          <p:nvPr>
            <p:ph type="sldNum" sz="quarter" idx="12"/>
          </p:nvPr>
        </p:nvSpPr>
        <p:spPr/>
        <p:txBody>
          <a:bodyPr/>
          <a:lstStyle/>
          <a:p>
            <a:r>
              <a:rPr lang="en-US" altLang="en-US"/>
              <a:t>6-</a:t>
            </a:r>
            <a:fld id="{A3F695D3-AE91-47D7-B82F-EBD6D906C5D0}" type="slidenum">
              <a:rPr lang="en-US" altLang="en-US" smtClean="0"/>
              <a:pPr/>
              <a:t>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a:defRPr/>
            </a:pPr>
            <a:r>
              <a:rPr lang="en-US" dirty="0">
                <a:latin typeface="Arial" charset="0"/>
                <a:ea typeface="+mj-ea"/>
                <a:cs typeface="Arial" charset="0"/>
              </a:rPr>
              <a:t>Key Internal Forces</a:t>
            </a:r>
          </a:p>
        </p:txBody>
      </p:sp>
      <p:sp>
        <p:nvSpPr>
          <p:cNvPr id="13314" name="Content Placeholder 2"/>
          <p:cNvSpPr>
            <a:spLocks noGrp="1"/>
          </p:cNvSpPr>
          <p:nvPr>
            <p:ph idx="1"/>
          </p:nvPr>
        </p:nvSpPr>
        <p:spPr/>
        <p:txBody>
          <a:bodyPr/>
          <a:lstStyle/>
          <a:p>
            <a:pPr marL="342900" indent="-342900"/>
            <a:r>
              <a:rPr lang="en-US" altLang="en-US" b="1" dirty="0">
                <a:solidFill>
                  <a:schemeClr val="tx1"/>
                </a:solidFill>
                <a:latin typeface="Arial" pitchFamily="34" charset="0"/>
                <a:cs typeface="Arial" pitchFamily="34" charset="0"/>
              </a:rPr>
              <a:t>Distinctive competencies</a:t>
            </a:r>
          </a:p>
          <a:p>
            <a:pPr marL="742950" lvl="1" indent="-285750"/>
            <a:r>
              <a:rPr lang="en-US" altLang="en-US" dirty="0">
                <a:solidFill>
                  <a:schemeClr val="tx1"/>
                </a:solidFill>
                <a:latin typeface="Arial" pitchFamily="34" charset="0"/>
                <a:cs typeface="Arial" pitchFamily="34" charset="0"/>
              </a:rPr>
              <a:t>A firm</a:t>
            </a:r>
            <a:r>
              <a:rPr lang="en-US" altLang="ja-JP" dirty="0">
                <a:solidFill>
                  <a:schemeClr val="tx1"/>
                </a:solidFill>
                <a:latin typeface="Arial" pitchFamily="34" charset="0"/>
                <a:cs typeface="Arial" pitchFamily="34" charset="0"/>
              </a:rPr>
              <a:t>'s strengths that cannot be easily matched or imitated by competitors</a:t>
            </a:r>
          </a:p>
          <a:p>
            <a:pPr marL="342900" indent="-342900"/>
            <a:r>
              <a:rPr lang="en-US" altLang="en-US" dirty="0">
                <a:solidFill>
                  <a:schemeClr val="tx1"/>
                </a:solidFill>
                <a:latin typeface="Arial" pitchFamily="34" charset="0"/>
                <a:cs typeface="Arial" pitchFamily="34" charset="0"/>
              </a:rPr>
              <a:t>Building competitive advantages involves taking advantage of distinctive competencies.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pic>
        <p:nvPicPr>
          <p:cNvPr id="13316"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66800" y="4801315"/>
            <a:ext cx="6781800" cy="1065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Process of Performing an Internal Audit</a:t>
            </a:r>
          </a:p>
        </p:txBody>
      </p:sp>
      <p:sp>
        <p:nvSpPr>
          <p:cNvPr id="14338" name="Content Placeholder 2"/>
          <p:cNvSpPr>
            <a:spLocks noGrp="1"/>
          </p:cNvSpPr>
          <p:nvPr>
            <p:ph idx="1"/>
          </p:nvPr>
        </p:nvSpPr>
        <p:spPr/>
        <p:txBody>
          <a:bodyPr/>
          <a:lstStyle/>
          <a:p>
            <a:pPr marL="342900" indent="-342900"/>
            <a:r>
              <a:rPr lang="en-US" altLang="en-US" b="1" dirty="0">
                <a:solidFill>
                  <a:schemeClr val="tx1"/>
                </a:solidFill>
                <a:latin typeface="Arial" pitchFamily="34" charset="0"/>
                <a:cs typeface="Arial" pitchFamily="34" charset="0"/>
              </a:rPr>
              <a:t>The internal audit </a:t>
            </a:r>
          </a:p>
          <a:p>
            <a:pPr marL="742950" lvl="1" indent="-285750"/>
            <a:r>
              <a:rPr lang="en-US" altLang="en-US" sz="2700" dirty="0">
                <a:solidFill>
                  <a:schemeClr val="tx1"/>
                </a:solidFill>
                <a:latin typeface="Arial" pitchFamily="34" charset="0"/>
                <a:cs typeface="Arial" pitchFamily="34" charset="0"/>
              </a:rPr>
              <a:t>Requires gathering, assimilating, and prioritizing information about the firm</a:t>
            </a:r>
            <a:r>
              <a:rPr lang="en-US" altLang="ja-JP" sz="2700" dirty="0">
                <a:solidFill>
                  <a:schemeClr val="tx1"/>
                </a:solidFill>
                <a:latin typeface="Arial" pitchFamily="34" charset="0"/>
                <a:cs typeface="Arial" pitchFamily="34" charset="0"/>
              </a:rPr>
              <a:t>'s management, marketing, finance, accounting, production/operations, research and development (R&amp;D), and management information systems operations</a:t>
            </a:r>
          </a:p>
          <a:p>
            <a:pPr marL="742950" lvl="1" indent="-285750"/>
            <a:r>
              <a:rPr lang="en-US" altLang="en-US" sz="2700" dirty="0">
                <a:solidFill>
                  <a:schemeClr val="tx1"/>
                </a:solidFill>
                <a:latin typeface="Arial" pitchFamily="34" charset="0"/>
                <a:cs typeface="Arial" pitchFamily="34" charset="0"/>
              </a:rPr>
              <a:t>Provides more opportunity for participants to understand how their jobs, departments, and divisions fit into the whole firm</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508793" y="1828800"/>
            <a:ext cx="8126413" cy="3902074"/>
          </a:xfrm>
        </p:spPr>
        <p:txBody>
          <a:bodyPr/>
          <a:lstStyle/>
          <a:p>
            <a:r>
              <a:rPr lang="en-US" dirty="0"/>
              <a:t>Competitive assets</a:t>
            </a:r>
          </a:p>
          <a:p>
            <a:pPr lvl="1"/>
            <a:r>
              <a:rPr lang="en-US" dirty="0"/>
              <a:t>Are the firm’s </a:t>
            </a:r>
            <a:r>
              <a:rPr lang="en-US" b="1" i="1" dirty="0">
                <a:solidFill>
                  <a:srgbClr val="FF0000"/>
                </a:solidFill>
              </a:rPr>
              <a:t>resources and capabilities</a:t>
            </a:r>
          </a:p>
          <a:p>
            <a:pPr lvl="1"/>
            <a:r>
              <a:rPr lang="en-US" dirty="0"/>
              <a:t>Are the determinants of its competitiveness and ability to </a:t>
            </a:r>
            <a:r>
              <a:rPr lang="en-US" b="1" i="1" dirty="0">
                <a:solidFill>
                  <a:srgbClr val="FF0000"/>
                </a:solidFill>
              </a:rPr>
              <a:t>succeed in the marketplace</a:t>
            </a:r>
          </a:p>
          <a:p>
            <a:pPr lvl="1"/>
            <a:r>
              <a:rPr lang="en-US" dirty="0"/>
              <a:t>Are what a firm’s strategy depends on to develop </a:t>
            </a:r>
            <a:r>
              <a:rPr lang="en-US" b="1" i="1" dirty="0">
                <a:solidFill>
                  <a:srgbClr val="FF0000"/>
                </a:solidFill>
              </a:rPr>
              <a:t>sustainable competitive advantage </a:t>
            </a:r>
            <a:r>
              <a:rPr lang="en-US" dirty="0"/>
              <a:t>over its rivals</a:t>
            </a:r>
          </a:p>
        </p:txBody>
      </p:sp>
      <p:sp>
        <p:nvSpPr>
          <p:cNvPr id="3" name="標題 2">
            <a:extLst>
              <a:ext uri="{FF2B5EF4-FFF2-40B4-BE49-F238E27FC236}">
                <a16:creationId xmlns:a16="http://schemas.microsoft.com/office/drawing/2014/main" id="{BEC39889-4FC7-4E81-AD97-D9D0C74105AE}"/>
              </a:ext>
            </a:extLst>
          </p:cNvPr>
          <p:cNvSpPr>
            <a:spLocks noGrp="1"/>
          </p:cNvSpPr>
          <p:nvPr>
            <p:ph type="title"/>
          </p:nvPr>
        </p:nvSpPr>
        <p:spPr/>
        <p:txBody>
          <a:bodyPr/>
          <a:lstStyle/>
          <a:p>
            <a:r>
              <a:rPr lang="en-HK" dirty="0"/>
              <a:t>Competitive </a:t>
            </a:r>
            <a:r>
              <a:rPr lang="en-US" altLang="zh-TW" dirty="0"/>
              <a:t>Assets</a:t>
            </a:r>
            <a:endParaRPr lang="en-HK"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lIns="365760" rIns="365760">
            <a:normAutofit fontScale="90000"/>
          </a:bodyPr>
          <a:lstStyle/>
          <a:p>
            <a:r>
              <a:rPr lang="en-US" dirty="0"/>
              <a:t>IDENTIFYING THE FIRM'S RESOURCES AND CAPABILITIES</a:t>
            </a:r>
          </a:p>
        </p:txBody>
      </p:sp>
      <p:sp>
        <p:nvSpPr>
          <p:cNvPr id="44035" name="Rectangle 3"/>
          <p:cNvSpPr>
            <a:spLocks noGrp="1" noChangeArrowheads="1"/>
          </p:cNvSpPr>
          <p:nvPr>
            <p:ph idx="1"/>
          </p:nvPr>
        </p:nvSpPr>
        <p:spPr/>
        <p:txBody>
          <a:bodyPr/>
          <a:lstStyle/>
          <a:p>
            <a:r>
              <a:rPr lang="en-US" dirty="0"/>
              <a:t>A resource:</a:t>
            </a:r>
          </a:p>
          <a:p>
            <a:pPr lvl="1"/>
            <a:r>
              <a:rPr lang="en-US" b="1" i="1" dirty="0">
                <a:solidFill>
                  <a:srgbClr val="FF0000"/>
                </a:solidFill>
              </a:rPr>
              <a:t>A productive input or competitive asset </a:t>
            </a:r>
            <a:r>
              <a:rPr lang="en-US" dirty="0"/>
              <a:t>that is owned or controlled by a firm (e.g., a fleet of oil tankers)</a:t>
            </a:r>
          </a:p>
          <a:p>
            <a:r>
              <a:rPr lang="en-US" dirty="0"/>
              <a:t>A capability:</a:t>
            </a:r>
          </a:p>
          <a:p>
            <a:pPr lvl="1"/>
            <a:r>
              <a:rPr lang="en-US" dirty="0"/>
              <a:t>The </a:t>
            </a:r>
            <a:r>
              <a:rPr lang="en-US" b="1" i="1" dirty="0">
                <a:solidFill>
                  <a:srgbClr val="FF0000"/>
                </a:solidFill>
              </a:rPr>
              <a:t>capacity of a firm to perform some activity proficiently</a:t>
            </a:r>
            <a:r>
              <a:rPr lang="en-US" dirty="0"/>
              <a:t> (e.g., superior skills in marketing)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22854"/>
            <a:ext cx="9144000" cy="817892"/>
          </a:xfrm>
          <a:ln>
            <a:solidFill>
              <a:schemeClr val="accent1"/>
            </a:solidFill>
          </a:ln>
        </p:spPr>
        <p:txBody>
          <a:bodyPr/>
          <a:lstStyle/>
          <a:p>
            <a:r>
              <a:rPr lang="en-US" sz="3200" dirty="0"/>
              <a:t>STRATEGIC MANAGEMENT PRINCIPLE</a:t>
            </a:r>
            <a:endParaRPr lang="en-US" sz="2000" dirty="0"/>
          </a:p>
        </p:txBody>
      </p:sp>
      <p:sp>
        <p:nvSpPr>
          <p:cNvPr id="6" name="Content Placeholder 5"/>
          <p:cNvSpPr>
            <a:spLocks noGrp="1"/>
          </p:cNvSpPr>
          <p:nvPr>
            <p:ph idx="1"/>
          </p:nvPr>
        </p:nvSpPr>
        <p:spPr/>
        <p:txBody>
          <a:bodyPr/>
          <a:lstStyle/>
          <a:p>
            <a:pPr marL="0" indent="0">
              <a:buNone/>
            </a:pPr>
            <a:r>
              <a:rPr lang="en-US" b="1" i="1" dirty="0">
                <a:solidFill>
                  <a:srgbClr val="FF0000"/>
                </a:solidFill>
              </a:rPr>
              <a:t>Resource and capability analysis </a:t>
            </a:r>
            <a:r>
              <a:rPr lang="en-US" dirty="0"/>
              <a:t>is a powerful tool for sizing up a firm’s competitive assets and determining if they can </a:t>
            </a:r>
            <a:r>
              <a:rPr lang="en-US" b="1" i="1" dirty="0">
                <a:solidFill>
                  <a:srgbClr val="FF0000"/>
                </a:solidFill>
              </a:rPr>
              <a:t>support a sustainable competitive advantage over market rivals</a:t>
            </a:r>
            <a:r>
              <a:rPr lang="en-US" dirty="0"/>
              <a:t>.</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800" dirty="0"/>
              <a:t>Types of Company Resources </a:t>
            </a:r>
            <a:r>
              <a:rPr lang="en-US" sz="2000" dirty="0"/>
              <a:t>(1 of 2)</a:t>
            </a:r>
          </a:p>
        </p:txBody>
      </p:sp>
      <p:graphicFrame>
        <p:nvGraphicFramePr>
          <p:cNvPr id="3" name="Content Placeholder 2"/>
          <p:cNvGraphicFramePr>
            <a:graphicFrameLocks noGrp="1"/>
          </p:cNvGraphicFramePr>
          <p:nvPr>
            <p:ph idx="4294967295"/>
            <p:extLst/>
          </p:nvPr>
        </p:nvGraphicFramePr>
        <p:xfrm>
          <a:off x="188686" y="1544149"/>
          <a:ext cx="8766628" cy="4467384"/>
        </p:xfrm>
        <a:graphic>
          <a:graphicData uri="http://schemas.openxmlformats.org/drawingml/2006/table">
            <a:tbl>
              <a:tblPr firstRow="1" bandRow="1">
                <a:tableStyleId>{5C22544A-7EE6-4342-B048-85BDC9FD1C3A}</a:tableStyleId>
              </a:tblPr>
              <a:tblGrid>
                <a:gridCol w="8766628">
                  <a:extLst>
                    <a:ext uri="{9D8B030D-6E8A-4147-A177-3AD203B41FA5}">
                      <a16:colId xmlns:a16="http://schemas.microsoft.com/office/drawing/2014/main" val="949497602"/>
                    </a:ext>
                  </a:extLst>
                </a:gridCol>
              </a:tblGrid>
              <a:tr h="544508">
                <a:tc>
                  <a:txBody>
                    <a:bodyPr/>
                    <a:lstStyle/>
                    <a:p>
                      <a:pPr>
                        <a:spcBef>
                          <a:spcPts val="600"/>
                        </a:spcBef>
                      </a:pPr>
                      <a:r>
                        <a:rPr lang="en-US" sz="2000" dirty="0">
                          <a:solidFill>
                            <a:schemeClr val="tx1"/>
                          </a:solidFill>
                        </a:rPr>
                        <a:t>Tangible resources</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AECEE"/>
                    </a:solidFill>
                  </a:tcPr>
                </a:tc>
                <a:extLst>
                  <a:ext uri="{0D108BD9-81ED-4DB2-BD59-A6C34878D82A}">
                    <a16:rowId xmlns:a16="http://schemas.microsoft.com/office/drawing/2014/main" val="3550786420"/>
                  </a:ext>
                </a:extLst>
              </a:tr>
              <a:tr h="1340249">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Physical resources:</a:t>
                      </a:r>
                      <a:r>
                        <a:rPr lang="en-US" i="0" dirty="0">
                          <a:effectLst/>
                          <a:latin typeface="Arial" panose="020B0604020202020204" pitchFamily="34" charset="0"/>
                          <a:cs typeface="Arial" panose="020B0604020202020204" pitchFamily="34" charset="0"/>
                        </a:rPr>
                        <a:t> land and real estate; manufacturing plants, equipment, or distribution facilities; the locations of stores, plants, or distribution centers, including the overall pattern of their physical locations; ownership of or access rights to natural resources (such as mineral deposits)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4212619399"/>
                  </a:ext>
                </a:extLst>
              </a:tr>
              <a:tr h="765001">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Financial resources:</a:t>
                      </a:r>
                      <a:r>
                        <a:rPr lang="en-US" i="0" dirty="0">
                          <a:effectLst/>
                          <a:latin typeface="Arial" panose="020B0604020202020204" pitchFamily="34" charset="0"/>
                          <a:cs typeface="Arial" panose="020B0604020202020204" pitchFamily="34" charset="0"/>
                        </a:rPr>
                        <a:t> cash and cash equivalents; marketable securities; other financial assets such as a company’s credit rating and borrowing capacity</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113643633"/>
                  </a:ext>
                </a:extLst>
              </a:tr>
              <a:tr h="765001">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Technological assets:</a:t>
                      </a:r>
                      <a:r>
                        <a:rPr lang="en-US" i="0" dirty="0">
                          <a:effectLst/>
                          <a:latin typeface="Arial" panose="020B0604020202020204" pitchFamily="34" charset="0"/>
                          <a:cs typeface="Arial" panose="020B0604020202020204" pitchFamily="34" charset="0"/>
                        </a:rPr>
                        <a:t> patents, copyrights, production technology, innovation technologies, technological processes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2277184108"/>
                  </a:ext>
                </a:extLst>
              </a:tr>
              <a:tr h="1052625">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Organizational resources: </a:t>
                      </a:r>
                      <a:r>
                        <a:rPr lang="en-US" i="0" dirty="0">
                          <a:effectLst/>
                          <a:latin typeface="Arial" panose="020B0604020202020204" pitchFamily="34" charset="0"/>
                          <a:cs typeface="Arial" panose="020B0604020202020204" pitchFamily="34" charset="0"/>
                        </a:rPr>
                        <a:t>IT and communication systems (satellites, servers, workstations, etc.); other planning, coordination, and control systems; the company’s organizational design and reporting structure</a:t>
                      </a:r>
                    </a:p>
                  </a:txBody>
                  <a:tcPr marL="90488" marR="90488" marT="90488" marB="90488" anchor="ctr">
                    <a:lnT w="12700" cap="flat" cmpd="sng" algn="ctr">
                      <a:solidFill>
                        <a:schemeClr val="tx1"/>
                      </a:solidFill>
                      <a:prstDash val="solid"/>
                      <a:round/>
                      <a:headEnd type="none" w="med" len="med"/>
                      <a:tailEnd type="none" w="med" len="med"/>
                    </a:lnT>
                    <a:solidFill>
                      <a:srgbClr val="EAE9DF"/>
                    </a:solidFill>
                  </a:tcPr>
                </a:tc>
                <a:extLst>
                  <a:ext uri="{0D108BD9-81ED-4DB2-BD59-A6C34878D82A}">
                    <a16:rowId xmlns:a16="http://schemas.microsoft.com/office/drawing/2014/main" val="3487904125"/>
                  </a:ext>
                </a:extLst>
              </a:tr>
            </a:tbl>
          </a:graphicData>
        </a:graphic>
      </p:graphicFrame>
      <p:sp>
        <p:nvSpPr>
          <p:cNvPr id="7" name="Text Placeholder 6"/>
          <p:cNvSpPr>
            <a:spLocks noGrp="1"/>
          </p:cNvSpPr>
          <p:nvPr>
            <p:ph type="body" sz="quarter" idx="4294967295"/>
          </p:nvPr>
        </p:nvSpPr>
        <p:spPr>
          <a:xfrm>
            <a:off x="1" y="6583363"/>
            <a:ext cx="9144000" cy="223837"/>
          </a:xfrm>
          <a:noFill/>
          <a:ln w="9525">
            <a:noFill/>
            <a:miter lim="800000"/>
            <a:headEnd/>
            <a:tailEnd/>
          </a:ln>
        </p:spPr>
        <p:txBody>
          <a:bodyPr vert="horz" wrap="square" lIns="91440" tIns="45720" rIns="91440" bIns="45720" numCol="1" anchor="ctr" anchorCtr="0" compatLnSpc="1">
            <a:prstTxWarp prst="textNoShape">
              <a:avLst/>
            </a:prstTxWarp>
          </a:bodyPr>
          <a:lstStyle/>
          <a:p>
            <a:pPr marL="0" indent="0" algn="ctr">
              <a:buNone/>
            </a:pPr>
            <a:r>
              <a:rPr lang="en-US" sz="800" dirty="0">
                <a:hlinkClick r:id="" action="ppaction://noaction"/>
              </a:rPr>
              <a:t>Jump to Appendix 6 long image description</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800" dirty="0"/>
              <a:t>Types of Resources </a:t>
            </a:r>
            <a:r>
              <a:rPr lang="en-US" sz="2000" dirty="0"/>
              <a:t>(2 of 2)</a:t>
            </a:r>
          </a:p>
        </p:txBody>
      </p:sp>
      <p:graphicFrame>
        <p:nvGraphicFramePr>
          <p:cNvPr id="3" name="Content Placeholder 2"/>
          <p:cNvGraphicFramePr>
            <a:graphicFrameLocks noGrp="1"/>
          </p:cNvGraphicFramePr>
          <p:nvPr>
            <p:ph idx="4294967295"/>
            <p:extLst/>
          </p:nvPr>
        </p:nvGraphicFramePr>
        <p:xfrm>
          <a:off x="185980" y="1354676"/>
          <a:ext cx="8772040" cy="4873785"/>
        </p:xfrm>
        <a:graphic>
          <a:graphicData uri="http://schemas.openxmlformats.org/drawingml/2006/table">
            <a:tbl>
              <a:tblPr firstRow="1" bandRow="1">
                <a:tableStyleId>{5C22544A-7EE6-4342-B048-85BDC9FD1C3A}</a:tableStyleId>
              </a:tblPr>
              <a:tblGrid>
                <a:gridCol w="8772040">
                  <a:extLst>
                    <a:ext uri="{9D8B030D-6E8A-4147-A177-3AD203B41FA5}">
                      <a16:colId xmlns:a16="http://schemas.microsoft.com/office/drawing/2014/main" val="949497602"/>
                    </a:ext>
                  </a:extLst>
                </a:gridCol>
              </a:tblGrid>
              <a:tr h="543498">
                <a:tc>
                  <a:txBody>
                    <a:bodyPr/>
                    <a:lstStyle/>
                    <a:p>
                      <a:pPr>
                        <a:spcBef>
                          <a:spcPts val="600"/>
                        </a:spcBef>
                      </a:pPr>
                      <a:r>
                        <a:rPr lang="en-US" sz="2000" dirty="0">
                          <a:solidFill>
                            <a:schemeClr val="tx1"/>
                          </a:solidFill>
                        </a:rPr>
                        <a:t>Intangible resources</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AECEE"/>
                    </a:solidFill>
                  </a:tcPr>
                </a:tc>
                <a:extLst>
                  <a:ext uri="{0D108BD9-81ED-4DB2-BD59-A6C34878D82A}">
                    <a16:rowId xmlns:a16="http://schemas.microsoft.com/office/drawing/2014/main" val="3550786420"/>
                  </a:ext>
                </a:extLst>
              </a:tr>
              <a:tr h="1465359">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Human assets and intellectual capital: </a:t>
                      </a:r>
                      <a:r>
                        <a:rPr lang="en-US" sz="1600" i="0" dirty="0">
                          <a:effectLst/>
                          <a:latin typeface="Arial" panose="020B0604020202020204" pitchFamily="34" charset="0"/>
                          <a:cs typeface="Arial" panose="020B0604020202020204" pitchFamily="34" charset="0"/>
                        </a:rPr>
                        <a:t>the education, experience, knowledge, and talent of the workforce, cumulative learning, and tacit knowledge of employees; collective learning embedded in the organization, the intellectual capital and know-how of specialized teams and work groups; the knowledge of key personnel concerning important business functions; managerial talent and leadership skill; the creativity and innovativeness of certain personnel</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4212619399"/>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Brands, company image, and reputational assets:</a:t>
                      </a:r>
                      <a:r>
                        <a:rPr lang="en-US" sz="1600" i="0" dirty="0">
                          <a:effectLst/>
                          <a:latin typeface="Arial" panose="020B0604020202020204" pitchFamily="34" charset="0"/>
                          <a:cs typeface="Arial" panose="020B0604020202020204" pitchFamily="34" charset="0"/>
                        </a:rPr>
                        <a:t> brand names, trademarks, product or company image, buyer loyalty and goodwill; company reputation for quality, service, and reliability; reputation with suppliers and partners for fair dealing</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3268944320"/>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Relationships: </a:t>
                      </a:r>
                      <a:r>
                        <a:rPr lang="en-US" sz="1600" i="0" dirty="0">
                          <a:effectLst/>
                          <a:latin typeface="Arial" panose="020B0604020202020204" pitchFamily="34" charset="0"/>
                          <a:cs typeface="Arial" panose="020B0604020202020204" pitchFamily="34" charset="0"/>
                        </a:rPr>
                        <a:t>alliances, joint ventures, or partnerships that provide access to technologies, specialized know-how, or geographic markets; networks of dealers or distributors; the trust established with various partners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1903685792"/>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Company culture and incentive system:</a:t>
                      </a:r>
                      <a:r>
                        <a:rPr lang="en-US" sz="1600" i="0" dirty="0">
                          <a:effectLst/>
                          <a:latin typeface="Arial" panose="020B0604020202020204" pitchFamily="34" charset="0"/>
                          <a:cs typeface="Arial" panose="020B0604020202020204" pitchFamily="34" charset="0"/>
                        </a:rPr>
                        <a:t> the norms of behavior, business principles, and ingrained beliefs within the company; the attachment of personnel to the company’s ideals; the compensation system and the motivation level of company personnel</a:t>
                      </a:r>
                    </a:p>
                  </a:txBody>
                  <a:tcPr marL="90488" marR="90488" marT="90488" marB="90488" anchor="ctr">
                    <a:lnT w="12700" cap="flat" cmpd="sng" algn="ctr">
                      <a:solidFill>
                        <a:schemeClr val="tx1"/>
                      </a:solidFill>
                      <a:prstDash val="solid"/>
                      <a:round/>
                      <a:headEnd type="none" w="med" len="med"/>
                      <a:tailEnd type="none" w="med" len="med"/>
                    </a:lnT>
                    <a:solidFill>
                      <a:srgbClr val="EAE9DF"/>
                    </a:solidFill>
                  </a:tcPr>
                </a:tc>
                <a:extLst>
                  <a:ext uri="{0D108BD9-81ED-4DB2-BD59-A6C34878D82A}">
                    <a16:rowId xmlns:a16="http://schemas.microsoft.com/office/drawing/2014/main" val="1111433576"/>
                  </a:ext>
                </a:extLst>
              </a:tr>
            </a:tbl>
          </a:graphicData>
        </a:graphic>
      </p:graphicFrame>
      <p:sp>
        <p:nvSpPr>
          <p:cNvPr id="7" name="Text Placeholder 6"/>
          <p:cNvSpPr>
            <a:spLocks noGrp="1"/>
          </p:cNvSpPr>
          <p:nvPr>
            <p:ph type="body" sz="quarter" idx="4294967295"/>
          </p:nvPr>
        </p:nvSpPr>
        <p:spPr>
          <a:xfrm>
            <a:off x="0" y="6510338"/>
            <a:ext cx="9144000" cy="265112"/>
          </a:xfrm>
          <a:noFill/>
          <a:ln w="9525">
            <a:noFill/>
            <a:miter lim="800000"/>
            <a:headEnd/>
            <a:tailEnd/>
          </a:ln>
        </p:spPr>
        <p:txBody>
          <a:bodyPr vert="horz" wrap="square" lIns="91440" tIns="45720" rIns="91440" bIns="45720" numCol="1" anchor="ctr" anchorCtr="0" compatLnSpc="1">
            <a:prstTxWarp prst="textNoShape">
              <a:avLst/>
            </a:prstTxWarp>
          </a:bodyPr>
          <a:lstStyle/>
          <a:p>
            <a:pPr marL="0" indent="0" algn="ctr">
              <a:buNone/>
            </a:pPr>
            <a:r>
              <a:rPr lang="en-US" sz="800" dirty="0">
                <a:hlinkClick r:id="" action="ppaction://noaction"/>
              </a:rPr>
              <a:t>Jump to Appendix 6 long image description</a:t>
            </a:r>
          </a:p>
        </p:txBody>
      </p:sp>
    </p:spTree>
    <p:extLst>
      <p:ext uri="{BB962C8B-B14F-4D97-AF65-F5344CB8AC3E}">
        <p14:creationId xmlns:p14="http://schemas.microsoft.com/office/powerpoint/2010/main" val="3090065561"/>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dirty="0"/>
              <a:t>IDENTIFYING CAPABILITIES</a:t>
            </a:r>
          </a:p>
        </p:txBody>
      </p:sp>
      <p:sp>
        <p:nvSpPr>
          <p:cNvPr id="50179" name="Rectangle 3"/>
          <p:cNvSpPr>
            <a:spLocks noGrp="1" noChangeArrowheads="1"/>
          </p:cNvSpPr>
          <p:nvPr>
            <p:ph idx="1"/>
          </p:nvPr>
        </p:nvSpPr>
        <p:spPr/>
        <p:txBody>
          <a:bodyPr/>
          <a:lstStyle/>
          <a:p>
            <a:pPr>
              <a:spcAft>
                <a:spcPts val="0"/>
              </a:spcAft>
            </a:pPr>
            <a:r>
              <a:rPr lang="en-US" dirty="0"/>
              <a:t>An organizational capability</a:t>
            </a:r>
          </a:p>
          <a:p>
            <a:pPr lvl="1">
              <a:spcAft>
                <a:spcPts val="0"/>
              </a:spcAft>
            </a:pPr>
            <a:r>
              <a:rPr lang="en-US" dirty="0"/>
              <a:t>Is the </a:t>
            </a:r>
            <a:r>
              <a:rPr lang="en-US" dirty="0">
                <a:solidFill>
                  <a:srgbClr val="FF0000"/>
                </a:solidFill>
              </a:rPr>
              <a:t>intangible</a:t>
            </a:r>
            <a:r>
              <a:rPr lang="en-US" dirty="0"/>
              <a:t> but observable capacity of a firm to perform a critical activity proficiently using a related combination (cross-functional bundle) of its resources</a:t>
            </a:r>
          </a:p>
          <a:p>
            <a:pPr lvl="1">
              <a:spcAft>
                <a:spcPts val="0"/>
              </a:spcAft>
            </a:pPr>
            <a:r>
              <a:rPr lang="en-US" dirty="0"/>
              <a:t>Is </a:t>
            </a:r>
            <a:r>
              <a:rPr lang="en-US" dirty="0">
                <a:solidFill>
                  <a:srgbClr val="FF0000"/>
                </a:solidFill>
              </a:rPr>
              <a:t>knowledge-based</a:t>
            </a:r>
            <a:r>
              <a:rPr lang="en-US" dirty="0"/>
              <a:t>, residing in people and in a firm’s intellectual capital or in its organizational processes and systems, </a:t>
            </a:r>
            <a:r>
              <a:rPr lang="en-US" dirty="0" err="1"/>
              <a:t>emboding</a:t>
            </a:r>
            <a:r>
              <a:rPr lang="en-US" dirty="0"/>
              <a:t> tacit knowledge</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Resource-Based View (RBV)</a:t>
            </a:r>
          </a:p>
        </p:txBody>
      </p:sp>
      <p:sp>
        <p:nvSpPr>
          <p:cNvPr id="20483" name="Content Placeholder 2"/>
          <p:cNvSpPr>
            <a:spLocks noGrp="1"/>
          </p:cNvSpPr>
          <p:nvPr>
            <p:ph idx="1"/>
          </p:nvPr>
        </p:nvSpPr>
        <p:spPr/>
        <p:txBody>
          <a:bodyPr/>
          <a:lstStyle/>
          <a:p>
            <a:pPr marL="342900" indent="-342900">
              <a:defRPr/>
            </a:pPr>
            <a:r>
              <a:rPr lang="en-US" b="1" dirty="0">
                <a:solidFill>
                  <a:schemeClr val="tx1"/>
                </a:solidFill>
                <a:latin typeface="Arial" charset="0"/>
                <a:ea typeface="+mn-ea"/>
                <a:cs typeface="Arial" charset="0"/>
              </a:rPr>
              <a:t>The Resource-Based View (RBV) Approach </a:t>
            </a:r>
          </a:p>
          <a:p>
            <a:pPr marL="742950" lvl="1" indent="-285750">
              <a:defRPr/>
            </a:pPr>
            <a:r>
              <a:rPr lang="en-US" dirty="0">
                <a:solidFill>
                  <a:schemeClr val="tx1"/>
                </a:solidFill>
                <a:latin typeface="Arial" charset="0"/>
                <a:ea typeface="+mn-ea"/>
                <a:cs typeface="Arial" charset="0"/>
              </a:rPr>
              <a:t>contends that internal resources are more important for a firm than external factors in achieving and sustaining competitive advantage</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10</a:t>
            </a:fld>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Resource-Based View (RBV)</a:t>
            </a:r>
          </a:p>
        </p:txBody>
      </p:sp>
      <p:sp>
        <p:nvSpPr>
          <p:cNvPr id="3" name="Content Placeholder 2"/>
          <p:cNvSpPr>
            <a:spLocks noGrp="1"/>
          </p:cNvSpPr>
          <p:nvPr>
            <p:ph idx="1"/>
          </p:nvPr>
        </p:nvSpPr>
        <p:spPr/>
        <p:txBody>
          <a:bodyPr/>
          <a:lstStyle/>
          <a:p>
            <a:pPr>
              <a:defRPr/>
            </a:pPr>
            <a:r>
              <a:rPr lang="en-US" dirty="0">
                <a:solidFill>
                  <a:schemeClr val="tx1"/>
                </a:solidFill>
                <a:latin typeface="Arial" charset="0"/>
                <a:ea typeface="+mn-ea"/>
                <a:cs typeface="Arial" charset="0"/>
              </a:rPr>
              <a:t>Proponents of the RBV contend that organizational performance will primarily be determined by internal resources that can be grouped into three all-encompassing categories: </a:t>
            </a:r>
          </a:p>
          <a:p>
            <a:pPr lvl="1">
              <a:defRPr/>
            </a:pPr>
            <a:r>
              <a:rPr lang="en-US" dirty="0">
                <a:solidFill>
                  <a:schemeClr val="tx1"/>
                </a:solidFill>
                <a:latin typeface="Arial" charset="0"/>
                <a:ea typeface="+mn-ea"/>
                <a:cs typeface="Arial" charset="0"/>
              </a:rPr>
              <a:t>physical resources</a:t>
            </a:r>
          </a:p>
          <a:p>
            <a:pPr lvl="1">
              <a:defRPr/>
            </a:pPr>
            <a:r>
              <a:rPr lang="en-US" dirty="0">
                <a:solidFill>
                  <a:schemeClr val="tx1"/>
                </a:solidFill>
                <a:latin typeface="Arial" charset="0"/>
                <a:ea typeface="+mn-ea"/>
                <a:cs typeface="Arial" charset="0"/>
              </a:rPr>
              <a:t>human resources </a:t>
            </a:r>
          </a:p>
          <a:p>
            <a:pPr lvl="1">
              <a:defRPr/>
            </a:pPr>
            <a:r>
              <a:rPr lang="en-US" dirty="0">
                <a:solidFill>
                  <a:schemeClr val="tx1"/>
                </a:solidFill>
                <a:latin typeface="Arial" charset="0"/>
                <a:ea typeface="+mn-ea"/>
                <a:cs typeface="Arial" charset="0"/>
              </a:rPr>
              <a:t>organizational resources</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11</a:t>
            </a:fld>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Resource-Based View (RBV)</a:t>
            </a:r>
          </a:p>
        </p:txBody>
      </p:sp>
      <p:sp>
        <p:nvSpPr>
          <p:cNvPr id="20483" name="Content Placeholder 2"/>
          <p:cNvSpPr>
            <a:spLocks noGrp="1"/>
          </p:cNvSpPr>
          <p:nvPr>
            <p:ph idx="1"/>
          </p:nvPr>
        </p:nvSpPr>
        <p:spPr/>
        <p:txBody>
          <a:bodyPr>
            <a:normAutofit lnSpcReduction="10000"/>
          </a:bodyPr>
          <a:lstStyle/>
          <a:p>
            <a:pPr>
              <a:defRPr/>
            </a:pPr>
            <a:r>
              <a:rPr lang="en-US" dirty="0">
                <a:solidFill>
                  <a:schemeClr val="tx1"/>
                </a:solidFill>
                <a:latin typeface="Arial" charset="0"/>
                <a:ea typeface="+mn-ea"/>
                <a:cs typeface="Arial" charset="0"/>
              </a:rPr>
              <a:t>For a resource to be valuable, it must be either (1) rare, (2) hard to imitate, or (3) not easily substitutable.</a:t>
            </a:r>
          </a:p>
          <a:p>
            <a:pPr>
              <a:defRPr/>
            </a:pPr>
            <a:r>
              <a:rPr lang="en-US" dirty="0">
                <a:solidFill>
                  <a:schemeClr val="tx1"/>
                </a:solidFill>
                <a:latin typeface="Arial" charset="0"/>
                <a:ea typeface="+mn-ea"/>
                <a:cs typeface="Arial" charset="0"/>
              </a:rPr>
              <a:t>These three characteristics of resources are called Empirical Indicators </a:t>
            </a:r>
          </a:p>
          <a:p>
            <a:pPr>
              <a:defRPr/>
            </a:pPr>
            <a:r>
              <a:rPr lang="en-US" dirty="0">
                <a:latin typeface="Arial" charset="0"/>
                <a:cs typeface="Arial" charset="0"/>
              </a:rPr>
              <a:t>These </a:t>
            </a:r>
            <a:r>
              <a:rPr lang="en-US" dirty="0">
                <a:solidFill>
                  <a:schemeClr val="tx1"/>
                </a:solidFill>
                <a:latin typeface="Arial" charset="0"/>
                <a:ea typeface="+mn-ea"/>
                <a:cs typeface="Arial" charset="0"/>
              </a:rPr>
              <a:t>enable a firm to implement strategies that improve its efficiency and effectiveness and lead to a sustainable competitive advantage.</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Integrating Strategy and Culture</a:t>
            </a:r>
          </a:p>
        </p:txBody>
      </p:sp>
      <p:sp>
        <p:nvSpPr>
          <p:cNvPr id="3" name="Content Placeholder 2"/>
          <p:cNvSpPr>
            <a:spLocks noGrp="1"/>
          </p:cNvSpPr>
          <p:nvPr>
            <p:ph idx="1"/>
          </p:nvPr>
        </p:nvSpPr>
        <p:spPr/>
        <p:txBody>
          <a:bodyPr/>
          <a:lstStyle/>
          <a:p>
            <a:pPr>
              <a:defRPr/>
            </a:pPr>
            <a:r>
              <a:rPr lang="en-US" sz="3000" dirty="0">
                <a:solidFill>
                  <a:schemeClr val="tx1"/>
                </a:solidFill>
                <a:latin typeface="Arial" charset="0"/>
                <a:ea typeface="+mn-ea"/>
                <a:cs typeface="Arial" charset="0"/>
              </a:rPr>
              <a:t>Organizational culture significantly affects planning activities. </a:t>
            </a:r>
          </a:p>
          <a:p>
            <a:pPr>
              <a:defRPr/>
            </a:pPr>
            <a:r>
              <a:rPr lang="en-US" sz="3000" dirty="0">
                <a:solidFill>
                  <a:schemeClr val="tx1"/>
                </a:solidFill>
                <a:latin typeface="Arial" charset="0"/>
                <a:ea typeface="+mn-ea"/>
                <a:cs typeface="Arial" charset="0"/>
              </a:rPr>
              <a:t>If strategies can capitalize on cultural strengths, such as a strong work ethic or highly ethical beliefs, then management often can swiftly and easily implement changes.</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Organizational Culture</a:t>
            </a:r>
          </a:p>
        </p:txBody>
      </p:sp>
      <p:sp>
        <p:nvSpPr>
          <p:cNvPr id="3" name="Content Placeholder 2"/>
          <p:cNvSpPr>
            <a:spLocks noGrp="1"/>
          </p:cNvSpPr>
          <p:nvPr>
            <p:ph idx="1"/>
          </p:nvPr>
        </p:nvSpPr>
        <p:spPr/>
        <p:txBody>
          <a:bodyPr/>
          <a:lstStyle/>
          <a:p>
            <a:r>
              <a:rPr lang="en-US" dirty="0">
                <a:solidFill>
                  <a:srgbClr val="00B0F0"/>
                </a:solidFill>
              </a:rPr>
              <a:t>Organizational culture </a:t>
            </a:r>
            <a:r>
              <a:rPr lang="en-US" dirty="0"/>
              <a:t>is “a pattern of behavior that has been developed by an organization as it learns to cope with its problem of external adaptation and internal integration and that has worked well enough to be considered valid and to be taught to new members as the correct way to perceive, think, and feel.”</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6" name="Slide Number Placeholder 5"/>
          <p:cNvSpPr>
            <a:spLocks noGrp="1"/>
          </p:cNvSpPr>
          <p:nvPr>
            <p:ph type="sldNum" sz="quarter" idx="12"/>
          </p:nvPr>
        </p:nvSpPr>
        <p:spPr/>
        <p:txBody>
          <a:bodyPr/>
          <a:lstStyle/>
          <a:p>
            <a:r>
              <a:rPr lang="en-US" altLang="en-US"/>
              <a:t>6-</a:t>
            </a:r>
            <a:fld id="{AF8761B6-DA32-4F47-9FFA-503C52D107AE}" type="slidenum">
              <a:rPr lang="en-US" altLang="en-US" smtClean="0"/>
              <a:pPr/>
              <a:t>14</a:t>
            </a:fld>
            <a:endParaRPr lang="en-US" altLang="en-US" dirty="0"/>
          </a:p>
        </p:txBody>
      </p:sp>
    </p:spTree>
    <p:extLst>
      <p:ext uri="{BB962C8B-B14F-4D97-AF65-F5344CB8AC3E}">
        <p14:creationId xmlns:p14="http://schemas.microsoft.com/office/powerpoint/2010/main" val="551328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Products</a:t>
            </a:r>
          </a:p>
        </p:txBody>
      </p:sp>
      <p:sp>
        <p:nvSpPr>
          <p:cNvPr id="3" name="Content Placeholder 2"/>
          <p:cNvSpPr>
            <a:spLocks noGrp="1"/>
          </p:cNvSpPr>
          <p:nvPr>
            <p:ph sz="half" idx="1"/>
          </p:nvPr>
        </p:nvSpPr>
        <p:spPr/>
        <p:txBody>
          <a:bodyPr>
            <a:normAutofit/>
          </a:bodyPr>
          <a:lstStyle/>
          <a:p>
            <a:r>
              <a:rPr lang="en-US" sz="3200" dirty="0"/>
              <a:t>Values</a:t>
            </a:r>
          </a:p>
          <a:p>
            <a:r>
              <a:rPr lang="en-US" sz="3200" dirty="0"/>
              <a:t>Beliefs</a:t>
            </a:r>
          </a:p>
          <a:p>
            <a:r>
              <a:rPr lang="en-US" sz="3200" dirty="0"/>
              <a:t>Rituals</a:t>
            </a:r>
          </a:p>
          <a:p>
            <a:r>
              <a:rPr lang="en-US" sz="3200" dirty="0"/>
              <a:t>Ceremonies</a:t>
            </a:r>
          </a:p>
          <a:p>
            <a:r>
              <a:rPr lang="en-US" sz="3200" dirty="0"/>
              <a:t>Myths </a:t>
            </a:r>
          </a:p>
          <a:p>
            <a:r>
              <a:rPr lang="en-US" sz="3200" dirty="0"/>
              <a:t>Stories</a:t>
            </a:r>
          </a:p>
          <a:p>
            <a:r>
              <a:rPr lang="en-US" sz="3200" dirty="0"/>
              <a:t>Legends </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7" name="Slide Number Placeholder 6"/>
          <p:cNvSpPr>
            <a:spLocks noGrp="1"/>
          </p:cNvSpPr>
          <p:nvPr>
            <p:ph type="sldNum" sz="quarter" idx="12"/>
          </p:nvPr>
        </p:nvSpPr>
        <p:spPr/>
        <p:txBody>
          <a:bodyPr/>
          <a:lstStyle/>
          <a:p>
            <a:r>
              <a:rPr lang="en-US" altLang="en-US"/>
              <a:t>6-</a:t>
            </a:r>
            <a:fld id="{5D3C6460-0DB9-4BE0-9512-7A2EFAB7DC05}" type="slidenum">
              <a:rPr lang="en-US" altLang="en-US" smtClean="0"/>
              <a:pPr/>
              <a:t>15</a:t>
            </a:fld>
            <a:endParaRPr lang="en-US" altLang="en-US" dirty="0"/>
          </a:p>
        </p:txBody>
      </p:sp>
    </p:spTree>
    <p:extLst>
      <p:ext uri="{BB962C8B-B14F-4D97-AF65-F5344CB8AC3E}">
        <p14:creationId xmlns:p14="http://schemas.microsoft.com/office/powerpoint/2010/main" val="2992226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US" dirty="0"/>
              <a:t>Aspects of Organizational Culture</a:t>
            </a:r>
          </a:p>
        </p:txBody>
      </p:sp>
      <p:sp>
        <p:nvSpPr>
          <p:cNvPr id="5" name="Footer Placeholder 4"/>
          <p:cNvSpPr>
            <a:spLocks noGrp="1"/>
          </p:cNvSpPr>
          <p:nvPr>
            <p:ph type="ftr" sz="quarter" idx="11"/>
          </p:nvPr>
        </p:nvSpPr>
        <p:spPr/>
        <p:txBody>
          <a:bodyPr/>
          <a:lstStyle/>
          <a:p>
            <a:r>
              <a:rPr lang="en-IN"/>
              <a:t>Copyright ©2017 Pearson Education, Limited </a:t>
            </a:r>
            <a:endParaRPr lang="en-US" dirty="0"/>
          </a:p>
        </p:txBody>
      </p:sp>
      <p:pic>
        <p:nvPicPr>
          <p:cNvPr id="14" name="Picture 13"/>
          <p:cNvPicPr>
            <a:picLocks/>
          </p:cNvPicPr>
          <p:nvPr/>
        </p:nvPicPr>
        <p:blipFill>
          <a:blip r:embed="rId3">
            <a:extLst>
              <a:ext uri="{28A0092B-C50C-407E-A947-70E740481C1C}">
                <a14:useLocalDpi xmlns:a14="http://schemas.microsoft.com/office/drawing/2010/main" val="0"/>
              </a:ext>
            </a:extLst>
          </a:blip>
          <a:stretch>
            <a:fillRect/>
          </a:stretch>
        </p:blipFill>
        <p:spPr>
          <a:xfrm>
            <a:off x="697346" y="1600200"/>
            <a:ext cx="7444508" cy="4724400"/>
          </a:xfrm>
          <a:prstGeom prst="rect">
            <a:avLst/>
          </a:prstGeom>
        </p:spPr>
      </p:pic>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16</a:t>
            </a:fld>
            <a:endParaRPr lang="en-US" altLang="en-US" dirty="0"/>
          </a:p>
        </p:txBody>
      </p:sp>
    </p:spTree>
    <p:extLst>
      <p:ext uri="{BB962C8B-B14F-4D97-AF65-F5344CB8AC3E}">
        <p14:creationId xmlns:p14="http://schemas.microsoft.com/office/powerpoint/2010/main" val="3909752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Management</a:t>
            </a:r>
          </a:p>
        </p:txBody>
      </p:sp>
      <p:sp>
        <p:nvSpPr>
          <p:cNvPr id="3" name="Content Placeholder 2"/>
          <p:cNvSpPr>
            <a:spLocks noGrp="1"/>
          </p:cNvSpPr>
          <p:nvPr>
            <p:ph idx="1"/>
          </p:nvPr>
        </p:nvSpPr>
        <p:spPr/>
        <p:txBody>
          <a:bodyPr>
            <a:normAutofit/>
          </a:bodyPr>
          <a:lstStyle/>
          <a:p>
            <a:pPr marL="0" indent="0">
              <a:buNone/>
              <a:defRPr/>
            </a:pPr>
            <a:r>
              <a:rPr lang="en-US" sz="3600" dirty="0">
                <a:solidFill>
                  <a:schemeClr val="tx1"/>
                </a:solidFill>
                <a:latin typeface="Arial" charset="0"/>
                <a:ea typeface="+mn-ea"/>
                <a:cs typeface="Arial" charset="0"/>
              </a:rPr>
              <a:t>The </a:t>
            </a:r>
            <a:r>
              <a:rPr lang="en-US" sz="3600" i="1" dirty="0">
                <a:solidFill>
                  <a:schemeClr val="tx1"/>
                </a:solidFill>
                <a:latin typeface="Arial" charset="0"/>
                <a:ea typeface="+mn-ea"/>
                <a:cs typeface="Arial" charset="0"/>
              </a:rPr>
              <a:t>functions of management</a:t>
            </a:r>
            <a:r>
              <a:rPr lang="en-US" sz="3600" b="1" i="1" dirty="0">
                <a:solidFill>
                  <a:schemeClr val="tx1"/>
                </a:solidFill>
                <a:latin typeface="Arial" charset="0"/>
                <a:ea typeface="+mn-ea"/>
                <a:cs typeface="Arial" charset="0"/>
              </a:rPr>
              <a:t> </a:t>
            </a:r>
            <a:r>
              <a:rPr lang="en-US" sz="3600" dirty="0">
                <a:solidFill>
                  <a:schemeClr val="tx1"/>
                </a:solidFill>
                <a:latin typeface="Arial" charset="0"/>
                <a:ea typeface="+mn-ea"/>
                <a:cs typeface="Arial" charset="0"/>
              </a:rPr>
              <a:t>consist of five basic activities: </a:t>
            </a:r>
          </a:p>
          <a:p>
            <a:pPr lvl="1">
              <a:defRPr/>
            </a:pPr>
            <a:r>
              <a:rPr lang="en-US" sz="3600" dirty="0">
                <a:solidFill>
                  <a:schemeClr val="tx1"/>
                </a:solidFill>
                <a:latin typeface="Arial" charset="0"/>
                <a:ea typeface="+mn-ea"/>
                <a:cs typeface="Arial" charset="0"/>
              </a:rPr>
              <a:t>planning </a:t>
            </a:r>
          </a:p>
          <a:p>
            <a:pPr lvl="1">
              <a:defRPr/>
            </a:pPr>
            <a:r>
              <a:rPr lang="en-US" sz="3600" dirty="0">
                <a:solidFill>
                  <a:schemeClr val="tx1"/>
                </a:solidFill>
                <a:latin typeface="Arial" charset="0"/>
                <a:ea typeface="+mn-ea"/>
                <a:cs typeface="Arial" charset="0"/>
              </a:rPr>
              <a:t>organizing </a:t>
            </a:r>
          </a:p>
          <a:p>
            <a:pPr lvl="1">
              <a:defRPr/>
            </a:pPr>
            <a:r>
              <a:rPr lang="en-US" sz="3600" dirty="0">
                <a:solidFill>
                  <a:schemeClr val="tx1"/>
                </a:solidFill>
                <a:latin typeface="Arial" charset="0"/>
                <a:ea typeface="+mn-ea"/>
                <a:cs typeface="Arial" charset="0"/>
              </a:rPr>
              <a:t>motivating</a:t>
            </a:r>
          </a:p>
          <a:p>
            <a:pPr lvl="1">
              <a:defRPr/>
            </a:pPr>
            <a:r>
              <a:rPr lang="en-US" sz="3600" dirty="0">
                <a:solidFill>
                  <a:schemeClr val="tx1"/>
                </a:solidFill>
                <a:latin typeface="Arial" charset="0"/>
                <a:ea typeface="+mn-ea"/>
                <a:cs typeface="Arial" charset="0"/>
              </a:rPr>
              <a:t>staffing</a:t>
            </a:r>
          </a:p>
          <a:p>
            <a:pPr lvl="1">
              <a:defRPr/>
            </a:pPr>
            <a:r>
              <a:rPr lang="en-US" sz="3600" dirty="0">
                <a:solidFill>
                  <a:schemeClr val="tx1"/>
                </a:solidFill>
                <a:latin typeface="Arial" charset="0"/>
                <a:ea typeface="+mn-ea"/>
                <a:cs typeface="Arial" charset="0"/>
              </a:rPr>
              <a:t>controlling</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17</a:t>
            </a:fld>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Basic Functions of Management</a:t>
            </a:r>
          </a:p>
        </p:txBody>
      </p:sp>
      <p:sp>
        <p:nvSpPr>
          <p:cNvPr id="2" name="Content Placeholder 1"/>
          <p:cNvSpPr>
            <a:spLocks noGrp="1"/>
          </p:cNvSpPr>
          <p:nvPr>
            <p:ph idx="1"/>
          </p:nvPr>
        </p:nvSpPr>
        <p:spPr/>
        <p:txBody>
          <a:bodyPr>
            <a:normAutofit fontScale="92500" lnSpcReduction="10000"/>
          </a:bodyPr>
          <a:lstStyle/>
          <a:p>
            <a:r>
              <a:rPr lang="en-US" b="1" dirty="0"/>
              <a:t>Planning</a:t>
            </a:r>
            <a:r>
              <a:rPr lang="en-US" dirty="0"/>
              <a:t>: forecasting, establishing objectives, devising strategies, and developing policies</a:t>
            </a:r>
          </a:p>
          <a:p>
            <a:r>
              <a:rPr lang="en-US" b="1" dirty="0"/>
              <a:t>Organizing</a:t>
            </a:r>
            <a:r>
              <a:rPr lang="en-US" dirty="0"/>
              <a:t>: organizational design, job specialization, job descriptions, span of control, coordination, job design, and job analysis</a:t>
            </a:r>
          </a:p>
          <a:p>
            <a:r>
              <a:rPr lang="en-US" b="1" dirty="0"/>
              <a:t>Motivating</a:t>
            </a:r>
            <a:r>
              <a:rPr lang="en-US" dirty="0"/>
              <a:t>: leadership, communication, work groups, behavior modification, delegation of authority, job enrichment, job satisfaction, needs fulfillment, organizational change, employee morale, and managerial morale</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5" name="Slide Number Placeholder 4"/>
          <p:cNvSpPr>
            <a:spLocks noGrp="1"/>
          </p:cNvSpPr>
          <p:nvPr>
            <p:ph type="sldNum" sz="quarter" idx="12"/>
          </p:nvPr>
        </p:nvSpPr>
        <p:spPr/>
        <p:txBody>
          <a:bodyPr/>
          <a:lstStyle/>
          <a:p>
            <a:r>
              <a:rPr lang="en-US" altLang="en-US"/>
              <a:t>6-</a:t>
            </a:r>
            <a:fld id="{AF8761B6-DA32-4F47-9FFA-503C52D107AE}" type="slidenum">
              <a:rPr lang="en-US" altLang="en-US" smtClean="0"/>
              <a:pPr/>
              <a:t>18</a:t>
            </a:fld>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Basic Functions of Management</a:t>
            </a:r>
          </a:p>
        </p:txBody>
      </p:sp>
      <p:sp>
        <p:nvSpPr>
          <p:cNvPr id="2" name="Content Placeholder 1"/>
          <p:cNvSpPr>
            <a:spLocks noGrp="1"/>
          </p:cNvSpPr>
          <p:nvPr>
            <p:ph idx="1"/>
          </p:nvPr>
        </p:nvSpPr>
        <p:spPr/>
        <p:txBody>
          <a:bodyPr>
            <a:normAutofit lnSpcReduction="10000"/>
          </a:bodyPr>
          <a:lstStyle/>
          <a:p>
            <a:r>
              <a:rPr lang="en-US" b="1" dirty="0"/>
              <a:t>Staffing</a:t>
            </a:r>
            <a:r>
              <a:rPr lang="en-US" dirty="0"/>
              <a:t>: wage and salary administration, employee benefits, interviewing, hiring,  firing, training, management development, employee safety, equal employment opportunity, and union relations</a:t>
            </a:r>
          </a:p>
          <a:p>
            <a:r>
              <a:rPr lang="en-US" b="1" dirty="0"/>
              <a:t>Controlling</a:t>
            </a:r>
            <a:r>
              <a:rPr lang="en-US" dirty="0"/>
              <a:t>: quality control, financial control, sales control, inventory control, expense control, analysis of variances, rewards, and sanctions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5" name="Slide Number Placeholder 4"/>
          <p:cNvSpPr>
            <a:spLocks noGrp="1"/>
          </p:cNvSpPr>
          <p:nvPr>
            <p:ph type="sldNum" sz="quarter" idx="12"/>
          </p:nvPr>
        </p:nvSpPr>
        <p:spPr/>
        <p:txBody>
          <a:bodyPr/>
          <a:lstStyle/>
          <a:p>
            <a:r>
              <a:rPr lang="en-US" altLang="en-US"/>
              <a:t>6-</a:t>
            </a:r>
            <a:fld id="{AF8761B6-DA32-4F47-9FFA-503C52D107AE}" type="slidenum">
              <a:rPr lang="en-US" altLang="en-US" smtClean="0"/>
              <a:pPr/>
              <a:t>19</a:t>
            </a:fld>
            <a:endParaRPr lang="en-US" altLang="en-US" dirty="0"/>
          </a:p>
        </p:txBody>
      </p:sp>
    </p:spTree>
    <p:extLst>
      <p:ext uri="{BB962C8B-B14F-4D97-AF65-F5344CB8AC3E}">
        <p14:creationId xmlns:p14="http://schemas.microsoft.com/office/powerpoint/2010/main" val="628469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Audit Checklist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Questions</a:t>
            </a:r>
          </a:p>
        </p:txBody>
      </p:sp>
      <p:sp>
        <p:nvSpPr>
          <p:cNvPr id="24578" name="Content Placeholder 2"/>
          <p:cNvSpPr>
            <a:spLocks noGrp="1"/>
          </p:cNvSpPr>
          <p:nvPr>
            <p:ph idx="1"/>
          </p:nvPr>
        </p:nvSpPr>
        <p:spPr/>
        <p:txBody>
          <a:bodyPr>
            <a:normAutofit/>
          </a:bodyPr>
          <a:lstStyle/>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Does the firm use strategic-management concepts?</a:t>
            </a:r>
          </a:p>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Are company objectives and goals measurable and well communicated?</a:t>
            </a:r>
          </a:p>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Do managers at all hierarchical levels plan effectively?</a:t>
            </a:r>
          </a:p>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Do managers delegate authority well?</a:t>
            </a:r>
          </a:p>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Is the organization</a:t>
            </a:r>
            <a:r>
              <a:rPr lang="en-US" altLang="ja-JP" sz="3000" dirty="0">
                <a:solidFill>
                  <a:schemeClr val="tx1"/>
                </a:solidFill>
                <a:latin typeface="Arial" pitchFamily="34" charset="0"/>
                <a:cs typeface="Arial" pitchFamily="34" charset="0"/>
              </a:rPr>
              <a:t>'s structure appropriate?</a:t>
            </a:r>
            <a:endParaRPr lang="en-US" altLang="en-US" sz="30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20</a:t>
            </a:fld>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Audit Checklist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Questions (cont.)</a:t>
            </a:r>
          </a:p>
        </p:txBody>
      </p:sp>
      <p:sp>
        <p:nvSpPr>
          <p:cNvPr id="25602" name="Content Placeholder 2"/>
          <p:cNvSpPr>
            <a:spLocks noGrp="1"/>
          </p:cNvSpPr>
          <p:nvPr>
            <p:ph idx="1"/>
          </p:nvPr>
        </p:nvSpPr>
        <p:spPr/>
        <p:txBody>
          <a:bodyPr/>
          <a:lstStyle/>
          <a:p>
            <a:pPr marL="514350" indent="-514350">
              <a:spcBef>
                <a:spcPct val="0"/>
              </a:spcBef>
              <a:buFont typeface="+mj-lt"/>
              <a:buAutoNum type="arabicPeriod" startAt="6"/>
            </a:pPr>
            <a:r>
              <a:rPr lang="en-US" altLang="en-US" dirty="0">
                <a:solidFill>
                  <a:schemeClr val="tx1"/>
                </a:solidFill>
                <a:latin typeface="Arial" pitchFamily="34" charset="0"/>
                <a:cs typeface="Arial" pitchFamily="34" charset="0"/>
              </a:rPr>
              <a:t>Are job descriptions and job specifications clear?</a:t>
            </a:r>
          </a:p>
          <a:p>
            <a:pPr marL="514350" indent="-514350">
              <a:spcBef>
                <a:spcPct val="0"/>
              </a:spcBef>
              <a:buFont typeface="+mj-lt"/>
              <a:buAutoNum type="arabicPeriod" startAt="6"/>
            </a:pPr>
            <a:r>
              <a:rPr lang="en-US" altLang="en-US" dirty="0">
                <a:solidFill>
                  <a:schemeClr val="tx1"/>
                </a:solidFill>
                <a:latin typeface="Arial" pitchFamily="34" charset="0"/>
                <a:cs typeface="Arial" pitchFamily="34" charset="0"/>
              </a:rPr>
              <a:t>Is employee morale high?</a:t>
            </a:r>
          </a:p>
          <a:p>
            <a:pPr marL="514350" indent="-514350">
              <a:spcBef>
                <a:spcPct val="0"/>
              </a:spcBef>
              <a:buFont typeface="+mj-lt"/>
              <a:buAutoNum type="arabicPeriod" startAt="6"/>
            </a:pPr>
            <a:r>
              <a:rPr lang="en-US" altLang="en-US" dirty="0">
                <a:solidFill>
                  <a:schemeClr val="tx1"/>
                </a:solidFill>
                <a:latin typeface="Arial" pitchFamily="34" charset="0"/>
                <a:cs typeface="Arial" pitchFamily="34" charset="0"/>
              </a:rPr>
              <a:t>Are employee turnover and absenteeism low?</a:t>
            </a:r>
          </a:p>
          <a:p>
            <a:pPr marL="514350" indent="-514350">
              <a:spcBef>
                <a:spcPct val="0"/>
              </a:spcBef>
              <a:buFont typeface="+mj-lt"/>
              <a:buAutoNum type="arabicPeriod" startAt="6"/>
            </a:pPr>
            <a:r>
              <a:rPr lang="en-US" altLang="en-US" dirty="0">
                <a:solidFill>
                  <a:schemeClr val="tx1"/>
                </a:solidFill>
                <a:latin typeface="Arial" pitchFamily="34" charset="0"/>
                <a:cs typeface="Arial" pitchFamily="34" charset="0"/>
              </a:rPr>
              <a:t>Are organizational reward and control mechanisms effective?</a:t>
            </a:r>
          </a:p>
          <a:p>
            <a:pPr marL="0" indent="0">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21</a:t>
            </a:fld>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Marketing</a:t>
            </a:r>
          </a:p>
        </p:txBody>
      </p:sp>
      <p:sp>
        <p:nvSpPr>
          <p:cNvPr id="26626" name="Content Placeholder 2"/>
          <p:cNvSpPr>
            <a:spLocks noGrp="1"/>
          </p:cNvSpPr>
          <p:nvPr>
            <p:ph idx="1"/>
          </p:nvPr>
        </p:nvSpPr>
        <p:spPr/>
        <p:txBody>
          <a:bodyPr>
            <a:normAutofit/>
          </a:bodyPr>
          <a:lstStyle/>
          <a:p>
            <a:pPr marL="0" indent="0">
              <a:buNone/>
            </a:pPr>
            <a:r>
              <a:rPr lang="en-US" altLang="en-US" sz="4000" b="1" dirty="0">
                <a:solidFill>
                  <a:schemeClr val="tx1"/>
                </a:solidFill>
                <a:latin typeface="Arial" pitchFamily="34" charset="0"/>
                <a:cs typeface="Arial" pitchFamily="34" charset="0"/>
              </a:rPr>
              <a:t>Marketing </a:t>
            </a:r>
          </a:p>
          <a:p>
            <a:pPr marL="0" indent="0">
              <a:buNone/>
            </a:pPr>
            <a:endParaRPr lang="en-US" altLang="en-US" sz="4000" b="1" dirty="0">
              <a:solidFill>
                <a:schemeClr val="tx1"/>
              </a:solidFill>
              <a:latin typeface="Arial" pitchFamily="34" charset="0"/>
              <a:cs typeface="Arial" pitchFamily="34" charset="0"/>
            </a:endParaRPr>
          </a:p>
          <a:p>
            <a:pPr marL="457200" lvl="1" indent="0">
              <a:buNone/>
            </a:pPr>
            <a:r>
              <a:rPr lang="en-US" altLang="en-US" sz="3600" dirty="0">
                <a:solidFill>
                  <a:schemeClr val="tx1"/>
                </a:solidFill>
                <a:latin typeface="Arial" pitchFamily="34" charset="0"/>
                <a:cs typeface="Arial" pitchFamily="34" charset="0"/>
              </a:rPr>
              <a:t>the process of defining, anticipating, creating, and fulfilling customers</a:t>
            </a:r>
            <a:r>
              <a:rPr lang="en-US" altLang="en-US" sz="3600" dirty="0"/>
              <a:t>’</a:t>
            </a:r>
            <a:r>
              <a:rPr lang="en-US" altLang="ja-JP" sz="3600" dirty="0">
                <a:solidFill>
                  <a:schemeClr val="tx1"/>
                </a:solidFill>
                <a:latin typeface="Arial" pitchFamily="34" charset="0"/>
                <a:cs typeface="Arial" pitchFamily="34" charset="0"/>
              </a:rPr>
              <a:t> needs and wants for products and services</a:t>
            </a:r>
            <a:endParaRPr lang="en-US" altLang="en-US" sz="36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22</a:t>
            </a:fld>
            <a:endParaRPr lang="en-US"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Functions of Marketing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27145280"/>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23</a:t>
            </a:fld>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a:defRPr/>
            </a:pPr>
            <a:r>
              <a:rPr lang="en-US" dirty="0">
                <a:solidFill>
                  <a:schemeClr val="tx1"/>
                </a:solidFill>
                <a:latin typeface="Arial" charset="0"/>
                <a:ea typeface="+mj-ea"/>
                <a:cs typeface="Arial" charset="0"/>
              </a:rPr>
              <a:t>Marketing</a:t>
            </a:r>
          </a:p>
        </p:txBody>
      </p:sp>
      <p:sp>
        <p:nvSpPr>
          <p:cNvPr id="32771" name="Content Placeholder 2"/>
          <p:cNvSpPr>
            <a:spLocks noGrp="1"/>
          </p:cNvSpPr>
          <p:nvPr>
            <p:ph idx="1"/>
          </p:nvPr>
        </p:nvSpPr>
        <p:spPr/>
        <p:txBody>
          <a:bodyPr>
            <a:normAutofit/>
          </a:bodyPr>
          <a:lstStyle/>
          <a:p>
            <a:pPr>
              <a:defRPr/>
            </a:pPr>
            <a:r>
              <a:rPr lang="en-US" b="1" dirty="0">
                <a:solidFill>
                  <a:schemeClr val="tx1"/>
                </a:solidFill>
                <a:latin typeface="Arial" charset="0"/>
                <a:ea typeface="+mn-ea"/>
                <a:cs typeface="Arial" charset="0"/>
              </a:rPr>
              <a:t>Customer Analysis</a:t>
            </a:r>
          </a:p>
          <a:p>
            <a:pPr lvl="1">
              <a:defRPr/>
            </a:pPr>
            <a:r>
              <a:rPr lang="en-US" sz="2700" dirty="0">
                <a:solidFill>
                  <a:schemeClr val="tx1"/>
                </a:solidFill>
                <a:latin typeface="Arial" charset="0"/>
                <a:ea typeface="+mn-ea"/>
                <a:cs typeface="Arial" charset="0"/>
              </a:rPr>
              <a:t>the examination and evaluation of consumer needs, desires, and wants</a:t>
            </a:r>
          </a:p>
          <a:p>
            <a:pPr lvl="1">
              <a:defRPr/>
            </a:pPr>
            <a:r>
              <a:rPr lang="en-US" sz="2700" dirty="0">
                <a:solidFill>
                  <a:schemeClr val="tx1"/>
                </a:solidFill>
                <a:latin typeface="Arial" charset="0"/>
                <a:ea typeface="+mn-ea"/>
                <a:cs typeface="Arial" charset="0"/>
              </a:rPr>
              <a:t>involves administering customer surveys, analyzing consumer information, evaluating market positioning strategies, developing customer profiles, and determining optimal market segmentation strategies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24</a:t>
            </a:fld>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Selling Products and Services</a:t>
            </a:r>
          </a:p>
        </p:txBody>
      </p:sp>
      <p:sp>
        <p:nvSpPr>
          <p:cNvPr id="3" name="Content Placeholder 2"/>
          <p:cNvSpPr>
            <a:spLocks noGrp="1"/>
          </p:cNvSpPr>
          <p:nvPr>
            <p:ph idx="1"/>
          </p:nvPr>
        </p:nvSpPr>
        <p:spPr/>
        <p:txBody>
          <a:bodyPr>
            <a:normAutofit/>
          </a:bodyPr>
          <a:lstStyle/>
          <a:p>
            <a:r>
              <a:rPr lang="en-US" sz="4000" b="1" dirty="0"/>
              <a:t>Selling </a:t>
            </a:r>
          </a:p>
          <a:p>
            <a:pPr lvl="1"/>
            <a:r>
              <a:rPr lang="en-US" sz="3600" dirty="0"/>
              <a:t>includes many marketing activities, such as advertising, sales promotion, publicity, personal selling, sales force management, customer relations, and dealer relations</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6" name="Slide Number Placeholder 5"/>
          <p:cNvSpPr>
            <a:spLocks noGrp="1"/>
          </p:cNvSpPr>
          <p:nvPr>
            <p:ph type="sldNum" sz="quarter" idx="12"/>
          </p:nvPr>
        </p:nvSpPr>
        <p:spPr/>
        <p:txBody>
          <a:bodyPr/>
          <a:lstStyle/>
          <a:p>
            <a:r>
              <a:rPr lang="en-US" altLang="en-US"/>
              <a:t>6-</a:t>
            </a:r>
            <a:fld id="{AF8761B6-DA32-4F47-9FFA-503C52D107AE}" type="slidenum">
              <a:rPr lang="en-US" altLang="en-US" smtClean="0"/>
              <a:pPr/>
              <a:t>25</a:t>
            </a:fld>
            <a:endParaRPr lang="en-US" altLang="en-US" dirty="0"/>
          </a:p>
        </p:txBody>
      </p:sp>
    </p:spTree>
    <p:extLst>
      <p:ext uri="{BB962C8B-B14F-4D97-AF65-F5344CB8AC3E}">
        <p14:creationId xmlns:p14="http://schemas.microsoft.com/office/powerpoint/2010/main" val="3741387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defRPr/>
            </a:pPr>
            <a:r>
              <a:rPr lang="en-US" dirty="0">
                <a:solidFill>
                  <a:schemeClr val="tx1"/>
                </a:solidFill>
                <a:latin typeface="Arial" charset="0"/>
                <a:ea typeface="+mj-ea"/>
                <a:cs typeface="Arial" charset="0"/>
              </a:rPr>
              <a:t>Product and Service Planning</a:t>
            </a:r>
          </a:p>
        </p:txBody>
      </p:sp>
      <p:sp>
        <p:nvSpPr>
          <p:cNvPr id="34819"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Product and Service Planning </a:t>
            </a:r>
          </a:p>
          <a:p>
            <a:pPr lvl="1">
              <a:defRPr/>
            </a:pPr>
            <a:r>
              <a:rPr lang="en-US" dirty="0">
                <a:solidFill>
                  <a:schemeClr val="tx1"/>
                </a:solidFill>
                <a:latin typeface="Arial" charset="0"/>
                <a:ea typeface="+mn-ea"/>
                <a:cs typeface="Arial" charset="0"/>
              </a:rPr>
              <a:t>includes activities such as test marketing; product and brand positioning; devising warranties; packaging; determining product options, features, style, and quality; deleting old products; and providing for customer service</a:t>
            </a:r>
          </a:p>
          <a:p>
            <a:pPr lvl="1">
              <a:defRPr/>
            </a:pPr>
            <a:r>
              <a:rPr lang="en-US" dirty="0">
                <a:solidFill>
                  <a:schemeClr val="tx1"/>
                </a:solidFill>
                <a:latin typeface="Arial" charset="0"/>
                <a:ea typeface="+mn-ea"/>
                <a:cs typeface="Arial" charset="0"/>
              </a:rPr>
              <a:t>important when a company is pursuing product development or diversification</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26</a:t>
            </a:fld>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Pricing</a:t>
            </a:r>
          </a:p>
        </p:txBody>
      </p:sp>
      <p:sp>
        <p:nvSpPr>
          <p:cNvPr id="3"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Pricing</a:t>
            </a:r>
          </a:p>
          <a:p>
            <a:pPr lvl="1">
              <a:defRPr/>
            </a:pPr>
            <a:r>
              <a:rPr lang="en-US" dirty="0">
                <a:solidFill>
                  <a:schemeClr val="tx1"/>
                </a:solidFill>
                <a:latin typeface="Arial" charset="0"/>
                <a:ea typeface="+mn-ea"/>
                <a:cs typeface="Arial" charset="0"/>
              </a:rPr>
              <a:t>Five major stakeholders affect </a:t>
            </a:r>
            <a:r>
              <a:rPr lang="en-US" i="1" dirty="0">
                <a:solidFill>
                  <a:schemeClr val="tx1"/>
                </a:solidFill>
                <a:latin typeface="Arial" charset="0"/>
                <a:ea typeface="+mn-ea"/>
                <a:cs typeface="Arial" charset="0"/>
              </a:rPr>
              <a:t>pricing </a:t>
            </a:r>
            <a:r>
              <a:rPr lang="en-US" dirty="0">
                <a:solidFill>
                  <a:schemeClr val="tx1"/>
                </a:solidFill>
                <a:latin typeface="Arial" charset="0"/>
                <a:ea typeface="+mn-ea"/>
                <a:cs typeface="Arial" charset="0"/>
              </a:rPr>
              <a:t>decisions: consumers, governments, suppliers, distributors, and competitors </a:t>
            </a:r>
          </a:p>
          <a:p>
            <a:pPr lvl="1">
              <a:defRPr/>
            </a:pPr>
            <a:r>
              <a:rPr lang="en-US" dirty="0">
                <a:solidFill>
                  <a:schemeClr val="tx1"/>
                </a:solidFill>
                <a:latin typeface="Arial" charset="0"/>
                <a:ea typeface="+mn-ea"/>
                <a:cs typeface="Arial" charset="0"/>
              </a:rPr>
              <a:t>Sometimes an organization will pursue a forward integration strategy primarily to gain better control over prices charged to consumers.</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27</a:t>
            </a:fld>
            <a:endParaRPr lang="en-US"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Distribution</a:t>
            </a:r>
          </a:p>
        </p:txBody>
      </p:sp>
      <p:sp>
        <p:nvSpPr>
          <p:cNvPr id="36867"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Distribution </a:t>
            </a:r>
          </a:p>
          <a:p>
            <a:pPr lvl="1">
              <a:defRPr/>
            </a:pPr>
            <a:r>
              <a:rPr lang="en-US" dirty="0">
                <a:solidFill>
                  <a:schemeClr val="tx1"/>
                </a:solidFill>
                <a:latin typeface="Arial" charset="0"/>
                <a:ea typeface="+mn-ea"/>
                <a:cs typeface="Arial" charset="0"/>
              </a:rPr>
              <a:t>includes warehousing, distribution channels, distribution coverage, retail site locations, sales territories, inventory levels and location, transportation carriers, wholesaling, and retailing</a:t>
            </a:r>
          </a:p>
          <a:p>
            <a:pPr lvl="1">
              <a:defRPr/>
            </a:pPr>
            <a:r>
              <a:rPr lang="en-US" dirty="0">
                <a:solidFill>
                  <a:schemeClr val="tx1"/>
                </a:solidFill>
                <a:latin typeface="Arial" charset="0"/>
                <a:ea typeface="+mn-ea"/>
                <a:cs typeface="Arial" charset="0"/>
              </a:rPr>
              <a:t>especially important when a firm is striving to implement a market development or forward integration strategy</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28</a:t>
            </a:fld>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dirty="0">
                <a:solidFill>
                  <a:schemeClr val="tx1"/>
                </a:solidFill>
                <a:latin typeface="Arial" charset="0"/>
                <a:ea typeface="+mj-ea"/>
                <a:cs typeface="Arial" charset="0"/>
              </a:rPr>
              <a:t>Marketing Research</a:t>
            </a:r>
          </a:p>
        </p:txBody>
      </p:sp>
      <p:sp>
        <p:nvSpPr>
          <p:cNvPr id="37891"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Marketing Research </a:t>
            </a:r>
          </a:p>
          <a:p>
            <a:pPr lvl="1">
              <a:defRPr/>
            </a:pPr>
            <a:r>
              <a:rPr lang="en-US" dirty="0">
                <a:solidFill>
                  <a:schemeClr val="tx1"/>
                </a:solidFill>
                <a:latin typeface="Arial" charset="0"/>
                <a:ea typeface="+mn-ea"/>
                <a:cs typeface="Arial" charset="0"/>
              </a:rPr>
              <a:t>the systematic gathering, recording, and analyzing of data about problems relating to the marketing of goods and services</a:t>
            </a:r>
          </a:p>
          <a:p>
            <a:pPr lvl="1">
              <a:defRPr/>
            </a:pPr>
            <a:r>
              <a:rPr lang="en-US" dirty="0">
                <a:solidFill>
                  <a:schemeClr val="tx1"/>
                </a:solidFill>
                <a:latin typeface="Arial" charset="0"/>
                <a:ea typeface="+mn-ea"/>
                <a:cs typeface="Arial" charset="0"/>
              </a:rPr>
              <a:t>can uncover critical strengths and weaknesses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29</a:t>
            </a:fld>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a:defRPr/>
            </a:pPr>
            <a:r>
              <a:rPr lang="en-US" dirty="0">
                <a:solidFill>
                  <a:schemeClr val="tx1"/>
                </a:solidFill>
                <a:latin typeface="Arial" charset="0"/>
                <a:ea typeface="+mj-ea"/>
                <a:cs typeface="Arial" charset="0"/>
              </a:rPr>
              <a:t>Cost/Benefit Analysis</a:t>
            </a:r>
          </a:p>
        </p:txBody>
      </p:sp>
      <p:sp>
        <p:nvSpPr>
          <p:cNvPr id="3" name="Content Placeholder 2"/>
          <p:cNvSpPr>
            <a:spLocks noGrp="1"/>
          </p:cNvSpPr>
          <p:nvPr>
            <p:ph idx="1"/>
          </p:nvPr>
        </p:nvSpPr>
        <p:spPr/>
        <p:txBody>
          <a:bodyPr>
            <a:normAutofit/>
          </a:bodyPr>
          <a:lstStyle/>
          <a:p>
            <a:pPr>
              <a:defRPr/>
            </a:pPr>
            <a:r>
              <a:rPr lang="en-US" sz="3600" b="1" dirty="0">
                <a:solidFill>
                  <a:schemeClr val="tx1"/>
                </a:solidFill>
                <a:latin typeface="Arial" panose="020B0604020202020204" pitchFamily="34" charset="0"/>
                <a:ea typeface="+mn-ea"/>
                <a:cs typeface="Arial" panose="020B0604020202020204" pitchFamily="34" charset="0"/>
              </a:rPr>
              <a:t>Cost/Benefit Analysis</a:t>
            </a:r>
          </a:p>
          <a:p>
            <a:pPr lvl="1">
              <a:defRPr/>
            </a:pPr>
            <a:r>
              <a:rPr lang="en-US" sz="3200" dirty="0">
                <a:solidFill>
                  <a:schemeClr val="tx1"/>
                </a:solidFill>
                <a:latin typeface="Arial" panose="020B0604020202020204" pitchFamily="34" charset="0"/>
                <a:ea typeface="+mn-ea"/>
                <a:cs typeface="Arial" panose="020B0604020202020204" pitchFamily="34" charset="0"/>
              </a:rPr>
              <a:t>Three steps are required: </a:t>
            </a:r>
          </a:p>
          <a:p>
            <a:pPr marL="1314450" lvl="2" indent="-514350">
              <a:spcBef>
                <a:spcPts val="0"/>
              </a:spcBef>
              <a:buFont typeface="+mj-lt"/>
              <a:buAutoNum type="arabicPeriod"/>
              <a:defRPr/>
            </a:pPr>
            <a:r>
              <a:rPr lang="en-US" sz="2800" dirty="0">
                <a:solidFill>
                  <a:schemeClr val="tx1"/>
                </a:solidFill>
                <a:latin typeface="Arial" panose="020B0604020202020204" pitchFamily="34" charset="0"/>
                <a:ea typeface="+mn-ea"/>
                <a:cs typeface="Arial" panose="020B0604020202020204" pitchFamily="34" charset="0"/>
              </a:rPr>
              <a:t>compute the total costs associated with a decision</a:t>
            </a:r>
          </a:p>
          <a:p>
            <a:pPr marL="1314450" lvl="2" indent="-514350">
              <a:spcBef>
                <a:spcPts val="0"/>
              </a:spcBef>
              <a:buFont typeface="+mj-lt"/>
              <a:buAutoNum type="arabicPeriod"/>
              <a:defRPr/>
            </a:pPr>
            <a:r>
              <a:rPr lang="en-US" sz="2800" dirty="0">
                <a:solidFill>
                  <a:schemeClr val="tx1"/>
                </a:solidFill>
                <a:latin typeface="Arial" panose="020B0604020202020204" pitchFamily="34" charset="0"/>
                <a:ea typeface="+mn-ea"/>
                <a:cs typeface="Arial" panose="020B0604020202020204" pitchFamily="34" charset="0"/>
              </a:rPr>
              <a:t>estimate the total benefits from the decision </a:t>
            </a:r>
          </a:p>
          <a:p>
            <a:pPr marL="1314450" lvl="2" indent="-514350">
              <a:spcBef>
                <a:spcPts val="0"/>
              </a:spcBef>
              <a:buFont typeface="+mj-lt"/>
              <a:buAutoNum type="arabicPeriod"/>
              <a:defRPr/>
            </a:pPr>
            <a:r>
              <a:rPr lang="en-US" sz="2800" dirty="0">
                <a:solidFill>
                  <a:schemeClr val="tx1"/>
                </a:solidFill>
                <a:latin typeface="Arial" panose="020B0604020202020204" pitchFamily="34" charset="0"/>
                <a:ea typeface="+mn-ea"/>
                <a:cs typeface="Arial" panose="020B0604020202020204" pitchFamily="34" charset="0"/>
              </a:rPr>
              <a:t>compare the total costs with the total benefits</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30</a:t>
            </a:fld>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Marketing Audit Checklist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Questions</a:t>
            </a:r>
          </a:p>
        </p:txBody>
      </p:sp>
      <p:sp>
        <p:nvSpPr>
          <p:cNvPr id="35842" name="Content Placeholder 2"/>
          <p:cNvSpPr>
            <a:spLocks noGrp="1"/>
          </p:cNvSpPr>
          <p:nvPr>
            <p:ph idx="1"/>
          </p:nvPr>
        </p:nvSpPr>
        <p:spPr/>
        <p:txBody>
          <a:bodyPr>
            <a:normAutofit/>
          </a:bodyPr>
          <a:lstStyle/>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Are markets segmented effectively?</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Is the organization positioned well among competitors?</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Has the firm</a:t>
            </a:r>
            <a:r>
              <a:rPr lang="en-US" altLang="en-US" sz="2800" dirty="0"/>
              <a:t>’</a:t>
            </a:r>
            <a:r>
              <a:rPr lang="en-US" altLang="ja-JP" sz="2800" dirty="0">
                <a:solidFill>
                  <a:schemeClr val="tx1"/>
                </a:solidFill>
                <a:latin typeface="Arial" pitchFamily="34" charset="0"/>
                <a:cs typeface="Arial" pitchFamily="34" charset="0"/>
              </a:rPr>
              <a:t>s market share been increasing?</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Are present channels of distribution reliable and cost effective?</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Does the firm have an effective sales organization?</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Does the firm conduct market research?</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31</a:t>
            </a:fld>
            <a:endParaRPr lang="en-US"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Marketing Audit Checklist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Questions (cont.)</a:t>
            </a:r>
          </a:p>
        </p:txBody>
      </p:sp>
      <p:sp>
        <p:nvSpPr>
          <p:cNvPr id="36866" name="Content Placeholder 2"/>
          <p:cNvSpPr>
            <a:spLocks noGrp="1"/>
          </p:cNvSpPr>
          <p:nvPr>
            <p:ph idx="1"/>
          </p:nvPr>
        </p:nvSpPr>
        <p:spPr/>
        <p:txBody>
          <a:bodyPr>
            <a:normAutofit/>
          </a:bodyPr>
          <a:lstStyle/>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Are product quality and customer service good?</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Are the firm</a:t>
            </a:r>
            <a:r>
              <a:rPr lang="en-US" altLang="ja-JP" sz="2600" dirty="0">
                <a:solidFill>
                  <a:schemeClr val="tx1"/>
                </a:solidFill>
                <a:latin typeface="Arial" pitchFamily="34" charset="0"/>
                <a:cs typeface="Arial" pitchFamily="34" charset="0"/>
              </a:rPr>
              <a:t>'s products and services priced </a:t>
            </a:r>
            <a:r>
              <a:rPr lang="en-US" altLang="en-US" sz="2600" dirty="0">
                <a:solidFill>
                  <a:schemeClr val="tx1"/>
                </a:solidFill>
                <a:latin typeface="Arial" pitchFamily="34" charset="0"/>
                <a:cs typeface="Arial" pitchFamily="34" charset="0"/>
              </a:rPr>
              <a:t>appropriately?</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Does the firm have an effective promotion, advertising, and publicity strategy?</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Are marketing, planning, and budgeting effective?</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Do the firm</a:t>
            </a:r>
            <a:r>
              <a:rPr lang="en-US" altLang="ja-JP" sz="2600" dirty="0">
                <a:solidFill>
                  <a:schemeClr val="tx1"/>
                </a:solidFill>
                <a:latin typeface="Arial" pitchFamily="34" charset="0"/>
                <a:cs typeface="Arial" pitchFamily="34" charset="0"/>
              </a:rPr>
              <a:t>'s marketing managers have adequate </a:t>
            </a:r>
            <a:r>
              <a:rPr lang="en-US" altLang="en-US" sz="2600" dirty="0">
                <a:solidFill>
                  <a:schemeClr val="tx1"/>
                </a:solidFill>
                <a:latin typeface="Arial" pitchFamily="34" charset="0"/>
                <a:cs typeface="Arial" pitchFamily="34" charset="0"/>
              </a:rPr>
              <a:t>experience and training?</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Is the firm</a:t>
            </a:r>
            <a:r>
              <a:rPr lang="en-US" altLang="ja-JP" sz="2600" dirty="0">
                <a:solidFill>
                  <a:schemeClr val="tx1"/>
                </a:solidFill>
                <a:latin typeface="Arial" pitchFamily="34" charset="0"/>
                <a:cs typeface="Arial" pitchFamily="34" charset="0"/>
              </a:rPr>
              <a:t>'s Internet presence excellent as compared </a:t>
            </a:r>
            <a:r>
              <a:rPr lang="en-US" altLang="en-US" sz="2600" dirty="0">
                <a:solidFill>
                  <a:schemeClr val="tx1"/>
                </a:solidFill>
                <a:latin typeface="Arial" pitchFamily="34" charset="0"/>
                <a:cs typeface="Arial" pitchFamily="34" charset="0"/>
              </a:rPr>
              <a:t>to rivals?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32</a:t>
            </a:fld>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Finance/Accounting Functions</a:t>
            </a:r>
          </a:p>
        </p:txBody>
      </p:sp>
      <p:sp>
        <p:nvSpPr>
          <p:cNvPr id="3" name="Content Placeholder 2"/>
          <p:cNvSpPr>
            <a:spLocks noGrp="1"/>
          </p:cNvSpPr>
          <p:nvPr>
            <p:ph idx="1"/>
          </p:nvPr>
        </p:nvSpPr>
        <p:spPr/>
        <p:txBody>
          <a:bodyPr/>
          <a:lstStyle/>
          <a:p>
            <a:pPr marL="0" indent="0">
              <a:buFont typeface="Wingdings" pitchFamily="2" charset="2"/>
              <a:buNone/>
              <a:defRPr/>
            </a:pPr>
            <a:r>
              <a:rPr lang="en-US" dirty="0">
                <a:solidFill>
                  <a:schemeClr val="tx1"/>
                </a:solidFill>
                <a:latin typeface="Arial" panose="020B0604020202020204" pitchFamily="34" charset="0"/>
                <a:ea typeface="+mn-ea"/>
                <a:cs typeface="Arial" panose="020B0604020202020204" pitchFamily="34" charset="0"/>
              </a:rPr>
              <a:t>The </a:t>
            </a:r>
            <a:r>
              <a:rPr lang="en-US" i="1" dirty="0">
                <a:solidFill>
                  <a:schemeClr val="tx1"/>
                </a:solidFill>
                <a:latin typeface="Arial" panose="020B0604020202020204" pitchFamily="34" charset="0"/>
                <a:ea typeface="+mn-ea"/>
                <a:cs typeface="Arial" panose="020B0604020202020204" pitchFamily="34" charset="0"/>
              </a:rPr>
              <a:t>functions of finance/accounting </a:t>
            </a:r>
            <a:r>
              <a:rPr lang="en-US" dirty="0">
                <a:solidFill>
                  <a:schemeClr val="tx1"/>
                </a:solidFill>
                <a:latin typeface="Arial" panose="020B0604020202020204" pitchFamily="34" charset="0"/>
                <a:ea typeface="+mn-ea"/>
                <a:cs typeface="Arial" panose="020B0604020202020204" pitchFamily="34" charset="0"/>
              </a:rPr>
              <a:t>comprise three decisions:</a:t>
            </a:r>
          </a:p>
          <a:p>
            <a:pPr marL="0" indent="0">
              <a:buClr>
                <a:schemeClr val="accent1">
                  <a:lumMod val="75000"/>
                </a:schemeClr>
              </a:buClr>
              <a:buSzPct val="110000"/>
              <a:buFont typeface="Franklin Gothic Book" panose="020B0503020102020204" pitchFamily="34" charset="0"/>
              <a:buNone/>
              <a:defRPr/>
            </a:pPr>
            <a:r>
              <a:rPr lang="en-US" b="1" dirty="0">
                <a:solidFill>
                  <a:schemeClr val="tx1"/>
                </a:solidFill>
                <a:latin typeface="Arial" panose="020B0604020202020204" pitchFamily="34" charset="0"/>
                <a:ea typeface="+mn-ea"/>
                <a:cs typeface="Arial" panose="020B0604020202020204" pitchFamily="34" charset="0"/>
              </a:rPr>
              <a:t>1. </a:t>
            </a:r>
            <a:r>
              <a:rPr lang="en-US" dirty="0">
                <a:solidFill>
                  <a:schemeClr val="tx1"/>
                </a:solidFill>
                <a:latin typeface="Arial" panose="020B0604020202020204" pitchFamily="34" charset="0"/>
                <a:ea typeface="+mn-ea"/>
                <a:cs typeface="Arial" panose="020B0604020202020204" pitchFamily="34" charset="0"/>
              </a:rPr>
              <a:t>the investment decision</a:t>
            </a:r>
          </a:p>
          <a:p>
            <a:pPr marL="0" indent="0">
              <a:buClr>
                <a:schemeClr val="accent1">
                  <a:lumMod val="75000"/>
                </a:schemeClr>
              </a:buClr>
              <a:buSzPct val="110000"/>
              <a:buFont typeface="Franklin Gothic Book" panose="020B0503020102020204" pitchFamily="34" charset="0"/>
              <a:buNone/>
              <a:defRPr/>
            </a:pPr>
            <a:r>
              <a:rPr lang="en-US" b="1" dirty="0">
                <a:solidFill>
                  <a:schemeClr val="tx1"/>
                </a:solidFill>
                <a:latin typeface="Arial" panose="020B0604020202020204" pitchFamily="34" charset="0"/>
                <a:ea typeface="+mn-ea"/>
                <a:cs typeface="Arial" panose="020B0604020202020204" pitchFamily="34" charset="0"/>
              </a:rPr>
              <a:t>2. </a:t>
            </a:r>
            <a:r>
              <a:rPr lang="en-US" dirty="0">
                <a:solidFill>
                  <a:schemeClr val="tx1"/>
                </a:solidFill>
                <a:latin typeface="Arial" panose="020B0604020202020204" pitchFamily="34" charset="0"/>
                <a:ea typeface="+mn-ea"/>
                <a:cs typeface="Arial" panose="020B0604020202020204" pitchFamily="34" charset="0"/>
              </a:rPr>
              <a:t>the financing decision</a:t>
            </a:r>
          </a:p>
          <a:p>
            <a:pPr marL="0" indent="0">
              <a:buClr>
                <a:schemeClr val="accent1">
                  <a:lumMod val="75000"/>
                </a:schemeClr>
              </a:buClr>
              <a:buSzPct val="110000"/>
              <a:buFont typeface="Franklin Gothic Book" panose="020B0503020102020204" pitchFamily="34" charset="0"/>
              <a:buNone/>
              <a:defRPr/>
            </a:pPr>
            <a:r>
              <a:rPr lang="en-US" b="1" dirty="0">
                <a:solidFill>
                  <a:schemeClr val="tx1"/>
                </a:solidFill>
                <a:latin typeface="Arial" panose="020B0604020202020204" pitchFamily="34" charset="0"/>
                <a:ea typeface="+mn-ea"/>
                <a:cs typeface="Arial" panose="020B0604020202020204" pitchFamily="34" charset="0"/>
              </a:rPr>
              <a:t>3. </a:t>
            </a:r>
            <a:r>
              <a:rPr lang="en-US" dirty="0">
                <a:solidFill>
                  <a:schemeClr val="tx1"/>
                </a:solidFill>
                <a:latin typeface="Arial" panose="020B0604020202020204" pitchFamily="34" charset="0"/>
                <a:ea typeface="+mn-ea"/>
                <a:cs typeface="Arial" panose="020B0604020202020204" pitchFamily="34" charset="0"/>
              </a:rPr>
              <a:t>the dividend decision</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33</a:t>
            </a:fld>
            <a:endParaRPr lang="en-US"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Finance/Accounting Functions</a:t>
            </a:r>
          </a:p>
        </p:txBody>
      </p:sp>
      <p:sp>
        <p:nvSpPr>
          <p:cNvPr id="43011"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Investment Decision (Capital Budgeting)</a:t>
            </a:r>
          </a:p>
          <a:p>
            <a:pPr lvl="1">
              <a:defRPr/>
            </a:pPr>
            <a:r>
              <a:rPr lang="en-US" dirty="0">
                <a:solidFill>
                  <a:schemeClr val="tx1"/>
                </a:solidFill>
                <a:latin typeface="Arial" charset="0"/>
                <a:ea typeface="+mn-ea"/>
                <a:cs typeface="Arial" charset="0"/>
              </a:rPr>
              <a:t>the allocation and reallocation of capital and resources to projects, products, assets, and divisions of an organization</a:t>
            </a:r>
          </a:p>
          <a:p>
            <a:pPr>
              <a:defRPr/>
            </a:pPr>
            <a:r>
              <a:rPr lang="en-US" b="1" dirty="0">
                <a:solidFill>
                  <a:schemeClr val="tx1"/>
                </a:solidFill>
                <a:latin typeface="Arial" charset="0"/>
                <a:ea typeface="+mn-ea"/>
                <a:cs typeface="Arial" charset="0"/>
              </a:rPr>
              <a:t>Financing Decision </a:t>
            </a:r>
          </a:p>
          <a:p>
            <a:pPr lvl="1">
              <a:defRPr/>
            </a:pPr>
            <a:r>
              <a:rPr lang="en-US" dirty="0">
                <a:solidFill>
                  <a:schemeClr val="tx1"/>
                </a:solidFill>
                <a:latin typeface="Arial" charset="0"/>
                <a:ea typeface="+mn-ea"/>
                <a:cs typeface="Arial" charset="0"/>
              </a:rPr>
              <a:t>determines the best capital structure for the firm and includes examining various methods by which the firm can raise capital</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34</a:t>
            </a:fld>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Finance/Accounting Functions</a:t>
            </a:r>
          </a:p>
        </p:txBody>
      </p:sp>
      <p:sp>
        <p:nvSpPr>
          <p:cNvPr id="44035"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Dividend Decisions </a:t>
            </a:r>
          </a:p>
          <a:p>
            <a:pPr lvl="1">
              <a:defRPr/>
            </a:pPr>
            <a:r>
              <a:rPr lang="en-US" dirty="0">
                <a:solidFill>
                  <a:schemeClr val="tx1"/>
                </a:solidFill>
                <a:latin typeface="Arial" charset="0"/>
                <a:ea typeface="+mn-ea"/>
                <a:cs typeface="Arial" charset="0"/>
              </a:rPr>
              <a:t>concern issues such as the percentage of earnings paid to stockholders, the stability of dividends paid over time, and the repurchase or issuance of stock</a:t>
            </a:r>
          </a:p>
          <a:p>
            <a:pPr lvl="1">
              <a:defRPr/>
            </a:pPr>
            <a:r>
              <a:rPr lang="en-US" dirty="0">
                <a:solidFill>
                  <a:schemeClr val="tx1"/>
                </a:solidFill>
                <a:latin typeface="Arial" charset="0"/>
                <a:ea typeface="+mn-ea"/>
                <a:cs typeface="Arial" charset="0"/>
              </a:rPr>
              <a:t>determine the amount of funds that are retained in a firm compared to the amount paid out to stockholders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35</a:t>
            </a:fld>
            <a:endParaRPr lang="en-US"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Finance/Accounting Functions</a:t>
            </a:r>
          </a:p>
        </p:txBody>
      </p:sp>
      <p:sp>
        <p:nvSpPr>
          <p:cNvPr id="44035" name="Content Placeholder 2"/>
          <p:cNvSpPr>
            <a:spLocks noGrp="1"/>
          </p:cNvSpPr>
          <p:nvPr>
            <p:ph idx="1"/>
          </p:nvPr>
        </p:nvSpPr>
        <p:spPr/>
        <p:txBody>
          <a:bodyPr>
            <a:normAutofit/>
          </a:bodyPr>
          <a:lstStyle/>
          <a:p>
            <a:pPr marL="742950" indent="-742950">
              <a:buFont typeface="+mj-lt"/>
              <a:buAutoNum type="arabicPeriod"/>
              <a:defRPr/>
            </a:pPr>
            <a:r>
              <a:rPr lang="en-US" sz="4000" dirty="0">
                <a:solidFill>
                  <a:schemeClr val="tx1"/>
                </a:solidFill>
                <a:latin typeface="Arial" charset="0"/>
                <a:cs typeface="Arial" charset="0"/>
              </a:rPr>
              <a:t>How has each ratio changed over time?</a:t>
            </a:r>
          </a:p>
          <a:p>
            <a:pPr marL="742950" indent="-742950">
              <a:buFont typeface="+mj-lt"/>
              <a:buAutoNum type="arabicPeriod"/>
              <a:defRPr/>
            </a:pPr>
            <a:r>
              <a:rPr lang="en-US" sz="4000" dirty="0">
                <a:latin typeface="Arial" charset="0"/>
                <a:cs typeface="Arial" charset="0"/>
              </a:rPr>
              <a:t>How does each ratio compare to industry norms?</a:t>
            </a:r>
          </a:p>
          <a:p>
            <a:pPr marL="742950" indent="-742950">
              <a:buFont typeface="+mj-lt"/>
              <a:buAutoNum type="arabicPeriod"/>
              <a:defRPr/>
            </a:pPr>
            <a:r>
              <a:rPr lang="en-US" sz="4000" dirty="0">
                <a:solidFill>
                  <a:schemeClr val="tx1"/>
                </a:solidFill>
                <a:latin typeface="Arial" charset="0"/>
                <a:cs typeface="Arial" charset="0"/>
              </a:rPr>
              <a:t>How does each ratio compare with key competitors?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36</a:t>
            </a:fld>
            <a:endParaRPr lang="en-US" altLang="en-US" dirty="0"/>
          </a:p>
        </p:txBody>
      </p:sp>
    </p:spTree>
    <p:extLst>
      <p:ext uri="{BB962C8B-B14F-4D97-AF65-F5344CB8AC3E}">
        <p14:creationId xmlns:p14="http://schemas.microsoft.com/office/powerpoint/2010/main" val="11709296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A Summary of Key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Financial Ratios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pic>
        <p:nvPicPr>
          <p:cNvPr id="40963" name="Picture 2"/>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t="5486"/>
          <a:stretch/>
        </p:blipFill>
        <p:spPr bwMode="auto">
          <a:xfrm>
            <a:off x="228600" y="1524000"/>
            <a:ext cx="85344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37</a:t>
            </a:fld>
            <a:endParaRPr lang="en-US"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A Summary of Key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Financial Ratios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pic>
        <p:nvPicPr>
          <p:cNvPr id="41988"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8600" y="1752600"/>
            <a:ext cx="86106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38</a:t>
            </a:fld>
            <a:endParaRPr lang="en-US" alt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A Summary of Key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Financial Ratios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pic>
        <p:nvPicPr>
          <p:cNvPr id="43012" name="Picture 2"/>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644525" y="1971675"/>
            <a:ext cx="8159750" cy="290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r="-375"/>
          <a:stretch/>
        </p:blipFill>
        <p:spPr bwMode="auto">
          <a:xfrm>
            <a:off x="644525" y="4876800"/>
            <a:ext cx="815975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39</a:t>
            </a:fld>
            <a:endParaRPr lang="en-US" alt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A Summary of Key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Financial Ratios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pic>
        <p:nvPicPr>
          <p:cNvPr id="44035" name="Picture 2"/>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52400" y="2438400"/>
            <a:ext cx="8839200" cy="2438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40</a:t>
            </a:fld>
            <a:endParaRPr lang="en-US" alt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Finance/Accounting Audit Checklist</a:t>
            </a:r>
          </a:p>
        </p:txBody>
      </p:sp>
      <p:sp>
        <p:nvSpPr>
          <p:cNvPr id="46082" name="Content Placeholder 2"/>
          <p:cNvSpPr>
            <a:spLocks noGrp="1"/>
          </p:cNvSpPr>
          <p:nvPr>
            <p:ph idx="1"/>
          </p:nvPr>
        </p:nvSpPr>
        <p:spPr/>
        <p:txBody>
          <a:bodyPr>
            <a:normAutofit/>
          </a:bodyPr>
          <a:lstStyle/>
          <a:p>
            <a:pPr marL="0" indent="0">
              <a:spcBef>
                <a:spcPct val="0"/>
              </a:spcBef>
              <a:buClr>
                <a:srgbClr val="CB6804"/>
              </a:buClr>
              <a:buSzPct val="120000"/>
              <a:buFont typeface="Franklin Gothic Book" pitchFamily="-84" charset="0"/>
              <a:buNone/>
            </a:pPr>
            <a:endParaRPr lang="en-US" altLang="en-US" sz="2900" b="1" dirty="0">
              <a:solidFill>
                <a:schemeClr val="tx1"/>
              </a:solidFill>
              <a:latin typeface="Arial" pitchFamily="34" charset="0"/>
              <a:cs typeface="Arial" pitchFamily="34" charset="0"/>
            </a:endParaRPr>
          </a:p>
          <a:p>
            <a:pPr marL="514350" indent="-514350">
              <a:spcBef>
                <a:spcPct val="0"/>
              </a:spcBef>
              <a:buSzPct val="120000"/>
              <a:buFont typeface="+mj-lt"/>
              <a:buAutoNum type="arabicPeriod"/>
            </a:pPr>
            <a:r>
              <a:rPr lang="en-US" altLang="en-US" sz="2900" dirty="0">
                <a:solidFill>
                  <a:schemeClr val="tx1"/>
                </a:solidFill>
                <a:latin typeface="Arial" pitchFamily="34" charset="0"/>
                <a:cs typeface="Arial" pitchFamily="34" charset="0"/>
              </a:rPr>
              <a:t>Where is the firm financially strong and weak as indicated by financial ratio analyses?</a:t>
            </a:r>
          </a:p>
          <a:p>
            <a:pPr marL="514350" indent="-514350">
              <a:buSzPct val="120000"/>
              <a:buFont typeface="+mj-lt"/>
              <a:buAutoNum type="arabicPeriod"/>
            </a:pPr>
            <a:r>
              <a:rPr lang="en-US" altLang="en-US" sz="2900" dirty="0">
                <a:solidFill>
                  <a:schemeClr val="tx1"/>
                </a:solidFill>
                <a:latin typeface="Arial" pitchFamily="34" charset="0"/>
                <a:cs typeface="Arial" pitchFamily="34" charset="0"/>
              </a:rPr>
              <a:t>Can the firm raise needed short-term capital?</a:t>
            </a:r>
          </a:p>
          <a:p>
            <a:pPr marL="514350" indent="-514350">
              <a:spcBef>
                <a:spcPct val="0"/>
              </a:spcBef>
              <a:buSzPct val="120000"/>
              <a:buFont typeface="+mj-lt"/>
              <a:buAutoNum type="arabicPeriod"/>
            </a:pPr>
            <a:r>
              <a:rPr lang="en-US" altLang="en-US" sz="2900" dirty="0">
                <a:solidFill>
                  <a:schemeClr val="tx1"/>
                </a:solidFill>
                <a:latin typeface="Arial" pitchFamily="34" charset="0"/>
                <a:cs typeface="Arial" pitchFamily="34" charset="0"/>
              </a:rPr>
              <a:t>Can the firm raise needed long-term capital through debt and/or equity?</a:t>
            </a:r>
          </a:p>
          <a:p>
            <a:pPr marL="514350" indent="-514350">
              <a:spcBef>
                <a:spcPct val="0"/>
              </a:spcBef>
              <a:buSzPct val="120000"/>
              <a:buFont typeface="+mj-lt"/>
              <a:buAutoNum type="arabicPeriod"/>
            </a:pPr>
            <a:r>
              <a:rPr lang="en-US" altLang="en-US" sz="2900" dirty="0">
                <a:solidFill>
                  <a:schemeClr val="tx1"/>
                </a:solidFill>
                <a:latin typeface="Arial" pitchFamily="34" charset="0"/>
                <a:cs typeface="Arial" pitchFamily="34" charset="0"/>
              </a:rPr>
              <a:t>Does the firm have sufficient working capital?</a:t>
            </a:r>
          </a:p>
          <a:p>
            <a:pPr marL="514350" indent="-514350">
              <a:buSzPct val="120000"/>
              <a:buFont typeface="+mj-lt"/>
              <a:buAutoNum type="arabicPeriod"/>
            </a:pPr>
            <a:r>
              <a:rPr lang="en-US" altLang="en-US" sz="2900" dirty="0">
                <a:solidFill>
                  <a:schemeClr val="tx1"/>
                </a:solidFill>
                <a:latin typeface="Arial" pitchFamily="34" charset="0"/>
                <a:cs typeface="Arial" pitchFamily="34" charset="0"/>
              </a:rPr>
              <a:t>Are capital budgeting procedures effective?</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41</a:t>
            </a:fld>
            <a:endParaRPr lang="en-US" altLang="en-US"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Finance/Accounting Audit Checklist (cont.)</a:t>
            </a:r>
          </a:p>
        </p:txBody>
      </p:sp>
      <p:sp>
        <p:nvSpPr>
          <p:cNvPr id="47106" name="Content Placeholder 2"/>
          <p:cNvSpPr>
            <a:spLocks noGrp="1"/>
          </p:cNvSpPr>
          <p:nvPr>
            <p:ph idx="1"/>
          </p:nvPr>
        </p:nvSpPr>
        <p:spPr/>
        <p:txBody>
          <a:bodyPr/>
          <a:lstStyle/>
          <a:p>
            <a:pPr marL="0" indent="0">
              <a:spcBef>
                <a:spcPct val="0"/>
              </a:spcBef>
              <a:buClr>
                <a:srgbClr val="376092"/>
              </a:buClr>
              <a:buSzPct val="120000"/>
              <a:buFont typeface="Franklin Gothic Book" pitchFamily="-84" charset="0"/>
              <a:buNone/>
            </a:pPr>
            <a:endParaRPr lang="en-US" altLang="en-US" sz="2800" b="1" dirty="0">
              <a:solidFill>
                <a:schemeClr val="tx1"/>
              </a:solidFill>
              <a:latin typeface="Arial" pitchFamily="34" charset="0"/>
              <a:cs typeface="Arial" pitchFamily="34" charset="0"/>
            </a:endParaRPr>
          </a:p>
          <a:p>
            <a:pPr marL="514350" indent="-514350">
              <a:spcBef>
                <a:spcPct val="0"/>
              </a:spcBef>
              <a:buSzPct val="120000"/>
              <a:buFont typeface="+mj-lt"/>
              <a:buAutoNum type="arabicPeriod" startAt="6"/>
            </a:pPr>
            <a:r>
              <a:rPr lang="en-US" altLang="en-US" dirty="0">
                <a:solidFill>
                  <a:schemeClr val="tx1"/>
                </a:solidFill>
                <a:latin typeface="Arial" pitchFamily="34" charset="0"/>
                <a:cs typeface="Arial" pitchFamily="34" charset="0"/>
              </a:rPr>
              <a:t>Are dividend payout policies reasonable?</a:t>
            </a:r>
          </a:p>
          <a:p>
            <a:pPr marL="514350" indent="-514350">
              <a:spcBef>
                <a:spcPct val="0"/>
              </a:spcBef>
              <a:buSzPct val="120000"/>
              <a:buFont typeface="+mj-lt"/>
              <a:buAutoNum type="arabicPeriod" startAt="6"/>
            </a:pPr>
            <a:r>
              <a:rPr lang="en-US" altLang="en-US" dirty="0">
                <a:solidFill>
                  <a:schemeClr val="tx1"/>
                </a:solidFill>
                <a:latin typeface="Arial" pitchFamily="34" charset="0"/>
                <a:cs typeface="Arial" pitchFamily="34" charset="0"/>
              </a:rPr>
              <a:t>Does the firm have good relations with its investors and stockholders?</a:t>
            </a:r>
          </a:p>
          <a:p>
            <a:pPr marL="514350" indent="-514350">
              <a:spcBef>
                <a:spcPct val="0"/>
              </a:spcBef>
              <a:buSzPct val="120000"/>
              <a:buFont typeface="+mj-lt"/>
              <a:buAutoNum type="arabicPeriod" startAt="6"/>
            </a:pPr>
            <a:r>
              <a:rPr lang="en-US" altLang="en-US" dirty="0">
                <a:solidFill>
                  <a:schemeClr val="tx1"/>
                </a:solidFill>
                <a:latin typeface="Arial" pitchFamily="34" charset="0"/>
                <a:cs typeface="Arial" pitchFamily="34" charset="0"/>
              </a:rPr>
              <a:t>Are the firm</a:t>
            </a:r>
            <a:r>
              <a:rPr lang="en-US" altLang="ja-JP" dirty="0">
                <a:solidFill>
                  <a:schemeClr val="tx1"/>
                </a:solidFill>
                <a:latin typeface="Arial" pitchFamily="34" charset="0"/>
                <a:cs typeface="Arial" pitchFamily="34" charset="0"/>
              </a:rPr>
              <a:t>'s financial managers </a:t>
            </a:r>
            <a:r>
              <a:rPr lang="en-US" altLang="en-US" dirty="0">
                <a:solidFill>
                  <a:schemeClr val="tx1"/>
                </a:solidFill>
                <a:latin typeface="Arial" pitchFamily="34" charset="0"/>
                <a:cs typeface="Arial" pitchFamily="34" charset="0"/>
              </a:rPr>
              <a:t>experienced and well trained?</a:t>
            </a:r>
          </a:p>
          <a:p>
            <a:pPr marL="514350" indent="-514350">
              <a:spcBef>
                <a:spcPct val="0"/>
              </a:spcBef>
              <a:buSzPct val="120000"/>
              <a:buFont typeface="+mj-lt"/>
              <a:buAutoNum type="arabicPeriod" startAt="6"/>
            </a:pPr>
            <a:r>
              <a:rPr lang="en-US" altLang="en-US" dirty="0">
                <a:solidFill>
                  <a:schemeClr val="tx1"/>
                </a:solidFill>
                <a:latin typeface="Arial" pitchFamily="34" charset="0"/>
                <a:cs typeface="Arial" pitchFamily="34" charset="0"/>
              </a:rPr>
              <a:t>Is the firm</a:t>
            </a:r>
            <a:r>
              <a:rPr lang="en-US" altLang="ja-JP" dirty="0">
                <a:solidFill>
                  <a:schemeClr val="tx1"/>
                </a:solidFill>
                <a:latin typeface="Arial" pitchFamily="34" charset="0"/>
                <a:cs typeface="Arial" pitchFamily="34" charset="0"/>
              </a:rPr>
              <a:t>'s debt situation excellent?</a:t>
            </a:r>
          </a:p>
          <a:p>
            <a:pPr marL="0" indent="0">
              <a:spcBef>
                <a:spcPct val="0"/>
              </a:spcBef>
              <a:buSzPct val="120000"/>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42</a:t>
            </a:fld>
            <a:endParaRPr lang="en-US"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Production/Operations</a:t>
            </a:r>
          </a:p>
        </p:txBody>
      </p:sp>
      <p:sp>
        <p:nvSpPr>
          <p:cNvPr id="3"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Production/operations function </a:t>
            </a:r>
          </a:p>
          <a:p>
            <a:pPr lvl="1">
              <a:defRPr/>
            </a:pPr>
            <a:r>
              <a:rPr lang="en-US" dirty="0">
                <a:solidFill>
                  <a:schemeClr val="tx1"/>
                </a:solidFill>
                <a:latin typeface="Arial" charset="0"/>
                <a:ea typeface="+mn-ea"/>
                <a:cs typeface="Arial" charset="0"/>
              </a:rPr>
              <a:t> consists of all those activities that transform inputs into goods and services </a:t>
            </a:r>
          </a:p>
          <a:p>
            <a:pPr>
              <a:defRPr/>
            </a:pPr>
            <a:r>
              <a:rPr lang="en-US" dirty="0">
                <a:solidFill>
                  <a:schemeClr val="tx1"/>
                </a:solidFill>
                <a:latin typeface="Arial" charset="0"/>
                <a:ea typeface="+mn-ea"/>
                <a:cs typeface="Arial" charset="0"/>
              </a:rPr>
              <a:t>Production/operations management deals with inputs, transformations, and outputs that vary across industries and markets.</a:t>
            </a:r>
          </a:p>
        </p:txBody>
      </p:sp>
      <p:sp>
        <p:nvSpPr>
          <p:cNvPr id="4" name="Footer Placeholder 3"/>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43</a:t>
            </a:fld>
            <a:endParaRPr lang="en-US" alt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normAutofit fontScale="90000"/>
          </a:bodyPr>
          <a:lstStyle/>
          <a:p>
            <a:pPr>
              <a:defRPr/>
            </a:pPr>
            <a:r>
              <a:rPr lang="en-US" sz="4000" dirty="0">
                <a:solidFill>
                  <a:schemeClr val="tx1"/>
                </a:solidFill>
                <a:latin typeface="Arial" charset="0"/>
                <a:ea typeface="+mj-ea"/>
                <a:cs typeface="Arial" charset="0"/>
              </a:rPr>
              <a:t>The Basic Functions (Decisions) Within Production/Operations</a:t>
            </a:r>
          </a:p>
        </p:txBody>
      </p:sp>
      <p:pic>
        <p:nvPicPr>
          <p:cNvPr id="2" name="Picture 1" descr="tab04_06.jpg"/>
          <p:cNvPicPr>
            <a:picLocks noChangeAspect="1"/>
          </p:cNvPicPr>
          <p:nvPr/>
        </p:nvPicPr>
        <p:blipFill rotWithShape="1">
          <a:blip r:embed="rId3">
            <a:extLst>
              <a:ext uri="{28A0092B-C50C-407E-A947-70E740481C1C}">
                <a14:useLocalDpi xmlns:a14="http://schemas.microsoft.com/office/drawing/2010/main" val="0"/>
              </a:ext>
            </a:extLst>
          </a:blip>
          <a:srcRect b="4721"/>
          <a:stretch/>
        </p:blipFill>
        <p:spPr>
          <a:xfrm>
            <a:off x="304800" y="1371600"/>
            <a:ext cx="8686800" cy="4903076"/>
          </a:xfrm>
          <a:prstGeom prst="rect">
            <a:avLst/>
          </a:prstGeom>
        </p:spPr>
      </p:pic>
      <p:sp>
        <p:nvSpPr>
          <p:cNvPr id="3" name="Footer Placeholder 2"/>
          <p:cNvSpPr>
            <a:spLocks noGrp="1"/>
          </p:cNvSpPr>
          <p:nvPr>
            <p:ph type="ftr" sz="quarter" idx="11"/>
          </p:nvPr>
        </p:nvSpPr>
        <p:spPr/>
        <p:txBody>
          <a:bodyPr/>
          <a:lstStyle/>
          <a:p>
            <a:r>
              <a:rPr lang="en-IN"/>
              <a:t>Copyright ©2017 Pearson Education, Limited </a:t>
            </a:r>
            <a:endParaRPr lang="en-US" dirty="0"/>
          </a:p>
        </p:txBody>
      </p:sp>
      <p:sp>
        <p:nvSpPr>
          <p:cNvPr id="5" name="Slide Number Placeholder 4"/>
          <p:cNvSpPr>
            <a:spLocks noGrp="1"/>
          </p:cNvSpPr>
          <p:nvPr>
            <p:ph type="sldNum" sz="quarter" idx="12"/>
          </p:nvPr>
        </p:nvSpPr>
        <p:spPr/>
        <p:txBody>
          <a:bodyPr/>
          <a:lstStyle/>
          <a:p>
            <a:r>
              <a:rPr lang="en-US" altLang="en-US"/>
              <a:t>6-</a:t>
            </a:r>
            <a:fld id="{AF8761B6-DA32-4F47-9FFA-503C52D107AE}" type="slidenum">
              <a:rPr lang="en-US" altLang="en-US" smtClean="0"/>
              <a:pPr/>
              <a:t>44</a:t>
            </a:fld>
            <a:endParaRPr lang="en-US" alt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57200" y="228600"/>
            <a:ext cx="8229600" cy="1265238"/>
          </a:xfrm>
        </p:spPr>
        <p:txBody>
          <a:bodyPr>
            <a:normAutofit/>
          </a:bodyPr>
          <a:lstStyle/>
          <a:p>
            <a:pPr>
              <a:defRPr/>
            </a:pPr>
            <a:r>
              <a:rPr lang="en-US" sz="3200" dirty="0">
                <a:solidFill>
                  <a:schemeClr val="tx1"/>
                </a:solidFill>
                <a:latin typeface="Arial" charset="0"/>
                <a:ea typeface="+mj-ea"/>
                <a:cs typeface="Arial" charset="0"/>
              </a:rPr>
              <a:t>Implications of Various Strategies on Production/Operations</a:t>
            </a:r>
          </a:p>
        </p:txBody>
      </p:sp>
      <p:pic>
        <p:nvPicPr>
          <p:cNvPr id="5" name="Picture 4" descr="tab04_07.jpg"/>
          <p:cNvPicPr>
            <a:picLocks noChangeAspect="1"/>
          </p:cNvPicPr>
          <p:nvPr/>
        </p:nvPicPr>
        <p:blipFill rotWithShape="1">
          <a:blip r:embed="rId3">
            <a:extLst>
              <a:ext uri="{28A0092B-C50C-407E-A947-70E740481C1C}">
                <a14:useLocalDpi xmlns:a14="http://schemas.microsoft.com/office/drawing/2010/main" val="0"/>
              </a:ext>
            </a:extLst>
          </a:blip>
          <a:srcRect b="3520"/>
          <a:stretch/>
        </p:blipFill>
        <p:spPr>
          <a:xfrm>
            <a:off x="228600" y="1473200"/>
            <a:ext cx="8686800" cy="4754179"/>
          </a:xfrm>
          <a:prstGeom prst="rect">
            <a:avLst/>
          </a:prstGeom>
        </p:spPr>
      </p:pic>
      <p:sp>
        <p:nvSpPr>
          <p:cNvPr id="2" name="Footer Placeholder 1"/>
          <p:cNvSpPr>
            <a:spLocks noGrp="1"/>
          </p:cNvSpPr>
          <p:nvPr>
            <p:ph type="ftr" sz="quarter" idx="11"/>
          </p:nvPr>
        </p:nvSpPr>
        <p:spPr/>
        <p:txBody>
          <a:bodyPr/>
          <a:lstStyle/>
          <a:p>
            <a:r>
              <a:rPr lang="en-IN"/>
              <a:t>Copyright ©2017 Pearson Education, Limited </a:t>
            </a:r>
            <a:endParaRPr lang="en-US" dirty="0"/>
          </a:p>
        </p:txBody>
      </p:sp>
      <p:sp>
        <p:nvSpPr>
          <p:cNvPr id="3" name="Slide Number Placeholder 2"/>
          <p:cNvSpPr>
            <a:spLocks noGrp="1"/>
          </p:cNvSpPr>
          <p:nvPr>
            <p:ph type="sldNum" sz="quarter" idx="12"/>
          </p:nvPr>
        </p:nvSpPr>
        <p:spPr/>
        <p:txBody>
          <a:bodyPr/>
          <a:lstStyle/>
          <a:p>
            <a:r>
              <a:rPr lang="en-US" altLang="en-US"/>
              <a:t>6-</a:t>
            </a:r>
            <a:fld id="{AF8761B6-DA32-4F47-9FFA-503C52D107AE}" type="slidenum">
              <a:rPr lang="en-US" altLang="en-US" smtClean="0"/>
              <a:pPr/>
              <a:t>45</a:t>
            </a:fld>
            <a:endParaRPr lang="en-US"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Production/Operations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Audit Checklist</a:t>
            </a:r>
          </a:p>
        </p:txBody>
      </p:sp>
      <p:sp>
        <p:nvSpPr>
          <p:cNvPr id="51202" name="Content Placeholder 2"/>
          <p:cNvSpPr>
            <a:spLocks noGrp="1"/>
          </p:cNvSpPr>
          <p:nvPr>
            <p:ph idx="1"/>
          </p:nvPr>
        </p:nvSpPr>
        <p:spPr/>
        <p:txBody>
          <a:bodyPr>
            <a:normAutofit/>
          </a:bodyPr>
          <a:lstStyle/>
          <a:p>
            <a:pPr marL="0" indent="0">
              <a:spcBef>
                <a:spcPct val="0"/>
              </a:spcBef>
              <a:buClr>
                <a:srgbClr val="CB6804"/>
              </a:buClr>
              <a:buSzPct val="120000"/>
              <a:buFont typeface="Franklin Gothic Book" pitchFamily="-84" charset="0"/>
              <a:buNone/>
            </a:pPr>
            <a:endParaRPr lang="en-US" altLang="en-US" sz="2800" b="1" dirty="0">
              <a:solidFill>
                <a:schemeClr val="tx1"/>
              </a:solidFill>
              <a:latin typeface="Arial" pitchFamily="34" charset="0"/>
              <a:cs typeface="Arial" pitchFamily="34" charset="0"/>
            </a:endParaRP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supplies of raw materials, parts, and subassemblies reliable and reasonable?</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facilities, equipment, machinery, and offices in good condition?</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inventory-control policies and procedures effective?</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quality-control policies and procedures effective?</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facilities, resources, and markets strategically    located?</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Does the firm have technological competencies?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46</a:t>
            </a:fld>
            <a:endParaRPr lang="en-US" alt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Research and Development Audit</a:t>
            </a:r>
          </a:p>
        </p:txBody>
      </p:sp>
      <p:sp>
        <p:nvSpPr>
          <p:cNvPr id="52226" name="Content Placeholder 2"/>
          <p:cNvSpPr>
            <a:spLocks noGrp="1"/>
          </p:cNvSpPr>
          <p:nvPr>
            <p:ph idx="1"/>
          </p:nvPr>
        </p:nvSpPr>
        <p:spPr/>
        <p:txBody>
          <a:bodyPr>
            <a:normAutofit/>
          </a:bodyPr>
          <a:lstStyle/>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Does the firm have R&amp;D facilities? Are they adequate?</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If outside R&amp;D firms are used, are they cost-effective?</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Are the organization</a:t>
            </a:r>
            <a:r>
              <a:rPr lang="en-US" altLang="ja-JP" sz="2400" dirty="0">
                <a:solidFill>
                  <a:schemeClr val="tx1"/>
                </a:solidFill>
                <a:latin typeface="Arial" pitchFamily="34" charset="0"/>
                <a:cs typeface="Arial" pitchFamily="34" charset="0"/>
              </a:rPr>
              <a:t>'s R&amp;D personnel well qualified?</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Are R&amp;D resources allocated effectively?</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Are management information and computer systems adequate?</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Is communication between R&amp;D and other organizational units effective?</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Are present products technologically competitive?</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47</a:t>
            </a:fld>
            <a:endParaRPr lang="en-US"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Information Systems</a:t>
            </a:r>
          </a:p>
        </p:txBody>
      </p:sp>
      <p:sp>
        <p:nvSpPr>
          <p:cNvPr id="53250" name="Content Placeholder 2"/>
          <p:cNvSpPr>
            <a:spLocks noGrp="1"/>
          </p:cNvSpPr>
          <p:nvPr>
            <p:ph idx="1"/>
          </p:nvPr>
        </p:nvSpPr>
        <p:spPr/>
        <p:txBody>
          <a:bodyPr>
            <a:normAutofit/>
          </a:bodyPr>
          <a:lstStyle/>
          <a:p>
            <a:pPr marL="342900" indent="-342900"/>
            <a:r>
              <a:rPr lang="en-US" altLang="en-US" dirty="0"/>
              <a:t>M</a:t>
            </a:r>
            <a:r>
              <a:rPr lang="en-US" altLang="en-US" dirty="0">
                <a:solidFill>
                  <a:schemeClr val="tx1"/>
                </a:solidFill>
              </a:rPr>
              <a:t>anagement </a:t>
            </a:r>
            <a:r>
              <a:rPr lang="en-US" altLang="en-US" dirty="0"/>
              <a:t>I</a:t>
            </a:r>
            <a:r>
              <a:rPr lang="en-US" altLang="en-US" dirty="0">
                <a:solidFill>
                  <a:schemeClr val="tx1"/>
                </a:solidFill>
              </a:rPr>
              <a:t>nformation </a:t>
            </a:r>
            <a:r>
              <a:rPr lang="en-US" altLang="en-US" dirty="0"/>
              <a:t>S</a:t>
            </a:r>
            <a:r>
              <a:rPr lang="en-US" altLang="en-US" dirty="0">
                <a:solidFill>
                  <a:schemeClr val="tx1"/>
                </a:solidFill>
              </a:rPr>
              <a:t>ystem</a:t>
            </a:r>
            <a:endParaRPr lang="en-US" altLang="en-US" dirty="0"/>
          </a:p>
          <a:p>
            <a:pPr lvl="1" indent="-342900"/>
            <a:r>
              <a:rPr lang="en-US" altLang="ja-JP" dirty="0">
                <a:solidFill>
                  <a:schemeClr val="tx1"/>
                </a:solidFill>
                <a:latin typeface="Arial" pitchFamily="34" charset="0"/>
                <a:cs typeface="Arial" pitchFamily="34" charset="0"/>
              </a:rPr>
              <a:t>Receives raw material from both external and internal evaluation of an organization </a:t>
            </a:r>
          </a:p>
          <a:p>
            <a:pPr lvl="1" indent="-342900"/>
            <a:r>
              <a:rPr lang="en-US" altLang="ja-JP" dirty="0">
                <a:solidFill>
                  <a:schemeClr val="tx1"/>
                </a:solidFill>
                <a:latin typeface="Arial" pitchFamily="34" charset="0"/>
                <a:cs typeface="Arial" pitchFamily="34" charset="0"/>
              </a:rPr>
              <a:t>Improves the performance of an enterprise by improving the quality of managerial decisions </a:t>
            </a:r>
          </a:p>
          <a:p>
            <a:pPr lvl="1" indent="-342900"/>
            <a:r>
              <a:rPr lang="en-US" altLang="en-US" dirty="0">
                <a:solidFill>
                  <a:schemeClr val="tx1"/>
                </a:solidFill>
                <a:latin typeface="Arial" pitchFamily="34" charset="0"/>
                <a:cs typeface="Arial" pitchFamily="34" charset="0"/>
              </a:rPr>
              <a:t>Collects, codes, stores, synthesizes, and presents information in such a manner that it answers important operating and strategic questions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48</a:t>
            </a:fld>
            <a:endParaRPr lang="en-US"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Information Systems Audit</a:t>
            </a:r>
          </a:p>
        </p:txBody>
      </p:sp>
      <p:sp>
        <p:nvSpPr>
          <p:cNvPr id="54274" name="Content Placeholder 2"/>
          <p:cNvSpPr>
            <a:spLocks noGrp="1"/>
          </p:cNvSpPr>
          <p:nvPr>
            <p:ph idx="1"/>
          </p:nvPr>
        </p:nvSpPr>
        <p:spPr/>
        <p:txBody>
          <a:bodyPr>
            <a:normAutofit/>
          </a:bodyPr>
          <a:lstStyle/>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Do all managers in the firm use the information system to make decisions?</a:t>
            </a:r>
          </a:p>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Is there a chief information officer or director of information systems position in the firm?</a:t>
            </a:r>
          </a:p>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Are data in the information system updated regularly?</a:t>
            </a:r>
          </a:p>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Do managers from all functional areas of the firm contribute input to the information system?</a:t>
            </a:r>
          </a:p>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Are there effective passwords for entry into the firm</a:t>
            </a:r>
            <a:r>
              <a:rPr lang="en-US" altLang="ja-JP" sz="2800" dirty="0">
                <a:solidFill>
                  <a:schemeClr val="tx1"/>
                </a:solidFill>
                <a:latin typeface="Arial" pitchFamily="34" charset="0"/>
                <a:cs typeface="Arial" pitchFamily="34" charset="0"/>
              </a:rPr>
              <a:t>'s information system?</a:t>
            </a:r>
            <a:endParaRPr lang="en-US" altLang="en-US" sz="28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49</a:t>
            </a:fld>
            <a:endParaRPr lang="en-US" alt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Information Systems Audit (cont.)</a:t>
            </a:r>
          </a:p>
        </p:txBody>
      </p:sp>
      <p:sp>
        <p:nvSpPr>
          <p:cNvPr id="55298" name="Content Placeholder 2"/>
          <p:cNvSpPr>
            <a:spLocks noGrp="1"/>
          </p:cNvSpPr>
          <p:nvPr>
            <p:ph idx="1"/>
          </p:nvPr>
        </p:nvSpPr>
        <p:spPr/>
        <p:txBody>
          <a:bodyPr>
            <a:normAutofit/>
          </a:bodyPr>
          <a:lstStyle/>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Are strategists of the firm familiar with the information systems of rival firms?</a:t>
            </a:r>
          </a:p>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Is the information system user-friendly?</a:t>
            </a:r>
          </a:p>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Do all users of the information system understand the competitive advantages that information can provide firms?</a:t>
            </a:r>
          </a:p>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Are computer training workshops provided for users of the information system?</a:t>
            </a:r>
          </a:p>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Is the firm’</a:t>
            </a:r>
            <a:r>
              <a:rPr lang="en-US" altLang="ja-JP" sz="2600" dirty="0">
                <a:solidFill>
                  <a:schemeClr val="tx1"/>
                </a:solidFill>
                <a:latin typeface="Arial" pitchFamily="34" charset="0"/>
                <a:cs typeface="Arial" pitchFamily="34" charset="0"/>
              </a:rPr>
              <a:t>s information system continually being </a:t>
            </a:r>
            <a:r>
              <a:rPr lang="en-US" altLang="en-US" sz="2600" dirty="0">
                <a:solidFill>
                  <a:schemeClr val="tx1"/>
                </a:solidFill>
                <a:latin typeface="Arial" pitchFamily="34" charset="0"/>
                <a:cs typeface="Arial" pitchFamily="34" charset="0"/>
              </a:rPr>
              <a:t>improved in content- and user-friendliness?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50</a:t>
            </a:fld>
            <a:endParaRPr lang="en-US" alt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a:defRPr/>
            </a:pPr>
            <a:r>
              <a:rPr lang="en-US" dirty="0">
                <a:solidFill>
                  <a:schemeClr val="tx1"/>
                </a:solidFill>
                <a:latin typeface="Arial" charset="0"/>
                <a:ea typeface="+mj-ea"/>
                <a:cs typeface="Arial" charset="0"/>
              </a:rPr>
              <a:t>Value Chain Analysis (VCA)</a:t>
            </a:r>
          </a:p>
        </p:txBody>
      </p:sp>
      <p:sp>
        <p:nvSpPr>
          <p:cNvPr id="60419"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Value Chain Analysis (VCA) </a:t>
            </a:r>
          </a:p>
          <a:p>
            <a:pPr lvl="1">
              <a:defRPr/>
            </a:pPr>
            <a:r>
              <a:rPr lang="en-US" sz="2700" dirty="0">
                <a:solidFill>
                  <a:schemeClr val="tx1"/>
                </a:solidFill>
                <a:latin typeface="Arial" charset="0"/>
                <a:ea typeface="+mn-ea"/>
                <a:cs typeface="Arial" charset="0"/>
              </a:rPr>
              <a:t>refers to the process whereby a firm determines the costs associated with organizational activities from purchasing raw materials to manufacturing product(s) to marketing those products</a:t>
            </a:r>
          </a:p>
          <a:p>
            <a:pPr lvl="1">
              <a:defRPr/>
            </a:pPr>
            <a:r>
              <a:rPr lang="en-US" sz="2700" dirty="0">
                <a:solidFill>
                  <a:schemeClr val="tx1"/>
                </a:solidFill>
                <a:latin typeface="Arial" charset="0"/>
                <a:ea typeface="+mn-ea"/>
                <a:cs typeface="Arial" charset="0"/>
              </a:rPr>
              <a:t>aims to identify where low-cost advantages or disadvantages exist anywhere along the value chain from raw material to customer service activities</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51</a:t>
            </a:fld>
            <a:endParaRPr lang="en-US" altLang="en-US"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noAutofit/>
          </a:bodyPr>
          <a:lstStyle/>
          <a:p>
            <a:pPr>
              <a:defRPr/>
            </a:pPr>
            <a:r>
              <a:rPr lang="en-US" sz="3600" dirty="0">
                <a:solidFill>
                  <a:schemeClr val="tx1"/>
                </a:solidFill>
                <a:latin typeface="Arial" charset="0"/>
                <a:ea typeface="+mj-ea"/>
                <a:cs typeface="Arial" charset="0"/>
              </a:rPr>
              <a:t>Transforming Value Chain Activities into Sustained Competitive Advantage</a:t>
            </a:r>
          </a:p>
        </p:txBody>
      </p:sp>
      <p:sp>
        <p:nvSpPr>
          <p:cNvPr id="58372" name="Text Box 6"/>
          <p:cNvSpPr txBox="1">
            <a:spLocks noChangeArrowheads="1"/>
          </p:cNvSpPr>
          <p:nvPr/>
        </p:nvSpPr>
        <p:spPr bwMode="auto">
          <a:xfrm>
            <a:off x="1371600" y="1949450"/>
            <a:ext cx="1682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US" altLang="en-US" sz="18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49" y="1752600"/>
            <a:ext cx="9110133" cy="3657600"/>
          </a:xfrm>
          <a:prstGeom prst="rect">
            <a:avLst/>
          </a:prstGeom>
        </p:spPr>
      </p:pic>
      <p:sp>
        <p:nvSpPr>
          <p:cNvPr id="3" name="Footer Placeholder 2"/>
          <p:cNvSpPr>
            <a:spLocks noGrp="1"/>
          </p:cNvSpPr>
          <p:nvPr>
            <p:ph type="ftr" sz="quarter" idx="11"/>
          </p:nvPr>
        </p:nvSpPr>
        <p:spPr/>
        <p:txBody>
          <a:bodyPr/>
          <a:lstStyle/>
          <a:p>
            <a:r>
              <a:rPr lang="en-IN"/>
              <a:t>Copyright ©2017 Pearson Education, Limited </a:t>
            </a:r>
            <a:endParaRPr lang="en-US" dirty="0"/>
          </a:p>
        </p:txBody>
      </p:sp>
      <p:sp>
        <p:nvSpPr>
          <p:cNvPr id="5" name="Slide Number Placeholder 4"/>
          <p:cNvSpPr>
            <a:spLocks noGrp="1"/>
          </p:cNvSpPr>
          <p:nvPr>
            <p:ph type="sldNum" sz="quarter" idx="12"/>
          </p:nvPr>
        </p:nvSpPr>
        <p:spPr/>
        <p:txBody>
          <a:bodyPr/>
          <a:lstStyle/>
          <a:p>
            <a:r>
              <a:rPr lang="en-US" altLang="en-US"/>
              <a:t>6-</a:t>
            </a:r>
            <a:fld id="{AF8761B6-DA32-4F47-9FFA-503C52D107AE}" type="slidenum">
              <a:rPr lang="en-US" altLang="en-US" smtClean="0"/>
              <a:pPr/>
              <a:t>52</a:t>
            </a:fld>
            <a:endParaRPr lang="en-US" alt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Benchmarking</a:t>
            </a:r>
          </a:p>
        </p:txBody>
      </p:sp>
      <p:sp>
        <p:nvSpPr>
          <p:cNvPr id="57346" name="Content Placeholder 2"/>
          <p:cNvSpPr>
            <a:spLocks noGrp="1"/>
          </p:cNvSpPr>
          <p:nvPr>
            <p:ph idx="1"/>
          </p:nvPr>
        </p:nvSpPr>
        <p:spPr/>
        <p:txBody>
          <a:bodyPr/>
          <a:lstStyle/>
          <a:p>
            <a:pPr marL="342900" indent="-342900"/>
            <a:r>
              <a:rPr lang="en-US" altLang="en-US" b="1" dirty="0">
                <a:solidFill>
                  <a:schemeClr val="tx1"/>
                </a:solidFill>
                <a:latin typeface="Arial" pitchFamily="34" charset="0"/>
                <a:cs typeface="Arial" pitchFamily="34" charset="0"/>
              </a:rPr>
              <a:t>Benchmarking</a:t>
            </a:r>
            <a:r>
              <a:rPr lang="en-US" altLang="en-US" dirty="0">
                <a:solidFill>
                  <a:schemeClr val="tx1"/>
                </a:solidFill>
                <a:latin typeface="Arial" pitchFamily="34" charset="0"/>
                <a:cs typeface="Arial" pitchFamily="34" charset="0"/>
              </a:rPr>
              <a:t> </a:t>
            </a:r>
          </a:p>
          <a:p>
            <a:pPr marL="742950" lvl="1" indent="-285750"/>
            <a:r>
              <a:rPr lang="en-US" altLang="en-US" dirty="0">
                <a:solidFill>
                  <a:schemeClr val="tx1"/>
                </a:solidFill>
                <a:latin typeface="Arial" pitchFamily="34" charset="0"/>
                <a:cs typeface="Arial" pitchFamily="34" charset="0"/>
              </a:rPr>
              <a:t>an analytical tool used to determine whether a firm</a:t>
            </a:r>
            <a:r>
              <a:rPr lang="en-US" altLang="ja-JP" dirty="0">
                <a:solidFill>
                  <a:schemeClr val="tx1"/>
                </a:solidFill>
                <a:latin typeface="Arial" pitchFamily="34" charset="0"/>
                <a:cs typeface="Arial" pitchFamily="34" charset="0"/>
              </a:rPr>
              <a:t>'s value chain activities are competitive compared to rivals and thus conducive to winning in the marketplace</a:t>
            </a:r>
          </a:p>
          <a:p>
            <a:pPr marL="742950" lvl="1" indent="-285750"/>
            <a:r>
              <a:rPr lang="en-US" altLang="en-US" dirty="0">
                <a:solidFill>
                  <a:schemeClr val="tx1"/>
                </a:solidFill>
                <a:latin typeface="Arial" pitchFamily="34" charset="0"/>
                <a:cs typeface="Arial" pitchFamily="34" charset="0"/>
              </a:rPr>
              <a:t>entails measuring costs of value chain activities across an industry to determine </a:t>
            </a:r>
            <a:r>
              <a:rPr lang="ja-JP" altLang="en-US" dirty="0">
                <a:solidFill>
                  <a:schemeClr val="tx1"/>
                </a:solidFill>
                <a:latin typeface="Arial" pitchFamily="34" charset="0"/>
                <a:cs typeface="Arial" pitchFamily="34" charset="0"/>
              </a:rPr>
              <a:t>“</a:t>
            </a:r>
            <a:r>
              <a:rPr lang="en-US" altLang="ja-JP" dirty="0">
                <a:solidFill>
                  <a:schemeClr val="tx1"/>
                </a:solidFill>
                <a:latin typeface="Arial" pitchFamily="34" charset="0"/>
                <a:cs typeface="Arial" pitchFamily="34" charset="0"/>
              </a:rPr>
              <a:t>best practices</a:t>
            </a:r>
            <a:r>
              <a:rPr lang="ja-JP" altLang="en-US" dirty="0">
                <a:solidFill>
                  <a:schemeClr val="tx1"/>
                </a:solidFill>
                <a:latin typeface="Arial" pitchFamily="34" charset="0"/>
                <a:cs typeface="Arial" pitchFamily="34" charset="0"/>
              </a:rPr>
              <a:t>”</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53</a:t>
            </a:fld>
            <a:endParaRPr lang="en-US" alt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Internal Factor Evaluation (IFE) Matrix</a:t>
            </a:r>
          </a:p>
        </p:txBody>
      </p:sp>
      <p:sp>
        <p:nvSpPr>
          <p:cNvPr id="59394" name="Content Placeholder 2"/>
          <p:cNvSpPr>
            <a:spLocks noGrp="1"/>
          </p:cNvSpPr>
          <p:nvPr>
            <p:ph idx="1"/>
          </p:nvPr>
        </p:nvSpPr>
        <p:spPr/>
        <p:txBody>
          <a:bodyPr>
            <a:normAutofit/>
          </a:bodyPr>
          <a:lstStyle/>
          <a:p>
            <a:pPr marL="457200" indent="-457200">
              <a:spcBef>
                <a:spcPct val="0"/>
              </a:spcBef>
              <a:buSzPct val="120000"/>
              <a:buFont typeface="+mj-lt"/>
              <a:buAutoNum type="arabicPeriod"/>
            </a:pPr>
            <a:r>
              <a:rPr lang="en-US" altLang="en-US" sz="2400" dirty="0">
                <a:solidFill>
                  <a:schemeClr val="tx1"/>
                </a:solidFill>
                <a:latin typeface="Arial" pitchFamily="34" charset="0"/>
                <a:cs typeface="Arial" pitchFamily="34" charset="0"/>
              </a:rPr>
              <a:t>List key internal factors as identified in the internal-audit process.</a:t>
            </a:r>
          </a:p>
          <a:p>
            <a:pPr marL="457200" indent="-457200">
              <a:spcBef>
                <a:spcPct val="0"/>
              </a:spcBef>
              <a:buSzPct val="120000"/>
              <a:buFont typeface="+mj-lt"/>
              <a:buAutoNum type="arabicPeriod"/>
            </a:pPr>
            <a:r>
              <a:rPr lang="en-US" altLang="en-US" sz="2400" dirty="0">
                <a:solidFill>
                  <a:schemeClr val="tx1"/>
                </a:solidFill>
                <a:latin typeface="Arial" pitchFamily="34" charset="0"/>
                <a:cs typeface="Arial" pitchFamily="34" charset="0"/>
              </a:rPr>
              <a:t>Assign a weight that ranges from 0.0 (not important) to 1.0 (all-important) </a:t>
            </a:r>
            <a:r>
              <a:rPr lang="en-US" altLang="en-US" sz="2400" dirty="0"/>
              <a:t>to</a:t>
            </a:r>
            <a:r>
              <a:rPr lang="en-US" altLang="en-US" sz="2400" dirty="0">
                <a:solidFill>
                  <a:schemeClr val="tx1"/>
                </a:solidFill>
                <a:latin typeface="Arial" pitchFamily="34" charset="0"/>
                <a:cs typeface="Arial" pitchFamily="34" charset="0"/>
              </a:rPr>
              <a:t> each factor.</a:t>
            </a:r>
          </a:p>
          <a:p>
            <a:pPr marL="457200" indent="-457200">
              <a:spcBef>
                <a:spcPct val="0"/>
              </a:spcBef>
              <a:buSzPct val="120000"/>
              <a:buFont typeface="+mj-lt"/>
              <a:buAutoNum type="arabicPeriod"/>
            </a:pPr>
            <a:r>
              <a:rPr lang="en-US" altLang="en-US" sz="2400" dirty="0">
                <a:solidFill>
                  <a:schemeClr val="tx1"/>
                </a:solidFill>
                <a:latin typeface="Arial" pitchFamily="34" charset="0"/>
                <a:cs typeface="Arial" pitchFamily="34" charset="0"/>
              </a:rPr>
              <a:t>Assign a 6-to-4 rating to each factor to indicate whether that factor represents a strength or weakness.</a:t>
            </a:r>
          </a:p>
          <a:p>
            <a:pPr marL="457200" indent="-457200">
              <a:spcBef>
                <a:spcPct val="0"/>
              </a:spcBef>
              <a:buSzPct val="120000"/>
              <a:buFont typeface="+mj-lt"/>
              <a:buAutoNum type="arabicPeriod"/>
            </a:pPr>
            <a:r>
              <a:rPr lang="en-US" altLang="en-US" sz="2400" dirty="0">
                <a:solidFill>
                  <a:schemeClr val="tx1"/>
                </a:solidFill>
                <a:latin typeface="Arial" pitchFamily="34" charset="0"/>
                <a:cs typeface="Arial" pitchFamily="34" charset="0"/>
              </a:rPr>
              <a:t>Multiply each factor</a:t>
            </a:r>
            <a:r>
              <a:rPr lang="en-US" altLang="ja-JP" sz="2400" dirty="0">
                <a:solidFill>
                  <a:schemeClr val="tx1"/>
                </a:solidFill>
                <a:latin typeface="Arial" pitchFamily="34" charset="0"/>
                <a:cs typeface="Arial" pitchFamily="34" charset="0"/>
              </a:rPr>
              <a:t>'s weight by its rating to determine a </a:t>
            </a:r>
            <a:r>
              <a:rPr lang="en-US" altLang="en-US" sz="2400" dirty="0">
                <a:solidFill>
                  <a:schemeClr val="tx1"/>
                </a:solidFill>
                <a:latin typeface="Arial" pitchFamily="34" charset="0"/>
                <a:cs typeface="Arial" pitchFamily="34" charset="0"/>
              </a:rPr>
              <a:t>weighted score for each variable.</a:t>
            </a:r>
          </a:p>
          <a:p>
            <a:pPr marL="457200" indent="-457200">
              <a:spcBef>
                <a:spcPct val="0"/>
              </a:spcBef>
              <a:buSzPct val="120000"/>
              <a:buFont typeface="+mj-lt"/>
              <a:buAutoNum type="arabicPeriod"/>
            </a:pPr>
            <a:r>
              <a:rPr lang="en-US" altLang="en-US" sz="2400" dirty="0">
                <a:solidFill>
                  <a:schemeClr val="tx1"/>
                </a:solidFill>
                <a:latin typeface="Arial" pitchFamily="34" charset="0"/>
                <a:cs typeface="Arial" pitchFamily="34" charset="0"/>
              </a:rPr>
              <a:t>Sum the weighted scores for each variable to determine the total weighted score for the organization.</a:t>
            </a:r>
          </a:p>
        </p:txBody>
      </p:sp>
      <p:sp>
        <p:nvSpPr>
          <p:cNvPr id="3" name="Footer Placeholder 2"/>
          <p:cNvSpPr>
            <a:spLocks noGrp="1"/>
          </p:cNvSpPr>
          <p:nvPr>
            <p:ph type="ftr" sz="quarter" idx="11"/>
          </p:nvPr>
        </p:nvSpPr>
        <p:spPr/>
        <p:txBody>
          <a:bodyPr/>
          <a:lstStyle/>
          <a:p>
            <a:r>
              <a:rPr lang="en-IN" altLang="en-US"/>
              <a:t>Copyright ©2017 Pearson Education, Limited </a:t>
            </a:r>
            <a:endParaRPr lang="en-US" altLang="en-US" dirty="0"/>
          </a:p>
        </p:txBody>
      </p:sp>
      <p:sp>
        <p:nvSpPr>
          <p:cNvPr id="2" name="Slide Number Placeholder 1"/>
          <p:cNvSpPr>
            <a:spLocks noGrp="1"/>
          </p:cNvSpPr>
          <p:nvPr>
            <p:ph type="sldNum" sz="quarter" idx="12"/>
          </p:nvPr>
        </p:nvSpPr>
        <p:spPr/>
        <p:txBody>
          <a:bodyPr/>
          <a:lstStyle/>
          <a:p>
            <a:r>
              <a:rPr lang="en-US" altLang="en-US"/>
              <a:t>6-</a:t>
            </a:r>
            <a:fld id="{AF8761B6-DA32-4F47-9FFA-503C52D107AE}" type="slidenum">
              <a:rPr lang="en-US" altLang="en-US" smtClean="0"/>
              <a:pPr/>
              <a:t>54</a:t>
            </a:fld>
            <a:endParaRPr lang="en-US" altLang="en-US"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noAutofit/>
          </a:bodyPr>
          <a:lstStyle/>
          <a:p>
            <a:pPr>
              <a:defRPr/>
            </a:pPr>
            <a:r>
              <a:rPr lang="en-US" sz="3200" dirty="0">
                <a:solidFill>
                  <a:schemeClr val="tx1"/>
                </a:solidFill>
                <a:latin typeface="Arial" charset="0"/>
                <a:ea typeface="+mj-ea"/>
                <a:cs typeface="Arial" charset="0"/>
              </a:rPr>
              <a:t>A Sample Internal Factor Evaluation Matrix for a Retail Computer Store</a:t>
            </a:r>
          </a:p>
        </p:txBody>
      </p:sp>
      <p:pic>
        <p:nvPicPr>
          <p:cNvPr id="2" name="Picture 1" descr="tab04_08.jpg"/>
          <p:cNvPicPr>
            <a:picLocks noChangeAspect="1"/>
          </p:cNvPicPr>
          <p:nvPr/>
        </p:nvPicPr>
        <p:blipFill rotWithShape="1">
          <a:blip r:embed="rId3">
            <a:extLst>
              <a:ext uri="{28A0092B-C50C-407E-A947-70E740481C1C}">
                <a14:useLocalDpi xmlns:a14="http://schemas.microsoft.com/office/drawing/2010/main" val="0"/>
              </a:ext>
            </a:extLst>
          </a:blip>
          <a:srcRect b="3448"/>
          <a:stretch/>
        </p:blipFill>
        <p:spPr>
          <a:xfrm>
            <a:off x="304800" y="1524000"/>
            <a:ext cx="8534400" cy="4782207"/>
          </a:xfrm>
          <a:prstGeom prst="rect">
            <a:avLst/>
          </a:prstGeom>
        </p:spPr>
      </p:pic>
      <p:sp>
        <p:nvSpPr>
          <p:cNvPr id="3" name="Footer Placeholder 2"/>
          <p:cNvSpPr>
            <a:spLocks noGrp="1"/>
          </p:cNvSpPr>
          <p:nvPr>
            <p:ph type="ftr" sz="quarter" idx="11"/>
          </p:nvPr>
        </p:nvSpPr>
        <p:spPr/>
        <p:txBody>
          <a:bodyPr/>
          <a:lstStyle/>
          <a:p>
            <a:r>
              <a:rPr lang="en-IN"/>
              <a:t>Copyright ©2017 Pearson Education, Limited </a:t>
            </a:r>
            <a:endParaRPr lang="en-US" dirty="0"/>
          </a:p>
        </p:txBody>
      </p:sp>
      <p:sp>
        <p:nvSpPr>
          <p:cNvPr id="5" name="Slide Number Placeholder 4"/>
          <p:cNvSpPr>
            <a:spLocks noGrp="1"/>
          </p:cNvSpPr>
          <p:nvPr>
            <p:ph type="sldNum" sz="quarter" idx="12"/>
          </p:nvPr>
        </p:nvSpPr>
        <p:spPr/>
        <p:txBody>
          <a:bodyPr/>
          <a:lstStyle/>
          <a:p>
            <a:r>
              <a:rPr lang="en-US" altLang="en-US"/>
              <a:t>6-</a:t>
            </a:r>
            <a:fld id="{AF8761B6-DA32-4F47-9FFA-503C52D107AE}" type="slidenum">
              <a:rPr lang="en-US" altLang="en-US" smtClean="0"/>
              <a:pPr/>
              <a:t>55</a:t>
            </a:fld>
            <a:endParaRPr lang="en-US" altLang="en-US"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3"/>
          </p:nvPr>
        </p:nvSpPr>
        <p:spPr/>
        <p:txBody>
          <a:bodyPr/>
          <a:lstStyle/>
          <a:p>
            <a:r>
              <a:rPr lang="en-IN"/>
              <a:t>Copyright ©2017 Pearson Education, Limited</a:t>
            </a:r>
            <a:endParaRPr lang="en-US" dirty="0"/>
          </a:p>
        </p:txBody>
      </p:sp>
      <p:sp>
        <p:nvSpPr>
          <p:cNvPr id="5" name="Title 4"/>
          <p:cNvSpPr>
            <a:spLocks noGrp="1"/>
          </p:cNvSpPr>
          <p:nvPr>
            <p:ph type="title"/>
          </p:nvPr>
        </p:nvSpPr>
        <p:spPr/>
        <p:txBody>
          <a:bodyPr/>
          <a:lstStyle/>
          <a:p>
            <a:r>
              <a:rPr lang="en-IN" dirty="0">
                <a:effectLst>
                  <a:outerShdw blurRad="38100" dist="38100" dir="2700000" algn="tl">
                    <a:srgbClr val="000000">
                      <a:alpha val="43137"/>
                    </a:srgbClr>
                  </a:outerShdw>
                </a:effectLst>
              </a:rPr>
              <a:t>The External </a:t>
            </a:r>
            <a:r>
              <a:rPr lang="en-IN" dirty="0" smtClean="0">
                <a:effectLst>
                  <a:outerShdw blurRad="38100" dist="38100" dir="2700000" algn="tl">
                    <a:srgbClr val="000000">
                      <a:alpha val="43137"/>
                    </a:srgbClr>
                  </a:outerShdw>
                </a:effectLst>
              </a:rPr>
              <a:t>Audit</a:t>
            </a:r>
            <a:endParaRPr lang="en-IN" dirty="0">
              <a:effectLst>
                <a:outerShdw blurRad="38100" dist="38100" dir="2700000" algn="tl">
                  <a:srgbClr val="000000">
                    <a:alpha val="43137"/>
                  </a:srgbClr>
                </a:outerShdw>
              </a:effectLst>
            </a:endParaRPr>
          </a:p>
        </p:txBody>
      </p:sp>
      <p:sp>
        <p:nvSpPr>
          <p:cNvPr id="8" name="Content Placeholder 2"/>
          <p:cNvSpPr txBox="1">
            <a:spLocks/>
          </p:cNvSpPr>
          <p:nvPr/>
        </p:nvSpPr>
        <p:spPr>
          <a:xfrm>
            <a:off x="3415145" y="800100"/>
            <a:ext cx="5130800" cy="4800600"/>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rgbClr val="00B0F0"/>
              </a:buClr>
              <a:buFont typeface="Wingdings" panose="05000000000000000000" pitchFamily="2" charset="2"/>
              <a:buNone/>
              <a:defRPr sz="3200" kern="1200">
                <a:solidFill>
                  <a:srgbClr val="00B0F0"/>
                </a:solidFill>
                <a:latin typeface="+mn-lt"/>
                <a:ea typeface="+mn-ea"/>
                <a:cs typeface="+mn-cs"/>
              </a:defRPr>
            </a:lvl1pPr>
            <a:lvl2pPr marL="457200" indent="0" algn="ctr" defTabSz="914400" rtl="0" eaLnBrk="1" latinLnBrk="0" hangingPunct="1">
              <a:spcBef>
                <a:spcPct val="20000"/>
              </a:spcBef>
              <a:buClr>
                <a:srgbClr val="00B0F0"/>
              </a:buClr>
              <a:buFont typeface="Wingdings" panose="05000000000000000000" pitchFamily="2" charset="2"/>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rgbClr val="00B0F0"/>
              </a:buClr>
              <a:buFont typeface="Wingdings" panose="05000000000000000000" pitchFamily="2" charset="2"/>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r>
              <a:rPr lang="en-US" b="1" dirty="0">
                <a:solidFill>
                  <a:srgbClr val="404040"/>
                </a:solidFill>
                <a:latin typeface="Arial" charset="0"/>
                <a:ea typeface="ＭＳ Ｐゴシック" charset="0"/>
                <a:cs typeface="Arial" charset="0"/>
              </a:rPr>
              <a:t>    </a:t>
            </a:r>
          </a:p>
          <a:p>
            <a:pPr fontAlgn="auto">
              <a:spcAft>
                <a:spcPts val="0"/>
              </a:spcAft>
              <a:buFont typeface="Franklin Gothic Book" charset="0"/>
              <a:buNone/>
              <a:defRPr/>
            </a:pPr>
            <a:r>
              <a:rPr lang="en-US" b="1" dirty="0">
                <a:solidFill>
                  <a:srgbClr val="0099FF"/>
                </a:solidFill>
                <a:latin typeface="Arial" charset="0"/>
                <a:ea typeface="ＭＳ Ｐゴシック" charset="0"/>
                <a:cs typeface="Arial" charset="0"/>
              </a:rPr>
              <a:t>         </a:t>
            </a:r>
            <a:r>
              <a:rPr lang="en-US" dirty="0">
                <a:solidFill>
                  <a:srgbClr val="0099FF"/>
                </a:solidFill>
                <a:latin typeface="Arial" charset="0"/>
                <a:ea typeface="ＭＳ Ｐゴシック" charset="0"/>
                <a:cs typeface="Arial" charset="0"/>
              </a:rPr>
              <a:t>Chapter Seven</a:t>
            </a:r>
            <a:endParaRPr lang="en-US" b="1" dirty="0">
              <a:solidFill>
                <a:srgbClr val="0099FF"/>
              </a:solidFill>
              <a:latin typeface="Arial" charset="0"/>
              <a:ea typeface="ＭＳ Ｐゴシック" charset="0"/>
              <a:cs typeface="Arial" charset="0"/>
            </a:endParaRPr>
          </a:p>
        </p:txBody>
      </p:sp>
      <p:sp>
        <p:nvSpPr>
          <p:cNvPr id="2" name="Slide Number Placeholder 1"/>
          <p:cNvSpPr>
            <a:spLocks noGrp="1"/>
          </p:cNvSpPr>
          <p:nvPr>
            <p:ph type="sldNum" sz="quarter" idx="12"/>
          </p:nvPr>
        </p:nvSpPr>
        <p:spPr/>
        <p:txBody>
          <a:bodyPr/>
          <a:lstStyle/>
          <a:p>
            <a:r>
              <a:rPr lang="en-US" altLang="en-US"/>
              <a:t>7-</a:t>
            </a:r>
            <a:fld id="{A3F695D3-AE91-47D7-B82F-EBD6D906C5D0}" type="slidenum">
              <a:rPr lang="en-US" altLang="en-US" smtClean="0"/>
              <a:pPr/>
              <a:t>56</a:t>
            </a:fld>
            <a:endParaRPr lang="en-US" altLang="en-US"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a:defRPr/>
            </a:pPr>
            <a:r>
              <a:rPr lang="en-US" altLang="en-US" dirty="0">
                <a:latin typeface="Arial" charset="0"/>
                <a:ea typeface="+mj-ea"/>
                <a:cs typeface="Arial" charset="0"/>
              </a:rPr>
              <a:t>External Audit</a:t>
            </a:r>
          </a:p>
        </p:txBody>
      </p:sp>
      <p:sp>
        <p:nvSpPr>
          <p:cNvPr id="17411" name="Content Placeholder 2"/>
          <p:cNvSpPr>
            <a:spLocks noGrp="1"/>
          </p:cNvSpPr>
          <p:nvPr>
            <p:ph idx="1"/>
          </p:nvPr>
        </p:nvSpPr>
        <p:spPr/>
        <p:txBody>
          <a:bodyPr/>
          <a:lstStyle/>
          <a:p>
            <a:pPr>
              <a:defRPr/>
            </a:pPr>
            <a:r>
              <a:rPr lang="en-US" altLang="en-US" b="1" dirty="0">
                <a:latin typeface="Arial" charset="0"/>
                <a:ea typeface="+mn-ea"/>
                <a:cs typeface="Arial" charset="0"/>
              </a:rPr>
              <a:t>External audit</a:t>
            </a:r>
          </a:p>
          <a:p>
            <a:pPr lvl="1">
              <a:defRPr/>
            </a:pPr>
            <a:r>
              <a:rPr lang="en-US" altLang="en-US" dirty="0">
                <a:latin typeface="Arial" charset="0"/>
                <a:ea typeface="+mn-ea"/>
                <a:cs typeface="Arial" charset="0"/>
              </a:rPr>
              <a:t>focuses on identifying and evaluating trends and events beyond the control of a single firm</a:t>
            </a:r>
          </a:p>
          <a:p>
            <a:pPr lvl="1">
              <a:defRPr/>
            </a:pPr>
            <a:r>
              <a:rPr lang="en-US" altLang="en-US" dirty="0">
                <a:latin typeface="Arial" charset="0"/>
                <a:ea typeface="+mn-ea"/>
                <a:cs typeface="Arial" charset="0"/>
              </a:rPr>
              <a:t>reveals key opportunities and threats confronting an organization so that managers can formulate strategies to take advantage of the opportunities and avoid or reduce the impact of threats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57</a:t>
            </a:fld>
            <a:endParaRPr lang="en-US" altLang="en-US"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pPr>
              <a:defRPr/>
            </a:pPr>
            <a:r>
              <a:rPr lang="en-US" altLang="en-US" dirty="0">
                <a:latin typeface="Arial" charset="0"/>
                <a:ea typeface="+mj-ea"/>
                <a:cs typeface="Arial" charset="0"/>
              </a:rPr>
              <a:t>The Nature of an External Audit</a:t>
            </a:r>
          </a:p>
        </p:txBody>
      </p:sp>
      <p:sp>
        <p:nvSpPr>
          <p:cNvPr id="17411" name="Content Placeholder 2"/>
          <p:cNvSpPr>
            <a:spLocks noGrp="1"/>
          </p:cNvSpPr>
          <p:nvPr>
            <p:ph idx="1"/>
          </p:nvPr>
        </p:nvSpPr>
        <p:spPr/>
        <p:txBody>
          <a:bodyPr/>
          <a:lstStyle/>
          <a:p>
            <a:pPr>
              <a:defRPr/>
            </a:pPr>
            <a:r>
              <a:rPr lang="en-US" dirty="0">
                <a:latin typeface="Arial" charset="0"/>
                <a:ea typeface="+mn-ea"/>
                <a:cs typeface="Arial" charset="0"/>
              </a:rPr>
              <a:t>The external audit is aimed at identifying </a:t>
            </a:r>
            <a:r>
              <a:rPr lang="en-US" dirty="0">
                <a:solidFill>
                  <a:srgbClr val="00B0F0"/>
                </a:solidFill>
                <a:latin typeface="Arial" charset="0"/>
                <a:ea typeface="+mn-ea"/>
                <a:cs typeface="Arial" charset="0"/>
              </a:rPr>
              <a:t>key variables</a:t>
            </a:r>
            <a:r>
              <a:rPr lang="en-US" dirty="0">
                <a:solidFill>
                  <a:srgbClr val="009BD2"/>
                </a:solidFill>
                <a:latin typeface="Arial" charset="0"/>
                <a:ea typeface="+mn-ea"/>
                <a:cs typeface="Arial" charset="0"/>
              </a:rPr>
              <a:t> </a:t>
            </a:r>
            <a:r>
              <a:rPr lang="en-US" dirty="0">
                <a:latin typeface="Arial" charset="0"/>
                <a:ea typeface="+mn-ea"/>
                <a:cs typeface="Arial" charset="0"/>
              </a:rPr>
              <a:t>that offer actionable responses</a:t>
            </a:r>
            <a:endParaRPr lang="en-US" sz="2800" dirty="0">
              <a:latin typeface="Arial" charset="0"/>
              <a:ea typeface="+mn-ea"/>
              <a:cs typeface="Arial" charset="0"/>
            </a:endParaRPr>
          </a:p>
          <a:p>
            <a:pPr>
              <a:defRPr/>
            </a:pPr>
            <a:r>
              <a:rPr lang="en-US" sz="3000" dirty="0">
                <a:latin typeface="Arial" charset="0"/>
                <a:ea typeface="+mn-ea"/>
                <a:cs typeface="Arial" charset="0"/>
              </a:rPr>
              <a:t>Firms should be able to respond either offensively or defensively to the factors by formulating strategies that take </a:t>
            </a:r>
            <a:r>
              <a:rPr lang="en-US" sz="3000" dirty="0">
                <a:solidFill>
                  <a:srgbClr val="00B0F0"/>
                </a:solidFill>
                <a:latin typeface="Arial" charset="0"/>
                <a:ea typeface="+mn-ea"/>
                <a:cs typeface="Arial" charset="0"/>
              </a:rPr>
              <a:t>advantage</a:t>
            </a:r>
            <a:r>
              <a:rPr lang="en-US" sz="3000" dirty="0">
                <a:latin typeface="Arial" charset="0"/>
                <a:ea typeface="+mn-ea"/>
                <a:cs typeface="Arial" charset="0"/>
              </a:rPr>
              <a:t> of external opportunities or that </a:t>
            </a:r>
            <a:r>
              <a:rPr lang="en-US" sz="3000" dirty="0">
                <a:solidFill>
                  <a:srgbClr val="00B0F0"/>
                </a:solidFill>
                <a:latin typeface="Arial" charset="0"/>
                <a:ea typeface="+mn-ea"/>
                <a:cs typeface="Arial" charset="0"/>
              </a:rPr>
              <a:t>minimize</a:t>
            </a:r>
            <a:r>
              <a:rPr lang="en-US" sz="3000" dirty="0">
                <a:latin typeface="Arial" charset="0"/>
                <a:ea typeface="+mn-ea"/>
                <a:cs typeface="Arial" charset="0"/>
              </a:rPr>
              <a:t> the impact of potential threats.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58</a:t>
            </a:fld>
            <a:endParaRPr lang="en-US" altLang="en-US"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a:defRPr/>
            </a:pPr>
            <a:r>
              <a:rPr lang="en-US" altLang="en-US" dirty="0">
                <a:latin typeface="Arial" charset="0"/>
                <a:ea typeface="+mj-ea"/>
                <a:cs typeface="Arial" charset="0"/>
              </a:rPr>
              <a:t>Key External Forces</a:t>
            </a:r>
          </a:p>
        </p:txBody>
      </p:sp>
      <p:sp>
        <p:nvSpPr>
          <p:cNvPr id="20483" name="Content Placeholder 2"/>
          <p:cNvSpPr>
            <a:spLocks noGrp="1"/>
          </p:cNvSpPr>
          <p:nvPr>
            <p:ph idx="1"/>
          </p:nvPr>
        </p:nvSpPr>
        <p:spPr/>
        <p:txBody>
          <a:bodyPr/>
          <a:lstStyle/>
          <a:p>
            <a:pPr marL="0" indent="0">
              <a:buFont typeface="Wingdings" pitchFamily="2" charset="2"/>
              <a:buNone/>
              <a:defRPr/>
            </a:pPr>
            <a:r>
              <a:rPr lang="en-US" altLang="en-US" b="1" i="1" dirty="0">
                <a:latin typeface="Arial" charset="0"/>
                <a:ea typeface="+mn-ea"/>
                <a:cs typeface="Arial" charset="0"/>
              </a:rPr>
              <a:t>External forces </a:t>
            </a:r>
            <a:r>
              <a:rPr lang="en-US" altLang="en-US" dirty="0">
                <a:latin typeface="Arial" charset="0"/>
                <a:ea typeface="+mn-ea"/>
                <a:cs typeface="Arial" charset="0"/>
              </a:rPr>
              <a:t>can be divided into five broad categories: </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1. </a:t>
            </a:r>
            <a:r>
              <a:rPr lang="en-US" altLang="en-US" sz="2800" dirty="0">
                <a:latin typeface="Arial" charset="0"/>
                <a:ea typeface="+mn-ea"/>
                <a:cs typeface="Arial" charset="0"/>
              </a:rPr>
              <a:t>economic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2. </a:t>
            </a:r>
            <a:r>
              <a:rPr lang="en-US" altLang="en-US" sz="2800" dirty="0">
                <a:latin typeface="Arial" charset="0"/>
                <a:ea typeface="+mn-ea"/>
                <a:cs typeface="Arial" charset="0"/>
              </a:rPr>
              <a:t>social, cultural, demographic, and natural    </a:t>
            </a:r>
          </a:p>
          <a:p>
            <a:pPr marL="0" indent="0">
              <a:buClr>
                <a:srgbClr val="002060"/>
              </a:buClr>
              <a:buFont typeface="Franklin Gothic Book" panose="020B0503020102020204" pitchFamily="34" charset="0"/>
              <a:buNone/>
              <a:defRPr/>
            </a:pPr>
            <a:r>
              <a:rPr lang="en-US" altLang="en-US" sz="2800" dirty="0">
                <a:latin typeface="Arial" charset="0"/>
                <a:ea typeface="+mn-ea"/>
                <a:cs typeface="Arial" charset="0"/>
              </a:rPr>
              <a:t>    environment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3. </a:t>
            </a:r>
            <a:r>
              <a:rPr lang="en-US" altLang="en-US" sz="2800" dirty="0">
                <a:latin typeface="Arial" charset="0"/>
                <a:ea typeface="+mn-ea"/>
                <a:cs typeface="Arial" charset="0"/>
              </a:rPr>
              <a:t>political, governmental, and legal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4. </a:t>
            </a:r>
            <a:r>
              <a:rPr lang="en-US" altLang="en-US" sz="2800" dirty="0">
                <a:latin typeface="Arial" charset="0"/>
                <a:ea typeface="+mn-ea"/>
                <a:cs typeface="Arial" charset="0"/>
              </a:rPr>
              <a:t>technological forces</a:t>
            </a:r>
          </a:p>
          <a:p>
            <a:pPr marL="0" indent="0">
              <a:buClr>
                <a:srgbClr val="002060"/>
              </a:buClr>
              <a:buFont typeface="Franklin Gothic Book" panose="020B0503020102020204" pitchFamily="34" charset="0"/>
              <a:buNone/>
              <a:defRPr/>
            </a:pPr>
            <a:r>
              <a:rPr lang="en-US" altLang="en-US" sz="2800" b="1" dirty="0">
                <a:solidFill>
                  <a:srgbClr val="0094C8"/>
                </a:solidFill>
                <a:latin typeface="Arial" charset="0"/>
                <a:ea typeface="+mn-ea"/>
                <a:cs typeface="Arial" charset="0"/>
              </a:rPr>
              <a:t>5.</a:t>
            </a:r>
            <a:r>
              <a:rPr lang="en-US" altLang="en-US" sz="2800" dirty="0">
                <a:solidFill>
                  <a:srgbClr val="0094C8"/>
                </a:solidFill>
                <a:latin typeface="Arial" charset="0"/>
                <a:ea typeface="+mn-ea"/>
                <a:cs typeface="Arial" charset="0"/>
              </a:rPr>
              <a:t> </a:t>
            </a:r>
            <a:r>
              <a:rPr lang="en-US" altLang="en-US" sz="2800" dirty="0">
                <a:latin typeface="Arial" charset="0"/>
                <a:ea typeface="+mn-ea"/>
                <a:cs typeface="Arial" charset="0"/>
              </a:rPr>
              <a:t>competitive forces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59</a:t>
            </a:fld>
            <a:endParaRPr lang="en-US" altLang="en-US"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pPr>
              <a:defRPr/>
            </a:pPr>
            <a:r>
              <a:rPr lang="en-US" altLang="en-US" sz="3600" dirty="0">
                <a:latin typeface="Arial" charset="0"/>
                <a:ea typeface="+mj-ea"/>
                <a:cs typeface="Arial" charset="0"/>
              </a:rPr>
              <a:t>Relationships Between Key External Forces and an Organization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1724"/>
            <a:ext cx="9144000" cy="4645152"/>
          </a:xfrm>
          <a:prstGeom prst="rect">
            <a:avLst/>
          </a:prstGeom>
        </p:spPr>
      </p:pic>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7-</a:t>
            </a:r>
            <a:fld id="{AF8761B6-DA32-4F47-9FFA-503C52D107AE}" type="slidenum">
              <a:rPr lang="en-US" altLang="en-US" smtClean="0"/>
              <a:pPr/>
              <a:t>60</a:t>
            </a:fld>
            <a:endParaRPr lang="en-US" altLang="en-US"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Process of Performing an External Audit</a:t>
            </a:r>
          </a:p>
        </p:txBody>
      </p:sp>
      <p:sp>
        <p:nvSpPr>
          <p:cNvPr id="21507" name="Content Placeholder 2"/>
          <p:cNvSpPr>
            <a:spLocks noGrp="1"/>
          </p:cNvSpPr>
          <p:nvPr>
            <p:ph idx="1"/>
          </p:nvPr>
        </p:nvSpPr>
        <p:spPr/>
        <p:txBody>
          <a:bodyPr/>
          <a:lstStyle/>
          <a:p>
            <a:pPr>
              <a:defRPr/>
            </a:pPr>
            <a:r>
              <a:rPr lang="en-US" dirty="0">
                <a:latin typeface="Arial" charset="0"/>
                <a:ea typeface="+mn-ea"/>
                <a:cs typeface="Arial" charset="0"/>
              </a:rPr>
              <a:t>First, gather </a:t>
            </a:r>
            <a:r>
              <a:rPr lang="en-US" dirty="0">
                <a:solidFill>
                  <a:srgbClr val="00B0F0"/>
                </a:solidFill>
                <a:latin typeface="Arial" charset="0"/>
                <a:ea typeface="+mn-ea"/>
                <a:cs typeface="Arial" charset="0"/>
              </a:rPr>
              <a:t>competitive intelligence </a:t>
            </a:r>
            <a:r>
              <a:rPr lang="en-US" dirty="0">
                <a:latin typeface="Arial" charset="0"/>
                <a:ea typeface="+mn-ea"/>
                <a:cs typeface="Arial" charset="0"/>
              </a:rPr>
              <a:t>and information about economic, social, cultural, demographic, environmental, political, governmental, legal, and technological trends.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61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Process of Performing an External Audit</a:t>
            </a:r>
          </a:p>
        </p:txBody>
      </p:sp>
      <p:sp>
        <p:nvSpPr>
          <p:cNvPr id="21506" name="Content Placeholder 2"/>
          <p:cNvSpPr>
            <a:spLocks noGrp="1"/>
          </p:cNvSpPr>
          <p:nvPr>
            <p:ph idx="1"/>
          </p:nvPr>
        </p:nvSpPr>
        <p:spPr/>
        <p:txBody>
          <a:bodyPr/>
          <a:lstStyle/>
          <a:p>
            <a:endParaRPr lang="en-US" altLang="en-US" dirty="0">
              <a:latin typeface="Arial" pitchFamily="34" charset="0"/>
              <a:cs typeface="Arial" pitchFamily="34" charset="0"/>
            </a:endParaRPr>
          </a:p>
          <a:p>
            <a:r>
              <a:rPr lang="en-US" altLang="en-US" dirty="0">
                <a:latin typeface="Arial" pitchFamily="34" charset="0"/>
                <a:cs typeface="Arial" pitchFamily="34" charset="0"/>
              </a:rPr>
              <a:t>Information should be assimilated and evaluated</a:t>
            </a:r>
          </a:p>
          <a:p>
            <a:endParaRPr lang="en-US" altLang="en-US" dirty="0">
              <a:latin typeface="Arial" pitchFamily="34" charset="0"/>
              <a:cs typeface="Arial" pitchFamily="34" charset="0"/>
            </a:endParaRPr>
          </a:p>
          <a:p>
            <a:r>
              <a:rPr lang="en-US" altLang="en-US" dirty="0">
                <a:latin typeface="Arial" pitchFamily="34" charset="0"/>
                <a:cs typeface="Arial" pitchFamily="34" charset="0"/>
              </a:rPr>
              <a:t>A final list of the most important key external factors should be communicated</a:t>
            </a:r>
          </a:p>
          <a:p>
            <a:pPr>
              <a:buFont typeface="Franklin Gothic Book" pitchFamily="-84" charset="0"/>
              <a:buChar char="►"/>
            </a:pPr>
            <a:endParaRPr lang="en-US" altLang="en-US" dirty="0">
              <a:solidFill>
                <a:srgbClr val="404040"/>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62</a:t>
            </a:fld>
            <a:endParaRPr lang="en-US" altLang="en-US"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Industrial Organization </a:t>
            </a:r>
            <a:br>
              <a:rPr lang="en-US" altLang="en-US" dirty="0">
                <a:latin typeface="Arial" charset="0"/>
                <a:ea typeface="+mj-ea"/>
                <a:cs typeface="Arial" charset="0"/>
              </a:rPr>
            </a:br>
            <a:r>
              <a:rPr lang="en-US" altLang="en-US" dirty="0">
                <a:latin typeface="Arial" charset="0"/>
                <a:ea typeface="+mj-ea"/>
                <a:cs typeface="Arial" charset="0"/>
              </a:rPr>
              <a:t>(I/O) View</a:t>
            </a:r>
          </a:p>
        </p:txBody>
      </p:sp>
      <p:sp>
        <p:nvSpPr>
          <p:cNvPr id="24579" name="Content Placeholder 2"/>
          <p:cNvSpPr>
            <a:spLocks noGrp="1"/>
          </p:cNvSpPr>
          <p:nvPr>
            <p:ph idx="1"/>
          </p:nvPr>
        </p:nvSpPr>
        <p:spPr/>
        <p:txBody>
          <a:bodyPr/>
          <a:lstStyle/>
          <a:p>
            <a:pPr>
              <a:defRPr/>
            </a:pPr>
            <a:r>
              <a:rPr lang="en-US" dirty="0">
                <a:latin typeface="Arial" charset="0"/>
                <a:ea typeface="+mn-ea"/>
                <a:cs typeface="Arial" charset="0"/>
              </a:rPr>
              <a:t>The </a:t>
            </a:r>
            <a:r>
              <a:rPr lang="en-US" i="1" dirty="0">
                <a:latin typeface="Arial" charset="0"/>
                <a:ea typeface="+mn-ea"/>
                <a:cs typeface="Arial" charset="0"/>
              </a:rPr>
              <a:t>Industrial Organization (I/O) </a:t>
            </a:r>
            <a:r>
              <a:rPr lang="en-US" dirty="0">
                <a:latin typeface="Arial" charset="0"/>
                <a:ea typeface="+mn-ea"/>
                <a:cs typeface="Arial" charset="0"/>
              </a:rPr>
              <a:t>approach to competitive advantage advocates that </a:t>
            </a:r>
            <a:r>
              <a:rPr lang="en-US" dirty="0">
                <a:solidFill>
                  <a:srgbClr val="00B0F0"/>
                </a:solidFill>
                <a:latin typeface="Arial" charset="0"/>
                <a:ea typeface="+mn-ea"/>
                <a:cs typeface="Arial" charset="0"/>
              </a:rPr>
              <a:t>external</a:t>
            </a:r>
            <a:r>
              <a:rPr lang="en-US" dirty="0">
                <a:solidFill>
                  <a:schemeClr val="tx2">
                    <a:lumMod val="60000"/>
                    <a:lumOff val="40000"/>
                  </a:schemeClr>
                </a:solidFill>
                <a:latin typeface="Arial" charset="0"/>
                <a:ea typeface="+mn-ea"/>
                <a:cs typeface="Arial" charset="0"/>
              </a:rPr>
              <a:t> </a:t>
            </a:r>
            <a:r>
              <a:rPr lang="en-US" dirty="0">
                <a:latin typeface="Arial" charset="0"/>
                <a:ea typeface="+mn-ea"/>
                <a:cs typeface="Arial" charset="0"/>
              </a:rPr>
              <a:t>(industry) factors are more important than </a:t>
            </a:r>
            <a:r>
              <a:rPr lang="en-US" dirty="0">
                <a:solidFill>
                  <a:srgbClr val="00B0F0"/>
                </a:solidFill>
                <a:latin typeface="Arial" charset="0"/>
                <a:ea typeface="+mn-ea"/>
                <a:cs typeface="Arial" charset="0"/>
              </a:rPr>
              <a:t>internal</a:t>
            </a:r>
            <a:r>
              <a:rPr lang="en-US" dirty="0">
                <a:solidFill>
                  <a:srgbClr val="0082B0"/>
                </a:solidFill>
                <a:latin typeface="Arial" charset="0"/>
                <a:ea typeface="+mn-ea"/>
                <a:cs typeface="Arial" charset="0"/>
              </a:rPr>
              <a:t> </a:t>
            </a:r>
            <a:r>
              <a:rPr lang="en-US" dirty="0">
                <a:latin typeface="Arial" charset="0"/>
                <a:ea typeface="+mn-ea"/>
                <a:cs typeface="Arial" charset="0"/>
              </a:rPr>
              <a:t>factors in a firm for gaining and sustaining competitive advantage.</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63</a:t>
            </a:fld>
            <a:endParaRPr lang="en-US" altLang="en-US"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US" altLang="en-US" dirty="0">
                <a:latin typeface="Arial" charset="0"/>
                <a:ea typeface="+mj-ea"/>
                <a:cs typeface="Arial" charset="0"/>
              </a:rPr>
              <a:t>Economic Forces</a:t>
            </a:r>
          </a:p>
        </p:txBody>
      </p:sp>
      <p:sp>
        <p:nvSpPr>
          <p:cNvPr id="3" name="Content Placeholder 2"/>
          <p:cNvSpPr>
            <a:spLocks noGrp="1"/>
          </p:cNvSpPr>
          <p:nvPr>
            <p:ph sz="half" idx="1"/>
          </p:nvPr>
        </p:nvSpPr>
        <p:spPr/>
        <p:txBody>
          <a:bodyPr>
            <a:normAutofit fontScale="77500" lnSpcReduction="20000"/>
          </a:bodyPr>
          <a:lstStyle/>
          <a:p>
            <a:r>
              <a:rPr lang="en-US" dirty="0"/>
              <a:t>Shift to service economy</a:t>
            </a:r>
          </a:p>
          <a:p>
            <a:r>
              <a:rPr lang="en-US" dirty="0"/>
              <a:t>Availability of credit</a:t>
            </a:r>
          </a:p>
          <a:p>
            <a:r>
              <a:rPr lang="en-US" dirty="0"/>
              <a:t>Level of disposable income</a:t>
            </a:r>
          </a:p>
          <a:p>
            <a:r>
              <a:rPr lang="en-US" dirty="0"/>
              <a:t>Propensity of people to spend</a:t>
            </a:r>
          </a:p>
          <a:p>
            <a:r>
              <a:rPr lang="en-US" dirty="0"/>
              <a:t>Interest rates</a:t>
            </a:r>
          </a:p>
          <a:p>
            <a:r>
              <a:rPr lang="en-US" dirty="0"/>
              <a:t>Inflation rates</a:t>
            </a:r>
          </a:p>
          <a:p>
            <a:r>
              <a:rPr lang="en-US" dirty="0"/>
              <a:t>GDP trends</a:t>
            </a:r>
          </a:p>
          <a:p>
            <a:r>
              <a:rPr lang="en-US" dirty="0"/>
              <a:t>Consumption patterns</a:t>
            </a:r>
          </a:p>
          <a:p>
            <a:r>
              <a:rPr lang="en-US" dirty="0"/>
              <a:t>Unemployment trends</a:t>
            </a:r>
          </a:p>
          <a:p>
            <a:r>
              <a:rPr lang="en-US" dirty="0"/>
              <a:t>Value of the dollar </a:t>
            </a:r>
          </a:p>
          <a:p>
            <a:r>
              <a:rPr lang="en-US" dirty="0"/>
              <a:t>Import/Export factors</a:t>
            </a:r>
          </a:p>
          <a:p>
            <a:r>
              <a:rPr lang="en-US" dirty="0"/>
              <a:t>Demand shifts for different goods and services</a:t>
            </a:r>
          </a:p>
          <a:p>
            <a:endParaRPr lang="en-US" dirty="0"/>
          </a:p>
        </p:txBody>
      </p:sp>
      <p:sp>
        <p:nvSpPr>
          <p:cNvPr id="4" name="Content Placeholder 3"/>
          <p:cNvSpPr>
            <a:spLocks noGrp="1"/>
          </p:cNvSpPr>
          <p:nvPr>
            <p:ph sz="half" idx="2"/>
          </p:nvPr>
        </p:nvSpPr>
        <p:spPr/>
        <p:txBody>
          <a:bodyPr>
            <a:normAutofit fontScale="77500" lnSpcReduction="20000"/>
          </a:bodyPr>
          <a:lstStyle/>
          <a:p>
            <a:r>
              <a:rPr lang="en-US" dirty="0"/>
              <a:t>Income differences by region and consumer group</a:t>
            </a:r>
          </a:p>
          <a:p>
            <a:r>
              <a:rPr lang="en-US" dirty="0"/>
              <a:t>Price fluctuations</a:t>
            </a:r>
          </a:p>
          <a:p>
            <a:r>
              <a:rPr lang="en-US" dirty="0"/>
              <a:t>Foreign countries’ economic conditions</a:t>
            </a:r>
          </a:p>
          <a:p>
            <a:r>
              <a:rPr lang="en-US" dirty="0"/>
              <a:t>Monetary and Fiscal policy</a:t>
            </a:r>
          </a:p>
          <a:p>
            <a:r>
              <a:rPr lang="en-US" dirty="0"/>
              <a:t>Stock market trends</a:t>
            </a:r>
          </a:p>
          <a:p>
            <a:r>
              <a:rPr lang="en-US" dirty="0"/>
              <a:t>Tax rate variation by country and state</a:t>
            </a:r>
          </a:p>
          <a:p>
            <a:r>
              <a:rPr lang="en-US" dirty="0"/>
              <a:t>European Economic Community (EEC) policies</a:t>
            </a:r>
          </a:p>
          <a:p>
            <a:r>
              <a:rPr lang="en-US" dirty="0"/>
              <a:t>Organization of Petroleum Exporting Countries (OPEC) policies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7-</a:t>
            </a:r>
            <a:fld id="{5D3C6460-0DB9-4BE0-9512-7A2EFAB7DC05}" type="slidenum">
              <a:rPr lang="en-US" altLang="en-US" smtClean="0"/>
              <a:pPr/>
              <a:t>64</a:t>
            </a:fld>
            <a:endParaRPr lang="en-US" altLang="en-US"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a:defRPr/>
            </a:pPr>
            <a:r>
              <a:rPr lang="en-US" altLang="en-US" dirty="0">
                <a:latin typeface="Arial" charset="0"/>
                <a:ea typeface="+mj-ea"/>
                <a:cs typeface="Arial" charset="0"/>
              </a:rPr>
              <a:t>Advantages of a Strong Dollar</a:t>
            </a:r>
          </a:p>
        </p:txBody>
      </p:sp>
      <p:sp>
        <p:nvSpPr>
          <p:cNvPr id="3" name="Content Placeholder 2"/>
          <p:cNvSpPr>
            <a:spLocks noGrp="1"/>
          </p:cNvSpPr>
          <p:nvPr>
            <p:ph idx="1"/>
          </p:nvPr>
        </p:nvSpPr>
        <p:spPr>
          <a:xfrm>
            <a:off x="457200" y="1600200"/>
            <a:ext cx="8229600" cy="4800600"/>
          </a:xfrm>
        </p:spPr>
        <p:txBody>
          <a:bodyPr>
            <a:normAutofit fontScale="77500" lnSpcReduction="20000"/>
          </a:bodyPr>
          <a:lstStyle/>
          <a:p>
            <a:pPr marL="514350" indent="-514350">
              <a:buFont typeface="+mj-lt"/>
              <a:buAutoNum type="arabicPeriod"/>
            </a:pPr>
            <a:r>
              <a:rPr lang="en-US" dirty="0"/>
              <a:t>Leads to lower exports</a:t>
            </a:r>
          </a:p>
          <a:p>
            <a:pPr marL="514350" indent="-514350">
              <a:buFont typeface="+mj-lt"/>
              <a:buAutoNum type="arabicPeriod"/>
            </a:pPr>
            <a:r>
              <a:rPr lang="en-US" dirty="0"/>
              <a:t>Leads to higher imports</a:t>
            </a:r>
          </a:p>
          <a:p>
            <a:pPr marL="514350" indent="-514350">
              <a:buFont typeface="+mj-lt"/>
              <a:buAutoNum type="arabicPeriod"/>
            </a:pPr>
            <a:r>
              <a:rPr lang="en-US" dirty="0"/>
              <a:t>Makes U.S. goods expensive for foreign consumers</a:t>
            </a:r>
          </a:p>
          <a:p>
            <a:pPr marL="514350" indent="-514350">
              <a:buFont typeface="+mj-lt"/>
              <a:buAutoNum type="arabicPeriod"/>
            </a:pPr>
            <a:r>
              <a:rPr lang="en-US" dirty="0"/>
              <a:t>Helps keep inflation low</a:t>
            </a:r>
          </a:p>
          <a:p>
            <a:pPr marL="514350" indent="-514350">
              <a:buFont typeface="+mj-lt"/>
              <a:buAutoNum type="arabicPeriod"/>
            </a:pPr>
            <a:r>
              <a:rPr lang="en-US" dirty="0"/>
              <a:t>Allows U.S. firms to purchase raw materials cheaply from other countries</a:t>
            </a:r>
          </a:p>
          <a:p>
            <a:pPr marL="514350" indent="-514350">
              <a:buFont typeface="+mj-lt"/>
              <a:buAutoNum type="arabicPeriod"/>
            </a:pPr>
            <a:r>
              <a:rPr lang="en-US" dirty="0"/>
              <a:t>Allows U.S. to service its debt better</a:t>
            </a:r>
          </a:p>
          <a:p>
            <a:pPr marL="514350" indent="-514350">
              <a:buFont typeface="+mj-lt"/>
              <a:buAutoNum type="arabicPeriod"/>
            </a:pPr>
            <a:r>
              <a:rPr lang="en-US" dirty="0"/>
              <a:t>Spurs foreign investment</a:t>
            </a:r>
          </a:p>
          <a:p>
            <a:pPr marL="514350" indent="-514350">
              <a:buFont typeface="+mj-lt"/>
              <a:buAutoNum type="arabicPeriod"/>
            </a:pPr>
            <a:r>
              <a:rPr lang="en-US" dirty="0"/>
              <a:t>Encourages Americans to travel abroad</a:t>
            </a:r>
          </a:p>
          <a:p>
            <a:pPr marL="514350" indent="-514350">
              <a:buFont typeface="+mj-lt"/>
              <a:buAutoNum type="arabicPeriod"/>
            </a:pPr>
            <a:r>
              <a:rPr lang="en-US" dirty="0"/>
              <a:t>Leads to lower oil prices because oil globally is priced in U.S. dollars</a:t>
            </a:r>
          </a:p>
          <a:p>
            <a:pPr marL="514350" indent="-514350">
              <a:buFont typeface="+mj-lt"/>
              <a:buAutoNum type="arabicPeriod"/>
            </a:pPr>
            <a:r>
              <a:rPr lang="en-US" dirty="0"/>
              <a:t>Encourages Americans to spend money because they can buy more for their money</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5" name="Slide Number Placeholder 4"/>
          <p:cNvSpPr>
            <a:spLocks noGrp="1"/>
          </p:cNvSpPr>
          <p:nvPr>
            <p:ph type="sldNum" sz="quarter" idx="12"/>
          </p:nvPr>
        </p:nvSpPr>
        <p:spPr/>
        <p:txBody>
          <a:bodyPr/>
          <a:lstStyle/>
          <a:p>
            <a:r>
              <a:rPr lang="en-US" altLang="en-US"/>
              <a:t>7-</a:t>
            </a:r>
            <a:fld id="{AF8761B6-DA32-4F47-9FFA-503C52D107AE}" type="slidenum">
              <a:rPr lang="en-US" altLang="en-US" smtClean="0"/>
              <a:pPr/>
              <a:t>65</a:t>
            </a:fld>
            <a:endParaRPr lang="en-US" altLang="en-US"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a:defRPr/>
            </a:pPr>
            <a:r>
              <a:rPr lang="en-US" altLang="en-US" dirty="0">
                <a:latin typeface="Arial" charset="0"/>
                <a:ea typeface="+mj-ea"/>
                <a:cs typeface="Arial" charset="0"/>
              </a:rPr>
              <a:t>Social, Cultural, Demographic, and Natural Environmental Forces</a:t>
            </a:r>
          </a:p>
        </p:txBody>
      </p:sp>
      <p:sp>
        <p:nvSpPr>
          <p:cNvPr id="29699" name="Rectangle 3"/>
          <p:cNvSpPr>
            <a:spLocks noGrp="1" noChangeArrowheads="1"/>
          </p:cNvSpPr>
          <p:nvPr>
            <p:ph idx="1"/>
          </p:nvPr>
        </p:nvSpPr>
        <p:spPr>
          <a:xfrm>
            <a:off x="304800" y="1828800"/>
            <a:ext cx="8686800" cy="4525963"/>
          </a:xfrm>
        </p:spPr>
        <p:txBody>
          <a:bodyPr/>
          <a:lstStyle/>
          <a:p>
            <a:pPr>
              <a:defRPr/>
            </a:pPr>
            <a:r>
              <a:rPr lang="en-US" altLang="en-US" dirty="0">
                <a:latin typeface="Arial" charset="0"/>
                <a:ea typeface="+mn-ea"/>
                <a:cs typeface="Arial" charset="0"/>
              </a:rPr>
              <a:t>U.S. Facts</a:t>
            </a:r>
          </a:p>
          <a:p>
            <a:pPr lvl="1">
              <a:defRPr/>
            </a:pPr>
            <a:r>
              <a:rPr lang="en-US" altLang="en-US" dirty="0">
                <a:latin typeface="Arial" charset="0"/>
                <a:ea typeface="+mn-ea"/>
                <a:cs typeface="Arial" charset="0"/>
              </a:rPr>
              <a:t>Aging population</a:t>
            </a:r>
          </a:p>
          <a:p>
            <a:pPr lvl="1">
              <a:defRPr/>
            </a:pPr>
            <a:r>
              <a:rPr lang="en-US" altLang="en-US" dirty="0">
                <a:latin typeface="Arial" charset="0"/>
                <a:ea typeface="+mn-ea"/>
                <a:cs typeface="Arial" charset="0"/>
              </a:rPr>
              <a:t>Less white</a:t>
            </a:r>
          </a:p>
          <a:p>
            <a:pPr lvl="1">
              <a:defRPr/>
            </a:pPr>
            <a:r>
              <a:rPr lang="en-US" altLang="en-US" dirty="0">
                <a:latin typeface="Arial" charset="0"/>
                <a:ea typeface="+mn-ea"/>
                <a:cs typeface="Arial" charset="0"/>
              </a:rPr>
              <a:t>2050 = </a:t>
            </a:r>
            <a:r>
              <a:rPr lang="en-US" altLang="en-US" dirty="0">
                <a:latin typeface="Arial" charset="0"/>
                <a:cs typeface="Arial" charset="0"/>
              </a:rPr>
              <a:t>20</a:t>
            </a:r>
            <a:r>
              <a:rPr lang="en-US" altLang="en-US" dirty="0">
                <a:latin typeface="Arial" charset="0"/>
                <a:ea typeface="+mn-ea"/>
                <a:cs typeface="Arial" charset="0"/>
              </a:rPr>
              <a:t>% population &gt; 65 years</a:t>
            </a:r>
          </a:p>
          <a:p>
            <a:pPr lvl="1">
              <a:defRPr/>
            </a:pPr>
            <a:r>
              <a:rPr lang="en-US" altLang="en-US" dirty="0">
                <a:latin typeface="Arial" charset="0"/>
                <a:ea typeface="+mn-ea"/>
                <a:cs typeface="Arial" charset="0"/>
              </a:rPr>
              <a:t>2075 = no ethnic or racial majority</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66</a:t>
            </a:fld>
            <a:endParaRPr lang="en-US" altLang="en-US"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pPr>
              <a:defRPr/>
            </a:pPr>
            <a:r>
              <a:rPr lang="en-US" altLang="en-US" sz="4000" dirty="0">
                <a:latin typeface="Arial" charset="0"/>
                <a:ea typeface="+mj-ea"/>
                <a:cs typeface="Arial" charset="0"/>
              </a:rPr>
              <a:t>Key Social, Cultural, Demographic, and Natural Environmental Variables</a:t>
            </a:r>
          </a:p>
        </p:txBody>
      </p:sp>
      <p:sp>
        <p:nvSpPr>
          <p:cNvPr id="3" name="Content Placeholder 2"/>
          <p:cNvSpPr>
            <a:spLocks noGrp="1"/>
          </p:cNvSpPr>
          <p:nvPr>
            <p:ph sz="half" idx="1"/>
          </p:nvPr>
        </p:nvSpPr>
        <p:spPr/>
        <p:txBody>
          <a:bodyPr>
            <a:normAutofit fontScale="77500" lnSpcReduction="20000"/>
          </a:bodyPr>
          <a:lstStyle/>
          <a:p>
            <a:r>
              <a:rPr lang="en-US" dirty="0"/>
              <a:t>Population changes by race, age, and geographic area</a:t>
            </a:r>
          </a:p>
          <a:p>
            <a:r>
              <a:rPr lang="en-US" dirty="0"/>
              <a:t>Regional changes in tastes and preferences</a:t>
            </a:r>
          </a:p>
          <a:p>
            <a:r>
              <a:rPr lang="en-US" dirty="0"/>
              <a:t>Number of marriages </a:t>
            </a:r>
          </a:p>
          <a:p>
            <a:r>
              <a:rPr lang="en-US" dirty="0"/>
              <a:t>Number of divorces </a:t>
            </a:r>
          </a:p>
          <a:p>
            <a:r>
              <a:rPr lang="en-US" dirty="0"/>
              <a:t>Number of births</a:t>
            </a:r>
          </a:p>
          <a:p>
            <a:r>
              <a:rPr lang="en-US" dirty="0"/>
              <a:t>Number of deaths</a:t>
            </a:r>
          </a:p>
          <a:p>
            <a:r>
              <a:rPr lang="en-US" dirty="0"/>
              <a:t>Immigration and emigration rates </a:t>
            </a:r>
          </a:p>
          <a:p>
            <a:r>
              <a:rPr lang="en-US" dirty="0"/>
              <a:t>Social Security programs</a:t>
            </a:r>
          </a:p>
          <a:p>
            <a:r>
              <a:rPr lang="en-US" dirty="0"/>
              <a:t>Life expectancy rates </a:t>
            </a:r>
          </a:p>
          <a:p>
            <a:r>
              <a:rPr lang="en-US" dirty="0"/>
              <a:t>Per capita income </a:t>
            </a:r>
          </a:p>
          <a:p>
            <a:r>
              <a:rPr lang="en-US" dirty="0"/>
              <a:t>Social media pervasiveness </a:t>
            </a:r>
          </a:p>
        </p:txBody>
      </p:sp>
      <p:sp>
        <p:nvSpPr>
          <p:cNvPr id="4" name="Content Placeholder 3"/>
          <p:cNvSpPr>
            <a:spLocks noGrp="1"/>
          </p:cNvSpPr>
          <p:nvPr>
            <p:ph sz="half" idx="2"/>
          </p:nvPr>
        </p:nvSpPr>
        <p:spPr/>
        <p:txBody>
          <a:bodyPr>
            <a:normAutofit fontScale="77500" lnSpcReduction="20000"/>
          </a:bodyPr>
          <a:lstStyle/>
          <a:p>
            <a:r>
              <a:rPr lang="en-US" dirty="0"/>
              <a:t>Attitudes toward retirement</a:t>
            </a:r>
          </a:p>
          <a:p>
            <a:r>
              <a:rPr lang="en-US" dirty="0"/>
              <a:t>Energy conservation</a:t>
            </a:r>
          </a:p>
          <a:p>
            <a:r>
              <a:rPr lang="en-US" dirty="0"/>
              <a:t>Attitudes toward product quality</a:t>
            </a:r>
          </a:p>
          <a:p>
            <a:r>
              <a:rPr lang="en-US" dirty="0"/>
              <a:t>Attitudes toward customer service</a:t>
            </a:r>
          </a:p>
          <a:p>
            <a:r>
              <a:rPr lang="en-US" dirty="0"/>
              <a:t>Pollution control</a:t>
            </a:r>
          </a:p>
          <a:p>
            <a:r>
              <a:rPr lang="en-US" dirty="0"/>
              <a:t>Attitudes toward foreign peoples</a:t>
            </a:r>
          </a:p>
          <a:p>
            <a:r>
              <a:rPr lang="en-US" dirty="0"/>
              <a:t>Energy conservation</a:t>
            </a:r>
          </a:p>
          <a:p>
            <a:r>
              <a:rPr lang="en-US" dirty="0"/>
              <a:t>Social programs</a:t>
            </a:r>
          </a:p>
          <a:p>
            <a:r>
              <a:rPr lang="en-US" dirty="0"/>
              <a:t>Number of churches</a:t>
            </a:r>
          </a:p>
          <a:p>
            <a:r>
              <a:rPr lang="en-US" dirty="0"/>
              <a:t>Number of church members</a:t>
            </a:r>
          </a:p>
          <a:p>
            <a:r>
              <a:rPr lang="en-US" dirty="0"/>
              <a:t>Social responsibility issues</a:t>
            </a:r>
          </a:p>
          <a:p>
            <a:endParaRPr lang="en-US" dirty="0"/>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7-</a:t>
            </a:r>
            <a:fld id="{5D3C6460-0DB9-4BE0-9512-7A2EFAB7DC05}" type="slidenum">
              <a:rPr lang="en-US" altLang="en-US" smtClean="0"/>
              <a:pPr/>
              <a:t>67</a:t>
            </a:fld>
            <a:endParaRPr lang="en-US" altLang="en-US" dirty="0"/>
          </a:p>
        </p:txBody>
      </p:sp>
    </p:spTree>
    <p:extLst>
      <p:ext uri="{BB962C8B-B14F-4D97-AF65-F5344CB8AC3E}">
        <p14:creationId xmlns:p14="http://schemas.microsoft.com/office/powerpoint/2010/main" val="32461935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Political, Governmental, and </a:t>
            </a:r>
            <a:br>
              <a:rPr lang="en-US" altLang="en-US" dirty="0">
                <a:latin typeface="Arial" charset="0"/>
                <a:ea typeface="+mj-ea"/>
                <a:cs typeface="Arial" charset="0"/>
              </a:rPr>
            </a:br>
            <a:r>
              <a:rPr lang="en-US" altLang="en-US" dirty="0">
                <a:latin typeface="Arial" charset="0"/>
                <a:ea typeface="+mj-ea"/>
                <a:cs typeface="Arial" charset="0"/>
              </a:rPr>
              <a:t>Legal Forces</a:t>
            </a:r>
          </a:p>
        </p:txBody>
      </p:sp>
      <p:sp>
        <p:nvSpPr>
          <p:cNvPr id="31747" name="Content Placeholder 2"/>
          <p:cNvSpPr>
            <a:spLocks noGrp="1"/>
          </p:cNvSpPr>
          <p:nvPr>
            <p:ph idx="1"/>
          </p:nvPr>
        </p:nvSpPr>
        <p:spPr/>
        <p:txBody>
          <a:bodyPr/>
          <a:lstStyle/>
          <a:p>
            <a:pPr>
              <a:defRPr/>
            </a:pPr>
            <a:r>
              <a:rPr lang="en-US" dirty="0">
                <a:latin typeface="Arial" charset="0"/>
                <a:ea typeface="+mn-ea"/>
                <a:cs typeface="Arial" charset="0"/>
              </a:rPr>
              <a:t>The increasing </a:t>
            </a:r>
            <a:r>
              <a:rPr lang="en-US" dirty="0">
                <a:solidFill>
                  <a:srgbClr val="00B0F0"/>
                </a:solidFill>
                <a:latin typeface="Arial" charset="0"/>
                <a:ea typeface="+mn-ea"/>
                <a:cs typeface="Arial" charset="0"/>
              </a:rPr>
              <a:t>global interdependence </a:t>
            </a:r>
            <a:r>
              <a:rPr lang="en-US" dirty="0">
                <a:latin typeface="Arial" charset="0"/>
                <a:ea typeface="+mn-ea"/>
                <a:cs typeface="Arial" charset="0"/>
              </a:rPr>
              <a:t>among economies, markets, governments, and organizations makes it imperative that firms consider the possible impact of </a:t>
            </a:r>
            <a:r>
              <a:rPr lang="en-US" dirty="0">
                <a:solidFill>
                  <a:srgbClr val="00B0F0"/>
                </a:solidFill>
                <a:latin typeface="Arial" charset="0"/>
                <a:ea typeface="+mn-ea"/>
                <a:cs typeface="Arial" charset="0"/>
              </a:rPr>
              <a:t>political variables</a:t>
            </a:r>
            <a:r>
              <a:rPr lang="en-US" dirty="0">
                <a:solidFill>
                  <a:schemeClr val="tx2">
                    <a:lumMod val="60000"/>
                    <a:lumOff val="40000"/>
                  </a:schemeClr>
                </a:solidFill>
                <a:latin typeface="Arial" charset="0"/>
                <a:ea typeface="+mn-ea"/>
                <a:cs typeface="Arial" charset="0"/>
              </a:rPr>
              <a:t> </a:t>
            </a:r>
            <a:r>
              <a:rPr lang="en-US" dirty="0">
                <a:latin typeface="Arial" charset="0"/>
                <a:ea typeface="+mn-ea"/>
                <a:cs typeface="Arial" charset="0"/>
              </a:rPr>
              <a:t>on the formulation and implementation of competitive strategies.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68</a:t>
            </a:fld>
            <a:endParaRPr lang="en-US" altLang="en-US"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pPr>
              <a:defRPr/>
            </a:pPr>
            <a:r>
              <a:rPr lang="en-US" altLang="en-US" sz="4000" dirty="0">
                <a:latin typeface="Arial" charset="0"/>
                <a:ea typeface="+mj-ea"/>
                <a:cs typeface="Arial" charset="0"/>
              </a:rPr>
              <a:t>Political, Government, and </a:t>
            </a:r>
            <a:br>
              <a:rPr lang="en-US" altLang="en-US" sz="4000" dirty="0">
                <a:latin typeface="Arial" charset="0"/>
                <a:ea typeface="+mj-ea"/>
                <a:cs typeface="Arial" charset="0"/>
              </a:rPr>
            </a:br>
            <a:r>
              <a:rPr lang="en-US" altLang="en-US" sz="4000" dirty="0">
                <a:latin typeface="Arial" charset="0"/>
                <a:ea typeface="+mj-ea"/>
                <a:cs typeface="Arial" charset="0"/>
              </a:rPr>
              <a:t>Legal Variables</a:t>
            </a:r>
          </a:p>
        </p:txBody>
      </p:sp>
      <p:sp>
        <p:nvSpPr>
          <p:cNvPr id="31746" name="Rectangle 6"/>
          <p:cNvSpPr>
            <a:spLocks noGrp="1"/>
          </p:cNvSpPr>
          <p:nvPr>
            <p:ph sz="half" idx="1"/>
          </p:nvPr>
        </p:nvSpPr>
        <p:spPr/>
        <p:txBody>
          <a:bodyPr/>
          <a:lstStyle/>
          <a:p>
            <a:pPr>
              <a:lnSpc>
                <a:spcPct val="80000"/>
              </a:lnSpc>
              <a:buFont typeface="Wingdings" pitchFamily="2" charset="2"/>
              <a:buNone/>
            </a:pPr>
            <a:endParaRPr lang="en-US" altLang="en-US" sz="1800" dirty="0">
              <a:solidFill>
                <a:srgbClr val="404040"/>
              </a:solidFill>
              <a:latin typeface="Arial" pitchFamily="34" charset="0"/>
              <a:cs typeface="Arial" pitchFamily="34" charset="0"/>
            </a:endParaRPr>
          </a:p>
          <a:p>
            <a:r>
              <a:rPr lang="en-US" sz="2400" dirty="0">
                <a:latin typeface="Arial" panose="020B0604020202020204" pitchFamily="34" charset="0"/>
                <a:cs typeface="Arial" panose="020B0604020202020204" pitchFamily="34" charset="0"/>
              </a:rPr>
              <a:t>Environmental regulations </a:t>
            </a:r>
          </a:p>
          <a:p>
            <a:r>
              <a:rPr lang="en-US" sz="2400" dirty="0">
                <a:latin typeface="Arial" panose="020B0604020202020204" pitchFamily="34" charset="0"/>
                <a:cs typeface="Arial" panose="020B0604020202020204" pitchFamily="34" charset="0"/>
              </a:rPr>
              <a:t>Number of patents</a:t>
            </a:r>
          </a:p>
          <a:p>
            <a:r>
              <a:rPr lang="en-US" sz="2400" dirty="0">
                <a:latin typeface="Arial" panose="020B0604020202020204" pitchFamily="34" charset="0"/>
                <a:cs typeface="Arial" panose="020B0604020202020204" pitchFamily="34" charset="0"/>
              </a:rPr>
              <a:t>Changes in patent laws</a:t>
            </a:r>
          </a:p>
          <a:p>
            <a:r>
              <a:rPr lang="en-US" sz="2400" dirty="0">
                <a:latin typeface="Arial" panose="020B0604020202020204" pitchFamily="34" charset="0"/>
                <a:cs typeface="Arial" panose="020B0604020202020204" pitchFamily="34" charset="0"/>
              </a:rPr>
              <a:t>Equal employment laws</a:t>
            </a:r>
          </a:p>
          <a:p>
            <a:r>
              <a:rPr lang="en-US" sz="2400" dirty="0">
                <a:latin typeface="Arial" panose="020B0604020202020204" pitchFamily="34" charset="0"/>
                <a:cs typeface="Arial" panose="020B0604020202020204" pitchFamily="34" charset="0"/>
              </a:rPr>
              <a:t>Level of defense expenditures </a:t>
            </a:r>
          </a:p>
          <a:p>
            <a:r>
              <a:rPr lang="en-US" sz="2400" dirty="0">
                <a:latin typeface="Arial" panose="020B0604020202020204" pitchFamily="34" charset="0"/>
                <a:cs typeface="Arial" panose="020B0604020202020204" pitchFamily="34" charset="0"/>
              </a:rPr>
              <a:t>Unionization trends </a:t>
            </a:r>
          </a:p>
          <a:p>
            <a:r>
              <a:rPr lang="en-US" sz="2400" dirty="0">
                <a:latin typeface="Arial" panose="020B0604020202020204" pitchFamily="34" charset="0"/>
                <a:cs typeface="Arial" panose="020B0604020202020204" pitchFamily="34" charset="0"/>
              </a:rPr>
              <a:t>Antitrust legislation</a:t>
            </a:r>
          </a:p>
          <a:p>
            <a:pPr>
              <a:lnSpc>
                <a:spcPct val="80000"/>
              </a:lnSpc>
              <a:buFont typeface="Wingdings" pitchFamily="2" charset="2"/>
              <a:buNone/>
            </a:pPr>
            <a:endParaRPr lang="en-US" altLang="en-US" sz="1800" dirty="0">
              <a:solidFill>
                <a:srgbClr val="404040"/>
              </a:solidFill>
              <a:latin typeface="Arial" pitchFamily="34" charset="0"/>
              <a:cs typeface="Arial" pitchFamily="34" charset="0"/>
            </a:endParaRPr>
          </a:p>
        </p:txBody>
      </p:sp>
      <p:sp>
        <p:nvSpPr>
          <p:cNvPr id="31748" name="Rectangle 7"/>
          <p:cNvSpPr>
            <a:spLocks noGrp="1"/>
          </p:cNvSpPr>
          <p:nvPr>
            <p:ph sz="half" idx="2"/>
          </p:nvPr>
        </p:nvSpPr>
        <p:spPr/>
        <p:txBody>
          <a:bodyPr>
            <a:normAutofit/>
          </a:bodyPr>
          <a:lstStyle/>
          <a:p>
            <a:pPr>
              <a:lnSpc>
                <a:spcPct val="80000"/>
              </a:lnSpc>
              <a:buFont typeface="Wingdings" pitchFamily="2" charset="2"/>
              <a:buNone/>
            </a:pPr>
            <a:endParaRPr lang="en-US" altLang="en-US" sz="1800" dirty="0">
              <a:latin typeface="Arial" pitchFamily="34" charset="0"/>
              <a:cs typeface="Arial" pitchFamily="34" charset="0"/>
            </a:endParaRPr>
          </a:p>
          <a:p>
            <a:pPr>
              <a:lnSpc>
                <a:spcPct val="80000"/>
              </a:lnSpc>
            </a:pPr>
            <a:r>
              <a:rPr lang="en-US" sz="2400" dirty="0">
                <a:latin typeface="Arial" panose="020B0604020202020204" pitchFamily="34" charset="0"/>
                <a:cs typeface="Arial" panose="020B0604020202020204" pitchFamily="34" charset="0"/>
              </a:rPr>
              <a:t>USA vs. other country relationships</a:t>
            </a:r>
          </a:p>
          <a:p>
            <a:pPr>
              <a:lnSpc>
                <a:spcPct val="80000"/>
              </a:lnSpc>
            </a:pPr>
            <a:r>
              <a:rPr lang="en-US" sz="2400" dirty="0">
                <a:latin typeface="Arial" panose="020B0604020202020204" pitchFamily="34" charset="0"/>
                <a:cs typeface="Arial" panose="020B0604020202020204" pitchFamily="34" charset="0"/>
              </a:rPr>
              <a:t>Political conditions in foreign countries</a:t>
            </a:r>
          </a:p>
          <a:p>
            <a:pPr>
              <a:lnSpc>
                <a:spcPct val="80000"/>
              </a:lnSpc>
            </a:pPr>
            <a:r>
              <a:rPr lang="en-US" sz="2400" dirty="0">
                <a:latin typeface="Arial" panose="020B0604020202020204" pitchFamily="34" charset="0"/>
                <a:cs typeface="Arial" panose="020B0604020202020204" pitchFamily="34" charset="0"/>
              </a:rPr>
              <a:t>Global price of oil changes</a:t>
            </a:r>
          </a:p>
          <a:p>
            <a:pPr>
              <a:lnSpc>
                <a:spcPct val="80000"/>
              </a:lnSpc>
            </a:pPr>
            <a:r>
              <a:rPr lang="en-US" sz="2400" dirty="0">
                <a:latin typeface="Arial" panose="020B0604020202020204" pitchFamily="34" charset="0"/>
                <a:cs typeface="Arial" panose="020B0604020202020204" pitchFamily="34" charset="0"/>
              </a:rPr>
              <a:t>Local, state, and federal laws</a:t>
            </a:r>
          </a:p>
          <a:p>
            <a:pPr>
              <a:lnSpc>
                <a:spcPct val="80000"/>
              </a:lnSpc>
            </a:pPr>
            <a:r>
              <a:rPr lang="en-US" sz="2400" dirty="0">
                <a:latin typeface="Arial" panose="020B0604020202020204" pitchFamily="34" charset="0"/>
                <a:cs typeface="Arial" panose="020B0604020202020204" pitchFamily="34" charset="0"/>
              </a:rPr>
              <a:t>Import–export regulations</a:t>
            </a:r>
          </a:p>
          <a:p>
            <a:pPr>
              <a:lnSpc>
                <a:spcPct val="80000"/>
              </a:lnSpc>
            </a:pPr>
            <a:r>
              <a:rPr lang="en-US" sz="2400" dirty="0">
                <a:latin typeface="Arial" panose="020B0604020202020204" pitchFamily="34" charset="0"/>
                <a:cs typeface="Arial" panose="020B0604020202020204" pitchFamily="34" charset="0"/>
              </a:rPr>
              <a:t>Tariffs</a:t>
            </a:r>
          </a:p>
          <a:p>
            <a:pPr>
              <a:lnSpc>
                <a:spcPct val="80000"/>
              </a:lnSpc>
            </a:pPr>
            <a:r>
              <a:rPr lang="en-US" sz="2400" dirty="0">
                <a:latin typeface="Arial" panose="020B0604020202020204" pitchFamily="34" charset="0"/>
                <a:cs typeface="Arial" panose="020B0604020202020204" pitchFamily="34" charset="0"/>
              </a:rPr>
              <a:t>Local, state, and national elections</a:t>
            </a:r>
          </a:p>
          <a:p>
            <a:pPr>
              <a:lnSpc>
                <a:spcPct val="80000"/>
              </a:lnSpc>
            </a:pPr>
            <a:endParaRPr lang="en-US" altLang="en-US" sz="18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31749" name="Rectangle 9"/>
          <p:cNvSpPr>
            <a:spLocks noChangeArrowheads="1"/>
          </p:cNvSpPr>
          <p:nvPr/>
        </p:nvSpPr>
        <p:spPr bwMode="auto">
          <a:xfrm>
            <a:off x="76200" y="1295400"/>
            <a:ext cx="8458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buFont typeface="Franklin Gothic Book" pitchFamily="-84" charset="0"/>
              <a:buNone/>
            </a:pPr>
            <a:r>
              <a:rPr lang="en-US" altLang="en-US" sz="1800" b="1" dirty="0">
                <a:solidFill>
                  <a:srgbClr val="0099FF"/>
                </a:solidFill>
              </a:rPr>
              <a:t>    </a:t>
            </a:r>
          </a:p>
          <a:p>
            <a:pPr eaLnBrk="1" hangingPunct="1">
              <a:buFont typeface="Franklin Gothic Book" pitchFamily="-84" charset="0"/>
              <a:buNone/>
            </a:pPr>
            <a:r>
              <a:rPr lang="en-US" altLang="en-US" sz="1800" b="1" dirty="0">
                <a:solidFill>
                  <a:srgbClr val="0099FF"/>
                </a:solidFill>
              </a:rPr>
              <a:t>    </a:t>
            </a:r>
            <a:endParaRPr lang="en-US" altLang="en-US" sz="1800" dirty="0">
              <a:solidFill>
                <a:srgbClr val="0099FF"/>
              </a:solidFill>
            </a:endParaRPr>
          </a:p>
        </p:txBody>
      </p:sp>
      <p:sp>
        <p:nvSpPr>
          <p:cNvPr id="4" name="Slide Number Placeholder 3"/>
          <p:cNvSpPr>
            <a:spLocks noGrp="1"/>
          </p:cNvSpPr>
          <p:nvPr>
            <p:ph type="sldNum" sz="quarter" idx="12"/>
          </p:nvPr>
        </p:nvSpPr>
        <p:spPr/>
        <p:txBody>
          <a:bodyPr/>
          <a:lstStyle/>
          <a:p>
            <a:r>
              <a:rPr lang="en-US" altLang="en-US"/>
              <a:t>7-</a:t>
            </a:r>
            <a:fld id="{5D3C6460-0DB9-4BE0-9512-7A2EFAB7DC05}" type="slidenum">
              <a:rPr lang="en-US" altLang="en-US" smtClean="0"/>
              <a:pPr/>
              <a:t>69</a:t>
            </a:fld>
            <a:endParaRPr lang="en-US" altLang="en-US"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altLang="en-US" dirty="0">
                <a:latin typeface="Arial" charset="0"/>
                <a:ea typeface="+mj-ea"/>
                <a:cs typeface="Arial" charset="0"/>
              </a:rPr>
              <a:t>Technological Forces</a:t>
            </a:r>
          </a:p>
        </p:txBody>
      </p:sp>
      <p:sp>
        <p:nvSpPr>
          <p:cNvPr id="35843" name="Content Placeholder 2"/>
          <p:cNvSpPr>
            <a:spLocks noGrp="1"/>
          </p:cNvSpPr>
          <p:nvPr>
            <p:ph idx="1"/>
          </p:nvPr>
        </p:nvSpPr>
        <p:spPr/>
        <p:txBody>
          <a:bodyPr>
            <a:normAutofit fontScale="77500" lnSpcReduction="20000"/>
          </a:bodyPr>
          <a:lstStyle/>
          <a:p>
            <a:pPr marL="0" indent="0">
              <a:buNone/>
            </a:pPr>
            <a:r>
              <a:rPr lang="en-US" dirty="0"/>
              <a:t>New technologies such as: </a:t>
            </a:r>
          </a:p>
          <a:p>
            <a:r>
              <a:rPr lang="en-US" dirty="0"/>
              <a:t>the Internet of Things</a:t>
            </a:r>
          </a:p>
          <a:p>
            <a:r>
              <a:rPr lang="en-US" dirty="0"/>
              <a:t>3D printing</a:t>
            </a:r>
          </a:p>
          <a:p>
            <a:r>
              <a:rPr lang="en-US" dirty="0"/>
              <a:t>the cloud</a:t>
            </a:r>
          </a:p>
          <a:p>
            <a:r>
              <a:rPr lang="en-US" dirty="0"/>
              <a:t>mobile devices</a:t>
            </a:r>
          </a:p>
          <a:p>
            <a:r>
              <a:rPr lang="en-US" dirty="0"/>
              <a:t>biotech</a:t>
            </a:r>
          </a:p>
          <a:p>
            <a:r>
              <a:rPr lang="en-US" dirty="0"/>
              <a:t>analytics </a:t>
            </a:r>
          </a:p>
          <a:p>
            <a:r>
              <a:rPr lang="en-US" dirty="0"/>
              <a:t>autotech </a:t>
            </a:r>
          </a:p>
          <a:p>
            <a:r>
              <a:rPr lang="en-US" dirty="0"/>
              <a:t>robotics and </a:t>
            </a:r>
          </a:p>
          <a:p>
            <a:r>
              <a:rPr lang="en-US" dirty="0"/>
              <a:t>artificial intelligence </a:t>
            </a:r>
          </a:p>
          <a:p>
            <a:pPr marL="0" indent="0">
              <a:buNone/>
            </a:pPr>
            <a:r>
              <a:rPr lang="en-US" dirty="0"/>
              <a:t>are fueling innovation in many industries, and impacting strategic-planning decisions.</a:t>
            </a:r>
            <a:endParaRPr lang="en-US" altLang="en-US" sz="2800" dirty="0">
              <a:latin typeface="Arial" charset="0"/>
              <a:ea typeface="+mn-ea"/>
              <a:cs typeface="Arial"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70</a:t>
            </a:fld>
            <a:endParaRPr lang="en-US" altLang="en-US"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altLang="en-US" dirty="0">
                <a:latin typeface="Arial" charset="0"/>
                <a:ea typeface="+mj-ea"/>
                <a:cs typeface="Arial" charset="0"/>
              </a:rPr>
              <a:t>Technological Forces</a:t>
            </a:r>
          </a:p>
        </p:txBody>
      </p:sp>
      <p:sp>
        <p:nvSpPr>
          <p:cNvPr id="37891" name="Content Placeholder 2"/>
          <p:cNvSpPr>
            <a:spLocks noGrp="1"/>
          </p:cNvSpPr>
          <p:nvPr>
            <p:ph idx="1"/>
          </p:nvPr>
        </p:nvSpPr>
        <p:spPr/>
        <p:txBody>
          <a:bodyPr/>
          <a:lstStyle/>
          <a:p>
            <a:pPr>
              <a:defRPr/>
            </a:pPr>
            <a:r>
              <a:rPr lang="en-US" altLang="en-US" dirty="0">
                <a:latin typeface="Arial" charset="0"/>
                <a:ea typeface="+mn-ea"/>
                <a:cs typeface="Arial" charset="0"/>
              </a:rPr>
              <a:t>Many firms now have a </a:t>
            </a:r>
            <a:r>
              <a:rPr lang="en-US" altLang="en-US" b="1" dirty="0">
                <a:latin typeface="Arial" charset="0"/>
                <a:ea typeface="+mn-ea"/>
                <a:cs typeface="Arial" charset="0"/>
              </a:rPr>
              <a:t>Chief Information Officer</a:t>
            </a:r>
            <a:r>
              <a:rPr lang="en-US" altLang="en-US" dirty="0">
                <a:latin typeface="Arial" charset="0"/>
                <a:ea typeface="+mn-ea"/>
                <a:cs typeface="Arial" charset="0"/>
              </a:rPr>
              <a:t> (CIO) and a </a:t>
            </a:r>
            <a:r>
              <a:rPr lang="en-US" altLang="en-US" b="1" dirty="0">
                <a:latin typeface="Arial" charset="0"/>
                <a:ea typeface="+mn-ea"/>
                <a:cs typeface="Arial" charset="0"/>
              </a:rPr>
              <a:t>Chief Technology Officer</a:t>
            </a:r>
            <a:r>
              <a:rPr lang="en-US" altLang="en-US" dirty="0">
                <a:latin typeface="Arial" charset="0"/>
                <a:ea typeface="+mn-ea"/>
                <a:cs typeface="Arial" charset="0"/>
              </a:rPr>
              <a:t> (CTO) who work together to ensure that information needed to formulate, implement, and evaluate strategies is available where and when it is needed</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71</a:t>
            </a:fld>
            <a:endParaRPr lang="en-US" altLang="en-US"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Results of Technological Advances</a:t>
            </a:r>
          </a:p>
        </p:txBody>
      </p:sp>
      <p:sp>
        <p:nvSpPr>
          <p:cNvPr id="38915" name="Content Placeholder 2"/>
          <p:cNvSpPr>
            <a:spLocks noGrp="1"/>
          </p:cNvSpPr>
          <p:nvPr>
            <p:ph idx="1"/>
          </p:nvPr>
        </p:nvSpPr>
        <p:spPr/>
        <p:txBody>
          <a:bodyPr>
            <a:noAutofit/>
          </a:bodyPr>
          <a:lstStyle/>
          <a:p>
            <a:pPr marL="514350" indent="-514350">
              <a:buFont typeface="+mj-lt"/>
              <a:buAutoNum type="arabicPeriod"/>
            </a:pPr>
            <a:r>
              <a:rPr lang="en-US" sz="2000" dirty="0"/>
              <a:t>Major opportunities and threats that must be considered in formulating strategies.</a:t>
            </a:r>
          </a:p>
          <a:p>
            <a:pPr marL="514350" indent="-514350">
              <a:buFont typeface="+mj-lt"/>
              <a:buAutoNum type="arabicPeriod"/>
            </a:pPr>
            <a:r>
              <a:rPr lang="en-US" sz="2000" dirty="0"/>
              <a:t>Can affect organizations’ products, services, markets, suppliers, distributors, competitors, customers, manufacturing processes, marketing practices, and competitive position.</a:t>
            </a:r>
          </a:p>
          <a:p>
            <a:pPr marL="514350" indent="-514350">
              <a:buFont typeface="+mj-lt"/>
              <a:buAutoNum type="arabicPeriod"/>
            </a:pPr>
            <a:r>
              <a:rPr lang="en-US" sz="2000" dirty="0"/>
              <a:t>Can create new markets, result in new and improved products, change the relative competitive cost positions, and render existing products and services obsolete.</a:t>
            </a:r>
          </a:p>
          <a:p>
            <a:pPr marL="514350" indent="-514350">
              <a:buFont typeface="+mj-lt"/>
              <a:buAutoNum type="arabicPeriod"/>
            </a:pPr>
            <a:r>
              <a:rPr lang="en-US" sz="2000" dirty="0"/>
              <a:t>Can reduce or eliminate cost barriers between businesses, create shorter production runs, create shortages in technical skills, and result in changing values and expectations of employees, managers, and customers.</a:t>
            </a:r>
          </a:p>
          <a:p>
            <a:pPr marL="514350" indent="-514350">
              <a:buFont typeface="+mj-lt"/>
              <a:buAutoNum type="arabicPeriod"/>
            </a:pPr>
            <a:r>
              <a:rPr lang="en-US" sz="2000" dirty="0"/>
              <a:t>Can create new competitive advantages that are more powerful than existing advantages.</a:t>
            </a:r>
            <a:endParaRPr lang="en-US" altLang="en-US" sz="2000" dirty="0">
              <a:latin typeface="Arial" charset="0"/>
              <a:cs typeface="Arial"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72</a:t>
            </a:fld>
            <a:endParaRPr lang="en-US" altLang="en-US"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a:defRPr/>
            </a:pPr>
            <a:r>
              <a:rPr lang="en-US" altLang="en-US" dirty="0">
                <a:latin typeface="Arial" charset="0"/>
                <a:ea typeface="+mj-ea"/>
                <a:cs typeface="Arial" charset="0"/>
              </a:rPr>
              <a:t>Competitive Forces</a:t>
            </a:r>
          </a:p>
        </p:txBody>
      </p:sp>
      <p:sp>
        <p:nvSpPr>
          <p:cNvPr id="38915" name="Content Placeholder 2"/>
          <p:cNvSpPr>
            <a:spLocks noGrp="1"/>
          </p:cNvSpPr>
          <p:nvPr>
            <p:ph idx="1"/>
          </p:nvPr>
        </p:nvSpPr>
        <p:spPr/>
        <p:txBody>
          <a:bodyPr/>
          <a:lstStyle/>
          <a:p>
            <a:pPr>
              <a:defRPr/>
            </a:pPr>
            <a:r>
              <a:rPr lang="en-US" dirty="0">
                <a:latin typeface="Arial" charset="0"/>
                <a:ea typeface="+mn-ea"/>
                <a:cs typeface="Arial" charset="0"/>
              </a:rPr>
              <a:t>An important part of an external audit is </a:t>
            </a:r>
            <a:r>
              <a:rPr lang="en-US" dirty="0">
                <a:solidFill>
                  <a:srgbClr val="00B0F0"/>
                </a:solidFill>
                <a:latin typeface="Arial" charset="0"/>
                <a:ea typeface="+mn-ea"/>
                <a:cs typeface="Arial" charset="0"/>
              </a:rPr>
              <a:t>identifying </a:t>
            </a:r>
            <a:r>
              <a:rPr lang="en-US" dirty="0">
                <a:latin typeface="Arial" charset="0"/>
                <a:ea typeface="+mn-ea"/>
                <a:cs typeface="Arial" charset="0"/>
              </a:rPr>
              <a:t>rival firms and determining their </a:t>
            </a:r>
            <a:r>
              <a:rPr lang="en-US" dirty="0">
                <a:solidFill>
                  <a:srgbClr val="00B0F0"/>
                </a:solidFill>
                <a:latin typeface="Arial" charset="0"/>
                <a:ea typeface="+mn-ea"/>
                <a:cs typeface="Arial" charset="0"/>
              </a:rPr>
              <a:t>strengths</a:t>
            </a:r>
            <a:r>
              <a:rPr lang="en-US" dirty="0">
                <a:latin typeface="Arial" charset="0"/>
                <a:ea typeface="+mn-ea"/>
                <a:cs typeface="Arial" charset="0"/>
              </a:rPr>
              <a:t>,</a:t>
            </a:r>
            <a:r>
              <a:rPr lang="en-US" dirty="0">
                <a:solidFill>
                  <a:srgbClr val="00B0F0"/>
                </a:solidFill>
                <a:latin typeface="Arial" charset="0"/>
                <a:ea typeface="+mn-ea"/>
                <a:cs typeface="Arial" charset="0"/>
              </a:rPr>
              <a:t> weaknesses</a:t>
            </a:r>
            <a:r>
              <a:rPr lang="en-US" dirty="0">
                <a:latin typeface="Arial" charset="0"/>
                <a:ea typeface="+mn-ea"/>
                <a:cs typeface="Arial" charset="0"/>
              </a:rPr>
              <a:t>, capabilities, </a:t>
            </a:r>
            <a:r>
              <a:rPr lang="en-US" dirty="0">
                <a:solidFill>
                  <a:srgbClr val="00B0F0"/>
                </a:solidFill>
                <a:latin typeface="Arial" charset="0"/>
                <a:ea typeface="+mn-ea"/>
                <a:cs typeface="Arial" charset="0"/>
              </a:rPr>
              <a:t>opportunities</a:t>
            </a:r>
            <a:r>
              <a:rPr lang="en-US" dirty="0">
                <a:latin typeface="Arial" charset="0"/>
                <a:ea typeface="+mn-ea"/>
                <a:cs typeface="Arial" charset="0"/>
              </a:rPr>
              <a:t>,</a:t>
            </a:r>
            <a:r>
              <a:rPr lang="en-US" dirty="0">
                <a:solidFill>
                  <a:srgbClr val="00B0F0"/>
                </a:solidFill>
                <a:latin typeface="Arial" charset="0"/>
                <a:ea typeface="+mn-ea"/>
                <a:cs typeface="Arial" charset="0"/>
              </a:rPr>
              <a:t> threats</a:t>
            </a:r>
            <a:r>
              <a:rPr lang="en-US" dirty="0">
                <a:latin typeface="Arial" charset="0"/>
                <a:ea typeface="+mn-ea"/>
                <a:cs typeface="Arial" charset="0"/>
              </a:rPr>
              <a:t>, objectives, and strategies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73</a:t>
            </a:fld>
            <a:endParaRPr lang="en-US" altLang="en-US" dirty="0"/>
          </a:p>
        </p:txBody>
      </p:sp>
    </p:spTree>
    <p:extLst>
      <p:ext uri="{BB962C8B-B14F-4D97-AF65-F5344CB8AC3E}">
        <p14:creationId xmlns:p14="http://schemas.microsoft.com/office/powerpoint/2010/main" val="300730082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a:defRPr/>
            </a:pPr>
            <a:r>
              <a:rPr lang="en-US" altLang="en-US" dirty="0">
                <a:latin typeface="Arial" charset="0"/>
                <a:ea typeface="+mj-ea"/>
                <a:cs typeface="Arial" charset="0"/>
              </a:rPr>
              <a:t>Competitive Forces</a:t>
            </a:r>
          </a:p>
        </p:txBody>
      </p:sp>
      <p:sp>
        <p:nvSpPr>
          <p:cNvPr id="38914" name="Content Placeholder 2"/>
          <p:cNvSpPr>
            <a:spLocks noGrp="1"/>
          </p:cNvSpPr>
          <p:nvPr>
            <p:ph idx="1"/>
          </p:nvPr>
        </p:nvSpPr>
        <p:spPr/>
        <p:txBody>
          <a:bodyPr/>
          <a:lstStyle/>
          <a:p>
            <a:pPr marL="609600" indent="-609600">
              <a:buFont typeface="Wingdings" pitchFamily="2" charset="2"/>
              <a:buNone/>
            </a:pPr>
            <a:r>
              <a:rPr lang="en-US" altLang="en-US" dirty="0">
                <a:latin typeface="Arial" pitchFamily="34" charset="0"/>
                <a:cs typeface="Arial" pitchFamily="34" charset="0"/>
              </a:rPr>
              <a:t>Characteristics of the most competitive companies:</a:t>
            </a:r>
          </a:p>
          <a:p>
            <a:pPr marL="609600" indent="-609600">
              <a:buClr>
                <a:srgbClr val="376092"/>
              </a:buClr>
              <a:buFont typeface="+mj-lt"/>
              <a:buAutoNum type="arabicPeriod"/>
            </a:pPr>
            <a:r>
              <a:rPr lang="en-US" sz="2400" dirty="0"/>
              <a:t>Strive to continually increase market share</a:t>
            </a:r>
            <a:endParaRPr lang="en-US" altLang="en-US" sz="2400" dirty="0">
              <a:latin typeface="Arial" pitchFamily="34" charset="0"/>
              <a:cs typeface="Arial" pitchFamily="34" charset="0"/>
            </a:endParaRPr>
          </a:p>
          <a:p>
            <a:pPr marL="609600" indent="-609600">
              <a:buClr>
                <a:srgbClr val="376092"/>
              </a:buClr>
              <a:buFont typeface="+mj-lt"/>
              <a:buAutoNum type="arabicPeriod"/>
            </a:pPr>
            <a:r>
              <a:rPr lang="en-US" altLang="en-US" sz="2400" dirty="0">
                <a:latin typeface="Arial" pitchFamily="34" charset="0"/>
                <a:cs typeface="Arial" pitchFamily="34" charset="0"/>
              </a:rPr>
              <a:t>Use the vision/mission as a guide for all decisions</a:t>
            </a:r>
          </a:p>
          <a:p>
            <a:pPr marL="609600" indent="-609600">
              <a:buClr>
                <a:srgbClr val="376092"/>
              </a:buClr>
              <a:buFont typeface="+mj-lt"/>
              <a:buAutoNum type="arabicPeriod"/>
            </a:pPr>
            <a:r>
              <a:rPr lang="en-US" altLang="en-US" sz="2400" dirty="0">
                <a:latin typeface="Arial" pitchFamily="34" charset="0"/>
                <a:cs typeface="Arial" pitchFamily="34" charset="0"/>
              </a:rPr>
              <a:t>Whether it</a:t>
            </a:r>
            <a:r>
              <a:rPr lang="en-US" altLang="ja-JP" sz="2400" dirty="0">
                <a:latin typeface="Arial" pitchFamily="34" charset="0"/>
                <a:cs typeface="Arial" pitchFamily="34" charset="0"/>
              </a:rPr>
              <a:t>'s broke or not, fix it–make it better</a:t>
            </a:r>
          </a:p>
          <a:p>
            <a:pPr marL="609600" indent="-609600">
              <a:buClr>
                <a:srgbClr val="376092"/>
              </a:buClr>
              <a:buFont typeface="+mj-lt"/>
              <a:buAutoNum type="arabicPeriod"/>
            </a:pPr>
            <a:r>
              <a:rPr lang="en-US" altLang="en-US" sz="2400" dirty="0">
                <a:latin typeface="Arial" pitchFamily="34" charset="0"/>
                <a:cs typeface="Arial" pitchFamily="34" charset="0"/>
              </a:rPr>
              <a:t>Continually adapt, innovate, improve </a:t>
            </a:r>
          </a:p>
          <a:p>
            <a:pPr marL="609600" indent="-609600">
              <a:buClr>
                <a:srgbClr val="376092"/>
              </a:buClr>
              <a:buFont typeface="+mj-lt"/>
              <a:buAutoNum type="arabicPeriod"/>
            </a:pPr>
            <a:r>
              <a:rPr lang="en-US" altLang="en-US" sz="2400" dirty="0">
                <a:latin typeface="Arial" pitchFamily="34" charset="0"/>
                <a:cs typeface="Arial" pitchFamily="34" charset="0"/>
              </a:rPr>
              <a:t>Acquisition is essential to growth</a:t>
            </a:r>
          </a:p>
          <a:p>
            <a:pPr marL="609600" indent="-609600">
              <a:buClr>
                <a:srgbClr val="376092"/>
              </a:buClr>
              <a:buFont typeface="+mj-lt"/>
              <a:buAutoNum type="arabicPeriod"/>
            </a:pPr>
            <a:r>
              <a:rPr lang="en-US" sz="2400" dirty="0"/>
              <a:t>Hire and retain the best employees and managers possible</a:t>
            </a:r>
            <a:endParaRPr lang="en-US" altLang="en-US" sz="2400" dirty="0">
              <a:latin typeface="Arial" pitchFamily="34" charset="0"/>
              <a:cs typeface="Arial" pitchFamily="34" charset="0"/>
            </a:endParaRPr>
          </a:p>
          <a:p>
            <a:pPr marL="609600" indent="-609600">
              <a:buClr>
                <a:srgbClr val="376092"/>
              </a:buClr>
              <a:buFont typeface="+mj-lt"/>
              <a:buAutoNum type="arabicPeriod"/>
            </a:pPr>
            <a:r>
              <a:rPr lang="en-US" altLang="en-US" sz="2400" dirty="0">
                <a:latin typeface="Arial" pitchFamily="34" charset="0"/>
                <a:cs typeface="Arial" pitchFamily="34" charset="0"/>
              </a:rPr>
              <a:t>Strive to stay cost-competitive on a global basis</a:t>
            </a:r>
            <a:endParaRPr lang="en-US" altLang="en-US"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74</a:t>
            </a:fld>
            <a:endParaRPr lang="en-US" altLang="en-US" dirty="0"/>
          </a:p>
        </p:txBody>
      </p:sp>
    </p:spTree>
    <p:extLst>
      <p:ext uri="{BB962C8B-B14F-4D97-AF65-F5344CB8AC3E}">
        <p14:creationId xmlns:p14="http://schemas.microsoft.com/office/powerpoint/2010/main" val="323502140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Key Questions About Competitors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39939" name="Rectangle 6"/>
          <p:cNvSpPr>
            <a:spLocks noChangeArrowheads="1"/>
          </p:cNvSpPr>
          <p:nvPr/>
        </p:nvSpPr>
        <p:spPr bwMode="auto">
          <a:xfrm>
            <a:off x="228600" y="1524000"/>
            <a:ext cx="891540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strengths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weaknesses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are the objectives and strategies of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will our major competitors most likely respond to current economic, social, cultural, demographic, environmental, political, governmental, legal, technological, and competitive trends affecting our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vulnerable are the major competitors to our alternative company strategies?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vulnerable are our alternative strategies to successful counterattack by our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are our products or services positioned relative to major competitors?</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To what extent are new firms entering and old firms leaving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key factors have resulted in our present competitive position in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How have the sales and profit rankings of our major competitors in the industry changed over recent years? Why have these rankings changed that way?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What is the nature of supplier and distributor relationships in this industry?</a:t>
            </a:r>
          </a:p>
          <a:p>
            <a:pPr marL="288925" indent="-288925">
              <a:buClr>
                <a:schemeClr val="tx2">
                  <a:lumMod val="60000"/>
                  <a:lumOff val="40000"/>
                </a:schemeClr>
              </a:buClr>
              <a:buFont typeface="+mj-lt"/>
              <a:buAutoNum type="arabicPeriod"/>
            </a:pPr>
            <a:r>
              <a:rPr lang="en-US" sz="1800" dirty="0">
                <a:latin typeface="Arial" panose="020B0604020202020204" pitchFamily="34" charset="0"/>
                <a:cs typeface="Arial" panose="020B0604020202020204" pitchFamily="34" charset="0"/>
              </a:rPr>
              <a:t>To what extent could substitute products or services be a threat to our competitors?</a:t>
            </a:r>
            <a:endParaRPr lang="en-US" altLang="en-US"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75</a:t>
            </a:fld>
            <a:endParaRPr lang="en-US" altLang="en-US" dirty="0"/>
          </a:p>
        </p:txBody>
      </p:sp>
    </p:spTree>
    <p:extLst>
      <p:ext uri="{BB962C8B-B14F-4D97-AF65-F5344CB8AC3E}">
        <p14:creationId xmlns:p14="http://schemas.microsoft.com/office/powerpoint/2010/main" val="37354446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The Five-Forces Model of Competition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5" y="1524000"/>
            <a:ext cx="9140729" cy="4953000"/>
          </a:xfrm>
          <a:prstGeom prst="rect">
            <a:avLst/>
          </a:prstGeom>
        </p:spPr>
      </p:pic>
      <p:sp>
        <p:nvSpPr>
          <p:cNvPr id="2" name="Footer Placeholder 1"/>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7-</a:t>
            </a:r>
            <a:fld id="{AF8761B6-DA32-4F47-9FFA-503C52D107AE}" type="slidenum">
              <a:rPr lang="en-US" altLang="en-US" smtClean="0"/>
              <a:pPr/>
              <a:t>76</a:t>
            </a:fld>
            <a:endParaRPr lang="en-US" altLang="en-US" dirty="0"/>
          </a:p>
        </p:txBody>
      </p:sp>
    </p:spTree>
    <p:extLst>
      <p:ext uri="{BB962C8B-B14F-4D97-AF65-F5344CB8AC3E}">
        <p14:creationId xmlns:p14="http://schemas.microsoft.com/office/powerpoint/2010/main" val="31142772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Autofit/>
          </a:bodyPr>
          <a:lstStyle/>
          <a:p>
            <a:pPr>
              <a:defRPr/>
            </a:pPr>
            <a:r>
              <a:rPr sz="2800" dirty="0"/>
              <a:t>USING THE FIVE-FORCES MODEL OF COMPETITION</a:t>
            </a:r>
          </a:p>
        </p:txBody>
      </p:sp>
      <p:grpSp>
        <p:nvGrpSpPr>
          <p:cNvPr id="13" name="Content Placeholder 12" descr="A graphic lists the three steps of the five-forces model of competition."/>
          <p:cNvGrpSpPr>
            <a:grpSpLocks noGrp="1"/>
          </p:cNvGrpSpPr>
          <p:nvPr/>
        </p:nvGrpSpPr>
        <p:grpSpPr>
          <a:xfrm>
            <a:off x="571500" y="1349829"/>
            <a:ext cx="7975600" cy="4532086"/>
            <a:chOff x="993775" y="1679575"/>
            <a:chExt cx="6986588" cy="3851275"/>
          </a:xfrm>
        </p:grpSpPr>
        <p:sp>
          <p:nvSpPr>
            <p:cNvPr id="14" name="Rectangle 10" descr="&#10;"/>
            <p:cNvSpPr>
              <a:spLocks noChangeArrowheads="1"/>
            </p:cNvSpPr>
            <p:nvPr/>
          </p:nvSpPr>
          <p:spPr bwMode="blackWhite">
            <a:xfrm>
              <a:off x="993775" y="1679575"/>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1</a:t>
              </a:r>
            </a:p>
          </p:txBody>
        </p:sp>
        <p:sp>
          <p:nvSpPr>
            <p:cNvPr id="15" name="Rectangle 11"/>
            <p:cNvSpPr>
              <a:spLocks noChangeArrowheads="1"/>
            </p:cNvSpPr>
            <p:nvPr/>
          </p:nvSpPr>
          <p:spPr bwMode="blackWhite">
            <a:xfrm>
              <a:off x="2247900" y="1679575"/>
              <a:ext cx="5716588"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For each of the five forces, identify the different parties involved, along with the specific factors that bring about competitive pressures.</a:t>
              </a:r>
            </a:p>
          </p:txBody>
        </p:sp>
        <p:sp>
          <p:nvSpPr>
            <p:cNvPr id="16" name="Rectangle 12"/>
            <p:cNvSpPr>
              <a:spLocks noChangeArrowheads="1"/>
            </p:cNvSpPr>
            <p:nvPr/>
          </p:nvSpPr>
          <p:spPr bwMode="blackWhite">
            <a:xfrm>
              <a:off x="1009650" y="3048000"/>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2</a:t>
              </a:r>
            </a:p>
          </p:txBody>
        </p:sp>
        <p:sp>
          <p:nvSpPr>
            <p:cNvPr id="17" name="Rectangle 13"/>
            <p:cNvSpPr>
              <a:spLocks noChangeArrowheads="1"/>
            </p:cNvSpPr>
            <p:nvPr/>
          </p:nvSpPr>
          <p:spPr bwMode="blackWhite">
            <a:xfrm>
              <a:off x="2263775" y="3048000"/>
              <a:ext cx="5716588"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Evaluate how strong the pressures stemming from each of the five forces are (strong, moderate, or weak).</a:t>
              </a:r>
            </a:p>
          </p:txBody>
        </p:sp>
        <p:sp>
          <p:nvSpPr>
            <p:cNvPr id="18" name="Rectangle 14" descr="&#10;"/>
            <p:cNvSpPr>
              <a:spLocks noChangeArrowheads="1"/>
            </p:cNvSpPr>
            <p:nvPr/>
          </p:nvSpPr>
          <p:spPr bwMode="blackWhite">
            <a:xfrm>
              <a:off x="1008063" y="4435475"/>
              <a:ext cx="1254125" cy="1095375"/>
            </a:xfrm>
            <a:prstGeom prst="rect">
              <a:avLst/>
            </a:prstGeom>
            <a:solidFill>
              <a:srgbClr val="CD8D73"/>
            </a:solidFill>
            <a:ln w="9525">
              <a:miter lim="800000"/>
              <a:headEnd/>
              <a:tailEnd/>
            </a:ln>
            <a:scene3d>
              <a:camera prst="legacyObliqueBottomRight"/>
              <a:lightRig rig="legacyFlat3" dir="b"/>
            </a:scene3d>
            <a:sp3d extrusionH="125400" prstMaterial="legacyMatte">
              <a:bevelT w="13500" h="13500" prst="angle"/>
              <a:bevelB w="13500" h="13500" prst="angle"/>
              <a:extrusionClr>
                <a:schemeClr val="bg1">
                  <a:lumMod val="95000"/>
                </a:schemeClr>
              </a:extrusionClr>
            </a:sp3d>
          </p:spPr>
          <p:txBody>
            <a:bodyPr lIns="90488" tIns="44450" rIns="90488" bIns="44450" anchor="ctr">
              <a:flatTx/>
            </a:bodyPr>
            <a:lstStyle/>
            <a:p>
              <a:pPr algn="ctr" eaLnBrk="0" hangingPunct="0">
                <a:defRPr/>
              </a:pPr>
              <a:r>
                <a:rPr lang="en-US" b="1" dirty="0">
                  <a:solidFill>
                    <a:srgbClr val="FFFFFF"/>
                  </a:solidFill>
                </a:rPr>
                <a:t>Step 3</a:t>
              </a:r>
            </a:p>
          </p:txBody>
        </p:sp>
        <p:sp>
          <p:nvSpPr>
            <p:cNvPr id="19" name="Rectangle 15"/>
            <p:cNvSpPr>
              <a:spLocks noChangeArrowheads="1"/>
            </p:cNvSpPr>
            <p:nvPr/>
          </p:nvSpPr>
          <p:spPr bwMode="blackWhite">
            <a:xfrm>
              <a:off x="2262188" y="4435475"/>
              <a:ext cx="5716587" cy="1095375"/>
            </a:xfrm>
            <a:prstGeom prst="rect">
              <a:avLst/>
            </a:prstGeom>
            <a:solidFill>
              <a:srgbClr val="FDFAF5"/>
            </a:solidFill>
            <a:ln w="9525">
              <a:miter lim="800000"/>
              <a:headEnd/>
              <a:tailEnd/>
            </a:ln>
            <a:scene3d>
              <a:camera prst="legacyObliqueBottomRight"/>
              <a:lightRig rig="legacyFlat3" dir="b"/>
            </a:scene3d>
            <a:sp3d extrusionH="125400" prstMaterial="legacyMatte">
              <a:bevelT w="13500" h="13500" prst="angle"/>
              <a:bevelB w="13500" h="13500" prst="angle"/>
              <a:extrusionClr>
                <a:srgbClr val="F8F8F8"/>
              </a:extrusionClr>
            </a:sp3d>
          </p:spPr>
          <p:txBody>
            <a:bodyPr lIns="182880" tIns="44450" rIns="90488" bIns="44450" anchor="ctr">
              <a:flatTx/>
            </a:bodyPr>
            <a:lstStyle/>
            <a:p>
              <a:pPr eaLnBrk="0" hangingPunct="0">
                <a:defRPr/>
              </a:pPr>
              <a:r>
                <a:rPr lang="en-US" dirty="0"/>
                <a:t>Determine whether the five forces, overall, are supportive of high industry profitability.</a:t>
              </a:r>
            </a:p>
          </p:txBody>
        </p:sp>
      </p:grpSp>
    </p:spTree>
    <p:extLst>
      <p:ext uri="{BB962C8B-B14F-4D97-AF65-F5344CB8AC3E}">
        <p14:creationId xmlns:p14="http://schemas.microsoft.com/office/powerpoint/2010/main" val="992786300"/>
      </p:ext>
    </p:extLst>
  </p:cSld>
  <p:clrMapOvr>
    <a:masterClrMapping/>
  </p:clrMapOvr>
  <p:transition spd="med"/>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49155"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Rivalry among competing firms</a:t>
            </a:r>
          </a:p>
          <a:p>
            <a:pPr>
              <a:defRPr/>
            </a:pPr>
            <a:endParaRPr lang="en-US" altLang="en-US" sz="3600" b="1" dirty="0">
              <a:latin typeface="Arial" charset="0"/>
              <a:ea typeface="+mn-ea"/>
              <a:cs typeface="Arial" charset="0"/>
            </a:endParaRPr>
          </a:p>
          <a:p>
            <a:pPr lvl="1">
              <a:defRPr/>
            </a:pPr>
            <a:r>
              <a:rPr lang="en-US" altLang="en-US" sz="3200" dirty="0">
                <a:latin typeface="Arial" charset="0"/>
                <a:ea typeface="+mn-ea"/>
                <a:cs typeface="Arial" charset="0"/>
              </a:rPr>
              <a:t>Most powerful of the five forces</a:t>
            </a:r>
          </a:p>
          <a:p>
            <a:pPr lvl="1">
              <a:defRPr/>
            </a:pPr>
            <a:endParaRPr lang="en-US" altLang="en-US" sz="3200" dirty="0">
              <a:latin typeface="Arial" charset="0"/>
              <a:ea typeface="+mn-ea"/>
              <a:cs typeface="Arial" charset="0"/>
            </a:endParaRPr>
          </a:p>
          <a:p>
            <a:pPr lvl="1">
              <a:defRPr/>
            </a:pPr>
            <a:r>
              <a:rPr lang="en-US" altLang="en-US" sz="3200" dirty="0">
                <a:latin typeface="Arial" charset="0"/>
                <a:ea typeface="+mn-ea"/>
                <a:cs typeface="Arial" charset="0"/>
              </a:rPr>
              <a:t>Focus on competitive advantage of strategies over other firms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78</a:t>
            </a:fld>
            <a:endParaRPr lang="en-US" altLang="en-US" dirty="0"/>
          </a:p>
        </p:txBody>
      </p:sp>
    </p:spTree>
    <p:extLst>
      <p:ext uri="{BB962C8B-B14F-4D97-AF65-F5344CB8AC3E}">
        <p14:creationId xmlns:p14="http://schemas.microsoft.com/office/powerpoint/2010/main" val="396271332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304800" y="304800"/>
            <a:ext cx="8153400" cy="990600"/>
          </a:xfrm>
        </p:spPr>
        <p:txBody>
          <a:bodyPr/>
          <a:lstStyle/>
          <a:p>
            <a:pPr>
              <a:defRPr/>
            </a:pPr>
            <a:r>
              <a:rPr lang="en-US" altLang="en-US" dirty="0">
                <a:latin typeface="Arial" charset="0"/>
                <a:ea typeface="+mj-ea"/>
                <a:cs typeface="Arial" charset="0"/>
              </a:rPr>
              <a:t>The Five-Forces Model</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8131" name="Rectangle 6"/>
          <p:cNvSpPr>
            <a:spLocks noChangeArrowheads="1"/>
          </p:cNvSpPr>
          <p:nvPr/>
        </p:nvSpPr>
        <p:spPr bwMode="auto">
          <a:xfrm>
            <a:off x="457200" y="1219200"/>
            <a:ext cx="8001000"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r>
              <a:rPr lang="en-US" altLang="en-US" sz="1800" dirty="0"/>
              <a:t> </a:t>
            </a:r>
            <a:r>
              <a:rPr lang="en-US" altLang="en-US" b="1" dirty="0">
                <a:solidFill>
                  <a:srgbClr val="0099FF"/>
                </a:solidFill>
              </a:rPr>
              <a:t>TABLE 7-7</a:t>
            </a:r>
            <a:r>
              <a:rPr lang="en-US" altLang="en-US" dirty="0"/>
              <a:t>  </a:t>
            </a:r>
            <a:r>
              <a:rPr lang="en-US" altLang="en-US" sz="1800" b="1" dirty="0"/>
              <a:t>Conditions That Cause High Rivalry Among Competing Firms</a:t>
            </a:r>
          </a:p>
          <a:p>
            <a:pPr eaLnBrk="1" hangingPunct="1"/>
            <a:r>
              <a:rPr lang="en-US" altLang="en-US" dirty="0">
                <a:solidFill>
                  <a:srgbClr val="0099FF"/>
                </a:solidFill>
              </a:rPr>
              <a:t>▬▬▬▬▬▬▬▬▬▬▬▬▬▬▬▬▬▬▬▬▬▬▬▬▬▬▬▬▬▬▬▬▬▬▬▬▬▬  </a:t>
            </a:r>
            <a:r>
              <a:rPr lang="en-US" altLang="en-US" dirty="0"/>
              <a:t> </a:t>
            </a:r>
          </a:p>
          <a:p>
            <a:pPr eaLnBrk="1" hangingPunct="1"/>
            <a:r>
              <a:rPr lang="en-US" altLang="en-US" sz="2000" dirty="0">
                <a:latin typeface="Arial" panose="020B0604020202020204" pitchFamily="34" charset="0"/>
                <a:cs typeface="Arial" panose="020B0604020202020204" pitchFamily="34" charset="0"/>
              </a:rPr>
              <a:t>1. When the number of competing firms is high</a:t>
            </a:r>
          </a:p>
          <a:p>
            <a:pPr eaLnBrk="1" hangingPunct="1"/>
            <a:r>
              <a:rPr lang="en-US" altLang="en-US" sz="2000" dirty="0">
                <a:latin typeface="Arial" panose="020B0604020202020204" pitchFamily="34" charset="0"/>
                <a:cs typeface="Arial" panose="020B0604020202020204" pitchFamily="34" charset="0"/>
              </a:rPr>
              <a:t>2. When competing firms are of similar size</a:t>
            </a:r>
          </a:p>
          <a:p>
            <a:pPr eaLnBrk="1" hangingPunct="1"/>
            <a:r>
              <a:rPr lang="en-US" altLang="en-US" sz="2000" dirty="0">
                <a:latin typeface="Arial" panose="020B0604020202020204" pitchFamily="34" charset="0"/>
                <a:cs typeface="Arial" panose="020B0604020202020204" pitchFamily="34" charset="0"/>
              </a:rPr>
              <a:t>3. When competing firms have similar capabilities</a:t>
            </a:r>
          </a:p>
          <a:p>
            <a:pPr eaLnBrk="1" hangingPunct="1"/>
            <a:r>
              <a:rPr lang="en-US" altLang="en-US" sz="2000" dirty="0">
                <a:latin typeface="Arial" panose="020B0604020202020204" pitchFamily="34" charset="0"/>
                <a:cs typeface="Arial" panose="020B0604020202020204" pitchFamily="34" charset="0"/>
              </a:rPr>
              <a:t>4. When the demand for an industry’s products is falling</a:t>
            </a:r>
            <a:endParaRPr lang="en-US" altLang="ja-JP" sz="2000" dirty="0">
              <a:latin typeface="Arial" panose="020B0604020202020204" pitchFamily="34" charset="0"/>
              <a:cs typeface="Arial" panose="020B0604020202020204" pitchFamily="34" charset="0"/>
            </a:endParaRPr>
          </a:p>
          <a:p>
            <a:pPr eaLnBrk="1" hangingPunct="1"/>
            <a:r>
              <a:rPr lang="en-US" altLang="en-US" sz="2000" dirty="0">
                <a:latin typeface="Arial" panose="020B0604020202020204" pitchFamily="34" charset="0"/>
                <a:cs typeface="Arial" panose="020B0604020202020204" pitchFamily="34" charset="0"/>
              </a:rPr>
              <a:t>5. When the product or service prices in the industry are falling</a:t>
            </a:r>
          </a:p>
          <a:p>
            <a:pPr eaLnBrk="1" hangingPunct="1"/>
            <a:r>
              <a:rPr lang="en-US" altLang="en-US" sz="2000" dirty="0">
                <a:latin typeface="Arial" panose="020B0604020202020204" pitchFamily="34" charset="0"/>
                <a:cs typeface="Arial" panose="020B0604020202020204" pitchFamily="34" charset="0"/>
              </a:rPr>
              <a:t>6. When consumers can switch brands easily</a:t>
            </a:r>
          </a:p>
          <a:p>
            <a:pPr eaLnBrk="1" hangingPunct="1"/>
            <a:r>
              <a:rPr lang="en-US" altLang="en-US" sz="2000" dirty="0">
                <a:latin typeface="Arial" panose="020B0604020202020204" pitchFamily="34" charset="0"/>
                <a:cs typeface="Arial" panose="020B0604020202020204" pitchFamily="34" charset="0"/>
              </a:rPr>
              <a:t>7. When barriers to leaving the market are high</a:t>
            </a:r>
          </a:p>
          <a:p>
            <a:pPr eaLnBrk="1" hangingPunct="1"/>
            <a:r>
              <a:rPr lang="en-US" altLang="en-US" sz="2000" dirty="0">
                <a:latin typeface="Arial" panose="020B0604020202020204" pitchFamily="34" charset="0"/>
                <a:cs typeface="Arial" panose="020B0604020202020204" pitchFamily="34" charset="0"/>
              </a:rPr>
              <a:t>8. When barriers to entering the market are low</a:t>
            </a:r>
          </a:p>
          <a:p>
            <a:pPr eaLnBrk="1" hangingPunct="1"/>
            <a:r>
              <a:rPr lang="en-US" altLang="en-US" sz="2000" dirty="0">
                <a:latin typeface="Arial" panose="020B0604020202020204" pitchFamily="34" charset="0"/>
                <a:cs typeface="Arial" panose="020B0604020202020204" pitchFamily="34" charset="0"/>
              </a:rPr>
              <a:t>9. When fixed costs are high among competing firms </a:t>
            </a:r>
          </a:p>
          <a:p>
            <a:pPr eaLnBrk="1" hangingPunct="1"/>
            <a:r>
              <a:rPr lang="en-US" altLang="en-US" sz="2000" dirty="0">
                <a:latin typeface="Arial" panose="020B0604020202020204" pitchFamily="34" charset="0"/>
                <a:cs typeface="Arial" panose="020B0604020202020204" pitchFamily="34" charset="0"/>
              </a:rPr>
              <a:t>10. When the product is perishable</a:t>
            </a:r>
          </a:p>
          <a:p>
            <a:pPr eaLnBrk="1" hangingPunct="1"/>
            <a:r>
              <a:rPr lang="en-US" altLang="en-US" sz="2000" dirty="0">
                <a:latin typeface="Arial" panose="020B0604020202020204" pitchFamily="34" charset="0"/>
                <a:cs typeface="Arial" panose="020B0604020202020204" pitchFamily="34" charset="0"/>
              </a:rPr>
              <a:t>11. When rivals have excess capacity</a:t>
            </a:r>
          </a:p>
          <a:p>
            <a:pPr eaLnBrk="1" hangingPunct="1"/>
            <a:r>
              <a:rPr lang="en-US" altLang="en-US" sz="2000" dirty="0">
                <a:latin typeface="Arial" panose="020B0604020202020204" pitchFamily="34" charset="0"/>
                <a:cs typeface="Arial" panose="020B0604020202020204" pitchFamily="34" charset="0"/>
              </a:rPr>
              <a:t>12. When consumer demand is falling</a:t>
            </a:r>
          </a:p>
          <a:p>
            <a:pPr eaLnBrk="1" hangingPunct="1"/>
            <a:r>
              <a:rPr lang="en-US" altLang="en-US" sz="2000" dirty="0">
                <a:latin typeface="Arial" panose="020B0604020202020204" pitchFamily="34" charset="0"/>
                <a:cs typeface="Arial" panose="020B0604020202020204" pitchFamily="34" charset="0"/>
              </a:rPr>
              <a:t>13. When rivals have excess inventory</a:t>
            </a:r>
          </a:p>
          <a:p>
            <a:pPr eaLnBrk="1" hangingPunct="1"/>
            <a:r>
              <a:rPr lang="en-US" altLang="en-US" sz="2000" dirty="0">
                <a:latin typeface="Arial" panose="020B0604020202020204" pitchFamily="34" charset="0"/>
                <a:cs typeface="Arial" panose="020B0604020202020204" pitchFamily="34" charset="0"/>
              </a:rPr>
              <a:t>14. When rivals sell similar products/services</a:t>
            </a:r>
          </a:p>
          <a:p>
            <a:pPr eaLnBrk="1" hangingPunct="1"/>
            <a:r>
              <a:rPr lang="en-US" altLang="en-US" sz="2000" dirty="0">
                <a:latin typeface="Arial" panose="020B0604020202020204" pitchFamily="34" charset="0"/>
                <a:cs typeface="Arial" panose="020B0604020202020204" pitchFamily="34" charset="0"/>
              </a:rPr>
              <a:t>15. When mergers are common in the industry</a:t>
            </a:r>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79</a:t>
            </a:fld>
            <a:endParaRPr lang="en-US" altLang="en-US" dirty="0"/>
          </a:p>
        </p:txBody>
      </p:sp>
    </p:spTree>
    <p:extLst>
      <p:ext uri="{BB962C8B-B14F-4D97-AF65-F5344CB8AC3E}">
        <p14:creationId xmlns:p14="http://schemas.microsoft.com/office/powerpoint/2010/main" val="176247551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1203"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Potential Entry of New Competitors</a:t>
            </a:r>
          </a:p>
          <a:p>
            <a:pPr>
              <a:defRPr/>
            </a:pPr>
            <a:endParaRPr lang="en-US" altLang="en-US" sz="3600" b="1" dirty="0">
              <a:latin typeface="Arial" charset="0"/>
              <a:ea typeface="+mn-ea"/>
              <a:cs typeface="Arial" charset="0"/>
            </a:endParaRPr>
          </a:p>
          <a:p>
            <a:pPr lvl="1">
              <a:defRPr/>
            </a:pPr>
            <a:r>
              <a:rPr lang="en-US" altLang="en-US" sz="3200" dirty="0">
                <a:latin typeface="Arial" charset="0"/>
                <a:ea typeface="+mn-ea"/>
                <a:cs typeface="Arial" charset="0"/>
              </a:rPr>
              <a:t>Barriers to entry are important</a:t>
            </a:r>
          </a:p>
          <a:p>
            <a:pPr lvl="1">
              <a:defRPr/>
            </a:pPr>
            <a:endParaRPr lang="en-US" altLang="en-US" sz="3200" dirty="0">
              <a:latin typeface="Arial" charset="0"/>
              <a:ea typeface="+mn-ea"/>
              <a:cs typeface="Arial" charset="0"/>
            </a:endParaRPr>
          </a:p>
          <a:p>
            <a:pPr lvl="1">
              <a:defRPr/>
            </a:pPr>
            <a:r>
              <a:rPr lang="en-US" altLang="en-US" sz="3200" dirty="0">
                <a:latin typeface="Arial" charset="0"/>
                <a:ea typeface="+mn-ea"/>
                <a:cs typeface="Arial" charset="0"/>
              </a:rPr>
              <a:t>Quality, pricing, and marketing can overcome barriers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80</a:t>
            </a:fld>
            <a:endParaRPr lang="en-US" altLang="en-US" dirty="0"/>
          </a:p>
        </p:txBody>
      </p:sp>
    </p:spTree>
    <p:extLst>
      <p:ext uri="{BB962C8B-B14F-4D97-AF65-F5344CB8AC3E}">
        <p14:creationId xmlns:p14="http://schemas.microsoft.com/office/powerpoint/2010/main" val="334991287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altLang="en-US" dirty="0">
                <a:latin typeface="Arial" charset="0"/>
                <a:ea typeface="+mj-ea"/>
                <a:cs typeface="Arial" charset="0"/>
              </a:rPr>
              <a:t>Barriers to Entry</a:t>
            </a:r>
          </a:p>
        </p:txBody>
      </p:sp>
      <p:sp>
        <p:nvSpPr>
          <p:cNvPr id="52227" name="Content Placeholder 2"/>
          <p:cNvSpPr>
            <a:spLocks noGrp="1"/>
          </p:cNvSpPr>
          <p:nvPr>
            <p:ph idx="1"/>
          </p:nvPr>
        </p:nvSpPr>
        <p:spPr/>
        <p:txBody>
          <a:bodyPr>
            <a:normAutofit lnSpcReduction="10000"/>
          </a:bodyPr>
          <a:lstStyle/>
          <a:p>
            <a:pPr>
              <a:defRPr/>
            </a:pPr>
            <a:r>
              <a:rPr lang="en-US" altLang="en-US" sz="2800" dirty="0">
                <a:latin typeface="Arial" charset="0"/>
                <a:ea typeface="+mn-ea"/>
                <a:cs typeface="Arial" charset="0"/>
              </a:rPr>
              <a:t>Need to gain economies of scale quickly</a:t>
            </a:r>
          </a:p>
          <a:p>
            <a:pPr>
              <a:defRPr/>
            </a:pPr>
            <a:r>
              <a:rPr lang="en-US" altLang="en-US" sz="2800" dirty="0">
                <a:latin typeface="Arial" charset="0"/>
                <a:ea typeface="+mn-ea"/>
                <a:cs typeface="Arial" charset="0"/>
              </a:rPr>
              <a:t>Need to gain technology and specialized know-how</a:t>
            </a:r>
          </a:p>
          <a:p>
            <a:pPr>
              <a:defRPr/>
            </a:pPr>
            <a:r>
              <a:rPr lang="en-US" altLang="en-US" sz="2800" dirty="0">
                <a:latin typeface="Arial" charset="0"/>
                <a:ea typeface="+mn-ea"/>
                <a:cs typeface="Arial" charset="0"/>
              </a:rPr>
              <a:t>Lack of experience</a:t>
            </a:r>
          </a:p>
          <a:p>
            <a:pPr>
              <a:defRPr/>
            </a:pPr>
            <a:r>
              <a:rPr lang="en-US" altLang="en-US" sz="2800" dirty="0">
                <a:latin typeface="Arial" charset="0"/>
                <a:ea typeface="+mn-ea"/>
                <a:cs typeface="Arial" charset="0"/>
              </a:rPr>
              <a:t>Strong customer loyalty</a:t>
            </a:r>
          </a:p>
          <a:p>
            <a:pPr>
              <a:defRPr/>
            </a:pPr>
            <a:r>
              <a:rPr lang="en-US" altLang="en-US" sz="2800" dirty="0">
                <a:latin typeface="Arial" charset="0"/>
                <a:ea typeface="+mn-ea"/>
                <a:cs typeface="Arial" charset="0"/>
              </a:rPr>
              <a:t>Strong brand preferences</a:t>
            </a:r>
          </a:p>
          <a:p>
            <a:pPr>
              <a:defRPr/>
            </a:pPr>
            <a:r>
              <a:rPr lang="en-US" altLang="en-US" sz="2800" dirty="0">
                <a:latin typeface="Arial" charset="0"/>
                <a:ea typeface="+mn-ea"/>
                <a:cs typeface="Arial" charset="0"/>
              </a:rPr>
              <a:t>Large capital requirements </a:t>
            </a:r>
          </a:p>
          <a:p>
            <a:pPr>
              <a:defRPr/>
            </a:pPr>
            <a:r>
              <a:rPr lang="en-US" altLang="en-US" sz="2800" dirty="0">
                <a:latin typeface="Arial" charset="0"/>
                <a:ea typeface="+mn-ea"/>
                <a:cs typeface="Arial" charset="0"/>
              </a:rPr>
              <a:t>Lack of adequate distribution channels</a:t>
            </a:r>
          </a:p>
          <a:p>
            <a:pPr>
              <a:defRPr/>
            </a:pPr>
            <a:r>
              <a:rPr lang="en-US" altLang="en-US" sz="2800" dirty="0">
                <a:latin typeface="Arial" pitchFamily="34" charset="0"/>
                <a:cs typeface="Arial" pitchFamily="34" charset="0"/>
              </a:rPr>
              <a:t>Government regulatory policies</a:t>
            </a:r>
          </a:p>
          <a:p>
            <a:pPr marL="0" indent="0">
              <a:buNone/>
              <a:defRPr/>
            </a:pPr>
            <a:endParaRPr lang="en-US" altLang="en-US" sz="2800" dirty="0">
              <a:latin typeface="Arial" charset="0"/>
              <a:ea typeface="+mn-ea"/>
              <a:cs typeface="Arial"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81</a:t>
            </a:fld>
            <a:endParaRPr lang="en-US" altLang="en-US" dirty="0"/>
          </a:p>
        </p:txBody>
      </p:sp>
    </p:spTree>
    <p:extLst>
      <p:ext uri="{BB962C8B-B14F-4D97-AF65-F5344CB8AC3E}">
        <p14:creationId xmlns:p14="http://schemas.microsoft.com/office/powerpoint/2010/main" val="419333065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2226" name="Rectangle 3"/>
          <p:cNvSpPr>
            <a:spLocks noGrp="1" noChangeArrowheads="1"/>
          </p:cNvSpPr>
          <p:nvPr>
            <p:ph idx="1"/>
          </p:nvPr>
        </p:nvSpPr>
        <p:spPr/>
        <p:txBody>
          <a:bodyPr>
            <a:normAutofit/>
          </a:bodyPr>
          <a:lstStyle/>
          <a:p>
            <a:r>
              <a:rPr lang="en-US" altLang="en-US" sz="3600" b="1" dirty="0">
                <a:latin typeface="Arial" pitchFamily="34" charset="0"/>
                <a:cs typeface="Arial" pitchFamily="34" charset="0"/>
              </a:rPr>
              <a:t>Potential development of substitute products</a:t>
            </a:r>
          </a:p>
          <a:p>
            <a:pPr lvl="1"/>
            <a:r>
              <a:rPr lang="en-US" altLang="en-US" sz="3200" dirty="0">
                <a:latin typeface="Arial" pitchFamily="34" charset="0"/>
                <a:cs typeface="Arial" pitchFamily="34" charset="0"/>
              </a:rPr>
              <a:t>Pressure increases when:</a:t>
            </a:r>
          </a:p>
          <a:p>
            <a:pPr lvl="1"/>
            <a:endParaRPr lang="en-US" altLang="en-US" sz="3200" dirty="0">
              <a:latin typeface="Arial" pitchFamily="34" charset="0"/>
              <a:cs typeface="Arial" pitchFamily="34" charset="0"/>
            </a:endParaRPr>
          </a:p>
          <a:p>
            <a:pPr lvl="2"/>
            <a:r>
              <a:rPr lang="en-US" altLang="en-US" sz="2800" dirty="0">
                <a:latin typeface="Arial" pitchFamily="34" charset="0"/>
                <a:cs typeface="Arial" pitchFamily="34" charset="0"/>
              </a:rPr>
              <a:t>Prices of substitutes decrease</a:t>
            </a:r>
          </a:p>
          <a:p>
            <a:pPr lvl="2"/>
            <a:endParaRPr lang="en-US" altLang="en-US" sz="2800" dirty="0">
              <a:latin typeface="Arial" pitchFamily="34" charset="0"/>
              <a:cs typeface="Arial" pitchFamily="34" charset="0"/>
            </a:endParaRPr>
          </a:p>
          <a:p>
            <a:pPr lvl="2"/>
            <a:r>
              <a:rPr lang="en-US" altLang="en-US" sz="2800" dirty="0">
                <a:latin typeface="Arial" pitchFamily="34" charset="0"/>
                <a:cs typeface="Arial" pitchFamily="34" charset="0"/>
              </a:rPr>
              <a:t>Consumers</a:t>
            </a:r>
            <a:r>
              <a:rPr lang="en-US" altLang="ja-JP" sz="2800" dirty="0">
                <a:latin typeface="Arial" pitchFamily="34" charset="0"/>
                <a:cs typeface="Arial" pitchFamily="34" charset="0"/>
              </a:rPr>
              <a:t>' switching costs decrease</a:t>
            </a:r>
            <a:endParaRPr lang="en-US" altLang="en-US" sz="28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82</a:t>
            </a:fld>
            <a:endParaRPr lang="en-US" altLang="en-US" dirty="0"/>
          </a:p>
        </p:txBody>
      </p:sp>
    </p:spTree>
    <p:extLst>
      <p:ext uri="{BB962C8B-B14F-4D97-AF65-F5344CB8AC3E}">
        <p14:creationId xmlns:p14="http://schemas.microsoft.com/office/powerpoint/2010/main" val="239080007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402"/>
          <p:cNvSpPr>
            <a:spLocks noGrp="1" noChangeArrowheads="1"/>
          </p:cNvSpPr>
          <p:nvPr>
            <p:ph type="title"/>
          </p:nvPr>
        </p:nvSpPr>
        <p:spPr/>
        <p:txBody>
          <a:bodyPr>
            <a:normAutofit/>
          </a:bodyPr>
          <a:lstStyle/>
          <a:p>
            <a:pPr>
              <a:defRPr/>
            </a:pPr>
            <a:r>
              <a:rPr lang="en-US" altLang="zh-TW" dirty="0">
                <a:latin typeface="Arial" charset="0"/>
                <a:cs typeface="Arial" charset="0"/>
              </a:rPr>
              <a:t>Group Discussion</a:t>
            </a:r>
            <a:endParaRPr lang="en-US" dirty="0">
              <a:latin typeface="Arial" charset="0"/>
              <a:cs typeface="Arial" charset="0"/>
            </a:endParaRPr>
          </a:p>
        </p:txBody>
      </p:sp>
      <p:sp>
        <p:nvSpPr>
          <p:cNvPr id="95235" name="Rectangle 3"/>
          <p:cNvSpPr txBox="1">
            <a:spLocks noChangeArrowheads="1"/>
          </p:cNvSpPr>
          <p:nvPr/>
        </p:nvSpPr>
        <p:spPr bwMode="auto">
          <a:xfrm>
            <a:off x="762000" y="1600200"/>
            <a:ext cx="7924800"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spcBef>
                <a:spcPct val="20000"/>
              </a:spcBef>
              <a:buClr>
                <a:schemeClr val="accent1"/>
              </a:buClr>
              <a:buSzPct val="75000"/>
              <a:buFont typeface="Monotype Sorts"/>
              <a:buChar char="n"/>
              <a:defRPr sz="3200">
                <a:solidFill>
                  <a:schemeClr val="tx1"/>
                </a:solidFill>
                <a:latin typeface="Arial" pitchFamily="34" charset="0"/>
              </a:defRPr>
            </a:lvl1pPr>
            <a:lvl2pPr marL="342900" indent="-342900">
              <a:spcBef>
                <a:spcPct val="20000"/>
              </a:spcBef>
              <a:buClr>
                <a:srgbClr val="FC0128"/>
              </a:buClr>
              <a:buSzPct val="100000"/>
              <a:buChar char="&gt;"/>
              <a:defRPr sz="2800">
                <a:solidFill>
                  <a:schemeClr val="tx1"/>
                </a:solidFill>
                <a:latin typeface="Arial" pitchFamily="34" charset="0"/>
              </a:defRPr>
            </a:lvl2pPr>
            <a:lvl3pPr marL="1143000" indent="-228600">
              <a:spcBef>
                <a:spcPct val="20000"/>
              </a:spcBef>
              <a:buClr>
                <a:schemeClr val="tx1"/>
              </a:buClr>
              <a:buSzPct val="100000"/>
              <a:buChar char="»"/>
              <a:defRPr sz="2400">
                <a:solidFill>
                  <a:schemeClr val="tx1"/>
                </a:solidFill>
                <a:latin typeface="Arial" pitchFamily="34" charset="0"/>
              </a:defRPr>
            </a:lvl3pPr>
            <a:lvl4pPr marL="1600200" indent="-228600">
              <a:spcBef>
                <a:spcPct val="20000"/>
              </a:spcBef>
              <a:buClr>
                <a:schemeClr val="hlink"/>
              </a:buClr>
              <a:buSzPct val="65000"/>
              <a:buFont typeface="Monotype Sorts"/>
              <a:buChar char="n"/>
              <a:defRPr sz="2000">
                <a:solidFill>
                  <a:schemeClr val="tx1"/>
                </a:solidFill>
                <a:latin typeface="Arial" pitchFamily="34" charset="0"/>
              </a:defRPr>
            </a:lvl4pPr>
            <a:lvl5pPr marL="2057400" indent="-228600">
              <a:spcBef>
                <a:spcPct val="20000"/>
              </a:spcBef>
              <a:buClr>
                <a:schemeClr val="tx1"/>
              </a:buClr>
              <a:buSzPct val="100000"/>
              <a:buChar char="–"/>
              <a:defRPr sz="2000">
                <a:solidFill>
                  <a:schemeClr val="tx1"/>
                </a:solidFill>
                <a:latin typeface="Arial" pitchFamily="34"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Arial" pitchFamily="34"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Arial" pitchFamily="34"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Arial" pitchFamily="34"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Arial" pitchFamily="34" charset="0"/>
              </a:defRPr>
            </a:lvl9pPr>
          </a:lstStyle>
          <a:p>
            <a:pPr lvl="1" eaLnBrk="1" hangingPunct="1">
              <a:buClr>
                <a:schemeClr val="accent1"/>
              </a:buClr>
              <a:buSzPct val="75000"/>
              <a:buFont typeface="Wingdings" panose="05000000000000000000" pitchFamily="2" charset="2"/>
              <a:buChar char="v"/>
            </a:pPr>
            <a:r>
              <a:rPr lang="en-US" altLang="zh-TW" dirty="0">
                <a:latin typeface="Arial" charset="0"/>
                <a:ea typeface="+mn-ea"/>
                <a:cs typeface="Arial" charset="0"/>
              </a:rPr>
              <a:t>What could/ should the companies do if they face very high threat of substitutes?</a:t>
            </a:r>
          </a:p>
          <a:p>
            <a:pPr lvl="1" eaLnBrk="1" hangingPunct="1">
              <a:buClr>
                <a:schemeClr val="accent1"/>
              </a:buClr>
              <a:buSzPct val="75000"/>
              <a:buFont typeface="Wingdings" pitchFamily="2" charset="2"/>
              <a:buChar char="q"/>
            </a:pPr>
            <a:endParaRPr lang="en-US" altLang="zh-TW" b="1" i="1" dirty="0">
              <a:ea typeface="PMingLiU" pitchFamily="18" charset="-120"/>
            </a:endParaRPr>
          </a:p>
        </p:txBody>
      </p:sp>
    </p:spTree>
    <p:extLst>
      <p:ext uri="{BB962C8B-B14F-4D97-AF65-F5344CB8AC3E}">
        <p14:creationId xmlns:p14="http://schemas.microsoft.com/office/powerpoint/2010/main" val="129698827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5299" name="Rectangle 3"/>
          <p:cNvSpPr>
            <a:spLocks noGrp="1" noChangeArrowheads="1"/>
          </p:cNvSpPr>
          <p:nvPr>
            <p:ph idx="1"/>
          </p:nvPr>
        </p:nvSpPr>
        <p:spPr/>
        <p:txBody>
          <a:bodyPr/>
          <a:lstStyle/>
          <a:p>
            <a:pPr>
              <a:defRPr/>
            </a:pPr>
            <a:r>
              <a:rPr lang="en-US" altLang="en-US" b="1" dirty="0">
                <a:latin typeface="Arial" charset="0"/>
                <a:ea typeface="+mn-ea"/>
                <a:cs typeface="Arial" charset="0"/>
              </a:rPr>
              <a:t>Bargaining Power of Suppliers </a:t>
            </a:r>
            <a:r>
              <a:rPr lang="en-US" altLang="en-US" dirty="0">
                <a:latin typeface="Arial" charset="0"/>
                <a:ea typeface="+mn-ea"/>
                <a:cs typeface="Arial" charset="0"/>
              </a:rPr>
              <a:t>is increased when (there are):</a:t>
            </a:r>
          </a:p>
          <a:p>
            <a:pPr lvl="1">
              <a:defRPr/>
            </a:pPr>
            <a:r>
              <a:rPr lang="en-US" altLang="en-US" dirty="0">
                <a:latin typeface="Arial" charset="0"/>
                <a:ea typeface="+mn-ea"/>
                <a:cs typeface="Arial" charset="0"/>
              </a:rPr>
              <a:t>Few suppliers</a:t>
            </a:r>
          </a:p>
          <a:p>
            <a:pPr lvl="1">
              <a:defRPr/>
            </a:pPr>
            <a:r>
              <a:rPr lang="en-US" altLang="en-US" dirty="0">
                <a:latin typeface="Arial" charset="0"/>
                <a:ea typeface="+mn-ea"/>
                <a:cs typeface="Arial" charset="0"/>
              </a:rPr>
              <a:t>Few substitutes</a:t>
            </a:r>
          </a:p>
          <a:p>
            <a:pPr lvl="1">
              <a:defRPr/>
            </a:pPr>
            <a:r>
              <a:rPr lang="en-US" altLang="en-US" dirty="0">
                <a:latin typeface="Arial" charset="0"/>
                <a:ea typeface="+mn-ea"/>
                <a:cs typeface="Arial" charset="0"/>
              </a:rPr>
              <a:t>Costs of switching raw materials is high</a:t>
            </a:r>
          </a:p>
          <a:p>
            <a:pPr>
              <a:defRPr/>
            </a:pPr>
            <a:r>
              <a:rPr lang="en-US" altLang="en-US" dirty="0">
                <a:latin typeface="Arial" charset="0"/>
                <a:ea typeface="+mn-ea"/>
                <a:cs typeface="Arial" charset="0"/>
              </a:rPr>
              <a:t>Backward integration is gaining control or ownership of suppliers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84</a:t>
            </a:fld>
            <a:endParaRPr lang="en-US" altLang="en-US" dirty="0"/>
          </a:p>
        </p:txBody>
      </p:sp>
    </p:spTree>
    <p:extLst>
      <p:ext uri="{BB962C8B-B14F-4D97-AF65-F5344CB8AC3E}">
        <p14:creationId xmlns:p14="http://schemas.microsoft.com/office/powerpoint/2010/main" val="343390697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defRPr/>
            </a:pPr>
            <a:r>
              <a:rPr lang="en-US" altLang="en-US" dirty="0">
                <a:latin typeface="Arial" charset="0"/>
                <a:ea typeface="+mj-ea"/>
                <a:cs typeface="Arial" charset="0"/>
              </a:rPr>
              <a:t>The Five-Forces Model</a:t>
            </a:r>
          </a:p>
        </p:txBody>
      </p:sp>
      <p:sp>
        <p:nvSpPr>
          <p:cNvPr id="56323" name="Rectangle 3"/>
          <p:cNvSpPr>
            <a:spLocks noGrp="1" noChangeArrowheads="1"/>
          </p:cNvSpPr>
          <p:nvPr>
            <p:ph idx="1"/>
          </p:nvPr>
        </p:nvSpPr>
        <p:spPr/>
        <p:txBody>
          <a:bodyPr>
            <a:normAutofit/>
          </a:bodyPr>
          <a:lstStyle/>
          <a:p>
            <a:pPr>
              <a:defRPr/>
            </a:pPr>
            <a:r>
              <a:rPr lang="en-US" altLang="en-US" sz="3600" b="1" dirty="0">
                <a:latin typeface="Arial" charset="0"/>
                <a:ea typeface="+mn-ea"/>
                <a:cs typeface="Arial" charset="0"/>
              </a:rPr>
              <a:t>Bargaining power of consumers</a:t>
            </a:r>
          </a:p>
          <a:p>
            <a:pPr lvl="1">
              <a:defRPr/>
            </a:pPr>
            <a:r>
              <a:rPr lang="en-US" altLang="en-US" sz="3200" dirty="0">
                <a:latin typeface="Arial" charset="0"/>
                <a:ea typeface="+mn-ea"/>
                <a:cs typeface="Arial" charset="0"/>
              </a:rPr>
              <a:t>Customers being concentrated or buying in volume affects intensity of competition</a:t>
            </a:r>
          </a:p>
          <a:p>
            <a:pPr lvl="1">
              <a:defRPr/>
            </a:pPr>
            <a:r>
              <a:rPr lang="en-US" altLang="en-US" sz="3200" dirty="0">
                <a:latin typeface="Arial" charset="0"/>
                <a:ea typeface="+mn-ea"/>
                <a:cs typeface="Arial" charset="0"/>
              </a:rPr>
              <a:t>Consumer power is higher where products are standard or undifferentiated</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85</a:t>
            </a:fld>
            <a:endParaRPr lang="en-US" altLang="en-US" dirty="0"/>
          </a:p>
        </p:txBody>
      </p:sp>
    </p:spTree>
    <p:extLst>
      <p:ext uri="{BB962C8B-B14F-4D97-AF65-F5344CB8AC3E}">
        <p14:creationId xmlns:p14="http://schemas.microsoft.com/office/powerpoint/2010/main" val="242325242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pPr>
              <a:defRPr/>
            </a:pPr>
            <a:r>
              <a:rPr lang="en-US" altLang="en-US" sz="4000" dirty="0">
                <a:latin typeface="Arial" charset="0"/>
                <a:ea typeface="+mj-ea"/>
                <a:cs typeface="Arial" charset="0"/>
              </a:rPr>
              <a:t>Conditions Where Consumers Gain  Bargaining Power</a:t>
            </a:r>
          </a:p>
        </p:txBody>
      </p:sp>
      <p:sp>
        <p:nvSpPr>
          <p:cNvPr id="55298" name="Rectangle 3"/>
          <p:cNvSpPr>
            <a:spLocks noGrp="1" noChangeArrowheads="1"/>
          </p:cNvSpPr>
          <p:nvPr>
            <p:ph idx="1"/>
          </p:nvPr>
        </p:nvSpPr>
        <p:spPr>
          <a:xfrm>
            <a:off x="304800" y="1752600"/>
            <a:ext cx="8686800" cy="4525963"/>
          </a:xfrm>
        </p:spPr>
        <p:txBody>
          <a:bodyPr/>
          <a:lstStyle/>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can inexpensively switch</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are particularly important</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sellers are struggling in the face of falling consumer demand</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are informed about sellers</a:t>
            </a:r>
            <a:r>
              <a:rPr lang="en-US" altLang="ja-JP" sz="2800" dirty="0">
                <a:latin typeface="Arial" pitchFamily="34" charset="0"/>
                <a:cs typeface="Arial" pitchFamily="34" charset="0"/>
              </a:rPr>
              <a:t>' products, </a:t>
            </a:r>
            <a:r>
              <a:rPr lang="en-US" altLang="en-US" sz="2800" dirty="0">
                <a:latin typeface="Arial" pitchFamily="34" charset="0"/>
                <a:cs typeface="Arial" pitchFamily="34" charset="0"/>
              </a:rPr>
              <a:t>prices, and costs</a:t>
            </a:r>
          </a:p>
          <a:p>
            <a:pPr marL="514350" indent="-514350">
              <a:spcBef>
                <a:spcPct val="0"/>
              </a:spcBef>
              <a:buClr>
                <a:srgbClr val="376092"/>
              </a:buClr>
              <a:buFont typeface="+mj-lt"/>
              <a:buAutoNum type="arabicPeriod"/>
            </a:pPr>
            <a:r>
              <a:rPr lang="en-US" altLang="en-US" sz="2800" dirty="0">
                <a:latin typeface="Arial" pitchFamily="34" charset="0"/>
                <a:cs typeface="Arial" pitchFamily="34" charset="0"/>
              </a:rPr>
              <a:t>If buyers have discretion in whether and when  they purchase the product</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86</a:t>
            </a:fld>
            <a:endParaRPr lang="en-US" altLang="en-US" dirty="0"/>
          </a:p>
        </p:txBody>
      </p:sp>
    </p:spTree>
    <p:extLst>
      <p:ext uri="{BB962C8B-B14F-4D97-AF65-F5344CB8AC3E}">
        <p14:creationId xmlns:p14="http://schemas.microsoft.com/office/powerpoint/2010/main" val="23995331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3">
            <a:extLst>
              <a:ext uri="{FF2B5EF4-FFF2-40B4-BE49-F238E27FC236}">
                <a16:creationId xmlns:a16="http://schemas.microsoft.com/office/drawing/2014/main" id="{6FC3D7D8-6EBD-44BB-BB65-DA190E26667E}"/>
              </a:ext>
            </a:extLst>
          </p:cNvPr>
          <p:cNvSpPr txBox="1">
            <a:spLocks noChangeArrowheads="1"/>
          </p:cNvSpPr>
          <p:nvPr/>
        </p:nvSpPr>
        <p:spPr>
          <a:xfrm>
            <a:off x="762000" y="1662113"/>
            <a:ext cx="8077200" cy="321468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buFont typeface="Wingdings" panose="05000000000000000000" pitchFamily="2" charset="2"/>
              <a:buChar char="v"/>
              <a:defRPr/>
            </a:pPr>
            <a:r>
              <a:rPr lang="en-US" sz="3600" dirty="0">
                <a:ea typeface="PMingLiU" panose="02020500000000000000" pitchFamily="18" charset="-120"/>
              </a:rPr>
              <a:t>How would you relate the 5 these competitive forces with the “profit potential”?</a:t>
            </a:r>
            <a:endParaRPr lang="en-HK" sz="3600" dirty="0">
              <a:ea typeface="PMingLiU" panose="02020500000000000000" pitchFamily="18" charset="-120"/>
            </a:endParaRPr>
          </a:p>
        </p:txBody>
      </p:sp>
      <p:sp>
        <p:nvSpPr>
          <p:cNvPr id="2" name="Title 1"/>
          <p:cNvSpPr>
            <a:spLocks noGrp="1"/>
          </p:cNvSpPr>
          <p:nvPr>
            <p:ph type="title"/>
          </p:nvPr>
        </p:nvSpPr>
        <p:spPr/>
        <p:txBody>
          <a:bodyPr/>
          <a:lstStyle/>
          <a:p>
            <a:r>
              <a:rPr lang="en-HK" dirty="0" smtClean="0"/>
              <a:t>Group Discussion</a:t>
            </a:r>
            <a:endParaRPr lang="en-US" dirty="0"/>
          </a:p>
        </p:txBody>
      </p:sp>
    </p:spTree>
    <p:extLst>
      <p:ext uri="{BB962C8B-B14F-4D97-AF65-F5344CB8AC3E}">
        <p14:creationId xmlns:p14="http://schemas.microsoft.com/office/powerpoint/2010/main" val="14662503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9570" name="Rectangle 9"/>
          <p:cNvSpPr>
            <a:spLocks noGrp="1" noChangeArrowheads="1"/>
          </p:cNvSpPr>
          <p:nvPr>
            <p:ph type="title"/>
          </p:nvPr>
        </p:nvSpPr>
        <p:spPr>
          <a:xfrm>
            <a:off x="0" y="0"/>
            <a:ext cx="9144000" cy="740229"/>
          </a:xfrm>
        </p:spPr>
        <p:txBody>
          <a:bodyPr/>
          <a:lstStyle/>
          <a:p>
            <a:r>
              <a:rPr lang="en-US" dirty="0"/>
              <a:t>KEY SUCCESS FACTORS</a:t>
            </a:r>
          </a:p>
        </p:txBody>
      </p:sp>
      <p:sp>
        <p:nvSpPr>
          <p:cNvPr id="107523" name="Rectangle 10"/>
          <p:cNvSpPr>
            <a:spLocks noGrp="1" noChangeArrowheads="1"/>
          </p:cNvSpPr>
          <p:nvPr>
            <p:ph idx="1"/>
          </p:nvPr>
        </p:nvSpPr>
        <p:spPr/>
        <p:txBody>
          <a:bodyPr/>
          <a:lstStyle/>
          <a:p>
            <a:r>
              <a:rPr lang="en-US" dirty="0">
                <a:solidFill>
                  <a:srgbClr val="FF0000"/>
                </a:solidFill>
              </a:rPr>
              <a:t>Key success factors (KSFs)</a:t>
            </a:r>
          </a:p>
          <a:p>
            <a:pPr lvl="1"/>
            <a:r>
              <a:rPr lang="en-US" b="1" i="1" dirty="0">
                <a:solidFill>
                  <a:srgbClr val="FF0000"/>
                </a:solidFill>
              </a:rPr>
              <a:t>Are the strategy elements, product and service attributes, operational approaches, resources, and competitive capabilities that are necessary for competitive success</a:t>
            </a:r>
            <a:r>
              <a:rPr lang="en-US" dirty="0"/>
              <a:t> by any and all firms in an industry.</a:t>
            </a:r>
          </a:p>
          <a:p>
            <a:pPr lvl="1"/>
            <a:r>
              <a:rPr lang="en-US" dirty="0"/>
              <a:t>These </a:t>
            </a:r>
            <a:r>
              <a:rPr lang="en-US" b="1" i="1" dirty="0">
                <a:solidFill>
                  <a:srgbClr val="FF0000"/>
                </a:solidFill>
              </a:rPr>
              <a:t>vary from industry to industry</a:t>
            </a:r>
            <a:r>
              <a:rPr lang="en-US" dirty="0"/>
              <a:t>, and over time within the same industry, and in importance as drivers of change and competitive conditions change.</a:t>
            </a:r>
          </a:p>
        </p:txBody>
      </p:sp>
    </p:spTree>
    <p:extLst>
      <p:ext uri="{BB962C8B-B14F-4D97-AF65-F5344CB8AC3E}">
        <p14:creationId xmlns:p14="http://schemas.microsoft.com/office/powerpoint/2010/main" val="242183045"/>
      </p:ext>
    </p:extLst>
  </p:cSld>
  <p:clrMapOvr>
    <a:masterClrMapping/>
  </p:clrMapOvr>
  <p:transition spd="med"/>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CORE CONCEPT</a:t>
            </a:r>
            <a:endParaRPr lang="en-US" sz="2000" dirty="0"/>
          </a:p>
        </p:txBody>
      </p:sp>
      <p:sp>
        <p:nvSpPr>
          <p:cNvPr id="2" name="Text Placeholder 1"/>
          <p:cNvSpPr>
            <a:spLocks noGrp="1"/>
          </p:cNvSpPr>
          <p:nvPr>
            <p:ph idx="1"/>
          </p:nvPr>
        </p:nvSpPr>
        <p:spPr/>
        <p:txBody>
          <a:bodyPr/>
          <a:lstStyle/>
          <a:p>
            <a:pPr marL="0" indent="0">
              <a:buNone/>
            </a:pPr>
            <a:r>
              <a:rPr lang="en-US" sz="3200" dirty="0"/>
              <a:t>Key success factors are the strategy elements, product and service attributes, operational approaches, resources, and competitive capabilities that are essential to surviving and thriving in the industry.</a:t>
            </a:r>
          </a:p>
        </p:txBody>
      </p:sp>
    </p:spTree>
    <p:extLst>
      <p:ext uri="{BB962C8B-B14F-4D97-AF65-F5344CB8AC3E}">
        <p14:creationId xmlns:p14="http://schemas.microsoft.com/office/powerpoint/2010/main" val="13939214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fontScale="90000"/>
          </a:bodyPr>
          <a:lstStyle/>
          <a:p>
            <a:pPr>
              <a:defRPr/>
            </a:pPr>
            <a:r>
              <a:rPr lang="en-US" altLang="en-US" sz="4000" dirty="0">
                <a:latin typeface="Arial" charset="0"/>
                <a:ea typeface="+mj-ea"/>
                <a:cs typeface="Arial" charset="0"/>
              </a:rPr>
              <a:t>Industry Analysis: The External Factor Evaluation (EFE) Matrix</a:t>
            </a:r>
          </a:p>
        </p:txBody>
      </p:sp>
      <p:sp>
        <p:nvSpPr>
          <p:cNvPr id="62467" name="Rectangle 3"/>
          <p:cNvSpPr>
            <a:spLocks noGrp="1" noChangeArrowheads="1"/>
          </p:cNvSpPr>
          <p:nvPr>
            <p:ph idx="1"/>
          </p:nvPr>
        </p:nvSpPr>
        <p:spPr>
          <a:xfrm>
            <a:off x="304800" y="1905000"/>
            <a:ext cx="8686800" cy="4525963"/>
          </a:xfrm>
        </p:spPr>
        <p:txBody>
          <a:bodyPr/>
          <a:lstStyle/>
          <a:p>
            <a:pPr marL="0" indent="0">
              <a:buNone/>
              <a:defRPr/>
            </a:pPr>
            <a:r>
              <a:rPr lang="en-US" altLang="en-US" dirty="0">
                <a:latin typeface="Arial" charset="0"/>
                <a:ea typeface="+mn-ea"/>
                <a:cs typeface="Arial" charset="0"/>
              </a:rPr>
              <a:t>Summarize and evaluate these factors:</a:t>
            </a:r>
          </a:p>
          <a:p>
            <a:pPr>
              <a:defRPr/>
            </a:pPr>
            <a:r>
              <a:rPr lang="en-US" altLang="en-US" dirty="0">
                <a:latin typeface="Arial" charset="0"/>
                <a:ea typeface="+mn-ea"/>
                <a:cs typeface="Arial" charset="0"/>
              </a:rPr>
              <a:t>Economic</a:t>
            </a:r>
          </a:p>
          <a:p>
            <a:pPr>
              <a:defRPr/>
            </a:pPr>
            <a:r>
              <a:rPr lang="en-US" altLang="en-US" dirty="0">
                <a:latin typeface="Arial" charset="0"/>
                <a:ea typeface="+mn-ea"/>
                <a:cs typeface="Arial" charset="0"/>
              </a:rPr>
              <a:t>Social</a:t>
            </a:r>
          </a:p>
          <a:p>
            <a:pPr>
              <a:defRPr/>
            </a:pPr>
            <a:r>
              <a:rPr lang="en-US" altLang="en-US" dirty="0">
                <a:latin typeface="Arial" charset="0"/>
                <a:ea typeface="+mn-ea"/>
                <a:cs typeface="Arial" charset="0"/>
              </a:rPr>
              <a:t>Cultural</a:t>
            </a:r>
          </a:p>
          <a:p>
            <a:pPr>
              <a:defRPr/>
            </a:pPr>
            <a:r>
              <a:rPr lang="en-US" altLang="en-US" dirty="0">
                <a:latin typeface="Arial" charset="0"/>
                <a:ea typeface="+mn-ea"/>
                <a:cs typeface="Arial" charset="0"/>
              </a:rPr>
              <a:t>Demographic</a:t>
            </a:r>
          </a:p>
          <a:p>
            <a:pPr>
              <a:defRPr/>
            </a:pPr>
            <a:r>
              <a:rPr lang="en-US" altLang="en-US" dirty="0">
                <a:latin typeface="Arial" charset="0"/>
                <a:ea typeface="+mn-ea"/>
                <a:cs typeface="Arial" charset="0"/>
              </a:rPr>
              <a:t>Environmental</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62468" name="Rectangle 4"/>
          <p:cNvSpPr>
            <a:spLocks noGrp="1" noChangeArrowheads="1"/>
          </p:cNvSpPr>
          <p:nvPr>
            <p:ph sz="half" idx="4294967295"/>
          </p:nvPr>
        </p:nvSpPr>
        <p:spPr>
          <a:xfrm>
            <a:off x="5105400" y="1905000"/>
            <a:ext cx="4038600" cy="4297363"/>
          </a:xfrm>
        </p:spPr>
        <p:txBody>
          <a:bodyPr/>
          <a:lstStyle/>
          <a:p>
            <a:endParaRPr lang="en-US" altLang="en-US" dirty="0">
              <a:latin typeface="Arial" pitchFamily="34" charset="0"/>
              <a:cs typeface="Arial" pitchFamily="34" charset="0"/>
            </a:endParaRPr>
          </a:p>
          <a:p>
            <a:r>
              <a:rPr lang="en-US" altLang="en-US" dirty="0">
                <a:latin typeface="Arial" pitchFamily="34" charset="0"/>
                <a:cs typeface="Arial" pitchFamily="34" charset="0"/>
              </a:rPr>
              <a:t>Political</a:t>
            </a:r>
          </a:p>
          <a:p>
            <a:r>
              <a:rPr lang="en-US" altLang="en-US" dirty="0">
                <a:latin typeface="Arial" pitchFamily="34" charset="0"/>
                <a:cs typeface="Arial" pitchFamily="34" charset="0"/>
              </a:rPr>
              <a:t>Governmental</a:t>
            </a:r>
          </a:p>
          <a:p>
            <a:r>
              <a:rPr lang="en-US" altLang="en-US" dirty="0">
                <a:latin typeface="Arial" pitchFamily="34" charset="0"/>
                <a:cs typeface="Arial" pitchFamily="34" charset="0"/>
              </a:rPr>
              <a:t>Legal</a:t>
            </a:r>
          </a:p>
          <a:p>
            <a:r>
              <a:rPr lang="en-US" altLang="en-US" dirty="0">
                <a:latin typeface="Arial" pitchFamily="34" charset="0"/>
                <a:cs typeface="Arial" pitchFamily="34" charset="0"/>
              </a:rPr>
              <a:t>Technological</a:t>
            </a:r>
          </a:p>
          <a:p>
            <a:r>
              <a:rPr lang="en-US" altLang="en-US" dirty="0">
                <a:latin typeface="Arial" pitchFamily="34" charset="0"/>
                <a:cs typeface="Arial" pitchFamily="34" charset="0"/>
              </a:rPr>
              <a:t>Competitive</a:t>
            </a:r>
          </a:p>
          <a:p>
            <a:endParaRPr lang="en-US" altLang="en-US" dirty="0">
              <a:latin typeface="Arial" pitchFamily="34" charset="0"/>
              <a:cs typeface="Arial" pitchFamily="34" charset="0"/>
            </a:endParaRPr>
          </a:p>
        </p:txBody>
      </p:sp>
      <p:sp>
        <p:nvSpPr>
          <p:cNvPr id="2" name="Slide Number Placeholder 1"/>
          <p:cNvSpPr>
            <a:spLocks noGrp="1"/>
          </p:cNvSpPr>
          <p:nvPr>
            <p:ph type="sldNum" sz="quarter" idx="12"/>
          </p:nvPr>
        </p:nvSpPr>
        <p:spPr/>
        <p:txBody>
          <a:bodyPr/>
          <a:lstStyle/>
          <a:p>
            <a:r>
              <a:rPr lang="en-US" altLang="en-US"/>
              <a:t>7-</a:t>
            </a:r>
            <a:fld id="{AF8761B6-DA32-4F47-9FFA-503C52D107AE}" type="slidenum">
              <a:rPr lang="en-US" altLang="en-US" smtClean="0"/>
              <a:pPr/>
              <a:t>90</a:t>
            </a:fld>
            <a:endParaRPr lang="en-US" altLang="en-US" dirty="0"/>
          </a:p>
        </p:txBody>
      </p:sp>
    </p:spTree>
    <p:extLst>
      <p:ext uri="{BB962C8B-B14F-4D97-AF65-F5344CB8AC3E}">
        <p14:creationId xmlns:p14="http://schemas.microsoft.com/office/powerpoint/2010/main" val="67175239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a:defRPr/>
            </a:pPr>
            <a:r>
              <a:rPr lang="en-US" altLang="en-US" dirty="0">
                <a:latin typeface="Arial" charset="0"/>
                <a:ea typeface="+mj-ea"/>
                <a:cs typeface="Arial" charset="0"/>
              </a:rPr>
              <a:t>EFE Matrix Steps</a:t>
            </a:r>
          </a:p>
        </p:txBody>
      </p:sp>
      <p:sp>
        <p:nvSpPr>
          <p:cNvPr id="62467" name="Rectangle 3"/>
          <p:cNvSpPr>
            <a:spLocks noGrp="1" noChangeArrowheads="1"/>
          </p:cNvSpPr>
          <p:nvPr>
            <p:ph idx="1"/>
          </p:nvPr>
        </p:nvSpPr>
        <p:spPr/>
        <p:txBody>
          <a:bodyPr>
            <a:normAutofit/>
          </a:bodyPr>
          <a:lstStyle/>
          <a:p>
            <a:pPr marL="514350" indent="-514350">
              <a:buClr>
                <a:schemeClr val="accent1">
                  <a:lumMod val="75000"/>
                </a:schemeClr>
              </a:buClr>
              <a:buFont typeface="+mj-lt"/>
              <a:buAutoNum type="arabicPeriod"/>
              <a:defRPr/>
            </a:pPr>
            <a:r>
              <a:rPr lang="en-US" sz="3600" dirty="0">
                <a:latin typeface="Arial" charset="0"/>
                <a:ea typeface="+mn-ea"/>
                <a:cs typeface="Arial" charset="0"/>
              </a:rPr>
              <a:t>List 20 key external factors</a:t>
            </a:r>
          </a:p>
          <a:p>
            <a:pPr marL="514350" indent="-514350">
              <a:buClr>
                <a:schemeClr val="accent1">
                  <a:lumMod val="75000"/>
                </a:schemeClr>
              </a:buClr>
              <a:buFont typeface="+mj-lt"/>
              <a:buAutoNum type="arabicPeriod"/>
              <a:defRPr/>
            </a:pPr>
            <a:r>
              <a:rPr lang="en-US" sz="3600" dirty="0">
                <a:latin typeface="Arial" charset="0"/>
                <a:ea typeface="+mn-ea"/>
                <a:cs typeface="Arial" charset="0"/>
              </a:rPr>
              <a:t>Weight from 0.0 to 1.0</a:t>
            </a:r>
          </a:p>
          <a:p>
            <a:pPr marL="514350" indent="-514350">
              <a:buClr>
                <a:schemeClr val="accent1">
                  <a:lumMod val="75000"/>
                </a:schemeClr>
              </a:buClr>
              <a:buFont typeface="+mj-lt"/>
              <a:buAutoNum type="arabicPeriod"/>
              <a:defRPr/>
            </a:pPr>
            <a:r>
              <a:rPr lang="en-US" sz="3600" dirty="0">
                <a:latin typeface="Arial" charset="0"/>
                <a:ea typeface="+mn-ea"/>
                <a:cs typeface="Arial" charset="0"/>
              </a:rPr>
              <a:t>Rate the effectiveness of current strategies from 7-4</a:t>
            </a:r>
          </a:p>
          <a:p>
            <a:pPr marL="514350" indent="-514350">
              <a:buClr>
                <a:schemeClr val="accent1">
                  <a:lumMod val="75000"/>
                </a:schemeClr>
              </a:buClr>
              <a:buFont typeface="+mj-lt"/>
              <a:buAutoNum type="arabicPeriod"/>
              <a:defRPr/>
            </a:pPr>
            <a:r>
              <a:rPr lang="en-US" sz="3600" dirty="0">
                <a:latin typeface="Arial" charset="0"/>
                <a:ea typeface="+mn-ea"/>
                <a:cs typeface="Arial" charset="0"/>
              </a:rPr>
              <a:t>Multiply weight * rating</a:t>
            </a:r>
          </a:p>
          <a:p>
            <a:pPr marL="514350" indent="-514350">
              <a:buClr>
                <a:schemeClr val="accent1">
                  <a:lumMod val="75000"/>
                </a:schemeClr>
              </a:buClr>
              <a:buFont typeface="+mj-lt"/>
              <a:buAutoNum type="arabicPeriod"/>
              <a:defRPr/>
            </a:pPr>
            <a:r>
              <a:rPr lang="en-US" sz="3600" dirty="0">
                <a:latin typeface="Arial" charset="0"/>
                <a:ea typeface="+mn-ea"/>
                <a:cs typeface="Arial" charset="0"/>
              </a:rPr>
              <a:t>Sum weighted scores</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91</a:t>
            </a:fld>
            <a:endParaRPr lang="en-US" altLang="en-US" dirty="0"/>
          </a:p>
        </p:txBody>
      </p:sp>
    </p:spTree>
    <p:extLst>
      <p:ext uri="{BB962C8B-B14F-4D97-AF65-F5344CB8AC3E}">
        <p14:creationId xmlns:p14="http://schemas.microsoft.com/office/powerpoint/2010/main" val="182659524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latin typeface="Arial" charset="0"/>
                <a:cs typeface="Arial" charset="0"/>
              </a:rPr>
              <a:t>EFE Matrix for a Local Ten-Theater Cinema Complex</a:t>
            </a:r>
            <a:endParaRPr lang="en-US" dirty="0"/>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885950" y="1905794"/>
            <a:ext cx="537210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ooter Placeholder 3"/>
          <p:cNvSpPr>
            <a:spLocks noGrp="1"/>
          </p:cNvSpPr>
          <p:nvPr>
            <p:ph type="ftr" sz="quarter" idx="11"/>
          </p:nvPr>
        </p:nvSpPr>
        <p:spPr/>
        <p:txBody>
          <a:bodyPr/>
          <a:lstStyle/>
          <a:p>
            <a:r>
              <a:rPr lang="en-IN" altLang="en-US"/>
              <a:t>Copyright ©2017 Pearson Education, Limited</a:t>
            </a:r>
            <a:endParaRPr lang="en-US" altLang="en-US" dirty="0"/>
          </a:p>
        </p:txBody>
      </p:sp>
      <p:sp>
        <p:nvSpPr>
          <p:cNvPr id="5" name="Slide Number Placeholder 4"/>
          <p:cNvSpPr>
            <a:spLocks noGrp="1"/>
          </p:cNvSpPr>
          <p:nvPr>
            <p:ph type="sldNum" sz="quarter" idx="12"/>
          </p:nvPr>
        </p:nvSpPr>
        <p:spPr/>
        <p:txBody>
          <a:bodyPr/>
          <a:lstStyle/>
          <a:p>
            <a:r>
              <a:rPr lang="en-US" altLang="en-US"/>
              <a:t>7-</a:t>
            </a:r>
            <a:fld id="{AF8761B6-DA32-4F47-9FFA-503C52D107AE}" type="slidenum">
              <a:rPr lang="en-US" altLang="en-US" smtClean="0"/>
              <a:pPr/>
              <a:t>92</a:t>
            </a:fld>
            <a:endParaRPr lang="en-US" altLang="en-US" dirty="0"/>
          </a:p>
        </p:txBody>
      </p:sp>
    </p:spTree>
    <p:extLst>
      <p:ext uri="{BB962C8B-B14F-4D97-AF65-F5344CB8AC3E}">
        <p14:creationId xmlns:p14="http://schemas.microsoft.com/office/powerpoint/2010/main" val="97370789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1"/>
          <p:cNvSpPr>
            <a:spLocks noGrp="1"/>
          </p:cNvSpPr>
          <p:nvPr>
            <p:ph type="title"/>
          </p:nvPr>
        </p:nvSpPr>
        <p:spPr/>
        <p:txBody>
          <a:bodyPr>
            <a:normAutofit fontScale="90000"/>
          </a:bodyPr>
          <a:lstStyle/>
          <a:p>
            <a:pPr>
              <a:defRPr/>
            </a:pPr>
            <a:r>
              <a:rPr lang="en-US" altLang="en-US" dirty="0">
                <a:latin typeface="Arial" charset="0"/>
                <a:ea typeface="+mj-ea"/>
                <a:cs typeface="Arial" charset="0"/>
              </a:rPr>
              <a:t>Industry Analysis: Competitive Profile Matrix (CPM)</a:t>
            </a:r>
          </a:p>
        </p:txBody>
      </p:sp>
      <p:sp>
        <p:nvSpPr>
          <p:cNvPr id="2" name="Content Placeholder 10"/>
          <p:cNvSpPr>
            <a:spLocks noGrp="1"/>
          </p:cNvSpPr>
          <p:nvPr>
            <p:ph idx="1"/>
          </p:nvPr>
        </p:nvSpPr>
        <p:spPr/>
        <p:txBody>
          <a:bodyPr/>
          <a:lstStyle/>
          <a:p>
            <a:r>
              <a:rPr lang="en-US" altLang="en-US" sz="3600" dirty="0">
                <a:latin typeface="Arial" pitchFamily="34" charset="0"/>
                <a:cs typeface="Arial" pitchFamily="34" charset="0"/>
              </a:rPr>
              <a:t>Identifies firm</a:t>
            </a:r>
            <a:r>
              <a:rPr lang="en-US" altLang="ja-JP" sz="3600" dirty="0">
                <a:latin typeface="Arial" pitchFamily="34" charset="0"/>
                <a:cs typeface="Arial" pitchFamily="34" charset="0"/>
              </a:rPr>
              <a:t>'s major competitors and their </a:t>
            </a:r>
            <a:r>
              <a:rPr lang="en-US" altLang="ja-JP" sz="3600" dirty="0">
                <a:solidFill>
                  <a:srgbClr val="00B0F0"/>
                </a:solidFill>
                <a:latin typeface="Arial" pitchFamily="34" charset="0"/>
                <a:cs typeface="Arial" pitchFamily="34" charset="0"/>
              </a:rPr>
              <a:t>strengths</a:t>
            </a:r>
            <a:r>
              <a:rPr lang="en-US" altLang="ja-JP" sz="3600" dirty="0">
                <a:solidFill>
                  <a:srgbClr val="404040"/>
                </a:solidFill>
                <a:latin typeface="Arial" pitchFamily="34" charset="0"/>
                <a:cs typeface="Arial" pitchFamily="34" charset="0"/>
              </a:rPr>
              <a:t> &amp; </a:t>
            </a:r>
            <a:r>
              <a:rPr lang="en-US" altLang="ja-JP" sz="3600" dirty="0">
                <a:solidFill>
                  <a:srgbClr val="00B0F0"/>
                </a:solidFill>
                <a:latin typeface="Arial" pitchFamily="34" charset="0"/>
                <a:cs typeface="Arial" pitchFamily="34" charset="0"/>
              </a:rPr>
              <a:t>weaknesses</a:t>
            </a:r>
            <a:r>
              <a:rPr lang="en-US" altLang="ja-JP" sz="3600" dirty="0">
                <a:latin typeface="Arial" pitchFamily="34" charset="0"/>
                <a:cs typeface="Arial" pitchFamily="34" charset="0"/>
              </a:rPr>
              <a:t> in relation to a sample firm's strategic positions</a:t>
            </a:r>
          </a:p>
          <a:p>
            <a:pPr marL="0" indent="0">
              <a:buNone/>
            </a:pPr>
            <a:endParaRPr lang="en-US" altLang="ja-JP" sz="3600" dirty="0">
              <a:latin typeface="Arial" pitchFamily="34" charset="0"/>
              <a:cs typeface="Arial" pitchFamily="34" charset="0"/>
            </a:endParaRPr>
          </a:p>
          <a:p>
            <a:r>
              <a:rPr lang="en-US" altLang="en-US" sz="3600" dirty="0">
                <a:latin typeface="Arial" pitchFamily="34" charset="0"/>
                <a:cs typeface="Arial" pitchFamily="34" charset="0"/>
              </a:rPr>
              <a:t>Critical </a:t>
            </a:r>
            <a:r>
              <a:rPr lang="en-US" altLang="en-US" sz="3600" dirty="0">
                <a:solidFill>
                  <a:srgbClr val="00B0F0"/>
                </a:solidFill>
                <a:latin typeface="Arial" pitchFamily="34" charset="0"/>
                <a:cs typeface="Arial" pitchFamily="34" charset="0"/>
              </a:rPr>
              <a:t>success factors </a:t>
            </a:r>
            <a:r>
              <a:rPr lang="en-US" altLang="en-US" sz="3600" dirty="0">
                <a:latin typeface="Arial" pitchFamily="34" charset="0"/>
                <a:cs typeface="Arial" pitchFamily="34" charset="0"/>
              </a:rPr>
              <a:t>include internal and external issues</a:t>
            </a:r>
          </a:p>
          <a:p>
            <a:pPr>
              <a:buFont typeface="Franklin Gothic Book" pitchFamily="-84" charset="0"/>
              <a:buChar char="►"/>
            </a:pPr>
            <a:endParaRPr lang="en-US" altLang="en-US" dirty="0">
              <a:solidFill>
                <a:srgbClr val="404040"/>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5" name="Slide Number Placeholder 4"/>
          <p:cNvSpPr>
            <a:spLocks noGrp="1"/>
          </p:cNvSpPr>
          <p:nvPr>
            <p:ph type="sldNum" sz="quarter" idx="12"/>
          </p:nvPr>
        </p:nvSpPr>
        <p:spPr/>
        <p:txBody>
          <a:bodyPr/>
          <a:lstStyle/>
          <a:p>
            <a:r>
              <a:rPr lang="en-US" altLang="en-US"/>
              <a:t>7-</a:t>
            </a:r>
            <a:fld id="{AF8761B6-DA32-4F47-9FFA-503C52D107AE}" type="slidenum">
              <a:rPr lang="en-US" altLang="en-US" smtClean="0"/>
              <a:pPr/>
              <a:t>93</a:t>
            </a:fld>
            <a:endParaRPr lang="en-US" altLang="en-US" dirty="0"/>
          </a:p>
        </p:txBody>
      </p:sp>
    </p:spTree>
    <p:extLst>
      <p:ext uri="{BB962C8B-B14F-4D97-AF65-F5344CB8AC3E}">
        <p14:creationId xmlns:p14="http://schemas.microsoft.com/office/powerpoint/2010/main" val="311467940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normAutofit fontScale="90000"/>
          </a:bodyPr>
          <a:lstStyle/>
          <a:p>
            <a:pPr>
              <a:defRPr/>
            </a:pPr>
            <a:r>
              <a:rPr lang="en-US" altLang="en-US" dirty="0">
                <a:latin typeface="Arial" charset="0"/>
                <a:ea typeface="+mj-ea"/>
                <a:cs typeface="Arial" charset="0"/>
              </a:rPr>
              <a:t>An Example Competitive </a:t>
            </a:r>
            <a:br>
              <a:rPr lang="en-US" altLang="en-US" dirty="0">
                <a:latin typeface="Arial" charset="0"/>
                <a:ea typeface="+mj-ea"/>
                <a:cs typeface="Arial" charset="0"/>
              </a:rPr>
            </a:br>
            <a:r>
              <a:rPr lang="en-US" altLang="en-US" dirty="0">
                <a:latin typeface="Arial" charset="0"/>
                <a:ea typeface="+mj-ea"/>
                <a:cs typeface="Arial" charset="0"/>
              </a:rPr>
              <a:t>Profile Matrix</a:t>
            </a:r>
          </a:p>
        </p:txBody>
      </p:sp>
      <p:sp>
        <p:nvSpPr>
          <p:cNvPr id="2" name="Footer Placeholder 1"/>
          <p:cNvSpPr>
            <a:spLocks noGrp="1"/>
          </p:cNvSpPr>
          <p:nvPr>
            <p:ph type="ftr" sz="quarter" idx="11"/>
          </p:nvPr>
        </p:nvSpPr>
        <p:spPr/>
        <p:txBody>
          <a:bodyPr/>
          <a:lstStyle/>
          <a:p>
            <a:r>
              <a:rPr lang="en-IN" altLang="en-US"/>
              <a:t>Copyright ©2017 Pearson Education, Limited</a:t>
            </a:r>
            <a:endParaRPr lang="en-US" altLang="en-US" dirty="0"/>
          </a:p>
        </p:txBody>
      </p:sp>
      <p:sp>
        <p:nvSpPr>
          <p:cNvPr id="67587" name="Rectangle 6"/>
          <p:cNvSpPr>
            <a:spLocks noChangeArrowheads="1"/>
          </p:cNvSpPr>
          <p:nvPr/>
        </p:nvSpPr>
        <p:spPr bwMode="auto">
          <a:xfrm>
            <a:off x="228600" y="1676400"/>
            <a:ext cx="89154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r>
              <a:rPr lang="en-US" altLang="en-US" b="1" dirty="0">
                <a:solidFill>
                  <a:srgbClr val="0099FF"/>
                </a:solidFill>
              </a:rPr>
              <a:t>TABLE 7-12  </a:t>
            </a:r>
            <a:r>
              <a:rPr lang="en-US" altLang="en-US" sz="1800" dirty="0"/>
              <a:t> </a:t>
            </a:r>
            <a:r>
              <a:rPr lang="en-US" altLang="en-US" sz="1800" b="1" dirty="0"/>
              <a:t>An Example Competitive Profile Matrix</a:t>
            </a:r>
          </a:p>
          <a:p>
            <a:pPr eaLnBrk="1" hangingPunct="1"/>
            <a:r>
              <a:rPr lang="en-US" altLang="en-US" dirty="0">
                <a:solidFill>
                  <a:srgbClr val="0099FF"/>
                </a:solidFill>
              </a:rPr>
              <a:t>▬▬▬▬▬▬▬▬▬▬▬▬▬▬▬▬▬▬▬▬▬▬▬▬▬▬▬▬▬▬▬▬▬▬▬▬▬▬▬▬▬</a:t>
            </a:r>
            <a:endParaRPr lang="en-US" altLang="en-US" sz="1800" b="1" dirty="0"/>
          </a:p>
          <a:p>
            <a:pPr eaLnBrk="1" hangingPunct="1"/>
            <a:r>
              <a:rPr lang="en-US" altLang="en-US" b="1" u="sng" dirty="0"/>
              <a:t>                                                                     </a:t>
            </a:r>
            <a:r>
              <a:rPr lang="en-US" altLang="en-US" u="sng" dirty="0"/>
              <a:t>Company 1          Company 2              Company 3____________</a:t>
            </a:r>
          </a:p>
          <a:p>
            <a:pPr eaLnBrk="1" hangingPunct="1"/>
            <a:r>
              <a:rPr lang="en-US" altLang="en-US" dirty="0"/>
              <a:t>Critical Success</a:t>
            </a:r>
          </a:p>
          <a:p>
            <a:pPr eaLnBrk="1" hangingPunct="1"/>
            <a:r>
              <a:rPr lang="en-US" altLang="en-US" u="sng" dirty="0"/>
              <a:t>Factors_        ___  _         Weight       Rating       Score       Rating    Score         Rating     Score____   ____</a:t>
            </a:r>
          </a:p>
          <a:p>
            <a:pPr eaLnBrk="1" hangingPunct="1"/>
            <a:r>
              <a:rPr lang="en-US" altLang="en-US" dirty="0"/>
              <a:t>Advertising                           0.20             1             0.20         4            0.80           3              0.60</a:t>
            </a:r>
          </a:p>
          <a:p>
            <a:pPr eaLnBrk="1" hangingPunct="1"/>
            <a:r>
              <a:rPr lang="en-US" altLang="en-US" dirty="0"/>
              <a:t>Product Quality                   0.10             4             0.40         3            0.30           2              0.20</a:t>
            </a:r>
          </a:p>
          <a:p>
            <a:pPr eaLnBrk="1" hangingPunct="1"/>
            <a:r>
              <a:rPr lang="en-US" altLang="en-US" dirty="0"/>
              <a:t>Price Competitiveness       0.10              3             0.30        2            0.20           1              0.10</a:t>
            </a:r>
          </a:p>
          <a:p>
            <a:pPr eaLnBrk="1" hangingPunct="1"/>
            <a:r>
              <a:rPr lang="en-US" altLang="en-US" dirty="0"/>
              <a:t>Management                       0.10              4             0.40        3            0.20           1              0.10</a:t>
            </a:r>
          </a:p>
          <a:p>
            <a:pPr eaLnBrk="1" hangingPunct="1"/>
            <a:r>
              <a:rPr lang="en-US" altLang="en-US" dirty="0"/>
              <a:t>Financial Position                0.15              4             0.60        2            0.30           3              0.45</a:t>
            </a:r>
          </a:p>
          <a:p>
            <a:pPr eaLnBrk="1" hangingPunct="1"/>
            <a:r>
              <a:rPr lang="en-US" altLang="en-US" dirty="0"/>
              <a:t>Customer Loyalty                0.10              4             0.40        3            0.30           2              0.20</a:t>
            </a:r>
          </a:p>
          <a:p>
            <a:pPr eaLnBrk="1" hangingPunct="1"/>
            <a:r>
              <a:rPr lang="en-US" altLang="en-US" dirty="0"/>
              <a:t>Global Expansion                0.20              4              0.80       1             0.20           2              0.40</a:t>
            </a:r>
          </a:p>
          <a:p>
            <a:pPr eaLnBrk="1" hangingPunct="1"/>
            <a:r>
              <a:rPr lang="en-US" altLang="en-US" dirty="0"/>
              <a:t>Market Share                       </a:t>
            </a:r>
            <a:r>
              <a:rPr lang="en-US" altLang="en-US" u="sng" dirty="0"/>
              <a:t>0.05</a:t>
            </a:r>
            <a:r>
              <a:rPr lang="en-US" altLang="en-US" dirty="0"/>
              <a:t>              1              </a:t>
            </a:r>
            <a:r>
              <a:rPr lang="en-US" altLang="en-US" u="sng" dirty="0"/>
              <a:t>0.05</a:t>
            </a:r>
            <a:r>
              <a:rPr lang="en-US" altLang="en-US" dirty="0"/>
              <a:t>       4             </a:t>
            </a:r>
            <a:r>
              <a:rPr lang="en-US" altLang="en-US" u="sng" dirty="0"/>
              <a:t>0.20 </a:t>
            </a:r>
            <a:r>
              <a:rPr lang="en-US" altLang="en-US" dirty="0"/>
              <a:t>         3               </a:t>
            </a:r>
            <a:r>
              <a:rPr lang="en-US" altLang="en-US" u="sng" dirty="0"/>
              <a:t>0.15</a:t>
            </a:r>
          </a:p>
          <a:p>
            <a:pPr eaLnBrk="1" hangingPunct="1"/>
            <a:r>
              <a:rPr lang="en-US" altLang="en-US" b="1" dirty="0"/>
              <a:t>Total                                     1.00                               3.15                      2.50                           2.20</a:t>
            </a:r>
          </a:p>
          <a:p>
            <a:pPr eaLnBrk="1" hangingPunct="1"/>
            <a:endParaRPr lang="en-US" altLang="en-US" i="1" dirty="0"/>
          </a:p>
          <a:p>
            <a:pPr eaLnBrk="1" hangingPunct="1"/>
            <a:r>
              <a:rPr lang="en-US" altLang="en-US" i="1" dirty="0"/>
              <a:t>Note: </a:t>
            </a:r>
            <a:r>
              <a:rPr lang="en-US" altLang="en-US" dirty="0"/>
              <a:t>The ratings values are as follows: 1 = major weakness, 2 = minor weakness, 3 = minor strength, 4 = major strength. As indicated by the total weighted score of 2.50, Competitor 2 is weakest. Only eight critical success  factors are included for simplicity; this is too few in actuality.</a:t>
            </a:r>
          </a:p>
          <a:p>
            <a:pPr eaLnBrk="1" hangingPunct="1"/>
            <a:endParaRPr lang="en-US" altLang="en-US" dirty="0"/>
          </a:p>
        </p:txBody>
      </p:sp>
      <p:sp>
        <p:nvSpPr>
          <p:cNvPr id="67588" name="Rectangle 7"/>
          <p:cNvSpPr>
            <a:spLocks noChangeArrowheads="1"/>
          </p:cNvSpPr>
          <p:nvPr/>
        </p:nvSpPr>
        <p:spPr bwMode="auto">
          <a:xfrm>
            <a:off x="581025" y="1733550"/>
            <a:ext cx="2301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Calibri" pitchFamily="34" charset="0"/>
                <a:ea typeface="MS PGothic" pitchFamily="34" charset="-128"/>
              </a:defRPr>
            </a:lvl1pPr>
            <a:lvl2pPr marL="742950" indent="-285750" eaLnBrk="0" hangingPunct="0">
              <a:defRPr sz="1600">
                <a:solidFill>
                  <a:schemeClr val="tx1"/>
                </a:solidFill>
                <a:latin typeface="Calibri" pitchFamily="34" charset="0"/>
                <a:ea typeface="MS PGothic" pitchFamily="34" charset="-128"/>
              </a:defRPr>
            </a:lvl2pPr>
            <a:lvl3pPr marL="1143000" indent="-228600" eaLnBrk="0" hangingPunct="0">
              <a:defRPr sz="1600">
                <a:solidFill>
                  <a:schemeClr val="tx1"/>
                </a:solidFill>
                <a:latin typeface="Calibri" pitchFamily="34" charset="0"/>
                <a:ea typeface="MS PGothic" pitchFamily="34" charset="-128"/>
              </a:defRPr>
            </a:lvl3pPr>
            <a:lvl4pPr marL="1600200" indent="-228600" eaLnBrk="0" hangingPunct="0">
              <a:defRPr sz="1600">
                <a:solidFill>
                  <a:schemeClr val="tx1"/>
                </a:solidFill>
                <a:latin typeface="Calibri" pitchFamily="34" charset="0"/>
                <a:ea typeface="MS PGothic" pitchFamily="34" charset="-128"/>
              </a:defRPr>
            </a:lvl4pPr>
            <a:lvl5pPr marL="2057400" indent="-228600" eaLnBrk="0" hangingPunct="0">
              <a:defRPr sz="16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16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16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16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1600">
                <a:solidFill>
                  <a:schemeClr val="tx1"/>
                </a:solidFill>
                <a:latin typeface="Calibri" pitchFamily="34" charset="0"/>
                <a:ea typeface="MS PGothic" pitchFamily="34" charset="-128"/>
              </a:defRPr>
            </a:lvl9pPr>
          </a:lstStyle>
          <a:p>
            <a:pPr eaLnBrk="1" hangingPunct="1"/>
            <a:r>
              <a:rPr lang="en-US" altLang="en-US" dirty="0"/>
              <a:t> </a:t>
            </a:r>
          </a:p>
        </p:txBody>
      </p:sp>
      <p:sp>
        <p:nvSpPr>
          <p:cNvPr id="4" name="Slide Number Placeholder 3"/>
          <p:cNvSpPr>
            <a:spLocks noGrp="1"/>
          </p:cNvSpPr>
          <p:nvPr>
            <p:ph type="sldNum" sz="quarter" idx="12"/>
          </p:nvPr>
        </p:nvSpPr>
        <p:spPr/>
        <p:txBody>
          <a:bodyPr/>
          <a:lstStyle/>
          <a:p>
            <a:r>
              <a:rPr lang="en-US" altLang="en-US"/>
              <a:t>7-</a:t>
            </a:r>
            <a:fld id="{AF8761B6-DA32-4F47-9FFA-503C52D107AE}" type="slidenum">
              <a:rPr lang="en-US" altLang="en-US" smtClean="0"/>
              <a:pPr/>
              <a:t>94</a:t>
            </a:fld>
            <a:endParaRPr lang="en-US" altLang="en-US" dirty="0"/>
          </a:p>
        </p:txBody>
      </p:sp>
    </p:spTree>
    <p:extLst>
      <p:ext uri="{BB962C8B-B14F-4D97-AF65-F5344CB8AC3E}">
        <p14:creationId xmlns:p14="http://schemas.microsoft.com/office/powerpoint/2010/main" val="314459068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z="3200" dirty="0"/>
              <a:t>Video </a:t>
            </a:r>
            <a:r>
              <a:rPr lang="en-US" sz="3200" dirty="0" smtClean="0"/>
              <a:t>Clips</a:t>
            </a:r>
            <a:endParaRPr lang="en-US" sz="2000" dirty="0"/>
          </a:p>
        </p:txBody>
      </p:sp>
      <p:sp>
        <p:nvSpPr>
          <p:cNvPr id="2" name="Text Placeholder 1"/>
          <p:cNvSpPr>
            <a:spLocks noGrp="1"/>
          </p:cNvSpPr>
          <p:nvPr>
            <p:ph idx="1"/>
          </p:nvPr>
        </p:nvSpPr>
        <p:spPr/>
        <p:txBody>
          <a:bodyPr/>
          <a:lstStyle/>
          <a:p>
            <a:r>
              <a:rPr lang="en-US" dirty="0"/>
              <a:t>PESTEL analysis - A-Z of business terminology</a:t>
            </a:r>
          </a:p>
          <a:p>
            <a:r>
              <a:rPr lang="en-US" dirty="0"/>
              <a:t>https://www.youtube.com/watch?v=NY3HWOiuC6M&amp;t=112s</a:t>
            </a:r>
          </a:p>
          <a:p>
            <a:pPr>
              <a:defRPr/>
            </a:pPr>
            <a:endParaRPr lang="en-HK" dirty="0" smtClean="0"/>
          </a:p>
          <a:p>
            <a:pPr>
              <a:defRPr/>
            </a:pPr>
            <a:r>
              <a:rPr lang="en-HK" dirty="0" smtClean="0"/>
              <a:t>Zara's </a:t>
            </a:r>
            <a:r>
              <a:rPr lang="en-HK" dirty="0"/>
              <a:t>strategy</a:t>
            </a:r>
          </a:p>
          <a:p>
            <a:pPr>
              <a:defRPr/>
            </a:pPr>
            <a:r>
              <a:rPr lang="en-HK" dirty="0">
                <a:hlinkClick r:id="rId3"/>
              </a:rPr>
              <a:t>https://www.youtube.com/watch?v=S1qw_FRJ43Y</a:t>
            </a:r>
            <a:endParaRPr lang="en-HK" dirty="0"/>
          </a:p>
          <a:p>
            <a:pPr>
              <a:defRPr/>
            </a:pPr>
            <a:endParaRPr lang="en-HK" dirty="0"/>
          </a:p>
          <a:p>
            <a:pPr>
              <a:defRPr/>
            </a:pPr>
            <a:endParaRPr lang="en-US" dirty="0"/>
          </a:p>
          <a:p>
            <a:pPr>
              <a:defRPr/>
            </a:pPr>
            <a:endParaRPr dirty="0"/>
          </a:p>
        </p:txBody>
      </p:sp>
    </p:spTree>
    <p:extLst>
      <p:ext uri="{BB962C8B-B14F-4D97-AF65-F5344CB8AC3E}">
        <p14:creationId xmlns:p14="http://schemas.microsoft.com/office/powerpoint/2010/main" val="105618543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1_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4773</TotalTime>
  <Words>7280</Words>
  <Application>Microsoft Office PowerPoint</Application>
  <PresentationFormat>On-screen Show (4:3)</PresentationFormat>
  <Paragraphs>858</Paragraphs>
  <Slides>95</Slides>
  <Notes>87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95</vt:i4>
      </vt:variant>
    </vt:vector>
  </HeadingPairs>
  <TitlesOfParts>
    <vt:vector size="105" baseType="lpstr">
      <vt:lpstr>ＭＳ Ｐゴシック</vt:lpstr>
      <vt:lpstr>ＭＳ Ｐゴシック</vt:lpstr>
      <vt:lpstr>新細明體</vt:lpstr>
      <vt:lpstr>新細明體</vt:lpstr>
      <vt:lpstr>Arial</vt:lpstr>
      <vt:lpstr>Calibri</vt:lpstr>
      <vt:lpstr>Franklin Gothic Book</vt:lpstr>
      <vt:lpstr>Times New Roman</vt:lpstr>
      <vt:lpstr>Wingdings</vt:lpstr>
      <vt:lpstr>1_template</vt:lpstr>
      <vt:lpstr>The Internal Audit</vt:lpstr>
      <vt:lpstr>Key Internal Forces</vt:lpstr>
      <vt:lpstr>The Process of Performing an Internal Audit</vt:lpstr>
      <vt:lpstr>Competitive Assets</vt:lpstr>
      <vt:lpstr>IDENTIFYING THE FIRM'S RESOURCES AND CAPABILITIES</vt:lpstr>
      <vt:lpstr>STRATEGIC MANAGEMENT PRINCIPLE</vt:lpstr>
      <vt:lpstr>Types of Company Resources (1 of 2)</vt:lpstr>
      <vt:lpstr>Types of Resources (2 of 2)</vt:lpstr>
      <vt:lpstr>IDENTIFYING CAPABILITIES</vt:lpstr>
      <vt:lpstr>The Resource-Based View (RBV)</vt:lpstr>
      <vt:lpstr>The Resource-Based View (RBV)</vt:lpstr>
      <vt:lpstr>The Resource-Based View (RBV)</vt:lpstr>
      <vt:lpstr>Integrating Strategy and Culture</vt:lpstr>
      <vt:lpstr>Organizational Culture</vt:lpstr>
      <vt:lpstr>Cultural Products</vt:lpstr>
      <vt:lpstr>Aspects of Organizational Culture</vt:lpstr>
      <vt:lpstr>Management</vt:lpstr>
      <vt:lpstr>The Basic Functions of Management</vt:lpstr>
      <vt:lpstr>The Basic Functions of Management</vt:lpstr>
      <vt:lpstr>Management Audit Checklist  of Questions</vt:lpstr>
      <vt:lpstr>Management Audit Checklist  of Questions (cont.)</vt:lpstr>
      <vt:lpstr>Marketing</vt:lpstr>
      <vt:lpstr>Functions of Marketing</vt:lpstr>
      <vt:lpstr>Marketing</vt:lpstr>
      <vt:lpstr>Selling Products and Services</vt:lpstr>
      <vt:lpstr>Product and Service Planning</vt:lpstr>
      <vt:lpstr>Pricing</vt:lpstr>
      <vt:lpstr>Distribution</vt:lpstr>
      <vt:lpstr>Marketing Research</vt:lpstr>
      <vt:lpstr>Cost/Benefit Analysis</vt:lpstr>
      <vt:lpstr>Marketing Audit Checklist  of Questions</vt:lpstr>
      <vt:lpstr>Marketing Audit Checklist  of Questions (cont.)</vt:lpstr>
      <vt:lpstr>Finance/Accounting Functions</vt:lpstr>
      <vt:lpstr>Finance/Accounting Functions</vt:lpstr>
      <vt:lpstr>Finance/Accounting Functions</vt:lpstr>
      <vt:lpstr>Finance/Accounting Functions</vt:lpstr>
      <vt:lpstr>A Summary of Key  Financial Ratios</vt:lpstr>
      <vt:lpstr>A Summary of Key  Financial Ratios</vt:lpstr>
      <vt:lpstr>A Summary of Key  Financial Ratios</vt:lpstr>
      <vt:lpstr>A Summary of Key  Financial Ratios</vt:lpstr>
      <vt:lpstr>Finance/Accounting Audit Checklist</vt:lpstr>
      <vt:lpstr>Finance/Accounting Audit Checklist (cont.)</vt:lpstr>
      <vt:lpstr>Production/Operations</vt:lpstr>
      <vt:lpstr>The Basic Functions (Decisions) Within Production/Operations</vt:lpstr>
      <vt:lpstr>Implications of Various Strategies on Production/Operations</vt:lpstr>
      <vt:lpstr>Production/Operations  Audit Checklist</vt:lpstr>
      <vt:lpstr>Research and Development Audit</vt:lpstr>
      <vt:lpstr>Management Information Systems</vt:lpstr>
      <vt:lpstr>Management Information Systems Audit</vt:lpstr>
      <vt:lpstr>Management Information Systems Audit (cont.)</vt:lpstr>
      <vt:lpstr>Value Chain Analysis (VCA)</vt:lpstr>
      <vt:lpstr>Transforming Value Chain Activities into Sustained Competitive Advantage</vt:lpstr>
      <vt:lpstr>Benchmarking</vt:lpstr>
      <vt:lpstr>The Internal Factor Evaluation (IFE) Matrix</vt:lpstr>
      <vt:lpstr>A Sample Internal Factor Evaluation Matrix for a Retail Computer Store</vt:lpstr>
      <vt:lpstr>The External Audit</vt:lpstr>
      <vt:lpstr>External Audit</vt:lpstr>
      <vt:lpstr>The Nature of an External Audit</vt:lpstr>
      <vt:lpstr>Key External Forces</vt:lpstr>
      <vt:lpstr>Relationships Between Key External Forces and an Organization</vt:lpstr>
      <vt:lpstr>The Process of Performing an External Audit</vt:lpstr>
      <vt:lpstr>The Process of Performing an External Audit</vt:lpstr>
      <vt:lpstr>The Industrial Organization  (I/O) View</vt:lpstr>
      <vt:lpstr>Economic Forces</vt:lpstr>
      <vt:lpstr>Advantages of a Strong Dollar</vt:lpstr>
      <vt:lpstr>Social, Cultural, Demographic, and Natural Environmental Forces</vt:lpstr>
      <vt:lpstr>Key Social, Cultural, Demographic, and Natural Environmental Variables</vt:lpstr>
      <vt:lpstr>Political, Governmental, and  Legal Forces</vt:lpstr>
      <vt:lpstr>Political, Government, and  Legal Variables</vt:lpstr>
      <vt:lpstr>Technological Forces</vt:lpstr>
      <vt:lpstr>Technological Forces</vt:lpstr>
      <vt:lpstr>Results of Technological Advances</vt:lpstr>
      <vt:lpstr>Competitive Forces</vt:lpstr>
      <vt:lpstr>Competitive Forces</vt:lpstr>
      <vt:lpstr>Key Questions About Competitors</vt:lpstr>
      <vt:lpstr>The Five-Forces Model of Competition</vt:lpstr>
      <vt:lpstr>USING THE FIVE-FORCES MODEL OF COMPETITION</vt:lpstr>
      <vt:lpstr>The Five-Forces Model</vt:lpstr>
      <vt:lpstr>The Five-Forces Model</vt:lpstr>
      <vt:lpstr>The Five-Forces Model</vt:lpstr>
      <vt:lpstr>Barriers to Entry</vt:lpstr>
      <vt:lpstr>The Five-Forces Model</vt:lpstr>
      <vt:lpstr>Group Discussion</vt:lpstr>
      <vt:lpstr>The Five-Forces Model</vt:lpstr>
      <vt:lpstr>The Five-Forces Model</vt:lpstr>
      <vt:lpstr>Conditions Where Consumers Gain  Bargaining Power</vt:lpstr>
      <vt:lpstr>Group Discussion</vt:lpstr>
      <vt:lpstr>KEY SUCCESS FACTORS</vt:lpstr>
      <vt:lpstr>CORE CONCEPT</vt:lpstr>
      <vt:lpstr>Industry Analysis: The External Factor Evaluation (EFE) Matrix</vt:lpstr>
      <vt:lpstr>EFE Matrix Steps</vt:lpstr>
      <vt:lpstr>EFE Matrix for a Local Ten-Theater Cinema Complex</vt:lpstr>
      <vt:lpstr>Industry Analysis: Competitive Profile Matrix (CPM)</vt:lpstr>
      <vt:lpstr>An Example Competitive  Profile Matrix</vt:lpstr>
      <vt:lpstr>Video Clips</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Terence Li</cp:lastModifiedBy>
  <cp:revision>176</cp:revision>
  <dcterms:created xsi:type="dcterms:W3CDTF">2013-12-14T19:21:55Z</dcterms:created>
  <dcterms:modified xsi:type="dcterms:W3CDTF">2019-09-10T05:07:20Z</dcterms:modified>
</cp:coreProperties>
</file>