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1"/>
  </p:sldMasterIdLst>
  <p:notesMasterIdLst>
    <p:notesMasterId r:id="rId49"/>
  </p:notesMasterIdLst>
  <p:handoutMasterIdLst>
    <p:handoutMasterId r:id="rId50"/>
  </p:handoutMasterIdLst>
  <p:sldIdLst>
    <p:sldId id="292" r:id="rId2"/>
    <p:sldId id="293" r:id="rId3"/>
    <p:sldId id="294" r:id="rId4"/>
    <p:sldId id="295" r:id="rId5"/>
    <p:sldId id="296" r:id="rId6"/>
    <p:sldId id="297" r:id="rId7"/>
    <p:sldId id="298" r:id="rId8"/>
    <p:sldId id="299" r:id="rId9"/>
    <p:sldId id="324" r:id="rId10"/>
    <p:sldId id="300" r:id="rId11"/>
    <p:sldId id="336" r:id="rId12"/>
    <p:sldId id="337" r:id="rId13"/>
    <p:sldId id="322" r:id="rId14"/>
    <p:sldId id="321" r:id="rId15"/>
    <p:sldId id="301" r:id="rId16"/>
    <p:sldId id="334" r:id="rId17"/>
    <p:sldId id="302" r:id="rId18"/>
    <p:sldId id="333" r:id="rId19"/>
    <p:sldId id="303" r:id="rId20"/>
    <p:sldId id="306" r:id="rId21"/>
    <p:sldId id="304" r:id="rId22"/>
    <p:sldId id="338" r:id="rId23"/>
    <p:sldId id="307" r:id="rId24"/>
    <p:sldId id="309" r:id="rId25"/>
    <p:sldId id="310" r:id="rId26"/>
    <p:sldId id="341" r:id="rId27"/>
    <p:sldId id="323" r:id="rId28"/>
    <p:sldId id="311" r:id="rId29"/>
    <p:sldId id="312" r:id="rId30"/>
    <p:sldId id="313" r:id="rId31"/>
    <p:sldId id="314" r:id="rId32"/>
    <p:sldId id="315" r:id="rId33"/>
    <p:sldId id="327" r:id="rId34"/>
    <p:sldId id="317" r:id="rId35"/>
    <p:sldId id="342" r:id="rId36"/>
    <p:sldId id="329" r:id="rId37"/>
    <p:sldId id="343" r:id="rId38"/>
    <p:sldId id="330" r:id="rId39"/>
    <p:sldId id="331" r:id="rId40"/>
    <p:sldId id="344" r:id="rId41"/>
    <p:sldId id="335" r:id="rId42"/>
    <p:sldId id="316" r:id="rId43"/>
    <p:sldId id="328" r:id="rId44"/>
    <p:sldId id="319" r:id="rId45"/>
    <p:sldId id="320" r:id="rId46"/>
    <p:sldId id="339" r:id="rId47"/>
    <p:sldId id="340" r:id="rId48"/>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6"/>
    <a:srgbClr val="FFFFCC"/>
    <a:srgbClr val="FDFFE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67493" autoAdjust="0"/>
  </p:normalViewPr>
  <p:slideViewPr>
    <p:cSldViewPr>
      <p:cViewPr varScale="1">
        <p:scale>
          <a:sx n="77" d="100"/>
          <a:sy n="77" d="100"/>
        </p:scale>
        <p:origin x="235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58AB30C-1F1A-445C-AEB6-A99748660262}" type="slidenum">
              <a:rPr lang="en-GB" altLang="cy-GB"/>
              <a:pPr>
                <a:defRPr/>
              </a:pPr>
              <a:t>‹#›</a:t>
            </a:fld>
            <a:endParaRPr lang="en-GB" altLang="cy-GB"/>
          </a:p>
        </p:txBody>
      </p:sp>
    </p:spTree>
    <p:extLst>
      <p:ext uri="{BB962C8B-B14F-4D97-AF65-F5344CB8AC3E}">
        <p14:creationId xmlns:p14="http://schemas.microsoft.com/office/powerpoint/2010/main" val="3058103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10F303-1A90-4229-B953-74A6F0AA1908}" type="slidenum">
              <a:rPr lang="en-GB" altLang="cy-GB"/>
              <a:pPr>
                <a:defRPr/>
              </a:pPr>
              <a:t>‹#›</a:t>
            </a:fld>
            <a:endParaRPr lang="en-GB" altLang="cy-GB"/>
          </a:p>
        </p:txBody>
      </p:sp>
    </p:spTree>
    <p:extLst>
      <p:ext uri="{BB962C8B-B14F-4D97-AF65-F5344CB8AC3E}">
        <p14:creationId xmlns:p14="http://schemas.microsoft.com/office/powerpoint/2010/main" val="27545091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01E7EF0-D088-4B34-934B-4093C7FEC303}" type="slidenum">
              <a:rPr lang="en-GB" altLang="cy-GB"/>
              <a:pPr>
                <a:spcBef>
                  <a:spcPct val="0"/>
                </a:spcBef>
              </a:pPr>
              <a:t>1</a:t>
            </a:fld>
            <a:endParaRPr lang="en-GB" altLang="cy-GB"/>
          </a:p>
        </p:txBody>
      </p:sp>
      <p:sp>
        <p:nvSpPr>
          <p:cNvPr id="5123" name="Rectangle 2"/>
          <p:cNvSpPr>
            <a:spLocks noGrp="1" noRot="1" noChangeAspect="1" noChangeArrowheads="1" noTextEdit="1"/>
          </p:cNvSpPr>
          <p:nvPr>
            <p:ph type="sldImg"/>
          </p:nvPr>
        </p:nvSpPr>
        <p:spPr>
          <a:ln/>
        </p:spPr>
      </p:sp>
      <p:sp>
        <p:nvSpPr>
          <p:cNvPr id="5124" name="Rectangle 3"/>
          <p:cNvSpPr>
            <a:spLocks noGrp="1" noChangeArrowheads="1"/>
          </p:cNvSpPr>
          <p:nvPr>
            <p:ph type="body" idx="1"/>
          </p:nvPr>
        </p:nvSpPr>
        <p:spPr>
          <a:noFill/>
        </p:spPr>
        <p:txBody>
          <a:bodyPr/>
          <a:lstStyle/>
          <a:p>
            <a:pPr eaLnBrk="1" hangingPunct="1"/>
            <a:endParaRPr lang="cy-GB" altLang="cy-GB" dirty="0">
              <a:latin typeface="Arial" panose="020B0604020202020204" pitchFamily="34" charset="0"/>
            </a:endParaRPr>
          </a:p>
        </p:txBody>
      </p:sp>
    </p:spTree>
    <p:extLst>
      <p:ext uri="{BB962C8B-B14F-4D97-AF65-F5344CB8AC3E}">
        <p14:creationId xmlns:p14="http://schemas.microsoft.com/office/powerpoint/2010/main" val="1455967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96DE6A8-52C9-429D-865F-778BDCE4B927}" type="slidenum">
              <a:rPr lang="en-GB" altLang="cy-GB"/>
              <a:pPr>
                <a:spcBef>
                  <a:spcPct val="0"/>
                </a:spcBef>
              </a:pPr>
              <a:t>2</a:t>
            </a:fld>
            <a:endParaRPr lang="en-GB" altLang="cy-GB"/>
          </a:p>
        </p:txBody>
      </p:sp>
    </p:spTree>
    <p:extLst>
      <p:ext uri="{BB962C8B-B14F-4D97-AF65-F5344CB8AC3E}">
        <p14:creationId xmlns:p14="http://schemas.microsoft.com/office/powerpoint/2010/main" val="1966030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148594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068999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1728409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922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2643760-1D30-4864-B779-121C27E045CE}" type="slidenum">
              <a:rPr lang="en-GB" altLang="cy-GB"/>
              <a:pPr>
                <a:spcBef>
                  <a:spcPct val="0"/>
                </a:spcBef>
              </a:pPr>
              <a:t>6</a:t>
            </a:fld>
            <a:endParaRPr lang="en-GB" altLang="cy-GB"/>
          </a:p>
        </p:txBody>
      </p:sp>
    </p:spTree>
    <p:extLst>
      <p:ext uri="{BB962C8B-B14F-4D97-AF65-F5344CB8AC3E}">
        <p14:creationId xmlns:p14="http://schemas.microsoft.com/office/powerpoint/2010/main" val="3782132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616BF88-38D5-44C9-A2C0-50643251D2E0}" type="slidenum">
              <a:rPr lang="en-GB" altLang="cy-GB"/>
              <a:pPr>
                <a:spcBef>
                  <a:spcPct val="0"/>
                </a:spcBef>
              </a:pPr>
              <a:t>7</a:t>
            </a:fld>
            <a:endParaRPr lang="en-GB" altLang="cy-GB"/>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4256105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0CE1D5C-61F5-435A-B1B0-8C27A0533536}" type="slidenum">
              <a:rPr lang="en-GB" altLang="cy-GB"/>
              <a:pPr>
                <a:spcBef>
                  <a:spcPct val="0"/>
                </a:spcBef>
              </a:pPr>
              <a:t>8</a:t>
            </a:fld>
            <a:endParaRPr lang="en-GB" altLang="cy-GB"/>
          </a:p>
        </p:txBody>
      </p:sp>
    </p:spTree>
    <p:extLst>
      <p:ext uri="{BB962C8B-B14F-4D97-AF65-F5344CB8AC3E}">
        <p14:creationId xmlns:p14="http://schemas.microsoft.com/office/powerpoint/2010/main" val="270219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616BF88-38D5-44C9-A2C0-50643251D2E0}" type="slidenum">
              <a:rPr lang="en-GB" altLang="cy-GB"/>
              <a:pPr>
                <a:spcBef>
                  <a:spcPct val="0"/>
                </a:spcBef>
              </a:pPr>
              <a:t>9</a:t>
            </a:fld>
            <a:endParaRPr lang="en-GB" altLang="cy-GB"/>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650984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528B6B-4614-4698-A9B9-8923DBA2AC22}" type="slidenum">
              <a:rPr lang="en-GB" altLang="cy-GB"/>
              <a:pPr>
                <a:spcBef>
                  <a:spcPct val="0"/>
                </a:spcBef>
              </a:pPr>
              <a:t>10</a:t>
            </a:fld>
            <a:endParaRPr lang="en-GB" altLang="cy-GB"/>
          </a:p>
        </p:txBody>
      </p:sp>
    </p:spTree>
    <p:extLst>
      <p:ext uri="{BB962C8B-B14F-4D97-AF65-F5344CB8AC3E}">
        <p14:creationId xmlns:p14="http://schemas.microsoft.com/office/powerpoint/2010/main" val="4193338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616BF88-38D5-44C9-A2C0-50643251D2E0}" type="slidenum">
              <a:rPr lang="en-GB" altLang="cy-GB"/>
              <a:pPr>
                <a:spcBef>
                  <a:spcPct val="0"/>
                </a:spcBef>
              </a:pPr>
              <a:t>11</a:t>
            </a:fld>
            <a:endParaRPr lang="en-GB" altLang="cy-GB"/>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8901288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528B6B-4614-4698-A9B9-8923DBA2AC22}" type="slidenum">
              <a:rPr lang="en-GB" altLang="cy-GB"/>
              <a:pPr>
                <a:spcBef>
                  <a:spcPct val="0"/>
                </a:spcBef>
              </a:pPr>
              <a:t>12</a:t>
            </a:fld>
            <a:endParaRPr lang="en-GB" altLang="cy-GB"/>
          </a:p>
        </p:txBody>
      </p:sp>
    </p:spTree>
    <p:extLst>
      <p:ext uri="{BB962C8B-B14F-4D97-AF65-F5344CB8AC3E}">
        <p14:creationId xmlns:p14="http://schemas.microsoft.com/office/powerpoint/2010/main" val="3865960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528B6B-4614-4698-A9B9-8923DBA2AC22}" type="slidenum">
              <a:rPr lang="en-GB" altLang="cy-GB"/>
              <a:pPr>
                <a:spcBef>
                  <a:spcPct val="0"/>
                </a:spcBef>
              </a:pPr>
              <a:t>13</a:t>
            </a:fld>
            <a:endParaRPr lang="en-GB" altLang="cy-GB"/>
          </a:p>
        </p:txBody>
      </p:sp>
    </p:spTree>
    <p:extLst>
      <p:ext uri="{BB962C8B-B14F-4D97-AF65-F5344CB8AC3E}">
        <p14:creationId xmlns:p14="http://schemas.microsoft.com/office/powerpoint/2010/main" val="879113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C528B6B-4614-4698-A9B9-8923DBA2AC22}" type="slidenum">
              <a:rPr lang="en-GB" altLang="cy-GB"/>
              <a:pPr>
                <a:spcBef>
                  <a:spcPct val="0"/>
                </a:spcBef>
              </a:pPr>
              <a:t>14</a:t>
            </a:fld>
            <a:endParaRPr lang="en-GB" altLang="cy-GB"/>
          </a:p>
        </p:txBody>
      </p:sp>
    </p:spTree>
    <p:extLst>
      <p:ext uri="{BB962C8B-B14F-4D97-AF65-F5344CB8AC3E}">
        <p14:creationId xmlns:p14="http://schemas.microsoft.com/office/powerpoint/2010/main" val="1748035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pPr eaLnBrk="1" hangingPunct="1"/>
            <a:endParaRPr lang="cy-GB" altLang="cy-GB" i="0" dirty="0">
              <a:latin typeface="Arial" panose="020B0604020202020204" pitchFamily="34" charset="0"/>
            </a:endParaRPr>
          </a:p>
        </p:txBody>
      </p:sp>
      <p:sp>
        <p:nvSpPr>
          <p:cNvPr id="1741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D50DAD9-F7FB-4DB7-9207-9288170C0E9E}" type="slidenum">
              <a:rPr lang="en-GB" altLang="cy-GB"/>
              <a:pPr>
                <a:spcBef>
                  <a:spcPct val="0"/>
                </a:spcBef>
              </a:pPr>
              <a:t>15</a:t>
            </a:fld>
            <a:endParaRPr lang="en-GB" altLang="cy-GB"/>
          </a:p>
        </p:txBody>
      </p:sp>
    </p:spTree>
    <p:extLst>
      <p:ext uri="{BB962C8B-B14F-4D97-AF65-F5344CB8AC3E}">
        <p14:creationId xmlns:p14="http://schemas.microsoft.com/office/powerpoint/2010/main" val="8013966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16</a:t>
            </a:fld>
            <a:endParaRPr lang="en-GB" altLang="cy-GB"/>
          </a:p>
        </p:txBody>
      </p:sp>
    </p:spTree>
    <p:extLst>
      <p:ext uri="{BB962C8B-B14F-4D97-AF65-F5344CB8AC3E}">
        <p14:creationId xmlns:p14="http://schemas.microsoft.com/office/powerpoint/2010/main" val="23808521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946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EA86B2-1937-4C61-AEF5-1353167C0C5E}" type="slidenum">
              <a:rPr lang="en-GB" altLang="cy-GB"/>
              <a:pPr>
                <a:spcBef>
                  <a:spcPct val="0"/>
                </a:spcBef>
              </a:pPr>
              <a:t>17</a:t>
            </a:fld>
            <a:endParaRPr lang="en-GB" altLang="cy-GB"/>
          </a:p>
        </p:txBody>
      </p:sp>
    </p:spTree>
    <p:extLst>
      <p:ext uri="{BB962C8B-B14F-4D97-AF65-F5344CB8AC3E}">
        <p14:creationId xmlns:p14="http://schemas.microsoft.com/office/powerpoint/2010/main" val="17468089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18</a:t>
            </a:fld>
            <a:endParaRPr lang="en-GB" altLang="cy-GB"/>
          </a:p>
        </p:txBody>
      </p:sp>
    </p:spTree>
    <p:extLst>
      <p:ext uri="{BB962C8B-B14F-4D97-AF65-F5344CB8AC3E}">
        <p14:creationId xmlns:p14="http://schemas.microsoft.com/office/powerpoint/2010/main" val="15959904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2062B46-532C-4E80-8290-40BCF0057BD0}" type="slidenum">
              <a:rPr lang="en-GB" altLang="cy-GB"/>
              <a:pPr>
                <a:spcBef>
                  <a:spcPct val="0"/>
                </a:spcBef>
              </a:pPr>
              <a:t>19</a:t>
            </a:fld>
            <a:endParaRPr lang="en-GB" altLang="cy-GB"/>
          </a:p>
        </p:txBody>
      </p:sp>
      <p:sp>
        <p:nvSpPr>
          <p:cNvPr id="21507"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p:txBody>
          <a:bodyPr/>
          <a:lstStyle/>
          <a:p>
            <a:pPr eaLnBrk="1" hangingPunct="1">
              <a:spcBef>
                <a:spcPts val="500"/>
              </a:spcBef>
              <a:spcAft>
                <a:spcPts val="500"/>
              </a:spcAft>
              <a:defRPr/>
            </a:pPr>
            <a:endParaRPr lang="en-GB" altLang="cy-GB" sz="2000" kern="0" dirty="0">
              <a:solidFill>
                <a:srgbClr val="000000"/>
              </a:solidFill>
              <a:latin typeface="Arial"/>
            </a:endParaRPr>
          </a:p>
          <a:p>
            <a:pPr eaLnBrk="1" hangingPunct="1">
              <a:defRPr/>
            </a:pPr>
            <a:endParaRPr lang="en-GB" altLang="cy-GB" dirty="0"/>
          </a:p>
        </p:txBody>
      </p:sp>
    </p:spTree>
    <p:extLst>
      <p:ext uri="{BB962C8B-B14F-4D97-AF65-F5344CB8AC3E}">
        <p14:creationId xmlns:p14="http://schemas.microsoft.com/office/powerpoint/2010/main" val="6408648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922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54CA813-2C2D-4E56-BDF3-7FD1DCC1C4B8}" type="slidenum">
              <a:rPr lang="en-GB" altLang="cy-GB" smtClean="0"/>
              <a:pPr>
                <a:spcBef>
                  <a:spcPct val="0"/>
                </a:spcBef>
              </a:pPr>
              <a:t>20</a:t>
            </a:fld>
            <a:endParaRPr lang="en-GB" altLang="cy-GB"/>
          </a:p>
        </p:txBody>
      </p:sp>
    </p:spTree>
    <p:extLst>
      <p:ext uri="{BB962C8B-B14F-4D97-AF65-F5344CB8AC3E}">
        <p14:creationId xmlns:p14="http://schemas.microsoft.com/office/powerpoint/2010/main" val="24172150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35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771AD9-0540-440A-90B3-677A46CE31BB}" type="slidenum">
              <a:rPr lang="en-GB" altLang="cy-GB"/>
              <a:pPr>
                <a:spcBef>
                  <a:spcPct val="0"/>
                </a:spcBef>
              </a:pPr>
              <a:t>21</a:t>
            </a:fld>
            <a:endParaRPr lang="en-GB" altLang="cy-GB"/>
          </a:p>
        </p:txBody>
      </p:sp>
    </p:spTree>
    <p:extLst>
      <p:ext uri="{BB962C8B-B14F-4D97-AF65-F5344CB8AC3E}">
        <p14:creationId xmlns:p14="http://schemas.microsoft.com/office/powerpoint/2010/main" val="9439192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p:txBody>
          <a:bodyPr/>
          <a:lstStyle/>
          <a:p>
            <a:pPr marL="342900" indent="-342900" eaLnBrk="1" hangingPunct="1">
              <a:spcBef>
                <a:spcPct val="20000"/>
              </a:spcBef>
              <a:defRPr/>
            </a:pPr>
            <a:endParaRPr lang="cy-GB" altLang="cy-GB" i="0" dirty="0">
              <a:latin typeface="Arial" pitchFamily="34" charset="0"/>
            </a:endParaRPr>
          </a:p>
          <a:p>
            <a:pPr marL="342900" indent="-342900" eaLnBrk="1" hangingPunct="1">
              <a:spcBef>
                <a:spcPct val="20000"/>
              </a:spcBef>
              <a:defRPr/>
            </a:pPr>
            <a:endParaRPr lang="cy-GB" altLang="cy-GB" i="0" dirty="0">
              <a:latin typeface="Arial"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48DD225-A27D-4D6C-828B-06E2F2376129}" type="slidenum">
              <a:rPr lang="en-GB" altLang="cy-GB" smtClean="0"/>
              <a:pPr>
                <a:spcBef>
                  <a:spcPct val="0"/>
                </a:spcBef>
              </a:pPr>
              <a:t>22</a:t>
            </a:fld>
            <a:endParaRPr lang="en-GB" altLang="cy-GB"/>
          </a:p>
        </p:txBody>
      </p:sp>
    </p:spTree>
    <p:extLst>
      <p:ext uri="{BB962C8B-B14F-4D97-AF65-F5344CB8AC3E}">
        <p14:creationId xmlns:p14="http://schemas.microsoft.com/office/powerpoint/2010/main" val="3940322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p:txBody>
          <a:bodyPr/>
          <a:lstStyle/>
          <a:p>
            <a:pPr marL="342900" indent="-342900" eaLnBrk="1" hangingPunct="1">
              <a:spcBef>
                <a:spcPct val="20000"/>
              </a:spcBef>
              <a:defRPr/>
            </a:pPr>
            <a:endParaRPr lang="cy-GB" altLang="cy-GB" i="0" dirty="0">
              <a:latin typeface="Arial" pitchFamily="34" charset="0"/>
            </a:endParaRPr>
          </a:p>
          <a:p>
            <a:pPr marL="342900" indent="-342900" eaLnBrk="1" hangingPunct="1">
              <a:spcBef>
                <a:spcPct val="20000"/>
              </a:spcBef>
              <a:defRPr/>
            </a:pPr>
            <a:endParaRPr lang="cy-GB" altLang="cy-GB" i="0" dirty="0">
              <a:latin typeface="Arial"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48DD225-A27D-4D6C-828B-06E2F2376129}" type="slidenum">
              <a:rPr lang="en-GB" altLang="cy-GB" smtClean="0"/>
              <a:pPr>
                <a:spcBef>
                  <a:spcPct val="0"/>
                </a:spcBef>
              </a:pPr>
              <a:t>23</a:t>
            </a:fld>
            <a:endParaRPr lang="en-GB" altLang="cy-GB"/>
          </a:p>
        </p:txBody>
      </p:sp>
    </p:spTree>
    <p:extLst>
      <p:ext uri="{BB962C8B-B14F-4D97-AF65-F5344CB8AC3E}">
        <p14:creationId xmlns:p14="http://schemas.microsoft.com/office/powerpoint/2010/main" val="21548529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946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E56C3D7-96B6-43AF-B38A-D8A7B45F76C5}" type="slidenum">
              <a:rPr lang="en-GB" altLang="cy-GB" smtClean="0"/>
              <a:pPr>
                <a:spcBef>
                  <a:spcPct val="0"/>
                </a:spcBef>
              </a:pPr>
              <a:t>24</a:t>
            </a:fld>
            <a:endParaRPr lang="en-GB" altLang="cy-GB"/>
          </a:p>
        </p:txBody>
      </p:sp>
    </p:spTree>
    <p:extLst>
      <p:ext uri="{BB962C8B-B14F-4D97-AF65-F5344CB8AC3E}">
        <p14:creationId xmlns:p14="http://schemas.microsoft.com/office/powerpoint/2010/main" val="16267739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A2673B4-8C8F-411C-AB40-ED0732200D74}" type="slidenum">
              <a:rPr lang="en-GB" altLang="cy-GB" smtClean="0"/>
              <a:pPr>
                <a:spcBef>
                  <a:spcPct val="0"/>
                </a:spcBef>
              </a:pPr>
              <a:t>25</a:t>
            </a:fld>
            <a:endParaRPr lang="en-GB" altLang="cy-GB"/>
          </a:p>
        </p:txBody>
      </p:sp>
    </p:spTree>
    <p:extLst>
      <p:ext uri="{BB962C8B-B14F-4D97-AF65-F5344CB8AC3E}">
        <p14:creationId xmlns:p14="http://schemas.microsoft.com/office/powerpoint/2010/main" val="19901658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A2673B4-8C8F-411C-AB40-ED0732200D74}" type="slidenum">
              <a:rPr lang="en-GB" altLang="cy-GB" smtClean="0"/>
              <a:pPr>
                <a:spcBef>
                  <a:spcPct val="0"/>
                </a:spcBef>
              </a:pPr>
              <a:t>26</a:t>
            </a:fld>
            <a:endParaRPr lang="en-GB" altLang="cy-GB"/>
          </a:p>
        </p:txBody>
      </p:sp>
    </p:spTree>
    <p:extLst>
      <p:ext uri="{BB962C8B-B14F-4D97-AF65-F5344CB8AC3E}">
        <p14:creationId xmlns:p14="http://schemas.microsoft.com/office/powerpoint/2010/main" val="19044484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A2673B4-8C8F-411C-AB40-ED0732200D74}" type="slidenum">
              <a:rPr lang="en-GB" altLang="cy-GB" smtClean="0"/>
              <a:pPr>
                <a:spcBef>
                  <a:spcPct val="0"/>
                </a:spcBef>
              </a:pPr>
              <a:t>27</a:t>
            </a:fld>
            <a:endParaRPr lang="en-GB" altLang="cy-GB"/>
          </a:p>
        </p:txBody>
      </p:sp>
    </p:spTree>
    <p:extLst>
      <p:ext uri="{BB962C8B-B14F-4D97-AF65-F5344CB8AC3E}">
        <p14:creationId xmlns:p14="http://schemas.microsoft.com/office/powerpoint/2010/main" val="18513051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355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99AE3D-2186-415A-803C-D49C2F66580E}" type="slidenum">
              <a:rPr lang="en-GB" altLang="cy-GB" smtClean="0"/>
              <a:pPr>
                <a:spcBef>
                  <a:spcPct val="0"/>
                </a:spcBef>
              </a:pPr>
              <a:t>28</a:t>
            </a:fld>
            <a:endParaRPr lang="en-GB" altLang="cy-GB"/>
          </a:p>
        </p:txBody>
      </p:sp>
    </p:spTree>
    <p:extLst>
      <p:ext uri="{BB962C8B-B14F-4D97-AF65-F5344CB8AC3E}">
        <p14:creationId xmlns:p14="http://schemas.microsoft.com/office/powerpoint/2010/main" val="259392289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560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36B3DD0-0B1F-4FBF-8631-B75136D4D5AA}" type="slidenum">
              <a:rPr lang="en-GB" altLang="cy-GB" smtClean="0"/>
              <a:pPr>
                <a:spcBef>
                  <a:spcPct val="0"/>
                </a:spcBef>
              </a:pPr>
              <a:t>29</a:t>
            </a:fld>
            <a:endParaRPr lang="en-GB" altLang="cy-GB"/>
          </a:p>
        </p:txBody>
      </p:sp>
    </p:spTree>
    <p:extLst>
      <p:ext uri="{BB962C8B-B14F-4D97-AF65-F5344CB8AC3E}">
        <p14:creationId xmlns:p14="http://schemas.microsoft.com/office/powerpoint/2010/main" val="386296481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F71B70-D371-4D18-877C-B661B84197CD}" type="slidenum">
              <a:rPr lang="en-GB" altLang="cy-GB" smtClean="0"/>
              <a:pPr>
                <a:spcBef>
                  <a:spcPct val="0"/>
                </a:spcBef>
              </a:pPr>
              <a:t>30</a:t>
            </a:fld>
            <a:endParaRPr lang="en-GB" altLang="cy-GB"/>
          </a:p>
        </p:txBody>
      </p:sp>
    </p:spTree>
    <p:extLst>
      <p:ext uri="{BB962C8B-B14F-4D97-AF65-F5344CB8AC3E}">
        <p14:creationId xmlns:p14="http://schemas.microsoft.com/office/powerpoint/2010/main" val="20957169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31</a:t>
            </a:fld>
            <a:endParaRPr lang="en-GB" altLang="cy-GB"/>
          </a:p>
        </p:txBody>
      </p:sp>
    </p:spTree>
    <p:extLst>
      <p:ext uri="{BB962C8B-B14F-4D97-AF65-F5344CB8AC3E}">
        <p14:creationId xmlns:p14="http://schemas.microsoft.com/office/powerpoint/2010/main" val="34636044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072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D32A792-3458-4B6D-ADFA-AE80656B430E}" type="slidenum">
              <a:rPr lang="en-GB" altLang="cy-GB" smtClean="0"/>
              <a:pPr>
                <a:spcBef>
                  <a:spcPct val="0"/>
                </a:spcBef>
              </a:pPr>
              <a:t>32</a:t>
            </a:fld>
            <a:endParaRPr lang="en-GB" altLang="cy-GB"/>
          </a:p>
        </p:txBody>
      </p:sp>
    </p:spTree>
    <p:extLst>
      <p:ext uri="{BB962C8B-B14F-4D97-AF65-F5344CB8AC3E}">
        <p14:creationId xmlns:p14="http://schemas.microsoft.com/office/powerpoint/2010/main" val="16745045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FF67593-30CB-4F1E-B592-1DA04C023926}" type="slidenum">
              <a:rPr lang="en-GB" altLang="cy-GB" smtClean="0"/>
              <a:pPr>
                <a:spcBef>
                  <a:spcPct val="0"/>
                </a:spcBef>
              </a:pPr>
              <a:t>33</a:t>
            </a:fld>
            <a:endParaRPr lang="en-GB" altLang="cy-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6909390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34</a:t>
            </a:fld>
            <a:endParaRPr lang="en-GB" altLang="cy-GB"/>
          </a:p>
        </p:txBody>
      </p:sp>
    </p:spTree>
    <p:extLst>
      <p:ext uri="{BB962C8B-B14F-4D97-AF65-F5344CB8AC3E}">
        <p14:creationId xmlns:p14="http://schemas.microsoft.com/office/powerpoint/2010/main" val="13621321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35</a:t>
            </a:fld>
            <a:endParaRPr lang="en-GB" altLang="cy-GB"/>
          </a:p>
        </p:txBody>
      </p:sp>
    </p:spTree>
    <p:extLst>
      <p:ext uri="{BB962C8B-B14F-4D97-AF65-F5344CB8AC3E}">
        <p14:creationId xmlns:p14="http://schemas.microsoft.com/office/powerpoint/2010/main" val="37396089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36</a:t>
            </a:fld>
            <a:endParaRPr lang="en-GB" altLang="cy-GB"/>
          </a:p>
        </p:txBody>
      </p:sp>
    </p:spTree>
    <p:extLst>
      <p:ext uri="{BB962C8B-B14F-4D97-AF65-F5344CB8AC3E}">
        <p14:creationId xmlns:p14="http://schemas.microsoft.com/office/powerpoint/2010/main" val="12537656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37</a:t>
            </a:fld>
            <a:endParaRPr lang="en-GB" altLang="cy-GB"/>
          </a:p>
        </p:txBody>
      </p:sp>
    </p:spTree>
    <p:extLst>
      <p:ext uri="{BB962C8B-B14F-4D97-AF65-F5344CB8AC3E}">
        <p14:creationId xmlns:p14="http://schemas.microsoft.com/office/powerpoint/2010/main" val="9402196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38</a:t>
            </a:fld>
            <a:endParaRPr lang="en-GB" altLang="cy-GB"/>
          </a:p>
        </p:txBody>
      </p:sp>
    </p:spTree>
    <p:extLst>
      <p:ext uri="{BB962C8B-B14F-4D97-AF65-F5344CB8AC3E}">
        <p14:creationId xmlns:p14="http://schemas.microsoft.com/office/powerpoint/2010/main" val="34965008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39</a:t>
            </a:fld>
            <a:endParaRPr lang="en-GB" altLang="cy-GB"/>
          </a:p>
        </p:txBody>
      </p:sp>
    </p:spTree>
    <p:extLst>
      <p:ext uri="{BB962C8B-B14F-4D97-AF65-F5344CB8AC3E}">
        <p14:creationId xmlns:p14="http://schemas.microsoft.com/office/powerpoint/2010/main" val="10578667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40</a:t>
            </a:fld>
            <a:endParaRPr lang="en-GB" altLang="cy-GB"/>
          </a:p>
        </p:txBody>
      </p:sp>
    </p:spTree>
    <p:extLst>
      <p:ext uri="{BB962C8B-B14F-4D97-AF65-F5344CB8AC3E}">
        <p14:creationId xmlns:p14="http://schemas.microsoft.com/office/powerpoint/2010/main" val="37616099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67372A4-E524-42D6-A15D-2ACE29ABFE82}"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473765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96B586D-D821-493F-8746-CD0F335EA05E}" type="slidenum">
              <a:rPr lang="en-GB" altLang="cy-GB" smtClean="0"/>
              <a:pPr>
                <a:spcBef>
                  <a:spcPct val="0"/>
                </a:spcBef>
              </a:pPr>
              <a:t>42</a:t>
            </a:fld>
            <a:endParaRPr lang="en-GB" altLang="cy-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42431292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67372A4-E524-42D6-A15D-2ACE29ABFE82}" type="slidenum">
              <a:rPr lang="en-GB" altLang="cy-GB" smtClean="0"/>
              <a:pPr>
                <a:spcBef>
                  <a:spcPct val="0"/>
                </a:spcBef>
              </a:pPr>
              <a:t>43</a:t>
            </a:fld>
            <a:endParaRPr lang="en-GB" altLang="cy-GB"/>
          </a:p>
        </p:txBody>
      </p:sp>
    </p:spTree>
    <p:extLst>
      <p:ext uri="{BB962C8B-B14F-4D97-AF65-F5344CB8AC3E}">
        <p14:creationId xmlns:p14="http://schemas.microsoft.com/office/powerpoint/2010/main" val="99440453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p:spPr>
        <p:txBody>
          <a:bodyPr/>
          <a:lstStyle/>
          <a:p>
            <a:pPr eaLnBrk="1" hangingPunct="1"/>
            <a:endParaRPr lang="en-GB" altLang="cy-GB" dirty="0">
              <a:solidFill>
                <a:srgbClr val="000000"/>
              </a:solidFill>
              <a:latin typeface="Arial" panose="020B0604020202020204" pitchFamily="34" charset="0"/>
            </a:endParaRPr>
          </a:p>
        </p:txBody>
      </p:sp>
      <p:sp>
        <p:nvSpPr>
          <p:cNvPr id="389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9EE5360-C4CF-43F7-94B6-6ADA0C91A410}" type="slidenum">
              <a:rPr lang="en-GB" altLang="cy-GB" smtClean="0"/>
              <a:pPr>
                <a:spcBef>
                  <a:spcPct val="0"/>
                </a:spcBef>
              </a:pPr>
              <a:t>44</a:t>
            </a:fld>
            <a:endParaRPr lang="en-GB" altLang="cy-GB"/>
          </a:p>
        </p:txBody>
      </p:sp>
    </p:spTree>
    <p:extLst>
      <p:ext uri="{BB962C8B-B14F-4D97-AF65-F5344CB8AC3E}">
        <p14:creationId xmlns:p14="http://schemas.microsoft.com/office/powerpoint/2010/main" val="11732890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B23AB2-F83C-4DA2-B54A-CCFDF377C7CC}" type="slidenum">
              <a:rPr lang="en-GB" altLang="cy-GB"/>
              <a:pPr>
                <a:spcBef>
                  <a:spcPct val="0"/>
                </a:spcBef>
              </a:pPr>
              <a:t>45</a:t>
            </a:fld>
            <a:endParaRPr lang="en-GB" altLang="cy-GB"/>
          </a:p>
        </p:txBody>
      </p:sp>
    </p:spTree>
    <p:extLst>
      <p:ext uri="{BB962C8B-B14F-4D97-AF65-F5344CB8AC3E}">
        <p14:creationId xmlns:p14="http://schemas.microsoft.com/office/powerpoint/2010/main" val="178839948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B23AB2-F83C-4DA2-B54A-CCFDF377C7CC}" type="slidenum">
              <a:rPr lang="en-GB" altLang="cy-GB"/>
              <a:pPr>
                <a:spcBef>
                  <a:spcPct val="0"/>
                </a:spcBef>
              </a:pPr>
              <a:t>46</a:t>
            </a:fld>
            <a:endParaRPr lang="en-GB" altLang="cy-GB"/>
          </a:p>
        </p:txBody>
      </p:sp>
    </p:spTree>
    <p:extLst>
      <p:ext uri="{BB962C8B-B14F-4D97-AF65-F5344CB8AC3E}">
        <p14:creationId xmlns:p14="http://schemas.microsoft.com/office/powerpoint/2010/main" val="309154605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B23AB2-F83C-4DA2-B54A-CCFDF377C7CC}" type="slidenum">
              <a:rPr lang="en-GB" altLang="cy-GB"/>
              <a:pPr>
                <a:spcBef>
                  <a:spcPct val="0"/>
                </a:spcBef>
              </a:pPr>
              <a:t>47</a:t>
            </a:fld>
            <a:endParaRPr lang="en-GB" altLang="cy-GB"/>
          </a:p>
        </p:txBody>
      </p:sp>
    </p:spTree>
    <p:extLst>
      <p:ext uri="{BB962C8B-B14F-4D97-AF65-F5344CB8AC3E}">
        <p14:creationId xmlns:p14="http://schemas.microsoft.com/office/powerpoint/2010/main" val="42396441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73946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3416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9948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82964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87685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97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81654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173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66894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74795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02011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03/09/2022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50337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9/3/2022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5604499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vf7MgsZemdE"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_CyZY6xd8yk" TargetMode="External"/><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dailymail.co.uk/sciencetech/article-3937814/Why-baby-talk-GOOD-children-Speaking-motherese-helps-develop-language-skills-faster.html"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1.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jpg"/></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hyperlink" Target="https://unipub.uni-graz.at/obvugrhs/content/titleinfo/3864856/full.pdf" TargetMode="External"/><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hyperlink" Target="https://ieeexplore.ieee.org/stamp/stamp.jsp?arnumber=8441412&amp;casa_token=pTZg0YduRZoAAAAA:6iel3OFdd7joBoYY84h71jjohfix8wlZ2O_TOL4gKWfaw1CqbvR0KlTPfkJxmThrW_j_A7mIcMvf&amp;tag=1" TargetMode="External"/><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hyperlink" Target="https://www.sciencedaily.com/releases/2017/07/170718084600.htm" TargetMode="External"/><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894317-F687-58BA-3C30-ED2C500931E5}"/>
              </a:ext>
            </a:extLst>
          </p:cNvPr>
          <p:cNvSpPr/>
          <p:nvPr/>
        </p:nvSpPr>
        <p:spPr>
          <a:xfrm>
            <a:off x="0" y="0"/>
            <a:ext cx="9144000" cy="5733256"/>
          </a:xfrm>
          <a:prstGeom prst="rect">
            <a:avLst/>
          </a:prstGeom>
          <a:solidFill>
            <a:srgbClr val="FFFFCC">
              <a:alpha val="47059"/>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4"/>
          <p:cNvSpPr>
            <a:spLocks noGrp="1" noChangeArrowheads="1"/>
          </p:cNvSpPr>
          <p:nvPr>
            <p:ph idx="1"/>
          </p:nvPr>
        </p:nvSpPr>
        <p:spPr/>
        <p:txBody>
          <a:bodyPr>
            <a:normAutofit/>
          </a:bodyPr>
          <a:lstStyle/>
          <a:p>
            <a:pPr algn="ctr" eaLnBrk="1" hangingPunct="1">
              <a:buFontTx/>
              <a:buNone/>
            </a:pPr>
            <a:r>
              <a:rPr lang="en-GB" altLang="cy-GB" sz="3600" b="1" dirty="0">
                <a:latin typeface="Arial" panose="020B0604020202020204" pitchFamily="34" charset="0"/>
              </a:rPr>
              <a:t>ECEY5004C</a:t>
            </a:r>
          </a:p>
          <a:p>
            <a:pPr algn="ctr" eaLnBrk="1" hangingPunct="1">
              <a:buFontTx/>
              <a:buNone/>
            </a:pPr>
            <a:r>
              <a:rPr lang="en-GB" altLang="cy-GB" sz="3600" dirty="0" err="1">
                <a:latin typeface="Arial" panose="020B0604020202020204" pitchFamily="34" charset="0"/>
              </a:rPr>
              <a:t>Camau</a:t>
            </a:r>
            <a:r>
              <a:rPr lang="en-GB" altLang="cy-GB" sz="3600" dirty="0">
                <a:latin typeface="Arial" panose="020B0604020202020204" pitchFamily="34" charset="0"/>
              </a:rPr>
              <a:t> </a:t>
            </a:r>
            <a:r>
              <a:rPr lang="en-GB" altLang="cy-GB" sz="3600" dirty="0" err="1">
                <a:latin typeface="Arial" panose="020B0604020202020204" pitchFamily="34" charset="0"/>
              </a:rPr>
              <a:t>caffael</a:t>
            </a:r>
            <a:r>
              <a:rPr lang="en-GB" altLang="cy-GB" sz="3600" dirty="0">
                <a:latin typeface="Arial" panose="020B0604020202020204" pitchFamily="34" charset="0"/>
              </a:rPr>
              <a:t> </a:t>
            </a:r>
            <a:r>
              <a:rPr lang="en-GB" altLang="cy-GB" sz="3600" dirty="0" err="1">
                <a:latin typeface="Arial" panose="020B0604020202020204" pitchFamily="34" charset="0"/>
              </a:rPr>
              <a:t>iaith</a:t>
            </a:r>
            <a:endParaRPr lang="en-GB" altLang="cy-GB" sz="3600" dirty="0">
              <a:latin typeface="Arial" panose="020B0604020202020204" pitchFamily="34" charset="0"/>
            </a:endParaRPr>
          </a:p>
          <a:p>
            <a:pPr algn="ctr" eaLnBrk="1" hangingPunct="1">
              <a:buFontTx/>
              <a:buNone/>
            </a:pPr>
            <a:endParaRPr lang="en-GB" altLang="cy-GB" sz="3600" b="1" dirty="0">
              <a:solidFill>
                <a:srgbClr val="0000FF"/>
              </a:solidFill>
              <a:latin typeface="Arial" panose="020B0604020202020204" pitchFamily="34" charset="0"/>
            </a:endParaRPr>
          </a:p>
          <a:p>
            <a:pPr algn="ctr" eaLnBrk="1" hangingPunct="1">
              <a:buFontTx/>
              <a:buNone/>
            </a:pPr>
            <a:r>
              <a:rPr lang="en-GB" altLang="cy-GB" sz="3600" b="1" dirty="0">
                <a:solidFill>
                  <a:srgbClr val="0070C0"/>
                </a:solidFill>
                <a:latin typeface="Arial" panose="020B0604020202020204" pitchFamily="34" charset="0"/>
              </a:rPr>
              <a:t>ECEY5004</a:t>
            </a:r>
          </a:p>
          <a:p>
            <a:pPr algn="ctr" eaLnBrk="1" hangingPunct="1">
              <a:buFontTx/>
              <a:buNone/>
            </a:pPr>
            <a:r>
              <a:rPr lang="en-GB" altLang="cy-GB" sz="3600" dirty="0">
                <a:solidFill>
                  <a:srgbClr val="0070C0"/>
                </a:solidFill>
                <a:latin typeface="Arial" panose="020B0604020202020204" pitchFamily="34" charset="0"/>
              </a:rPr>
              <a:t> Stages of language acquisition</a:t>
            </a:r>
          </a:p>
        </p:txBody>
      </p:sp>
    </p:spTree>
    <p:extLst>
      <p:ext uri="{BB962C8B-B14F-4D97-AF65-F5344CB8AC3E}">
        <p14:creationId xmlns:p14="http://schemas.microsoft.com/office/powerpoint/2010/main" val="708406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B86C6C-A987-DB43-D004-D1909C033469}"/>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p:txBody>
          <a:bodyPr>
            <a:normAutofit/>
          </a:bodyPr>
          <a:lstStyle/>
          <a:p>
            <a:pPr algn="l" eaLnBrk="1" hangingPunct="1"/>
            <a:r>
              <a:rPr lang="en-GB" altLang="cy-GB" dirty="0" err="1">
                <a:latin typeface="Arial" panose="020B0604020202020204" pitchFamily="34" charset="0"/>
              </a:rPr>
              <a:t>Cynnwys</a:t>
            </a:r>
            <a:br>
              <a:rPr lang="en-GB" altLang="cy-GB" dirty="0">
                <a:latin typeface="Arial" panose="020B0604020202020204" pitchFamily="34" charset="0"/>
              </a:rPr>
            </a:br>
            <a:r>
              <a:rPr lang="en-GB" altLang="cy-GB" dirty="0">
                <a:solidFill>
                  <a:srgbClr val="0070C0"/>
                </a:solidFill>
                <a:latin typeface="Arial" panose="020B0604020202020204" pitchFamily="34" charset="0"/>
              </a:rPr>
              <a:t>Contents</a:t>
            </a:r>
            <a:endParaRPr lang="cy-GB" altLang="cy-GB" dirty="0">
              <a:solidFill>
                <a:srgbClr val="0070C0"/>
              </a:solidFill>
              <a:latin typeface="Arial" panose="020B0604020202020204" pitchFamily="34" charset="0"/>
            </a:endParaRPr>
          </a:p>
        </p:txBody>
      </p:sp>
      <p:sp>
        <p:nvSpPr>
          <p:cNvPr id="6147" name="Content Placeholder 4"/>
          <p:cNvSpPr>
            <a:spLocks noGrp="1"/>
          </p:cNvSpPr>
          <p:nvPr>
            <p:ph sz="half" idx="1"/>
          </p:nvPr>
        </p:nvSpPr>
        <p:spPr/>
        <p:txBody>
          <a:bodyPr/>
          <a:lstStyle/>
          <a:p>
            <a:pPr eaLnBrk="1" hangingPunct="1"/>
            <a:r>
              <a:rPr lang="cy-GB" altLang="cy-GB" dirty="0">
                <a:latin typeface="Arial" panose="020B0604020202020204" pitchFamily="34" charset="0"/>
              </a:rPr>
              <a:t>Camau caffael iaith;</a:t>
            </a:r>
          </a:p>
          <a:p>
            <a:pPr eaLnBrk="1" hangingPunct="1"/>
            <a:r>
              <a:rPr lang="en-GB" altLang="cy-GB" dirty="0" err="1">
                <a:latin typeface="Arial" panose="020B0604020202020204" pitchFamily="34" charset="0"/>
              </a:rPr>
              <a:t>Cyfnod</a:t>
            </a:r>
            <a:r>
              <a:rPr lang="en-GB" altLang="cy-GB" dirty="0">
                <a:latin typeface="Arial" panose="020B0604020202020204" pitchFamily="34" charset="0"/>
              </a:rPr>
              <a:t> </a:t>
            </a:r>
            <a:r>
              <a:rPr lang="en-GB" altLang="cy-GB" dirty="0" err="1">
                <a:latin typeface="Arial" panose="020B0604020202020204" pitchFamily="34" charset="0"/>
              </a:rPr>
              <a:t>holoffrastig</a:t>
            </a:r>
            <a:r>
              <a:rPr lang="en-GB" altLang="cy-GB" dirty="0">
                <a:latin typeface="Arial" panose="020B0604020202020204" pitchFamily="34" charset="0"/>
              </a:rPr>
              <a:t>;</a:t>
            </a:r>
          </a:p>
          <a:p>
            <a:pPr eaLnBrk="1" hangingPunct="1"/>
            <a:r>
              <a:rPr lang="en-GB" altLang="cy-GB" dirty="0" err="1">
                <a:latin typeface="Arial" panose="020B0604020202020204" pitchFamily="34" charset="0"/>
              </a:rPr>
              <a:t>Geiriau</a:t>
            </a:r>
            <a:r>
              <a:rPr lang="en-GB" altLang="cy-GB" dirty="0">
                <a:latin typeface="Arial" panose="020B0604020202020204" pitchFamily="34" charset="0"/>
              </a:rPr>
              <a:t> </a:t>
            </a:r>
            <a:r>
              <a:rPr lang="en-GB" altLang="cy-GB" dirty="0" err="1">
                <a:latin typeface="Arial" panose="020B0604020202020204" pitchFamily="34" charset="0"/>
              </a:rPr>
              <a:t>cyntaf</a:t>
            </a:r>
            <a:r>
              <a:rPr lang="en-GB" altLang="cy-GB" dirty="0">
                <a:latin typeface="Arial" panose="020B0604020202020204" pitchFamily="34" charset="0"/>
              </a:rPr>
              <a:t>;</a:t>
            </a:r>
          </a:p>
          <a:p>
            <a:pPr eaLnBrk="1" hangingPunct="1"/>
            <a:r>
              <a:rPr lang="en-GB" altLang="cy-GB" dirty="0" err="1">
                <a:latin typeface="Arial" panose="020B0604020202020204" pitchFamily="34" charset="0"/>
              </a:rPr>
              <a:t>Lleferydd</a:t>
            </a:r>
            <a:r>
              <a:rPr lang="en-GB" altLang="cy-GB" dirty="0">
                <a:latin typeface="Arial" panose="020B0604020202020204" pitchFamily="34" charset="0"/>
              </a:rPr>
              <a:t> </a:t>
            </a:r>
            <a:r>
              <a:rPr lang="en-GB" altLang="cy-GB" dirty="0" err="1">
                <a:latin typeface="Arial" panose="020B0604020202020204" pitchFamily="34" charset="0"/>
              </a:rPr>
              <a:t>oedolion</a:t>
            </a:r>
            <a:r>
              <a:rPr lang="en-GB" altLang="cy-GB" dirty="0">
                <a:latin typeface="Arial" panose="020B0604020202020204" pitchFamily="34" charset="0"/>
              </a:rPr>
              <a:t> ;</a:t>
            </a:r>
          </a:p>
          <a:p>
            <a:pPr eaLnBrk="1" hangingPunct="1"/>
            <a:r>
              <a:rPr lang="en-GB" altLang="cy-GB" dirty="0" err="1">
                <a:latin typeface="Arial" panose="020B0604020202020204" pitchFamily="34" charset="0"/>
              </a:rPr>
              <a:t>Enwi</a:t>
            </a:r>
            <a:r>
              <a:rPr lang="en-GB" altLang="cy-GB" dirty="0">
                <a:latin typeface="Arial" panose="020B0604020202020204" pitchFamily="34" charset="0"/>
              </a:rPr>
              <a:t> a </a:t>
            </a:r>
            <a:r>
              <a:rPr lang="en-GB" altLang="cy-GB" dirty="0" err="1">
                <a:latin typeface="Arial" panose="020B0604020202020204" pitchFamily="34" charset="0"/>
              </a:rPr>
              <a:t>datblygiad</a:t>
            </a:r>
            <a:r>
              <a:rPr lang="en-GB" altLang="cy-GB" dirty="0">
                <a:latin typeface="Arial" panose="020B0604020202020204" pitchFamily="34" charset="0"/>
              </a:rPr>
              <a:t> </a:t>
            </a:r>
            <a:r>
              <a:rPr lang="en-GB" altLang="cy-GB" dirty="0" err="1">
                <a:latin typeface="Arial" panose="020B0604020202020204" pitchFamily="34" charset="0"/>
              </a:rPr>
              <a:t>geiriadurol</a:t>
            </a:r>
            <a:r>
              <a:rPr lang="en-GB" altLang="cy-GB" dirty="0">
                <a:latin typeface="Arial" panose="020B0604020202020204" pitchFamily="34" charset="0"/>
              </a:rPr>
              <a:t>.</a:t>
            </a:r>
          </a:p>
        </p:txBody>
      </p:sp>
      <p:sp>
        <p:nvSpPr>
          <p:cNvPr id="6148" name="Content Placeholder 5"/>
          <p:cNvSpPr>
            <a:spLocks noGrp="1"/>
          </p:cNvSpPr>
          <p:nvPr>
            <p:ph sz="half" idx="2"/>
          </p:nvPr>
        </p:nvSpPr>
        <p:spPr>
          <a:xfrm>
            <a:off x="4648200" y="1772816"/>
            <a:ext cx="4244280" cy="4353347"/>
          </a:xfrm>
        </p:spPr>
        <p:txBody>
          <a:bodyPr/>
          <a:lstStyle/>
          <a:p>
            <a:pPr eaLnBrk="1" hangingPunct="1"/>
            <a:r>
              <a:rPr lang="en-GB" altLang="cy-GB" dirty="0">
                <a:solidFill>
                  <a:srgbClr val="0070C0"/>
                </a:solidFill>
                <a:latin typeface="Arial" panose="020B0604020202020204" pitchFamily="34" charset="0"/>
              </a:rPr>
              <a:t>Stages of language acquisition;</a:t>
            </a:r>
          </a:p>
          <a:p>
            <a:pPr eaLnBrk="1" hangingPunct="1"/>
            <a:r>
              <a:rPr lang="en-US" altLang="cy-GB" dirty="0">
                <a:solidFill>
                  <a:srgbClr val="0070C0"/>
                </a:solidFill>
                <a:latin typeface="Arial" panose="020B0604020202020204" pitchFamily="34" charset="0"/>
              </a:rPr>
              <a:t>Holophrastic phase;</a:t>
            </a:r>
          </a:p>
          <a:p>
            <a:pPr eaLnBrk="1" hangingPunct="1"/>
            <a:r>
              <a:rPr lang="en-US" altLang="cy-GB" dirty="0">
                <a:solidFill>
                  <a:srgbClr val="0070C0"/>
                </a:solidFill>
                <a:latin typeface="Arial" panose="020B0604020202020204" pitchFamily="34" charset="0"/>
              </a:rPr>
              <a:t>First words;</a:t>
            </a:r>
          </a:p>
          <a:p>
            <a:pPr eaLnBrk="1" hangingPunct="1"/>
            <a:r>
              <a:rPr lang="en-US" altLang="cy-GB" dirty="0">
                <a:solidFill>
                  <a:srgbClr val="0070C0"/>
                </a:solidFill>
                <a:latin typeface="Arial" panose="020B0604020202020204" pitchFamily="34" charset="0"/>
              </a:rPr>
              <a:t>Adults’ speech;</a:t>
            </a:r>
          </a:p>
          <a:p>
            <a:pPr eaLnBrk="1" hangingPunct="1"/>
            <a:r>
              <a:rPr lang="en-US" altLang="cy-GB" dirty="0">
                <a:solidFill>
                  <a:srgbClr val="0070C0"/>
                </a:solidFill>
                <a:latin typeface="Arial" panose="020B0604020202020204" pitchFamily="34" charset="0"/>
              </a:rPr>
              <a:t>Naming and lexical development.</a:t>
            </a:r>
          </a:p>
        </p:txBody>
      </p:sp>
    </p:spTree>
    <p:extLst>
      <p:ext uri="{BB962C8B-B14F-4D97-AF65-F5344CB8AC3E}">
        <p14:creationId xmlns:p14="http://schemas.microsoft.com/office/powerpoint/2010/main" val="1390546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93E61EF-4416-9235-4565-D02DAB3E3352}"/>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12" y="365126"/>
            <a:ext cx="8335838" cy="1325563"/>
          </a:xfrm>
        </p:spPr>
        <p:txBody>
          <a:bodyPr>
            <a:noAutofit/>
          </a:bodyPr>
          <a:lstStyle/>
          <a:p>
            <a:r>
              <a:rPr lang="en-GB" dirty="0">
                <a:latin typeface="Arial" panose="020B0604020202020204" pitchFamily="34" charset="0"/>
              </a:rPr>
              <a:t>Sgiliau </a:t>
            </a:r>
            <a:r>
              <a:rPr lang="en-GB" dirty="0" err="1">
                <a:latin typeface="Arial" panose="020B0604020202020204" pitchFamily="34" charset="0"/>
              </a:rPr>
              <a:t>Cyflogadwyedd</a:t>
            </a:r>
            <a:r>
              <a:rPr lang="en-GB" dirty="0">
                <a:latin typeface="Arial" panose="020B0604020202020204" pitchFamily="34" charset="0"/>
              </a:rPr>
              <a:t>/</a:t>
            </a:r>
            <a:r>
              <a:rPr lang="en-GB" dirty="0" err="1">
                <a:latin typeface="Arial" panose="020B0604020202020204" pitchFamily="34" charset="0"/>
              </a:rPr>
              <a:t>Trosglwyddadwy</a:t>
            </a:r>
            <a:br>
              <a:rPr lang="en-GB" dirty="0">
                <a:latin typeface="Arial" panose="020B0604020202020204" pitchFamily="34" charset="0"/>
              </a:rPr>
            </a:br>
            <a:r>
              <a:rPr lang="en-GB" dirty="0">
                <a:solidFill>
                  <a:srgbClr val="0070C0"/>
                </a:solidFill>
                <a:latin typeface="Arial" panose="020B0604020202020204" pitchFamily="34" charset="0"/>
              </a:rPr>
              <a:t>Employability/Transferable Skills</a:t>
            </a:r>
            <a:endParaRPr lang="en-US"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2492895"/>
            <a:ext cx="4038600" cy="3096345"/>
          </a:xfrm>
        </p:spPr>
        <p:txBody>
          <a:bodyPr/>
          <a:lstStyle/>
          <a:p>
            <a:r>
              <a:rPr lang="en-GB" dirty="0" err="1">
                <a:latin typeface="Arial" panose="020B0604020202020204" pitchFamily="34" charset="0"/>
              </a:rPr>
              <a:t>Trefnu</a:t>
            </a:r>
            <a:r>
              <a:rPr lang="en-GB" dirty="0">
                <a:latin typeface="Arial" panose="020B0604020202020204" pitchFamily="34" charset="0"/>
              </a:rPr>
              <a:t>;</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p:cNvSpPr>
            <a:spLocks noGrp="1"/>
          </p:cNvSpPr>
          <p:nvPr>
            <p:ph sz="half" idx="2"/>
          </p:nvPr>
        </p:nvSpPr>
        <p:spPr>
          <a:xfrm>
            <a:off x="4629150" y="2492895"/>
            <a:ext cx="3886200" cy="3684068"/>
          </a:xfrm>
        </p:spPr>
        <p:txBody>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p>
        </p:txBody>
      </p:sp>
    </p:spTree>
    <p:extLst>
      <p:ext uri="{BB962C8B-B14F-4D97-AF65-F5344CB8AC3E}">
        <p14:creationId xmlns:p14="http://schemas.microsoft.com/office/powerpoint/2010/main" val="2655663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B4B51D-81A4-974C-B487-2F52231E20EB}"/>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dirty="0" err="1">
                <a:latin typeface="Arial" panose="020B0604020202020204" pitchFamily="34" charset="0"/>
              </a:rPr>
              <a:t>Adnoddau</a:t>
            </a:r>
            <a:br>
              <a:rPr lang="en-GB" dirty="0">
                <a:latin typeface="Arial" panose="020B0604020202020204" pitchFamily="34" charset="0"/>
              </a:rPr>
            </a:br>
            <a:r>
              <a:rPr lang="en-GB" dirty="0">
                <a:solidFill>
                  <a:srgbClr val="0070C0"/>
                </a:solidFill>
                <a:latin typeface="Arial" panose="020B0604020202020204" pitchFamily="34" charset="0"/>
              </a:rPr>
              <a:t>Resources</a:t>
            </a:r>
            <a:endParaRPr lang="en-US"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2204863"/>
            <a:ext cx="4038600" cy="3384377"/>
          </a:xfrm>
        </p:spPr>
        <p:txBody>
          <a:bodyPr/>
          <a:lstStyle/>
          <a:p>
            <a:r>
              <a:rPr lang="en-US" dirty="0" err="1">
                <a:latin typeface="Arial" panose="020B0604020202020204" pitchFamily="34" charset="0"/>
              </a:rPr>
              <a:t>Cyflwyniad</a:t>
            </a:r>
            <a:r>
              <a:rPr lang="en-US" dirty="0">
                <a:latin typeface="Arial" panose="020B0604020202020204" pitchFamily="34" charset="0"/>
              </a:rPr>
              <a:t> PP;</a:t>
            </a:r>
          </a:p>
          <a:p>
            <a:r>
              <a:rPr lang="en-US" dirty="0" err="1">
                <a:latin typeface="Arial" panose="020B0604020202020204" pitchFamily="34" charset="0"/>
              </a:rPr>
              <a:t>Clipiau</a:t>
            </a:r>
            <a:r>
              <a:rPr lang="en-US" dirty="0">
                <a:latin typeface="Arial" panose="020B0604020202020204" pitchFamily="34" charset="0"/>
              </a:rPr>
              <a:t> </a:t>
            </a:r>
            <a:r>
              <a:rPr lang="en-US" dirty="0" err="1">
                <a:latin typeface="Arial" panose="020B0604020202020204" pitchFamily="34" charset="0"/>
              </a:rPr>
              <a:t>fideo</a:t>
            </a:r>
            <a:r>
              <a:rPr lang="en-US" dirty="0">
                <a:latin typeface="Arial" panose="020B0604020202020204" pitchFamily="34" charset="0"/>
              </a:rPr>
              <a:t>;</a:t>
            </a:r>
          </a:p>
          <a:p>
            <a:r>
              <a:rPr lang="en-US" dirty="0" err="1">
                <a:latin typeface="Arial" panose="020B0604020202020204" pitchFamily="34" charset="0"/>
              </a:rPr>
              <a:t>Erthyglau</a:t>
            </a:r>
            <a:r>
              <a:rPr lang="en-US" dirty="0">
                <a:latin typeface="Arial" panose="020B0604020202020204" pitchFamily="34" charset="0"/>
              </a:rPr>
              <a:t>;</a:t>
            </a:r>
          </a:p>
          <a:p>
            <a:r>
              <a:rPr lang="en-US" dirty="0" err="1">
                <a:latin typeface="Arial" panose="020B0604020202020204" pitchFamily="34" charset="0"/>
              </a:rPr>
              <a:t>Ymchwil</a:t>
            </a:r>
            <a:r>
              <a:rPr lang="en-US" dirty="0">
                <a:latin typeface="Arial" panose="020B0604020202020204" pitchFamily="34" charset="0"/>
              </a:rPr>
              <a:t>.</a:t>
            </a:r>
            <a:br>
              <a:rPr lang="en-US" dirty="0">
                <a:latin typeface="Arial" panose="020B0604020202020204" pitchFamily="34" charset="0"/>
              </a:rPr>
            </a:br>
            <a:endParaRPr lang="en-US" dirty="0">
              <a:latin typeface="Arial" panose="020B0604020202020204" pitchFamily="34" charset="0"/>
            </a:endParaRPr>
          </a:p>
        </p:txBody>
      </p:sp>
      <p:sp>
        <p:nvSpPr>
          <p:cNvPr id="4" name="Content Placeholder 3"/>
          <p:cNvSpPr>
            <a:spLocks noGrp="1"/>
          </p:cNvSpPr>
          <p:nvPr>
            <p:ph sz="half" idx="2"/>
          </p:nvPr>
        </p:nvSpPr>
        <p:spPr>
          <a:xfrm>
            <a:off x="4629150" y="2204863"/>
            <a:ext cx="3886200" cy="3972100"/>
          </a:xfrm>
        </p:spPr>
        <p:txBody>
          <a:bodyPr/>
          <a:lstStyle/>
          <a:p>
            <a:r>
              <a:rPr lang="en-GB" dirty="0">
                <a:solidFill>
                  <a:srgbClr val="0070C0"/>
                </a:solidFill>
                <a:latin typeface="Arial" panose="020B0604020202020204" pitchFamily="34" charset="0"/>
              </a:rPr>
              <a:t>PP presentation;</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Articles;</a:t>
            </a:r>
          </a:p>
          <a:p>
            <a:r>
              <a:rPr lang="en-GB" dirty="0">
                <a:solidFill>
                  <a:srgbClr val="0070C0"/>
                </a:solidFill>
                <a:latin typeface="Arial" panose="020B0604020202020204" pitchFamily="34" charset="0"/>
              </a:rPr>
              <a:t>Research.</a:t>
            </a:r>
          </a:p>
        </p:txBody>
      </p:sp>
    </p:spTree>
    <p:extLst>
      <p:ext uri="{BB962C8B-B14F-4D97-AF65-F5344CB8AC3E}">
        <p14:creationId xmlns:p14="http://schemas.microsoft.com/office/powerpoint/2010/main" val="445709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6B9373-65B9-5411-7CDA-EC8D8C7E4870}"/>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1520" y="365126"/>
            <a:ext cx="8263830" cy="1325563"/>
          </a:xfrm>
        </p:spPr>
        <p:txBody>
          <a:bodyPr>
            <a:noAutofit/>
          </a:bodyPr>
          <a:lstStyle/>
          <a:p>
            <a:r>
              <a:rPr lang="en-GB" dirty="0" err="1">
                <a:latin typeface="Arial" panose="020B0604020202020204" pitchFamily="34" charset="0"/>
              </a:rPr>
              <a:t>Rhaglen</a:t>
            </a:r>
            <a:r>
              <a:rPr lang="en-GB" dirty="0">
                <a:latin typeface="Arial" panose="020B0604020202020204" pitchFamily="34" charset="0"/>
              </a:rPr>
              <a:t> SYBC</a:t>
            </a:r>
            <a:br>
              <a:rPr lang="en-GB" dirty="0">
                <a:latin typeface="Arial" panose="020B0604020202020204" pitchFamily="34" charset="0"/>
              </a:rPr>
            </a:br>
            <a:r>
              <a:rPr lang="en-GB" dirty="0">
                <a:solidFill>
                  <a:srgbClr val="0070C0"/>
                </a:solidFill>
                <a:latin typeface="Arial" panose="020B0604020202020204" pitchFamily="34" charset="0"/>
              </a:rPr>
              <a:t>EYPS Programme</a:t>
            </a:r>
            <a:endParaRPr lang="en-US"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28650" y="1825625"/>
            <a:ext cx="3886200" cy="3619599"/>
          </a:xfrm>
        </p:spPr>
        <p:txBody>
          <a:bodyPr>
            <a:normAutofit/>
          </a:bodyPr>
          <a:lstStyle/>
          <a:p>
            <a:r>
              <a:rPr lang="en-GB" dirty="0" err="1">
                <a:latin typeface="Arial" panose="020B0604020202020204" pitchFamily="34" charset="0"/>
              </a:rPr>
              <a:t>Meini</a:t>
            </a:r>
            <a:r>
              <a:rPr lang="en-GB" dirty="0">
                <a:latin typeface="Arial" panose="020B0604020202020204" pitchFamily="34" charset="0"/>
              </a:rPr>
              <a:t> </a:t>
            </a:r>
            <a:r>
              <a:rPr lang="en-GB" dirty="0" err="1">
                <a:latin typeface="Arial" panose="020B0604020202020204" pitchFamily="34" charset="0"/>
              </a:rPr>
              <a:t>prawf</a:t>
            </a:r>
            <a:r>
              <a:rPr lang="en-GB" dirty="0">
                <a:latin typeface="Arial" panose="020B0604020202020204" pitchFamily="34" charset="0"/>
              </a:rPr>
              <a:t> y NOS a </a:t>
            </a:r>
            <a:r>
              <a:rPr lang="en-GB" dirty="0" err="1">
                <a:latin typeface="Arial" panose="020B0604020202020204" pitchFamily="34" charset="0"/>
              </a:rPr>
              <a:t>gyflawnwyd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 hon:</a:t>
            </a: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0401 – K56</a:t>
            </a:r>
          </a:p>
          <a:p>
            <a:pPr marL="0" indent="0">
              <a:buNone/>
            </a:pPr>
            <a:r>
              <a:rPr lang="en-GB" dirty="0">
                <a:latin typeface="Arial" panose="020B0604020202020204" pitchFamily="34" charset="0"/>
              </a:rPr>
              <a:t>0409 – K62, K63, K67, K71</a:t>
            </a:r>
          </a:p>
        </p:txBody>
      </p:sp>
      <p:sp>
        <p:nvSpPr>
          <p:cNvPr id="4" name="Content Placeholder 3"/>
          <p:cNvSpPr>
            <a:spLocks noGrp="1"/>
          </p:cNvSpPr>
          <p:nvPr>
            <p:ph sz="half" idx="2"/>
          </p:nvPr>
        </p:nvSpPr>
        <p:spPr/>
        <p:txBody>
          <a:bodyPr>
            <a:normAutofit/>
          </a:bodyPr>
          <a:lstStyle/>
          <a:p>
            <a:pPr marL="0" indent="0">
              <a:buNone/>
            </a:pPr>
            <a:r>
              <a:rPr lang="en-GB" dirty="0">
                <a:solidFill>
                  <a:srgbClr val="0070C0"/>
                </a:solidFill>
                <a:latin typeface="Arial" panose="020B0604020202020204" pitchFamily="34" charset="0"/>
              </a:rPr>
              <a:t>The NOS criteria met in this lecture:</a:t>
            </a:r>
          </a:p>
          <a:p>
            <a:pPr marL="0" indent="0">
              <a:buNone/>
            </a:pPr>
            <a:endParaRPr lang="en-GB" dirty="0">
              <a:solidFill>
                <a:srgbClr val="0070C0"/>
              </a:solidFill>
              <a:latin typeface="Arial" panose="020B0604020202020204" pitchFamily="34" charset="0"/>
            </a:endParaRPr>
          </a:p>
          <a:p>
            <a:pPr marL="0" indent="0">
              <a:buNone/>
            </a:pP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0401 – K56</a:t>
            </a:r>
          </a:p>
          <a:p>
            <a:pPr marL="0" indent="0">
              <a:buNone/>
            </a:pPr>
            <a:r>
              <a:rPr lang="en-GB" dirty="0">
                <a:solidFill>
                  <a:srgbClr val="0070C0"/>
                </a:solidFill>
                <a:latin typeface="Arial" panose="020B0604020202020204" pitchFamily="34" charset="0"/>
              </a:rPr>
              <a:t>0409 – K62, K63, K67, K71</a:t>
            </a:r>
          </a:p>
        </p:txBody>
      </p:sp>
    </p:spTree>
    <p:extLst>
      <p:ext uri="{BB962C8B-B14F-4D97-AF65-F5344CB8AC3E}">
        <p14:creationId xmlns:p14="http://schemas.microsoft.com/office/powerpoint/2010/main" val="4236157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6DE2ED-5166-1769-F5D9-AD03AE94D48A}"/>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Title 1"/>
          <p:cNvSpPr>
            <a:spLocks noGrp="1"/>
          </p:cNvSpPr>
          <p:nvPr>
            <p:ph type="title"/>
          </p:nvPr>
        </p:nvSpPr>
        <p:spPr/>
        <p:txBody>
          <a:bodyPr/>
          <a:lstStyle/>
          <a:p>
            <a:r>
              <a:rPr lang="cy-GB" altLang="cy-GB" dirty="0">
                <a:latin typeface="Arial" panose="020B0604020202020204" pitchFamily="34" charset="0"/>
              </a:rPr>
              <a:t>Babanod cyn llafar</a:t>
            </a:r>
            <a:br>
              <a:rPr lang="en-GB" altLang="cy-GB" dirty="0">
                <a:latin typeface="Arial" panose="020B0604020202020204" pitchFamily="34" charset="0"/>
              </a:rPr>
            </a:br>
            <a:r>
              <a:rPr lang="en-GB" altLang="cy-GB" dirty="0">
                <a:solidFill>
                  <a:srgbClr val="0070C0"/>
                </a:solidFill>
                <a:latin typeface="Arial" panose="020B0604020202020204" pitchFamily="34" charset="0"/>
              </a:rPr>
              <a:t>Preverbal infants</a:t>
            </a:r>
            <a:endParaRPr lang="cy-GB" altLang="cy-GB" dirty="0">
              <a:solidFill>
                <a:srgbClr val="0070C0"/>
              </a:solidFill>
              <a:latin typeface="Arial" panose="020B0604020202020204" pitchFamily="34" charset="0"/>
            </a:endParaRPr>
          </a:p>
        </p:txBody>
      </p:sp>
      <p:sp>
        <p:nvSpPr>
          <p:cNvPr id="7" name="Content Placeholder 6"/>
          <p:cNvSpPr>
            <a:spLocks noGrp="1"/>
          </p:cNvSpPr>
          <p:nvPr>
            <p:ph idx="1"/>
          </p:nvPr>
        </p:nvSpPr>
        <p:spPr>
          <a:xfrm>
            <a:off x="323528" y="1988841"/>
            <a:ext cx="8568952" cy="3528392"/>
          </a:xfrm>
        </p:spPr>
        <p:txBody>
          <a:bodyPr/>
          <a:lstStyle/>
          <a:p>
            <a:pPr marL="0" indent="0">
              <a:buFontTx/>
              <a:buNone/>
              <a:defRPr/>
            </a:pPr>
            <a:r>
              <a:rPr lang="en-GB" i="1"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Fetuses</a:t>
            </a:r>
            <a:r>
              <a:rPr lang="en-GB" i="1" dirty="0">
                <a:latin typeface="Arial" panose="020B0604020202020204" pitchFamily="34" charset="0"/>
                <a:cs typeface="Arial" panose="020B0604020202020204" pitchFamily="34" charset="0"/>
              </a:rPr>
              <a:t> are tuning their ears to the language they are going to acquire even before they are born, based on the speech signals available to them in utero. Pre-natal sensitivity to the rhythmic properties of language may provide children with one of the very first building blocks in acquiring language."</a:t>
            </a:r>
            <a:endParaRPr lang="en-US" i="1" dirty="0">
              <a:latin typeface="Arial" panose="020B0604020202020204" pitchFamily="34" charset="0"/>
              <a:cs typeface="Arial" panose="020B0604020202020204" pitchFamily="34" charset="0"/>
            </a:endParaRPr>
          </a:p>
          <a:p>
            <a:pPr marL="0" indent="0" algn="r">
              <a:buFontTx/>
              <a:buNone/>
              <a:defRPr/>
            </a:pPr>
            <a:r>
              <a:rPr lang="en-US" sz="1800" dirty="0">
                <a:latin typeface="Arial" panose="020B0604020202020204" pitchFamily="34" charset="0"/>
              </a:rPr>
              <a:t>(University of Kansas, 2017, p.2).</a:t>
            </a:r>
          </a:p>
          <a:p>
            <a:pPr marL="0" indent="0" algn="r">
              <a:buFontTx/>
              <a:buNone/>
              <a:defRPr/>
            </a:pPr>
            <a:endParaRPr lang="en-US" dirty="0"/>
          </a:p>
          <a:p>
            <a:pPr>
              <a:defRPr/>
            </a:pPr>
            <a:endParaRPr lang="cy-GB" dirty="0"/>
          </a:p>
        </p:txBody>
      </p:sp>
    </p:spTree>
    <p:extLst>
      <p:ext uri="{BB962C8B-B14F-4D97-AF65-F5344CB8AC3E}">
        <p14:creationId xmlns:p14="http://schemas.microsoft.com/office/powerpoint/2010/main" val="23046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CA67D86-62A2-A0EE-E968-F8C97FC7E89D}"/>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179512" y="365126"/>
            <a:ext cx="8568952" cy="1325563"/>
          </a:xfrm>
        </p:spPr>
        <p:txBody>
          <a:bodyPr>
            <a:noAutofit/>
          </a:bodyPr>
          <a:lstStyle/>
          <a:p>
            <a:pPr algn="l" eaLnBrk="1" hangingPunct="1"/>
            <a:r>
              <a:rPr lang="cy-GB" altLang="cy-GB" dirty="0">
                <a:latin typeface="Arial" panose="020B0604020202020204" pitchFamily="34" charset="0"/>
              </a:rPr>
              <a:t>Camau caffael iaith – yn y groth</a:t>
            </a:r>
            <a:br>
              <a:rPr lang="en-GB" altLang="cy-GB" dirty="0">
                <a:solidFill>
                  <a:srgbClr val="0070C0"/>
                </a:solidFill>
                <a:latin typeface="Arial" panose="020B0604020202020204" pitchFamily="34" charset="0"/>
              </a:rPr>
            </a:br>
            <a:r>
              <a:rPr lang="en-GB" altLang="cy-GB" dirty="0">
                <a:solidFill>
                  <a:srgbClr val="0070C0"/>
                </a:solidFill>
                <a:latin typeface="Arial" panose="020B0604020202020204" pitchFamily="34" charset="0"/>
              </a:rPr>
              <a:t>Stages of language acquisition – in utero</a:t>
            </a:r>
          </a:p>
        </p:txBody>
      </p:sp>
      <p:sp>
        <p:nvSpPr>
          <p:cNvPr id="3" name="Content Placeholder 2"/>
          <p:cNvSpPr>
            <a:spLocks noGrp="1"/>
          </p:cNvSpPr>
          <p:nvPr>
            <p:ph sz="half" idx="1"/>
          </p:nvPr>
        </p:nvSpPr>
        <p:spPr>
          <a:xfrm>
            <a:off x="628650" y="2276871"/>
            <a:ext cx="3886200" cy="3900091"/>
          </a:xfrm>
        </p:spPr>
        <p:txBody>
          <a:bodyPr/>
          <a:lstStyle/>
          <a:p>
            <a:pPr>
              <a:defRPr/>
            </a:pPr>
            <a:r>
              <a:rPr lang="cy-GB" dirty="0">
                <a:latin typeface="Arial" panose="020B0604020202020204" pitchFamily="34" charset="0"/>
              </a:rPr>
              <a:t>Babanod yn clywed yn y groth (Prawf Cyflymder Calon </a:t>
            </a:r>
            <a:r>
              <a:rPr lang="cy-GB" dirty="0" err="1">
                <a:latin typeface="Arial" panose="020B0604020202020204" pitchFamily="34" charset="0"/>
              </a:rPr>
              <a:t>Ffoetaidd</a:t>
            </a:r>
            <a:r>
              <a:rPr lang="cy-GB" dirty="0">
                <a:latin typeface="Arial" panose="020B0604020202020204" pitchFamily="34" charset="0"/>
              </a:rPr>
              <a:t>)</a:t>
            </a:r>
          </a:p>
          <a:p>
            <a:pPr marL="0" indent="0">
              <a:buFontTx/>
              <a:buNone/>
              <a:defRPr/>
            </a:pPr>
            <a:r>
              <a:rPr lang="cy-GB" dirty="0">
                <a:latin typeface="Arial" panose="020B0604020202020204" pitchFamily="34" charset="0"/>
              </a:rPr>
              <a:t>	</a:t>
            </a:r>
          </a:p>
          <a:p>
            <a:pPr>
              <a:defRPr/>
            </a:pPr>
            <a:r>
              <a:rPr lang="cy-GB" dirty="0">
                <a:latin typeface="Arial" panose="020B0604020202020204" pitchFamily="34" charset="0"/>
              </a:rPr>
              <a:t>Gallu i wahaniaethu seiniau</a:t>
            </a:r>
          </a:p>
          <a:p>
            <a:pPr>
              <a:defRPr/>
            </a:pPr>
            <a:endParaRPr lang="cy-GB" dirty="0"/>
          </a:p>
        </p:txBody>
      </p:sp>
      <p:sp>
        <p:nvSpPr>
          <p:cNvPr id="10244" name="Content Placeholder 3"/>
          <p:cNvSpPr>
            <a:spLocks noGrp="1"/>
          </p:cNvSpPr>
          <p:nvPr>
            <p:ph sz="half" idx="2"/>
          </p:nvPr>
        </p:nvSpPr>
        <p:spPr>
          <a:xfrm>
            <a:off x="4629150" y="2276871"/>
            <a:ext cx="3886200" cy="3900092"/>
          </a:xfrm>
        </p:spPr>
        <p:txBody>
          <a:bodyPr/>
          <a:lstStyle/>
          <a:p>
            <a:r>
              <a:rPr lang="en-US" altLang="cy-GB" dirty="0">
                <a:solidFill>
                  <a:srgbClr val="0070C0"/>
                </a:solidFill>
                <a:latin typeface="Arial" panose="020B0604020202020204" pitchFamily="34" charset="0"/>
              </a:rPr>
              <a:t>Babies hear in the womb  (</a:t>
            </a:r>
            <a:r>
              <a:rPr lang="en-US" altLang="cy-GB" dirty="0" err="1">
                <a:solidFill>
                  <a:srgbClr val="0070C0"/>
                </a:solidFill>
                <a:latin typeface="Arial" panose="020B0604020202020204" pitchFamily="34" charset="0"/>
              </a:rPr>
              <a:t>Foetal</a:t>
            </a:r>
            <a:r>
              <a:rPr lang="en-US" altLang="cy-GB" dirty="0">
                <a:solidFill>
                  <a:srgbClr val="0070C0"/>
                </a:solidFill>
                <a:latin typeface="Arial" panose="020B0604020202020204" pitchFamily="34" charset="0"/>
              </a:rPr>
              <a:t> Heart Rate Test)</a:t>
            </a:r>
          </a:p>
          <a:p>
            <a:endParaRPr lang="en-US" altLang="cy-GB" dirty="0">
              <a:solidFill>
                <a:srgbClr val="0070C0"/>
              </a:solidFill>
              <a:latin typeface="Arial" panose="020B0604020202020204" pitchFamily="34" charset="0"/>
            </a:endParaRPr>
          </a:p>
          <a:p>
            <a:r>
              <a:rPr lang="en-US" altLang="cy-GB" dirty="0">
                <a:solidFill>
                  <a:srgbClr val="0070C0"/>
                </a:solidFill>
                <a:latin typeface="Arial" panose="020B0604020202020204" pitchFamily="34" charset="0"/>
              </a:rPr>
              <a:t>Ability to differentiate sounds</a:t>
            </a:r>
          </a:p>
          <a:p>
            <a:endParaRPr lang="cy-GB" altLang="cy-GB" dirty="0"/>
          </a:p>
        </p:txBody>
      </p:sp>
    </p:spTree>
    <p:extLst>
      <p:ext uri="{BB962C8B-B14F-4D97-AF65-F5344CB8AC3E}">
        <p14:creationId xmlns:p14="http://schemas.microsoft.com/office/powerpoint/2010/main" val="4151212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20D3B02-E6EE-5656-18D4-344EB91258E3}"/>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p:txBody>
          <a:bodyPr/>
          <a:lstStyle/>
          <a:p>
            <a:pPr algn="l"/>
            <a:r>
              <a:rPr lang="en-GB" altLang="cy-GB" sz="3600" dirty="0" err="1">
                <a:latin typeface="Arial" panose="020B0604020202020204" pitchFamily="34" charset="0"/>
              </a:rPr>
              <a:t>Fideo</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Video</a:t>
            </a:r>
            <a:endParaRPr lang="cy-GB" altLang="cy-GB" sz="3600" dirty="0">
              <a:solidFill>
                <a:srgbClr val="0070C0"/>
              </a:solidFill>
              <a:latin typeface="Arial" panose="020B0604020202020204" pitchFamily="34" charset="0"/>
            </a:endParaRPr>
          </a:p>
        </p:txBody>
      </p:sp>
      <p:sp>
        <p:nvSpPr>
          <p:cNvPr id="12291" name="Content Placeholder 1"/>
          <p:cNvSpPr>
            <a:spLocks noGrp="1"/>
          </p:cNvSpPr>
          <p:nvPr>
            <p:ph idx="1"/>
          </p:nvPr>
        </p:nvSpPr>
        <p:spPr/>
        <p:txBody>
          <a:bodyPr/>
          <a:lstStyle/>
          <a:p>
            <a:pPr marL="0" indent="0">
              <a:buFontTx/>
              <a:buNone/>
            </a:pPr>
            <a:endParaRPr lang="en-US" altLang="cy-GB" dirty="0">
              <a:latin typeface="Arial" panose="020B0604020202020204" pitchFamily="34" charset="0"/>
            </a:endParaRPr>
          </a:p>
          <a:p>
            <a:pPr marL="0" indent="0">
              <a:buFontTx/>
              <a:buNone/>
            </a:pPr>
            <a:r>
              <a:rPr lang="en-US" altLang="cy-GB" dirty="0">
                <a:latin typeface="Arial" panose="020B0604020202020204" pitchFamily="34" charset="0"/>
              </a:rPr>
              <a:t>Creative Cloud Design (2013) </a:t>
            </a:r>
            <a:r>
              <a:rPr lang="en-US" altLang="cy-GB" i="1" dirty="0">
                <a:latin typeface="Arial" panose="020B0604020202020204" pitchFamily="34" charset="0"/>
              </a:rPr>
              <a:t>Life in the womb before birth: senses hearing and touch part 8. </a:t>
            </a:r>
            <a:r>
              <a:rPr lang="en-US" altLang="cy-GB" dirty="0">
                <a:latin typeface="Arial" panose="020B0604020202020204" pitchFamily="34" charset="0"/>
              </a:rPr>
              <a:t>Available at: </a:t>
            </a:r>
            <a:r>
              <a:rPr lang="en-US" altLang="cy-GB" dirty="0">
                <a:latin typeface="Arial" panose="020B0604020202020204" pitchFamily="34" charset="0"/>
                <a:hlinkClick r:id="rId3"/>
              </a:rPr>
              <a:t>https://www.youtube.com/watch?v=vf7MgsZemdE</a:t>
            </a:r>
            <a:r>
              <a:rPr lang="en-US" altLang="cy-GB" dirty="0">
                <a:latin typeface="Arial" panose="020B0604020202020204" pitchFamily="34" charset="0"/>
              </a:rPr>
              <a:t> [Accessed: August 5 2021].</a:t>
            </a:r>
            <a:endParaRPr lang="cy-GB" altLang="cy-GB" dirty="0">
              <a:latin typeface="Arial" panose="020B0604020202020204" pitchFamily="34" charset="0"/>
            </a:endParaRPr>
          </a:p>
        </p:txBody>
      </p:sp>
    </p:spTree>
    <p:extLst>
      <p:ext uri="{BB962C8B-B14F-4D97-AF65-F5344CB8AC3E}">
        <p14:creationId xmlns:p14="http://schemas.microsoft.com/office/powerpoint/2010/main" val="2728772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58A7BB-EF4B-C53E-F5AD-9DC6F596ED96}"/>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179512" y="365126"/>
            <a:ext cx="8712968" cy="1325563"/>
          </a:xfrm>
        </p:spPr>
        <p:txBody>
          <a:bodyPr>
            <a:noAutofit/>
          </a:bodyPr>
          <a:lstStyle/>
          <a:p>
            <a:pPr algn="l" eaLnBrk="1" hangingPunct="1"/>
            <a:r>
              <a:rPr lang="cy-GB" altLang="cy-GB" dirty="0">
                <a:latin typeface="Arial" panose="020B0604020202020204" pitchFamily="34" charset="0"/>
              </a:rPr>
              <a:t>Camau caffael iaith – yn y groth</a:t>
            </a:r>
            <a:br>
              <a:rPr lang="en-GB" altLang="cy-GB" dirty="0">
                <a:solidFill>
                  <a:srgbClr val="0070C0"/>
                </a:solidFill>
                <a:latin typeface="Arial" panose="020B0604020202020204" pitchFamily="34" charset="0"/>
              </a:rPr>
            </a:br>
            <a:r>
              <a:rPr lang="en-GB" altLang="cy-GB" dirty="0">
                <a:solidFill>
                  <a:srgbClr val="0070C0"/>
                </a:solidFill>
                <a:latin typeface="Arial" panose="020B0604020202020204" pitchFamily="34" charset="0"/>
              </a:rPr>
              <a:t>Stages of language acquisition – in utero</a:t>
            </a:r>
          </a:p>
        </p:txBody>
      </p:sp>
      <p:sp>
        <p:nvSpPr>
          <p:cNvPr id="3" name="Content Placeholder 2"/>
          <p:cNvSpPr>
            <a:spLocks noGrp="1"/>
          </p:cNvSpPr>
          <p:nvPr>
            <p:ph sz="half" idx="1"/>
          </p:nvPr>
        </p:nvSpPr>
        <p:spPr>
          <a:xfrm>
            <a:off x="467544" y="2132856"/>
            <a:ext cx="4047306" cy="4044107"/>
          </a:xfrm>
        </p:spPr>
        <p:txBody>
          <a:bodyPr>
            <a:normAutofit/>
          </a:bodyPr>
          <a:lstStyle/>
          <a:p>
            <a:pPr>
              <a:defRPr/>
            </a:pPr>
            <a:r>
              <a:rPr lang="cy-GB" dirty="0">
                <a:latin typeface="Arial" panose="020B0604020202020204" pitchFamily="34" charset="0"/>
              </a:rPr>
              <a:t>Ymateb i leisiau dynol;</a:t>
            </a:r>
          </a:p>
          <a:p>
            <a:pPr>
              <a:defRPr/>
            </a:pPr>
            <a:r>
              <a:rPr lang="cy-GB" dirty="0">
                <a:latin typeface="Arial" panose="020B0604020202020204" pitchFamily="34" charset="0"/>
              </a:rPr>
              <a:t>Mynegiadau wynebol;</a:t>
            </a:r>
          </a:p>
          <a:p>
            <a:pPr>
              <a:defRPr/>
            </a:pPr>
            <a:r>
              <a:rPr lang="cy-GB" dirty="0">
                <a:latin typeface="Arial" panose="020B0604020202020204" pitchFamily="34" charset="0"/>
              </a:rPr>
              <a:t>Sensitif i iaith frodorol;</a:t>
            </a:r>
          </a:p>
          <a:p>
            <a:pPr>
              <a:defRPr/>
            </a:pPr>
            <a:r>
              <a:rPr lang="cy-GB" dirty="0">
                <a:latin typeface="Arial" panose="020B0604020202020204" pitchFamily="34" charset="0"/>
              </a:rPr>
              <a:t>Gallu gwahaniaethu rhythm, patrymau a goslef iaith y fam.</a:t>
            </a:r>
            <a:endParaRPr lang="cy-GB" dirty="0"/>
          </a:p>
        </p:txBody>
      </p:sp>
      <p:sp>
        <p:nvSpPr>
          <p:cNvPr id="10244" name="Content Placeholder 3"/>
          <p:cNvSpPr>
            <a:spLocks noGrp="1"/>
          </p:cNvSpPr>
          <p:nvPr>
            <p:ph sz="half" idx="2"/>
          </p:nvPr>
        </p:nvSpPr>
        <p:spPr>
          <a:xfrm>
            <a:off x="4629150" y="1916832"/>
            <a:ext cx="4407346" cy="3600400"/>
          </a:xfrm>
        </p:spPr>
        <p:txBody>
          <a:bodyPr>
            <a:normAutofit/>
          </a:bodyPr>
          <a:lstStyle/>
          <a:p>
            <a:r>
              <a:rPr lang="en-US" altLang="cy-GB" dirty="0">
                <a:solidFill>
                  <a:srgbClr val="0070C0"/>
                </a:solidFill>
                <a:latin typeface="Arial" panose="020B0604020202020204" pitchFamily="34" charset="0"/>
              </a:rPr>
              <a:t>Responds to human voices;</a:t>
            </a:r>
          </a:p>
          <a:p>
            <a:r>
              <a:rPr lang="en-US" altLang="cy-GB" dirty="0">
                <a:solidFill>
                  <a:srgbClr val="0070C0"/>
                </a:solidFill>
                <a:latin typeface="Arial" panose="020B0604020202020204" pitchFamily="34" charset="0"/>
              </a:rPr>
              <a:t>Facial expressions;</a:t>
            </a:r>
          </a:p>
          <a:p>
            <a:r>
              <a:rPr lang="en-US" altLang="cy-GB" dirty="0">
                <a:solidFill>
                  <a:srgbClr val="0070C0"/>
                </a:solidFill>
                <a:latin typeface="Arial" panose="020B0604020202020204" pitchFamily="34" charset="0"/>
              </a:rPr>
              <a:t>Sensitive to native language;</a:t>
            </a:r>
          </a:p>
          <a:p>
            <a:r>
              <a:rPr lang="en-US" altLang="cy-GB" dirty="0">
                <a:solidFill>
                  <a:srgbClr val="0070C0"/>
                </a:solidFill>
                <a:latin typeface="Arial" panose="020B0604020202020204" pitchFamily="34" charset="0"/>
              </a:rPr>
              <a:t>Can distinguish rhythm, patterns and intonation of mother’s language.</a:t>
            </a:r>
          </a:p>
          <a:p>
            <a:endParaRPr lang="cy-GB" altLang="cy-GB" dirty="0"/>
          </a:p>
        </p:txBody>
      </p:sp>
    </p:spTree>
    <p:extLst>
      <p:ext uri="{BB962C8B-B14F-4D97-AF65-F5344CB8AC3E}">
        <p14:creationId xmlns:p14="http://schemas.microsoft.com/office/powerpoint/2010/main" val="873885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8FB3C8-00F0-06ED-BBE3-AB9286FBD75D}"/>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p:txBody>
          <a:bodyPr>
            <a:normAutofit/>
          </a:bodyPr>
          <a:lstStyle/>
          <a:p>
            <a:pPr algn="l"/>
            <a:r>
              <a:rPr lang="en-GB" altLang="cy-GB" dirty="0" err="1">
                <a:latin typeface="Arial" panose="020B0604020202020204" pitchFamily="34" charset="0"/>
              </a:rPr>
              <a:t>Darllen</a:t>
            </a:r>
            <a:r>
              <a:rPr lang="en-GB" altLang="cy-GB" dirty="0">
                <a:latin typeface="Arial" panose="020B0604020202020204" pitchFamily="34" charset="0"/>
              </a:rPr>
              <a:t> </a:t>
            </a:r>
            <a:r>
              <a:rPr lang="en-GB" altLang="cy-GB" dirty="0" err="1">
                <a:latin typeface="Arial" panose="020B0604020202020204" pitchFamily="34" charset="0"/>
              </a:rPr>
              <a:t>ymhellach</a:t>
            </a:r>
            <a:br>
              <a:rPr lang="en-GB" altLang="cy-GB" dirty="0">
                <a:latin typeface="Arial" panose="020B0604020202020204" pitchFamily="34" charset="0"/>
              </a:rPr>
            </a:br>
            <a:r>
              <a:rPr lang="en-GB" altLang="cy-GB" dirty="0">
                <a:solidFill>
                  <a:srgbClr val="0070C0"/>
                </a:solidFill>
                <a:latin typeface="Arial" panose="020B0604020202020204" pitchFamily="34" charset="0"/>
              </a:rPr>
              <a:t>Further reading (Moodle)</a:t>
            </a:r>
            <a:endParaRPr lang="cy-GB" altLang="cy-GB" dirty="0">
              <a:solidFill>
                <a:srgbClr val="0070C0"/>
              </a:solidFill>
              <a:latin typeface="Arial" panose="020B0604020202020204" pitchFamily="34" charset="0"/>
            </a:endParaRPr>
          </a:p>
        </p:txBody>
      </p:sp>
      <p:sp>
        <p:nvSpPr>
          <p:cNvPr id="3" name="Content Placeholder 2"/>
          <p:cNvSpPr>
            <a:spLocks noGrp="1"/>
          </p:cNvSpPr>
          <p:nvPr>
            <p:ph idx="1"/>
          </p:nvPr>
        </p:nvSpPr>
        <p:spPr>
          <a:xfrm>
            <a:off x="395536" y="2060847"/>
            <a:ext cx="8291264" cy="3456385"/>
          </a:xfrm>
        </p:spPr>
        <p:txBody>
          <a:bodyPr>
            <a:normAutofit/>
          </a:bodyPr>
          <a:lstStyle/>
          <a:p>
            <a:pPr marL="0" indent="0">
              <a:buFontTx/>
              <a:buNone/>
              <a:defRPr/>
            </a:pPr>
            <a:r>
              <a:rPr lang="en-GB" b="0" i="0" dirty="0">
                <a:solidFill>
                  <a:srgbClr val="222222"/>
                </a:solidFill>
                <a:effectLst/>
                <a:latin typeface="Arial" panose="020B0604020202020204" pitchFamily="34" charset="0"/>
              </a:rPr>
              <a:t>Visser-</a:t>
            </a:r>
            <a:r>
              <a:rPr lang="en-GB" b="0" i="0" dirty="0" err="1">
                <a:solidFill>
                  <a:srgbClr val="222222"/>
                </a:solidFill>
                <a:effectLst/>
                <a:latin typeface="Arial" panose="020B0604020202020204" pitchFamily="34" charset="0"/>
              </a:rPr>
              <a:t>Bochane</a:t>
            </a:r>
            <a:r>
              <a:rPr lang="en-GB" b="0" i="0" dirty="0">
                <a:solidFill>
                  <a:srgbClr val="222222"/>
                </a:solidFill>
                <a:effectLst/>
                <a:latin typeface="Arial" panose="020B0604020202020204" pitchFamily="34" charset="0"/>
              </a:rPr>
              <a:t>, M.I.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(2020) ‘Identifying milestones in language development for young children ages 1 to 6 years’, </a:t>
            </a:r>
            <a:r>
              <a:rPr lang="en-GB" b="0" i="1" dirty="0">
                <a:solidFill>
                  <a:srgbClr val="222222"/>
                </a:solidFill>
                <a:effectLst/>
                <a:latin typeface="Arial" panose="020B0604020202020204" pitchFamily="34" charset="0"/>
              </a:rPr>
              <a:t>Academic </a:t>
            </a:r>
            <a:r>
              <a:rPr lang="en-GB" b="0" i="1" dirty="0" err="1">
                <a:solidFill>
                  <a:srgbClr val="222222"/>
                </a:solidFill>
                <a:effectLst/>
                <a:latin typeface="Arial" panose="020B0604020202020204" pitchFamily="34" charset="0"/>
              </a:rPr>
              <a:t>pediatrics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a:t>
            </a:r>
            <a:r>
              <a:rPr lang="en-GB" b="0" i="0" dirty="0">
                <a:solidFill>
                  <a:srgbClr val="222222"/>
                </a:solidFill>
                <a:effectLst/>
                <a:latin typeface="Arial" panose="020B0604020202020204" pitchFamily="34" charset="0"/>
              </a:rPr>
              <a:t>(3), pp.421-429.</a:t>
            </a:r>
          </a:p>
          <a:p>
            <a:pPr marL="0" indent="0">
              <a:buFontTx/>
              <a:buNone/>
              <a:defRPr/>
            </a:pPr>
            <a:endParaRPr lang="en-GB" dirty="0">
              <a:latin typeface="Arial" panose="020B0604020202020204" pitchFamily="34" charset="0"/>
            </a:endParaRPr>
          </a:p>
        </p:txBody>
      </p:sp>
    </p:spTree>
    <p:extLst>
      <p:ext uri="{BB962C8B-B14F-4D97-AF65-F5344CB8AC3E}">
        <p14:creationId xmlns:p14="http://schemas.microsoft.com/office/powerpoint/2010/main" val="3660231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EFC172-B358-0A63-1D78-B49F9CA1260F}"/>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2"/>
          <p:cNvSpPr>
            <a:spLocks noGrp="1" noChangeArrowheads="1"/>
          </p:cNvSpPr>
          <p:nvPr>
            <p:ph type="title"/>
          </p:nvPr>
        </p:nvSpPr>
        <p:spPr>
          <a:xfrm>
            <a:off x="179512" y="365126"/>
            <a:ext cx="8712968" cy="1325563"/>
          </a:xfrm>
        </p:spPr>
        <p:txBody>
          <a:bodyPr>
            <a:noAutofit/>
          </a:bodyPr>
          <a:lstStyle/>
          <a:p>
            <a:pPr algn="l" eaLnBrk="1" hangingPunct="1"/>
            <a:r>
              <a:rPr lang="cy-GB" altLang="cy-GB" dirty="0">
                <a:latin typeface="Arial" panose="020B0604020202020204" pitchFamily="34" charset="0"/>
              </a:rPr>
              <a:t>Darllen ystod beichiogrwydd</a:t>
            </a:r>
            <a:br>
              <a:rPr lang="en-GB" altLang="cy-GB" dirty="0">
                <a:solidFill>
                  <a:srgbClr val="0070C0"/>
                </a:solidFill>
                <a:latin typeface="Arial" panose="020B0604020202020204" pitchFamily="34" charset="0"/>
              </a:rPr>
            </a:br>
            <a:r>
              <a:rPr lang="en-GB" altLang="cy-GB" dirty="0">
                <a:solidFill>
                  <a:srgbClr val="0070C0"/>
                </a:solidFill>
                <a:latin typeface="Arial" panose="020B0604020202020204" pitchFamily="34" charset="0"/>
              </a:rPr>
              <a:t>Reading during pregnancy</a:t>
            </a:r>
          </a:p>
        </p:txBody>
      </p:sp>
      <p:sp>
        <p:nvSpPr>
          <p:cNvPr id="3" name="Content Placeholder 2"/>
          <p:cNvSpPr>
            <a:spLocks noGrp="1"/>
          </p:cNvSpPr>
          <p:nvPr>
            <p:ph sz="half" idx="1"/>
          </p:nvPr>
        </p:nvSpPr>
        <p:spPr>
          <a:xfrm>
            <a:off x="179512" y="1916832"/>
            <a:ext cx="4335338" cy="4260131"/>
          </a:xfrm>
        </p:spPr>
        <p:txBody>
          <a:bodyPr>
            <a:normAutofit/>
          </a:bodyPr>
          <a:lstStyle/>
          <a:p>
            <a:pPr>
              <a:defRPr/>
            </a:pPr>
            <a:r>
              <a:rPr lang="cy-GB" dirty="0">
                <a:latin typeface="Arial" panose="020B0604020202020204" pitchFamily="34" charset="0"/>
              </a:rPr>
              <a:t>Cyflymder calon babi yn gostwng;</a:t>
            </a:r>
          </a:p>
          <a:p>
            <a:pPr>
              <a:defRPr/>
            </a:pPr>
            <a:r>
              <a:rPr lang="cy-GB" dirty="0">
                <a:latin typeface="Arial" panose="020B0604020202020204" pitchFamily="34" charset="0"/>
              </a:rPr>
              <a:t>Dod yn gyfarwydd â llais y fam;</a:t>
            </a:r>
          </a:p>
          <a:p>
            <a:pPr>
              <a:defRPr/>
            </a:pPr>
            <a:r>
              <a:rPr lang="cy-GB" dirty="0">
                <a:latin typeface="Arial" panose="020B0604020202020204" pitchFamily="34" charset="0"/>
              </a:rPr>
              <a:t>Mwy o sylw a chanolbwyntio;</a:t>
            </a:r>
          </a:p>
          <a:p>
            <a:pPr>
              <a:defRPr/>
            </a:pPr>
            <a:r>
              <a:rPr lang="cy-GB" dirty="0">
                <a:latin typeface="Arial" panose="020B0604020202020204" pitchFamily="34" charset="0"/>
              </a:rPr>
              <a:t>Storio geiriau ailadroddus.</a:t>
            </a:r>
          </a:p>
        </p:txBody>
      </p:sp>
      <p:sp>
        <p:nvSpPr>
          <p:cNvPr id="10244" name="Content Placeholder 3"/>
          <p:cNvSpPr>
            <a:spLocks noGrp="1"/>
          </p:cNvSpPr>
          <p:nvPr>
            <p:ph sz="half" idx="2"/>
          </p:nvPr>
        </p:nvSpPr>
        <p:spPr>
          <a:xfrm>
            <a:off x="4629150" y="1916832"/>
            <a:ext cx="4407346" cy="3600400"/>
          </a:xfrm>
        </p:spPr>
        <p:txBody>
          <a:bodyPr>
            <a:normAutofit/>
          </a:bodyPr>
          <a:lstStyle/>
          <a:p>
            <a:r>
              <a:rPr lang="en-US" altLang="cy-GB" dirty="0">
                <a:solidFill>
                  <a:srgbClr val="0070C0"/>
                </a:solidFill>
                <a:latin typeface="Arial" panose="020B0604020202020204" pitchFamily="34" charset="0"/>
              </a:rPr>
              <a:t>Baby’s heart rate drops</a:t>
            </a:r>
          </a:p>
          <a:p>
            <a:r>
              <a:rPr lang="en-US" altLang="cy-GB" dirty="0">
                <a:solidFill>
                  <a:srgbClr val="0070C0"/>
                </a:solidFill>
                <a:latin typeface="Arial" panose="020B0604020202020204" pitchFamily="34" charset="0"/>
              </a:rPr>
              <a:t>Becomes familiar with mother’s voice;</a:t>
            </a:r>
          </a:p>
          <a:p>
            <a:r>
              <a:rPr lang="en-US" altLang="cy-GB" dirty="0">
                <a:solidFill>
                  <a:srgbClr val="0070C0"/>
                </a:solidFill>
                <a:latin typeface="Arial" panose="020B0604020202020204" pitchFamily="34" charset="0"/>
              </a:rPr>
              <a:t>Increased attention span and concentration;</a:t>
            </a:r>
          </a:p>
          <a:p>
            <a:r>
              <a:rPr lang="en-US" altLang="cy-GB" dirty="0">
                <a:solidFill>
                  <a:srgbClr val="0070C0"/>
                </a:solidFill>
                <a:latin typeface="Arial" panose="020B0604020202020204" pitchFamily="34" charset="0"/>
              </a:rPr>
              <a:t>Stores repetitive words.</a:t>
            </a:r>
            <a:endParaRPr lang="cy-GB" altLang="cy-GB" dirty="0"/>
          </a:p>
        </p:txBody>
      </p:sp>
    </p:spTree>
    <p:extLst>
      <p:ext uri="{BB962C8B-B14F-4D97-AF65-F5344CB8AC3E}">
        <p14:creationId xmlns:p14="http://schemas.microsoft.com/office/powerpoint/2010/main" val="344277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4209D4-07C4-743D-69F4-39C1B549FE59}"/>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p:txBody>
          <a:bodyPr>
            <a:normAutofit/>
          </a:bodyPr>
          <a:lstStyle/>
          <a:p>
            <a:pPr algn="l"/>
            <a:r>
              <a:rPr lang="en-GB" altLang="cy-GB" dirty="0" err="1">
                <a:latin typeface="Arial" panose="020B0604020202020204" pitchFamily="34" charset="0"/>
              </a:rPr>
              <a:t>Darllen</a:t>
            </a:r>
            <a:r>
              <a:rPr lang="en-GB" altLang="cy-GB" dirty="0">
                <a:latin typeface="Arial" panose="020B0604020202020204" pitchFamily="34" charset="0"/>
              </a:rPr>
              <a:t> </a:t>
            </a:r>
            <a:r>
              <a:rPr lang="en-GB" altLang="cy-GB" dirty="0" err="1">
                <a:latin typeface="Arial" panose="020B0604020202020204" pitchFamily="34" charset="0"/>
              </a:rPr>
              <a:t>ymhellach</a:t>
            </a:r>
            <a:br>
              <a:rPr lang="en-GB" altLang="cy-GB" dirty="0">
                <a:latin typeface="Arial" panose="020B0604020202020204" pitchFamily="34" charset="0"/>
              </a:rPr>
            </a:br>
            <a:r>
              <a:rPr lang="en-GB" altLang="cy-GB" dirty="0">
                <a:solidFill>
                  <a:srgbClr val="0070C0"/>
                </a:solidFill>
                <a:latin typeface="Arial" panose="020B0604020202020204" pitchFamily="34" charset="0"/>
              </a:rPr>
              <a:t>Further reading (Moodle)</a:t>
            </a:r>
            <a:endParaRPr lang="cy-GB" altLang="cy-GB" dirty="0">
              <a:solidFill>
                <a:srgbClr val="0070C0"/>
              </a:solidFill>
              <a:latin typeface="Arial" panose="020B0604020202020204" pitchFamily="34" charset="0"/>
            </a:endParaRPr>
          </a:p>
        </p:txBody>
      </p:sp>
      <p:sp>
        <p:nvSpPr>
          <p:cNvPr id="3" name="Content Placeholder 2"/>
          <p:cNvSpPr>
            <a:spLocks noGrp="1"/>
          </p:cNvSpPr>
          <p:nvPr>
            <p:ph idx="1"/>
          </p:nvPr>
        </p:nvSpPr>
        <p:spPr>
          <a:xfrm>
            <a:off x="395536" y="2060847"/>
            <a:ext cx="8291264" cy="3456385"/>
          </a:xfrm>
        </p:spPr>
        <p:txBody>
          <a:bodyPr>
            <a:normAutofit/>
          </a:bodyPr>
          <a:lstStyle/>
          <a:p>
            <a:pPr marL="0" indent="0">
              <a:buFontTx/>
              <a:buNone/>
              <a:defRPr/>
            </a:pPr>
            <a:r>
              <a:rPr lang="en-GB" b="0" i="0" dirty="0">
                <a:solidFill>
                  <a:srgbClr val="222222"/>
                </a:solidFill>
                <a:effectLst/>
                <a:latin typeface="Arial" panose="020B0604020202020204" pitchFamily="34" charset="0"/>
              </a:rPr>
              <a:t>Auger, A. </a:t>
            </a:r>
            <a:r>
              <a:rPr lang="en-GB" b="0" i="1" dirty="0">
                <a:solidFill>
                  <a:srgbClr val="222222"/>
                </a:solidFill>
                <a:effectLst/>
                <a:latin typeface="Arial" panose="020B0604020202020204" pitchFamily="34" charset="0"/>
              </a:rPr>
              <a:t>et al</a:t>
            </a:r>
            <a:r>
              <a:rPr lang="en-GB" b="0" i="0" dirty="0">
                <a:solidFill>
                  <a:srgbClr val="222222"/>
                </a:solidFill>
                <a:effectLst/>
                <a:latin typeface="Arial" panose="020B0604020202020204" pitchFamily="34" charset="0"/>
              </a:rPr>
              <a:t>. (2014) ‘The effect of baby books on mothers' reading beliefs and reading practices’, </a:t>
            </a:r>
            <a:r>
              <a:rPr lang="en-GB" b="0" i="1" dirty="0">
                <a:solidFill>
                  <a:srgbClr val="222222"/>
                </a:solidFill>
                <a:effectLst/>
                <a:latin typeface="Arial" panose="020B0604020202020204" pitchFamily="34" charset="0"/>
              </a:rPr>
              <a:t>Journal of applied developmental psychology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35</a:t>
            </a:r>
            <a:r>
              <a:rPr lang="en-GB" b="0" i="0" dirty="0">
                <a:solidFill>
                  <a:srgbClr val="222222"/>
                </a:solidFill>
                <a:effectLst/>
                <a:latin typeface="Arial" panose="020B0604020202020204" pitchFamily="34" charset="0"/>
              </a:rPr>
              <a:t>(4), pp.337-346.</a:t>
            </a:r>
            <a:endParaRPr lang="cy-GB" dirty="0">
              <a:latin typeface="Arial" panose="020B0604020202020204" pitchFamily="34" charset="0"/>
            </a:endParaRPr>
          </a:p>
        </p:txBody>
      </p:sp>
    </p:spTree>
    <p:extLst>
      <p:ext uri="{BB962C8B-B14F-4D97-AF65-F5344CB8AC3E}">
        <p14:creationId xmlns:p14="http://schemas.microsoft.com/office/powerpoint/2010/main" val="1201159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B05924-396F-1F96-EDEF-05EFC262D646}"/>
              </a:ext>
            </a:extLst>
          </p:cNvPr>
          <p:cNvSpPr/>
          <p:nvPr/>
        </p:nvSpPr>
        <p:spPr>
          <a:xfrm>
            <a:off x="0" y="0"/>
            <a:ext cx="9144000" cy="5926213"/>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a:xfrm>
            <a:off x="628650" y="188641"/>
            <a:ext cx="7886700" cy="576064"/>
          </a:xfrm>
        </p:spPr>
        <p:txBody>
          <a:bodyPr>
            <a:noAutofit/>
          </a:bodyPr>
          <a:lstStyle/>
          <a:p>
            <a:pPr algn="l"/>
            <a:r>
              <a:rPr lang="en-GB" altLang="cy-GB" sz="2800" dirty="0" err="1">
                <a:latin typeface="Arial" panose="020B0604020202020204" pitchFamily="34" charset="0"/>
              </a:rPr>
              <a:t>Crynodeb</a:t>
            </a:r>
            <a:r>
              <a:rPr lang="en-GB" altLang="cy-GB" sz="2800" dirty="0">
                <a:latin typeface="Arial" panose="020B0604020202020204" pitchFamily="34" charset="0"/>
              </a:rPr>
              <a:t> o </a:t>
            </a:r>
            <a:r>
              <a:rPr lang="en-GB" altLang="cy-GB" sz="2800" dirty="0" err="1">
                <a:latin typeface="Arial" panose="020B0604020202020204" pitchFamily="34" charset="0"/>
              </a:rPr>
              <a:t>ddatblygiad</a:t>
            </a:r>
            <a:r>
              <a:rPr lang="en-GB" altLang="cy-GB" sz="2800" dirty="0">
                <a:latin typeface="Arial" panose="020B0604020202020204" pitchFamily="34" charset="0"/>
              </a:rPr>
              <a:t> </a:t>
            </a:r>
            <a:r>
              <a:rPr lang="en-GB" altLang="cy-GB" sz="2800" dirty="0" err="1">
                <a:latin typeface="Arial" panose="020B0604020202020204" pitchFamily="34" charset="0"/>
              </a:rPr>
              <a:t>iaith</a:t>
            </a:r>
            <a:r>
              <a:rPr lang="en-GB" altLang="cy-GB" sz="2800" dirty="0">
                <a:latin typeface="Arial" panose="020B0604020202020204" pitchFamily="34" charset="0"/>
              </a:rPr>
              <a:t> </a:t>
            </a:r>
            <a:br>
              <a:rPr lang="en-GB" altLang="cy-GB" sz="2800" dirty="0">
                <a:latin typeface="Arial" panose="020B0604020202020204" pitchFamily="34" charset="0"/>
              </a:rPr>
            </a:br>
            <a:r>
              <a:rPr lang="en-GB" altLang="cy-GB" sz="1800" dirty="0">
                <a:latin typeface="Arial" panose="020B0604020202020204" pitchFamily="34" charset="0"/>
              </a:rPr>
              <a:t>(Crowley, 2014; </a:t>
            </a:r>
            <a:r>
              <a:rPr lang="en-GB" altLang="cy-GB" sz="1800" dirty="0" err="1">
                <a:latin typeface="Arial" panose="020B0604020202020204" pitchFamily="34" charset="0"/>
              </a:rPr>
              <a:t>Neaum</a:t>
            </a:r>
            <a:r>
              <a:rPr lang="en-GB" altLang="cy-GB" sz="1800" dirty="0">
                <a:latin typeface="Arial" panose="020B0604020202020204" pitchFamily="34" charset="0"/>
              </a:rPr>
              <a:t>, 2012; Saxton, 2017)</a:t>
            </a:r>
            <a:endParaRPr lang="cy-GB" altLang="cy-GB" sz="1800" dirty="0">
              <a:latin typeface="Arial" panose="020B06040202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946736785"/>
              </p:ext>
            </p:extLst>
          </p:nvPr>
        </p:nvGraphicFramePr>
        <p:xfrm>
          <a:off x="179512" y="908723"/>
          <a:ext cx="8856984" cy="5926213"/>
        </p:xfrm>
        <a:graphic>
          <a:graphicData uri="http://schemas.openxmlformats.org/drawingml/2006/table">
            <a:tbl>
              <a:tblPr firstRow="1" bandRow="1">
                <a:tableStyleId>{5C22544A-7EE6-4342-B048-85BDC9FD1C3A}</a:tableStyleId>
              </a:tblPr>
              <a:tblGrid>
                <a:gridCol w="1944216">
                  <a:extLst>
                    <a:ext uri="{9D8B030D-6E8A-4147-A177-3AD203B41FA5}">
                      <a16:colId xmlns:a16="http://schemas.microsoft.com/office/drawing/2014/main" val="2344347046"/>
                    </a:ext>
                  </a:extLst>
                </a:gridCol>
                <a:gridCol w="6912768">
                  <a:extLst>
                    <a:ext uri="{9D8B030D-6E8A-4147-A177-3AD203B41FA5}">
                      <a16:colId xmlns:a16="http://schemas.microsoft.com/office/drawing/2014/main" val="727387343"/>
                    </a:ext>
                  </a:extLst>
                </a:gridCol>
              </a:tblGrid>
              <a:tr h="460329">
                <a:tc>
                  <a:txBody>
                    <a:bodyPr/>
                    <a:lstStyle/>
                    <a:p>
                      <a:pPr algn="ctr"/>
                      <a:r>
                        <a:rPr lang="cy-GB" sz="1600" noProof="0" dirty="0"/>
                        <a:t>Oedran</a:t>
                      </a:r>
                      <a:r>
                        <a:rPr lang="cy-GB" sz="1600" baseline="0" noProof="0" dirty="0"/>
                        <a:t> bras</a:t>
                      </a:r>
                      <a:endParaRPr lang="cy-GB" sz="1600" noProof="0" dirty="0"/>
                    </a:p>
                  </a:txBody>
                  <a:tcPr/>
                </a:tc>
                <a:tc>
                  <a:txBody>
                    <a:bodyPr/>
                    <a:lstStyle/>
                    <a:p>
                      <a:pPr algn="ctr"/>
                      <a:r>
                        <a:rPr lang="cy-GB" sz="1600" noProof="0" dirty="0"/>
                        <a:t>Datblygiad</a:t>
                      </a:r>
                    </a:p>
                  </a:txBody>
                  <a:tcPr/>
                </a:tc>
                <a:extLst>
                  <a:ext uri="{0D108BD9-81ED-4DB2-BD59-A6C34878D82A}">
                    <a16:rowId xmlns:a16="http://schemas.microsoft.com/office/drawing/2014/main" val="386876757"/>
                  </a:ext>
                </a:extLst>
              </a:tr>
              <a:tr h="460329">
                <a:tc>
                  <a:txBody>
                    <a:bodyPr/>
                    <a:lstStyle/>
                    <a:p>
                      <a:r>
                        <a:rPr lang="cy-GB" sz="1600" noProof="0" dirty="0"/>
                        <a:t>O enedigaeth</a:t>
                      </a:r>
                    </a:p>
                  </a:txBody>
                  <a:tcPr/>
                </a:tc>
                <a:tc>
                  <a:txBody>
                    <a:bodyPr/>
                    <a:lstStyle/>
                    <a:p>
                      <a:r>
                        <a:rPr lang="cy-GB" sz="1600" noProof="0" dirty="0"/>
                        <a:t>Llefain/crio; cyswllt llygad; hoffi llais y sawl sy'n rhoi fwyaf o</a:t>
                      </a:r>
                      <a:r>
                        <a:rPr lang="cy-GB" sz="1600" baseline="0" noProof="0" dirty="0"/>
                        <a:t> ofal</a:t>
                      </a:r>
                      <a:endParaRPr lang="cy-GB" sz="1600" noProof="0" dirty="0"/>
                    </a:p>
                  </a:txBody>
                  <a:tcPr/>
                </a:tc>
                <a:extLst>
                  <a:ext uri="{0D108BD9-81ED-4DB2-BD59-A6C34878D82A}">
                    <a16:rowId xmlns:a16="http://schemas.microsoft.com/office/drawing/2014/main" val="1604374796"/>
                  </a:ext>
                </a:extLst>
              </a:tr>
              <a:tr h="616582">
                <a:tc>
                  <a:txBody>
                    <a:bodyPr/>
                    <a:lstStyle/>
                    <a:p>
                      <a:r>
                        <a:rPr lang="cy-GB" sz="1600" noProof="0" dirty="0"/>
                        <a:t>1 –</a:t>
                      </a:r>
                      <a:r>
                        <a:rPr lang="cy-GB" sz="1600" baseline="0" noProof="0" dirty="0"/>
                        <a:t> 6 mis</a:t>
                      </a:r>
                      <a:endParaRPr lang="cy-GB" sz="1600" noProof="0" dirty="0"/>
                    </a:p>
                  </a:txBody>
                  <a:tcPr/>
                </a:tc>
                <a:tc>
                  <a:txBody>
                    <a:bodyPr/>
                    <a:lstStyle/>
                    <a:p>
                      <a:r>
                        <a:rPr lang="cy-GB" sz="1600" baseline="0" noProof="0" dirty="0"/>
                        <a:t>Gwenu; </a:t>
                      </a:r>
                      <a:r>
                        <a:rPr lang="cy-GB" sz="1600" baseline="0" noProof="0" dirty="0" err="1"/>
                        <a:t>cwan</a:t>
                      </a:r>
                      <a:r>
                        <a:rPr lang="cy-GB" sz="1600" baseline="0" noProof="0" dirty="0"/>
                        <a:t>; symud pen tuag at synau; rhyngweithio; well ganddo/ganddi </a:t>
                      </a:r>
                      <a:r>
                        <a:rPr lang="cy-GB" sz="1600" baseline="0" noProof="0" dirty="0" err="1"/>
                        <a:t>mameg</a:t>
                      </a:r>
                      <a:r>
                        <a:rPr lang="cy-GB" sz="1600" baseline="0" noProof="0" dirty="0"/>
                        <a:t>; dechrau </a:t>
                      </a:r>
                      <a:r>
                        <a:rPr lang="cy-GB" sz="1600" baseline="0" noProof="0" dirty="0" err="1"/>
                        <a:t>bablo</a:t>
                      </a:r>
                      <a:r>
                        <a:rPr lang="cy-GB" sz="1600" baseline="0" noProof="0" dirty="0"/>
                        <a:t>; dechrau chwerthin</a:t>
                      </a:r>
                      <a:endParaRPr lang="cy-GB" sz="1600" noProof="0" dirty="0"/>
                    </a:p>
                  </a:txBody>
                  <a:tcPr/>
                </a:tc>
                <a:extLst>
                  <a:ext uri="{0D108BD9-81ED-4DB2-BD59-A6C34878D82A}">
                    <a16:rowId xmlns:a16="http://schemas.microsoft.com/office/drawing/2014/main" val="450483237"/>
                  </a:ext>
                </a:extLst>
              </a:tr>
              <a:tr h="616582">
                <a:tc>
                  <a:txBody>
                    <a:bodyPr/>
                    <a:lstStyle/>
                    <a:p>
                      <a:r>
                        <a:rPr lang="cy-GB" sz="1600" noProof="0" dirty="0"/>
                        <a:t>6 – 12 mis</a:t>
                      </a:r>
                    </a:p>
                  </a:txBody>
                  <a:tcPr/>
                </a:tc>
                <a:tc>
                  <a:txBody>
                    <a:bodyPr/>
                    <a:lstStyle/>
                    <a:p>
                      <a:r>
                        <a:rPr lang="cy-GB" sz="1600" noProof="0" dirty="0" err="1"/>
                        <a:t>Bablo</a:t>
                      </a:r>
                      <a:r>
                        <a:rPr lang="cy-GB" sz="1600" noProof="0" dirty="0"/>
                        <a:t>; dechrau pwyntio; adnabod</a:t>
                      </a:r>
                      <a:r>
                        <a:rPr lang="cy-GB" sz="1600" baseline="0" noProof="0" dirty="0"/>
                        <a:t> enw ei hunan;</a:t>
                      </a:r>
                      <a:r>
                        <a:rPr lang="cy-GB" sz="1600" noProof="0" dirty="0"/>
                        <a:t> deall</a:t>
                      </a:r>
                      <a:r>
                        <a:rPr lang="cy-GB" sz="1600" baseline="0" noProof="0" dirty="0"/>
                        <a:t> a dynwared geiriau cyntaf; mwynhau cerddoriaeth ac odl</a:t>
                      </a:r>
                      <a:endParaRPr lang="cy-GB" sz="1600" noProof="0" dirty="0"/>
                    </a:p>
                  </a:txBody>
                  <a:tcPr/>
                </a:tc>
                <a:extLst>
                  <a:ext uri="{0D108BD9-81ED-4DB2-BD59-A6C34878D82A}">
                    <a16:rowId xmlns:a16="http://schemas.microsoft.com/office/drawing/2014/main" val="4121002220"/>
                  </a:ext>
                </a:extLst>
              </a:tr>
              <a:tr h="616582">
                <a:tc>
                  <a:txBody>
                    <a:bodyPr/>
                    <a:lstStyle/>
                    <a:p>
                      <a:r>
                        <a:rPr lang="cy-GB" sz="1600" noProof="0" dirty="0"/>
                        <a:t>12 – 18 mis</a:t>
                      </a:r>
                    </a:p>
                  </a:txBody>
                  <a:tcPr/>
                </a:tc>
                <a:tc>
                  <a:txBody>
                    <a:bodyPr/>
                    <a:lstStyle/>
                    <a:p>
                      <a:r>
                        <a:rPr lang="cy-GB" sz="1600" noProof="0" dirty="0"/>
                        <a:t>Deall</a:t>
                      </a:r>
                      <a:r>
                        <a:rPr lang="cy-GB" sz="1600" baseline="0" noProof="0" dirty="0"/>
                        <a:t> tua 50 gair; cyfnod </a:t>
                      </a:r>
                      <a:r>
                        <a:rPr lang="cy-GB" sz="1600" baseline="0" noProof="0" dirty="0" err="1"/>
                        <a:t>holoffrastig</a:t>
                      </a:r>
                      <a:r>
                        <a:rPr lang="cy-GB" sz="1600" baseline="0" noProof="0" dirty="0"/>
                        <a:t>; creu ymadroddion 2-air</a:t>
                      </a:r>
                      <a:endParaRPr lang="cy-GB" sz="1600" noProof="0" dirty="0"/>
                    </a:p>
                  </a:txBody>
                  <a:tcPr/>
                </a:tc>
                <a:extLst>
                  <a:ext uri="{0D108BD9-81ED-4DB2-BD59-A6C34878D82A}">
                    <a16:rowId xmlns:a16="http://schemas.microsoft.com/office/drawing/2014/main" val="1031039519"/>
                  </a:ext>
                </a:extLst>
              </a:tr>
              <a:tr h="460329">
                <a:tc>
                  <a:txBody>
                    <a:bodyPr/>
                    <a:lstStyle/>
                    <a:p>
                      <a:r>
                        <a:rPr lang="cy-GB" sz="1600" noProof="0" dirty="0"/>
                        <a:t>18</a:t>
                      </a:r>
                      <a:r>
                        <a:rPr lang="cy-GB" sz="1600" baseline="0" noProof="0" dirty="0"/>
                        <a:t> – 24 mis</a:t>
                      </a:r>
                      <a:endParaRPr lang="cy-GB" sz="1600" noProof="0" dirty="0"/>
                    </a:p>
                  </a:txBody>
                  <a:tcPr/>
                </a:tc>
                <a:tc>
                  <a:txBody>
                    <a:bodyPr/>
                    <a:lstStyle/>
                    <a:p>
                      <a:r>
                        <a:rPr lang="cy-GB" sz="1600" noProof="0" dirty="0"/>
                        <a:t>Geirfa yn datblygu’n gyflym; ymadroddion sawl gair;</a:t>
                      </a:r>
                      <a:r>
                        <a:rPr lang="cy-GB" sz="1600" baseline="0" noProof="0" dirty="0"/>
                        <a:t> gramadeg sylfaenol</a:t>
                      </a:r>
                      <a:endParaRPr lang="cy-GB" sz="1600" noProof="0" dirty="0"/>
                    </a:p>
                  </a:txBody>
                  <a:tcPr/>
                </a:tc>
                <a:extLst>
                  <a:ext uri="{0D108BD9-81ED-4DB2-BD59-A6C34878D82A}">
                    <a16:rowId xmlns:a16="http://schemas.microsoft.com/office/drawing/2014/main" val="3741584885"/>
                  </a:ext>
                </a:extLst>
              </a:tr>
              <a:tr h="460329">
                <a:tc>
                  <a:txBody>
                    <a:bodyPr/>
                    <a:lstStyle/>
                    <a:p>
                      <a:r>
                        <a:rPr lang="cy-GB" sz="1600" noProof="0" dirty="0"/>
                        <a:t>2 – 3 blwydd</a:t>
                      </a:r>
                    </a:p>
                  </a:txBody>
                  <a:tcPr/>
                </a:tc>
                <a:tc>
                  <a:txBody>
                    <a:bodyPr/>
                    <a:lstStyle/>
                    <a:p>
                      <a:r>
                        <a:rPr lang="cy-GB" sz="1600" noProof="0" dirty="0"/>
                        <a:t>Geirfa</a:t>
                      </a:r>
                      <a:r>
                        <a:rPr lang="cy-GB" sz="1600" baseline="0" noProof="0" dirty="0"/>
                        <a:t> yn cynyddu</a:t>
                      </a:r>
                      <a:r>
                        <a:rPr lang="cy-GB" sz="1600" noProof="0" dirty="0"/>
                        <a:t>; brawddegau</a:t>
                      </a:r>
                      <a:r>
                        <a:rPr lang="cy-GB" sz="1600" baseline="0" noProof="0" dirty="0"/>
                        <a:t> hir</a:t>
                      </a:r>
                      <a:r>
                        <a:rPr lang="cy-GB" sz="1600" noProof="0" dirty="0"/>
                        <a:t>; cwestiynu;</a:t>
                      </a:r>
                      <a:r>
                        <a:rPr lang="cy-GB" sz="1600" baseline="0" noProof="0" dirty="0"/>
                        <a:t> gwrando ar storïau </a:t>
                      </a:r>
                      <a:endParaRPr lang="cy-GB" sz="1600" noProof="0" dirty="0"/>
                    </a:p>
                  </a:txBody>
                  <a:tcPr/>
                </a:tc>
                <a:extLst>
                  <a:ext uri="{0D108BD9-81ED-4DB2-BD59-A6C34878D82A}">
                    <a16:rowId xmlns:a16="http://schemas.microsoft.com/office/drawing/2014/main" val="280353010"/>
                  </a:ext>
                </a:extLst>
              </a:tr>
              <a:tr h="616582">
                <a:tc>
                  <a:txBody>
                    <a:bodyPr/>
                    <a:lstStyle/>
                    <a:p>
                      <a:r>
                        <a:rPr lang="cy-GB" sz="1600" noProof="0" dirty="0"/>
                        <a:t>3 </a:t>
                      </a:r>
                      <a:r>
                        <a:rPr lang="cy-GB" sz="1600" baseline="0" noProof="0" dirty="0"/>
                        <a:t>– 4 blwydd</a:t>
                      </a:r>
                      <a:endParaRPr lang="cy-GB" sz="1600" noProof="0" dirty="0"/>
                    </a:p>
                  </a:txBody>
                  <a:tcPr/>
                </a:tc>
                <a:tc>
                  <a:txBody>
                    <a:bodyPr/>
                    <a:lstStyle/>
                    <a:p>
                      <a:r>
                        <a:rPr lang="cy-GB" sz="1600" noProof="0" dirty="0"/>
                        <a:t>Geirfa a brawddegau</a:t>
                      </a:r>
                      <a:r>
                        <a:rPr lang="cy-GB" sz="1600" baseline="0" noProof="0" dirty="0"/>
                        <a:t> yn parhau i gynyddu a dod yn fwy cymhleth; monologau wrth chwarae; cwestiynu aml</a:t>
                      </a:r>
                      <a:endParaRPr lang="cy-GB" sz="1600" noProof="0" dirty="0"/>
                    </a:p>
                  </a:txBody>
                  <a:tcPr/>
                </a:tc>
                <a:extLst>
                  <a:ext uri="{0D108BD9-81ED-4DB2-BD59-A6C34878D82A}">
                    <a16:rowId xmlns:a16="http://schemas.microsoft.com/office/drawing/2014/main" val="723831216"/>
                  </a:ext>
                </a:extLst>
              </a:tr>
              <a:tr h="460329">
                <a:tc>
                  <a:txBody>
                    <a:bodyPr/>
                    <a:lstStyle/>
                    <a:p>
                      <a:r>
                        <a:rPr lang="cy-GB" sz="1600" noProof="0" dirty="0"/>
                        <a:t>4</a:t>
                      </a:r>
                      <a:r>
                        <a:rPr lang="cy-GB" sz="1600" baseline="0" noProof="0" dirty="0"/>
                        <a:t> – 5 blwydd</a:t>
                      </a:r>
                      <a:endParaRPr lang="cy-GB" sz="1600" noProof="0" dirty="0"/>
                    </a:p>
                  </a:txBody>
                  <a:tcPr/>
                </a:tc>
                <a:tc>
                  <a:txBody>
                    <a:bodyPr/>
                    <a:lstStyle/>
                    <a:p>
                      <a:r>
                        <a:rPr lang="cy-GB" sz="1600" noProof="0" dirty="0"/>
                        <a:t>Geirfa helaeth</a:t>
                      </a:r>
                      <a:r>
                        <a:rPr lang="cy-GB" sz="1600" baseline="0" noProof="0" dirty="0"/>
                        <a:t>; adrodd storïau hir; cwestiynu ar ei anterth</a:t>
                      </a:r>
                      <a:endParaRPr lang="cy-GB" sz="1600" noProof="0" dirty="0"/>
                    </a:p>
                  </a:txBody>
                  <a:tcPr/>
                </a:tc>
                <a:extLst>
                  <a:ext uri="{0D108BD9-81ED-4DB2-BD59-A6C34878D82A}">
                    <a16:rowId xmlns:a16="http://schemas.microsoft.com/office/drawing/2014/main" val="2842658786"/>
                  </a:ext>
                </a:extLst>
              </a:tr>
              <a:tr h="460329">
                <a:tc>
                  <a:txBody>
                    <a:bodyPr/>
                    <a:lstStyle/>
                    <a:p>
                      <a:r>
                        <a:rPr lang="cy-GB" sz="1600" noProof="0" dirty="0"/>
                        <a:t>5 – 6 blwydd</a:t>
                      </a:r>
                    </a:p>
                  </a:txBody>
                  <a:tcPr/>
                </a:tc>
                <a:tc>
                  <a:txBody>
                    <a:bodyPr/>
                    <a:lstStyle/>
                    <a:p>
                      <a:r>
                        <a:rPr lang="cy-GB" sz="1600" noProof="0" dirty="0"/>
                        <a:t>Geirfa 6,000 o eiriau;</a:t>
                      </a:r>
                      <a:r>
                        <a:rPr lang="cy-GB" sz="1600" baseline="0" noProof="0" dirty="0"/>
                        <a:t> defnydd a datblygiad iaith yn parhau; cynnig barn; dysgu am coegni, eironi a throsiad</a:t>
                      </a:r>
                      <a:endParaRPr lang="cy-GB" sz="1600" noProof="0" dirty="0"/>
                    </a:p>
                  </a:txBody>
                  <a:tcPr/>
                </a:tc>
                <a:extLst>
                  <a:ext uri="{0D108BD9-81ED-4DB2-BD59-A6C34878D82A}">
                    <a16:rowId xmlns:a16="http://schemas.microsoft.com/office/drawing/2014/main" val="1764089562"/>
                  </a:ext>
                </a:extLst>
              </a:tr>
              <a:tr h="460329">
                <a:tc>
                  <a:txBody>
                    <a:bodyPr/>
                    <a:lstStyle/>
                    <a:p>
                      <a:r>
                        <a:rPr lang="cy-GB" sz="1600" noProof="0" dirty="0"/>
                        <a:t>6 – 7 blwydd</a:t>
                      </a:r>
                    </a:p>
                  </a:txBody>
                  <a:tcPr/>
                </a:tc>
                <a:tc>
                  <a:txBody>
                    <a:bodyPr/>
                    <a:lstStyle/>
                    <a:p>
                      <a:r>
                        <a:rPr lang="cy-GB" sz="1600" noProof="0" dirty="0"/>
                        <a:t>Defnyddio</a:t>
                      </a:r>
                      <a:r>
                        <a:rPr lang="cy-GB" sz="1600" baseline="0" noProof="0" dirty="0"/>
                        <a:t> brawddegau hir a chymhleth; deall safbwyntiau eraill; medru dechrau a chynnal sgyrsiau</a:t>
                      </a:r>
                      <a:endParaRPr lang="cy-GB" sz="1600" noProof="0" dirty="0"/>
                    </a:p>
                  </a:txBody>
                  <a:tcPr/>
                </a:tc>
                <a:extLst>
                  <a:ext uri="{0D108BD9-81ED-4DB2-BD59-A6C34878D82A}">
                    <a16:rowId xmlns:a16="http://schemas.microsoft.com/office/drawing/2014/main" val="684440977"/>
                  </a:ext>
                </a:extLst>
              </a:tr>
            </a:tbl>
          </a:graphicData>
        </a:graphic>
      </p:graphicFrame>
    </p:spTree>
    <p:extLst>
      <p:ext uri="{BB962C8B-B14F-4D97-AF65-F5344CB8AC3E}">
        <p14:creationId xmlns:p14="http://schemas.microsoft.com/office/powerpoint/2010/main" val="2574895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D21781-D309-F811-6400-72A0734815D5}"/>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a:xfrm>
            <a:off x="628650" y="188641"/>
            <a:ext cx="7886700" cy="576064"/>
          </a:xfrm>
        </p:spPr>
        <p:txBody>
          <a:bodyPr>
            <a:noAutofit/>
          </a:bodyPr>
          <a:lstStyle/>
          <a:p>
            <a:pPr algn="l"/>
            <a:r>
              <a:rPr lang="en-GB" altLang="cy-GB" sz="2800" dirty="0">
                <a:solidFill>
                  <a:srgbClr val="0070C0"/>
                </a:solidFill>
                <a:latin typeface="Arial" panose="020B0604020202020204" pitchFamily="34" charset="0"/>
              </a:rPr>
              <a:t>Summary of language development </a:t>
            </a:r>
            <a:br>
              <a:rPr lang="en-GB" altLang="cy-GB" sz="1400" dirty="0">
                <a:solidFill>
                  <a:srgbClr val="0070C0"/>
                </a:solidFill>
                <a:latin typeface="Arial" panose="020B0604020202020204" pitchFamily="34" charset="0"/>
              </a:rPr>
            </a:br>
            <a:r>
              <a:rPr lang="en-GB" altLang="cy-GB" sz="1800" dirty="0">
                <a:solidFill>
                  <a:srgbClr val="0070C0"/>
                </a:solidFill>
                <a:latin typeface="Arial" panose="020B0604020202020204" pitchFamily="34" charset="0"/>
              </a:rPr>
              <a:t>(Crowley, 2014; </a:t>
            </a:r>
            <a:r>
              <a:rPr lang="en-GB" altLang="cy-GB" sz="1800" dirty="0" err="1">
                <a:solidFill>
                  <a:srgbClr val="0070C0"/>
                </a:solidFill>
                <a:latin typeface="Arial" panose="020B0604020202020204" pitchFamily="34" charset="0"/>
              </a:rPr>
              <a:t>Neaum</a:t>
            </a:r>
            <a:r>
              <a:rPr lang="en-GB" altLang="cy-GB" sz="1800" dirty="0">
                <a:solidFill>
                  <a:srgbClr val="0070C0"/>
                </a:solidFill>
                <a:latin typeface="Arial" panose="020B0604020202020204" pitchFamily="34" charset="0"/>
              </a:rPr>
              <a:t>, 2012; Saxton, 2017)</a:t>
            </a:r>
            <a:endParaRPr lang="cy-GB" altLang="cy-GB" sz="1800" dirty="0">
              <a:solidFill>
                <a:srgbClr val="0070C0"/>
              </a:solidFill>
              <a:latin typeface="Arial" panose="020B060402020202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34655085"/>
              </p:ext>
            </p:extLst>
          </p:nvPr>
        </p:nvGraphicFramePr>
        <p:xfrm>
          <a:off x="179512" y="908723"/>
          <a:ext cx="8856984" cy="5926213"/>
        </p:xfrm>
        <a:graphic>
          <a:graphicData uri="http://schemas.openxmlformats.org/drawingml/2006/table">
            <a:tbl>
              <a:tblPr firstRow="1" bandRow="1">
                <a:tableStyleId>{5C22544A-7EE6-4342-B048-85BDC9FD1C3A}</a:tableStyleId>
              </a:tblPr>
              <a:tblGrid>
                <a:gridCol w="1944216">
                  <a:extLst>
                    <a:ext uri="{9D8B030D-6E8A-4147-A177-3AD203B41FA5}">
                      <a16:colId xmlns:a16="http://schemas.microsoft.com/office/drawing/2014/main" val="2344347046"/>
                    </a:ext>
                  </a:extLst>
                </a:gridCol>
                <a:gridCol w="6912768">
                  <a:extLst>
                    <a:ext uri="{9D8B030D-6E8A-4147-A177-3AD203B41FA5}">
                      <a16:colId xmlns:a16="http://schemas.microsoft.com/office/drawing/2014/main" val="727387343"/>
                    </a:ext>
                  </a:extLst>
                </a:gridCol>
              </a:tblGrid>
              <a:tr h="460329">
                <a:tc>
                  <a:txBody>
                    <a:bodyPr/>
                    <a:lstStyle/>
                    <a:p>
                      <a:pPr algn="ctr"/>
                      <a:r>
                        <a:rPr lang="en-GB" sz="1600" dirty="0"/>
                        <a:t>Approximate</a:t>
                      </a:r>
                      <a:r>
                        <a:rPr lang="en-GB" sz="1600" baseline="0" dirty="0"/>
                        <a:t> age</a:t>
                      </a:r>
                      <a:endParaRPr lang="en-GB" sz="1600" dirty="0"/>
                    </a:p>
                  </a:txBody>
                  <a:tcPr/>
                </a:tc>
                <a:tc>
                  <a:txBody>
                    <a:bodyPr/>
                    <a:lstStyle/>
                    <a:p>
                      <a:pPr algn="ctr"/>
                      <a:r>
                        <a:rPr lang="en-GB" sz="1600" dirty="0"/>
                        <a:t>Development</a:t>
                      </a:r>
                    </a:p>
                  </a:txBody>
                  <a:tcPr/>
                </a:tc>
                <a:extLst>
                  <a:ext uri="{0D108BD9-81ED-4DB2-BD59-A6C34878D82A}">
                    <a16:rowId xmlns:a16="http://schemas.microsoft.com/office/drawing/2014/main" val="386876757"/>
                  </a:ext>
                </a:extLst>
              </a:tr>
              <a:tr h="460329">
                <a:tc>
                  <a:txBody>
                    <a:bodyPr/>
                    <a:lstStyle/>
                    <a:p>
                      <a:r>
                        <a:rPr lang="en-GB" sz="1600" dirty="0"/>
                        <a:t>From birth</a:t>
                      </a:r>
                    </a:p>
                  </a:txBody>
                  <a:tcPr/>
                </a:tc>
                <a:tc>
                  <a:txBody>
                    <a:bodyPr/>
                    <a:lstStyle/>
                    <a:p>
                      <a:r>
                        <a:rPr lang="en-GB" sz="1600" dirty="0"/>
                        <a:t>Crying; eye contact; preference for primary caregiver’s voice</a:t>
                      </a:r>
                    </a:p>
                  </a:txBody>
                  <a:tcPr/>
                </a:tc>
                <a:extLst>
                  <a:ext uri="{0D108BD9-81ED-4DB2-BD59-A6C34878D82A}">
                    <a16:rowId xmlns:a16="http://schemas.microsoft.com/office/drawing/2014/main" val="1604374796"/>
                  </a:ext>
                </a:extLst>
              </a:tr>
              <a:tr h="616582">
                <a:tc>
                  <a:txBody>
                    <a:bodyPr/>
                    <a:lstStyle/>
                    <a:p>
                      <a:r>
                        <a:rPr lang="en-GB" sz="1600" dirty="0"/>
                        <a:t>1 –</a:t>
                      </a:r>
                      <a:r>
                        <a:rPr lang="en-GB" sz="1600" baseline="0" dirty="0"/>
                        <a:t> 6 months</a:t>
                      </a:r>
                      <a:endParaRPr lang="en-GB" sz="1600" dirty="0"/>
                    </a:p>
                  </a:txBody>
                  <a:tcPr/>
                </a:tc>
                <a:tc>
                  <a:txBody>
                    <a:bodyPr/>
                    <a:lstStyle/>
                    <a:p>
                      <a:r>
                        <a:rPr lang="en-GB" sz="1600" dirty="0"/>
                        <a:t>Smiling; cooing; moves head towards sounds;</a:t>
                      </a:r>
                      <a:r>
                        <a:rPr lang="en-GB" sz="1600" baseline="0" dirty="0"/>
                        <a:t> interacts; prefers infant-directed speech; begins babbling; begins laughing</a:t>
                      </a:r>
                      <a:endParaRPr lang="en-GB" sz="1600" dirty="0"/>
                    </a:p>
                  </a:txBody>
                  <a:tcPr/>
                </a:tc>
                <a:extLst>
                  <a:ext uri="{0D108BD9-81ED-4DB2-BD59-A6C34878D82A}">
                    <a16:rowId xmlns:a16="http://schemas.microsoft.com/office/drawing/2014/main" val="450483237"/>
                  </a:ext>
                </a:extLst>
              </a:tr>
              <a:tr h="616582">
                <a:tc>
                  <a:txBody>
                    <a:bodyPr/>
                    <a:lstStyle/>
                    <a:p>
                      <a:r>
                        <a:rPr lang="en-GB" sz="1600" dirty="0"/>
                        <a:t>6 – 12 months</a:t>
                      </a:r>
                    </a:p>
                  </a:txBody>
                  <a:tcPr/>
                </a:tc>
                <a:tc>
                  <a:txBody>
                    <a:bodyPr/>
                    <a:lstStyle/>
                    <a:p>
                      <a:r>
                        <a:rPr lang="en-GB" sz="1600" dirty="0"/>
                        <a:t>Babbling; begins to point; recognises own name; understands and imitates</a:t>
                      </a:r>
                      <a:r>
                        <a:rPr lang="en-GB" sz="1600" baseline="0" dirty="0"/>
                        <a:t> first words; enjoys music and rhyme</a:t>
                      </a:r>
                      <a:endParaRPr lang="en-GB" sz="1600" dirty="0"/>
                    </a:p>
                  </a:txBody>
                  <a:tcPr/>
                </a:tc>
                <a:extLst>
                  <a:ext uri="{0D108BD9-81ED-4DB2-BD59-A6C34878D82A}">
                    <a16:rowId xmlns:a16="http://schemas.microsoft.com/office/drawing/2014/main" val="4121002220"/>
                  </a:ext>
                </a:extLst>
              </a:tr>
              <a:tr h="616582">
                <a:tc>
                  <a:txBody>
                    <a:bodyPr/>
                    <a:lstStyle/>
                    <a:p>
                      <a:r>
                        <a:rPr lang="en-GB" sz="1600" dirty="0"/>
                        <a:t>12 – 18 months</a:t>
                      </a:r>
                    </a:p>
                  </a:txBody>
                  <a:tcPr/>
                </a:tc>
                <a:tc>
                  <a:txBody>
                    <a:bodyPr/>
                    <a:lstStyle/>
                    <a:p>
                      <a:r>
                        <a:rPr lang="en-GB" sz="1600" dirty="0"/>
                        <a:t>Understands</a:t>
                      </a:r>
                      <a:r>
                        <a:rPr lang="en-GB" sz="1600" baseline="0" dirty="0"/>
                        <a:t> around 50 words; holophrastic stage; produces 2-word utterances</a:t>
                      </a:r>
                      <a:endParaRPr lang="en-GB" sz="1600" dirty="0"/>
                    </a:p>
                  </a:txBody>
                  <a:tcPr/>
                </a:tc>
                <a:extLst>
                  <a:ext uri="{0D108BD9-81ED-4DB2-BD59-A6C34878D82A}">
                    <a16:rowId xmlns:a16="http://schemas.microsoft.com/office/drawing/2014/main" val="1031039519"/>
                  </a:ext>
                </a:extLst>
              </a:tr>
              <a:tr h="460329">
                <a:tc>
                  <a:txBody>
                    <a:bodyPr/>
                    <a:lstStyle/>
                    <a:p>
                      <a:r>
                        <a:rPr lang="en-GB" sz="1600" dirty="0"/>
                        <a:t>18</a:t>
                      </a:r>
                      <a:r>
                        <a:rPr lang="en-GB" sz="1600" baseline="0" dirty="0"/>
                        <a:t> – 24 months</a:t>
                      </a:r>
                      <a:endParaRPr lang="en-GB" sz="1600" dirty="0"/>
                    </a:p>
                  </a:txBody>
                  <a:tcPr/>
                </a:tc>
                <a:tc>
                  <a:txBody>
                    <a:bodyPr/>
                    <a:lstStyle/>
                    <a:p>
                      <a:r>
                        <a:rPr lang="en-GB" sz="1600" dirty="0"/>
                        <a:t>Rapidly increasing vocabulary; multi-word utterances;</a:t>
                      </a:r>
                      <a:r>
                        <a:rPr lang="en-GB" sz="1600" baseline="0" dirty="0"/>
                        <a:t> basic grammar</a:t>
                      </a:r>
                      <a:endParaRPr lang="en-GB" sz="1600" dirty="0"/>
                    </a:p>
                  </a:txBody>
                  <a:tcPr/>
                </a:tc>
                <a:extLst>
                  <a:ext uri="{0D108BD9-81ED-4DB2-BD59-A6C34878D82A}">
                    <a16:rowId xmlns:a16="http://schemas.microsoft.com/office/drawing/2014/main" val="3741584885"/>
                  </a:ext>
                </a:extLst>
              </a:tr>
              <a:tr h="460329">
                <a:tc>
                  <a:txBody>
                    <a:bodyPr/>
                    <a:lstStyle/>
                    <a:p>
                      <a:r>
                        <a:rPr lang="en-GB" sz="1600" dirty="0"/>
                        <a:t>2 – 3 years</a:t>
                      </a:r>
                    </a:p>
                  </a:txBody>
                  <a:tcPr/>
                </a:tc>
                <a:tc>
                  <a:txBody>
                    <a:bodyPr/>
                    <a:lstStyle/>
                    <a:p>
                      <a:r>
                        <a:rPr lang="en-GB" sz="1600" dirty="0"/>
                        <a:t>Increasing vocabulary; longer sentences; questioning;</a:t>
                      </a:r>
                      <a:r>
                        <a:rPr lang="en-GB" sz="1600" baseline="0" dirty="0"/>
                        <a:t> listens to stories</a:t>
                      </a:r>
                      <a:endParaRPr lang="en-GB" sz="1600" dirty="0"/>
                    </a:p>
                  </a:txBody>
                  <a:tcPr/>
                </a:tc>
                <a:extLst>
                  <a:ext uri="{0D108BD9-81ED-4DB2-BD59-A6C34878D82A}">
                    <a16:rowId xmlns:a16="http://schemas.microsoft.com/office/drawing/2014/main" val="280353010"/>
                  </a:ext>
                </a:extLst>
              </a:tr>
              <a:tr h="616582">
                <a:tc>
                  <a:txBody>
                    <a:bodyPr/>
                    <a:lstStyle/>
                    <a:p>
                      <a:r>
                        <a:rPr lang="en-GB" sz="1600" dirty="0"/>
                        <a:t>3 </a:t>
                      </a:r>
                      <a:r>
                        <a:rPr lang="en-GB" sz="1600" baseline="0" dirty="0"/>
                        <a:t>– 4 years</a:t>
                      </a:r>
                      <a:endParaRPr lang="en-GB" sz="1600" dirty="0"/>
                    </a:p>
                  </a:txBody>
                  <a:tcPr/>
                </a:tc>
                <a:tc>
                  <a:txBody>
                    <a:bodyPr/>
                    <a:lstStyle/>
                    <a:p>
                      <a:r>
                        <a:rPr lang="en-GB" sz="1600" dirty="0"/>
                        <a:t>Vocabulary</a:t>
                      </a:r>
                      <a:r>
                        <a:rPr lang="en-GB" sz="1600" baseline="0" dirty="0"/>
                        <a:t> and sentences continue to increase and become more complex; monologues at play; frequent questioning</a:t>
                      </a:r>
                      <a:endParaRPr lang="en-GB" sz="1600" dirty="0"/>
                    </a:p>
                  </a:txBody>
                  <a:tcPr/>
                </a:tc>
                <a:extLst>
                  <a:ext uri="{0D108BD9-81ED-4DB2-BD59-A6C34878D82A}">
                    <a16:rowId xmlns:a16="http://schemas.microsoft.com/office/drawing/2014/main" val="723831216"/>
                  </a:ext>
                </a:extLst>
              </a:tr>
              <a:tr h="460329">
                <a:tc>
                  <a:txBody>
                    <a:bodyPr/>
                    <a:lstStyle/>
                    <a:p>
                      <a:r>
                        <a:rPr lang="en-GB" sz="1600" dirty="0"/>
                        <a:t>4</a:t>
                      </a:r>
                      <a:r>
                        <a:rPr lang="en-GB" sz="1600" baseline="0" dirty="0"/>
                        <a:t> – 5 years</a:t>
                      </a:r>
                      <a:endParaRPr lang="en-GB" sz="1600" dirty="0"/>
                    </a:p>
                  </a:txBody>
                  <a:tcPr/>
                </a:tc>
                <a:tc>
                  <a:txBody>
                    <a:bodyPr/>
                    <a:lstStyle/>
                    <a:p>
                      <a:r>
                        <a:rPr lang="en-GB" sz="1600" dirty="0"/>
                        <a:t>Extensive</a:t>
                      </a:r>
                      <a:r>
                        <a:rPr lang="en-GB" sz="1600" baseline="0" dirty="0"/>
                        <a:t> vocabulary; narrates long stories; questioning at peak</a:t>
                      </a:r>
                      <a:endParaRPr lang="en-GB" sz="1600" dirty="0"/>
                    </a:p>
                  </a:txBody>
                  <a:tcPr/>
                </a:tc>
                <a:extLst>
                  <a:ext uri="{0D108BD9-81ED-4DB2-BD59-A6C34878D82A}">
                    <a16:rowId xmlns:a16="http://schemas.microsoft.com/office/drawing/2014/main" val="2842658786"/>
                  </a:ext>
                </a:extLst>
              </a:tr>
              <a:tr h="460329">
                <a:tc>
                  <a:txBody>
                    <a:bodyPr/>
                    <a:lstStyle/>
                    <a:p>
                      <a:r>
                        <a:rPr lang="en-GB" sz="1600" dirty="0"/>
                        <a:t>5 – 6 years</a:t>
                      </a:r>
                    </a:p>
                  </a:txBody>
                  <a:tcPr/>
                </a:tc>
                <a:tc>
                  <a:txBody>
                    <a:bodyPr/>
                    <a:lstStyle/>
                    <a:p>
                      <a:r>
                        <a:rPr lang="en-GB" sz="1600" dirty="0"/>
                        <a:t>6,000 word vocabulary;</a:t>
                      </a:r>
                      <a:r>
                        <a:rPr lang="en-GB" sz="1600" baseline="0" dirty="0"/>
                        <a:t> language continues to be used and developed; offers opinions; learning about sarcasm, irony and metaphor</a:t>
                      </a:r>
                      <a:endParaRPr lang="en-GB" sz="1600" dirty="0"/>
                    </a:p>
                  </a:txBody>
                  <a:tcPr/>
                </a:tc>
                <a:extLst>
                  <a:ext uri="{0D108BD9-81ED-4DB2-BD59-A6C34878D82A}">
                    <a16:rowId xmlns:a16="http://schemas.microsoft.com/office/drawing/2014/main" val="1764089562"/>
                  </a:ext>
                </a:extLst>
              </a:tr>
              <a:tr h="460329">
                <a:tc>
                  <a:txBody>
                    <a:bodyPr/>
                    <a:lstStyle/>
                    <a:p>
                      <a:r>
                        <a:rPr lang="en-GB" sz="1600" dirty="0"/>
                        <a:t>6 – 7 years</a:t>
                      </a:r>
                    </a:p>
                  </a:txBody>
                  <a:tcPr/>
                </a:tc>
                <a:tc>
                  <a:txBody>
                    <a:bodyPr/>
                    <a:lstStyle/>
                    <a:p>
                      <a:r>
                        <a:rPr lang="en-GB" sz="1600" dirty="0"/>
                        <a:t>Uses</a:t>
                      </a:r>
                      <a:r>
                        <a:rPr lang="en-GB" sz="1600" baseline="0" dirty="0"/>
                        <a:t> long and complex sentences; understands others’ point of view; can initiate and maintain conversations</a:t>
                      </a:r>
                      <a:endParaRPr lang="en-GB" sz="1600" dirty="0"/>
                    </a:p>
                  </a:txBody>
                  <a:tcPr/>
                </a:tc>
                <a:extLst>
                  <a:ext uri="{0D108BD9-81ED-4DB2-BD59-A6C34878D82A}">
                    <a16:rowId xmlns:a16="http://schemas.microsoft.com/office/drawing/2014/main" val="684440977"/>
                  </a:ext>
                </a:extLst>
              </a:tr>
            </a:tbl>
          </a:graphicData>
        </a:graphic>
      </p:graphicFrame>
    </p:spTree>
    <p:extLst>
      <p:ext uri="{BB962C8B-B14F-4D97-AF65-F5344CB8AC3E}">
        <p14:creationId xmlns:p14="http://schemas.microsoft.com/office/powerpoint/2010/main" val="1755175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E6FDDE0-D1E3-7AC1-BC28-0C7249F0CF20}"/>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386" name="Title 3"/>
          <p:cNvSpPr>
            <a:spLocks noGrp="1"/>
          </p:cNvSpPr>
          <p:nvPr>
            <p:ph type="title"/>
          </p:nvPr>
        </p:nvSpPr>
        <p:spPr>
          <a:xfrm>
            <a:off x="251520" y="365126"/>
            <a:ext cx="8640960" cy="1325563"/>
          </a:xfrm>
        </p:spPr>
        <p:txBody>
          <a:bodyPr>
            <a:noAutofit/>
          </a:bodyPr>
          <a:lstStyle/>
          <a:p>
            <a:pPr algn="l" eaLnBrk="1" hangingPunct="1"/>
            <a:br>
              <a:rPr lang="cy-GB" altLang="cy-GB" dirty="0">
                <a:solidFill>
                  <a:srgbClr val="000000"/>
                </a:solidFill>
                <a:latin typeface="Arial" panose="020B0604020202020204" pitchFamily="34" charset="0"/>
              </a:rPr>
            </a:br>
            <a:r>
              <a:rPr lang="cy-GB" altLang="cy-GB" dirty="0">
                <a:solidFill>
                  <a:srgbClr val="000000"/>
                </a:solidFill>
                <a:latin typeface="Arial" panose="020B0604020202020204" pitchFamily="34" charset="0"/>
              </a:rPr>
              <a:t>Camau caffael iaith – llefain</a:t>
            </a:r>
            <a:br>
              <a:rPr lang="en-GB" altLang="cy-GB" dirty="0">
                <a:solidFill>
                  <a:srgbClr val="0000FF"/>
                </a:solidFill>
                <a:latin typeface="Arial" panose="020B0604020202020204" pitchFamily="34" charset="0"/>
              </a:rPr>
            </a:br>
            <a:r>
              <a:rPr lang="en-GB" altLang="cy-GB" dirty="0">
                <a:solidFill>
                  <a:srgbClr val="0070C0"/>
                </a:solidFill>
                <a:latin typeface="Arial" panose="020B0604020202020204" pitchFamily="34" charset="0"/>
              </a:rPr>
              <a:t>Stages of language acquisition – crying</a:t>
            </a:r>
            <a:endParaRPr lang="cy-GB" altLang="cy-GB" dirty="0">
              <a:solidFill>
                <a:srgbClr val="0070C0"/>
              </a:solidFill>
              <a:latin typeface="Arial" panose="020B0604020202020204" pitchFamily="34" charset="0"/>
            </a:endParaRPr>
          </a:p>
        </p:txBody>
      </p:sp>
      <p:sp>
        <p:nvSpPr>
          <p:cNvPr id="5123" name="Content Placeholder 4"/>
          <p:cNvSpPr>
            <a:spLocks noGrp="1"/>
          </p:cNvSpPr>
          <p:nvPr>
            <p:ph sz="half" idx="1"/>
          </p:nvPr>
        </p:nvSpPr>
        <p:spPr>
          <a:xfrm>
            <a:off x="628650" y="2492895"/>
            <a:ext cx="3886200" cy="3684067"/>
          </a:xfrm>
        </p:spPr>
        <p:txBody>
          <a:bodyPr/>
          <a:lstStyle/>
          <a:p>
            <a:pPr eaLnBrk="1" hangingPunct="1">
              <a:defRPr/>
            </a:pPr>
            <a:r>
              <a:rPr lang="cy-GB" altLang="cy-GB" dirty="0">
                <a:solidFill>
                  <a:srgbClr val="000000"/>
                </a:solidFill>
                <a:latin typeface="Arial" panose="020B0604020202020204" pitchFamily="34" charset="0"/>
              </a:rPr>
              <a:t>Llefain yn ryngwladol:  ai digwyddiad greddfol neu ddigwyddiad ieithyddol?</a:t>
            </a:r>
          </a:p>
          <a:p>
            <a:pPr marL="0" indent="0" eaLnBrk="1" hangingPunct="1">
              <a:buFontTx/>
              <a:buNone/>
              <a:defRPr/>
            </a:pPr>
            <a:endParaRPr lang="cy-GB" altLang="cy-GB" dirty="0">
              <a:latin typeface="Arial" panose="020B0604020202020204" pitchFamily="34" charset="0"/>
            </a:endParaRPr>
          </a:p>
        </p:txBody>
      </p:sp>
      <p:sp>
        <p:nvSpPr>
          <p:cNvPr id="5124" name="Content Placeholder 5"/>
          <p:cNvSpPr>
            <a:spLocks noGrp="1"/>
          </p:cNvSpPr>
          <p:nvPr>
            <p:ph sz="half" idx="2"/>
          </p:nvPr>
        </p:nvSpPr>
        <p:spPr>
          <a:xfrm>
            <a:off x="4629150" y="2492895"/>
            <a:ext cx="3886200" cy="3684068"/>
          </a:xfrm>
        </p:spPr>
        <p:txBody>
          <a:bodyPr/>
          <a:lstStyle/>
          <a:p>
            <a:pPr eaLnBrk="1" hangingPunct="1">
              <a:defRPr/>
            </a:pPr>
            <a:r>
              <a:rPr lang="en-GB" altLang="cy-GB" dirty="0">
                <a:solidFill>
                  <a:srgbClr val="0070C0"/>
                </a:solidFill>
                <a:latin typeface="Arial" panose="020B0604020202020204" pitchFamily="34" charset="0"/>
              </a:rPr>
              <a:t>Crying is universal: is it instinctive or is it linguistic?</a:t>
            </a:r>
          </a:p>
          <a:p>
            <a:pPr marL="0" indent="0" eaLnBrk="1" hangingPunct="1">
              <a:buFontTx/>
              <a:buNone/>
              <a:defRPr/>
            </a:pPr>
            <a:endParaRPr lang="cy-GB" altLang="cy-GB" dirty="0">
              <a:latin typeface="Arial" panose="020B0604020202020204" pitchFamily="34" charset="0"/>
            </a:endParaRPr>
          </a:p>
        </p:txBody>
      </p:sp>
    </p:spTree>
    <p:extLst>
      <p:ext uri="{BB962C8B-B14F-4D97-AF65-F5344CB8AC3E}">
        <p14:creationId xmlns:p14="http://schemas.microsoft.com/office/powerpoint/2010/main" val="26941875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2978472-CD5F-A1FD-AA94-C6E343D9C229}"/>
              </a:ext>
            </a:extLst>
          </p:cNvPr>
          <p:cNvSpPr/>
          <p:nvPr/>
        </p:nvSpPr>
        <p:spPr>
          <a:xfrm>
            <a:off x="0" y="0"/>
            <a:ext cx="9144000" cy="5661249"/>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903634"/>
          </a:xfrm>
        </p:spPr>
        <p:txBody>
          <a:bodyPr>
            <a:normAutofit/>
          </a:bodyPr>
          <a:lstStyle/>
          <a:p>
            <a:r>
              <a:rPr lang="en-GB" dirty="0">
                <a:latin typeface="Arial" panose="020B0604020202020204" pitchFamily="34" charset="0"/>
              </a:rPr>
              <a:t>‘Dunstan baby language’</a:t>
            </a:r>
          </a:p>
        </p:txBody>
      </p:sp>
      <p:sp>
        <p:nvSpPr>
          <p:cNvPr id="3" name="Content Placeholder 2"/>
          <p:cNvSpPr>
            <a:spLocks noGrp="1"/>
          </p:cNvSpPr>
          <p:nvPr>
            <p:ph sz="half" idx="1"/>
          </p:nvPr>
        </p:nvSpPr>
        <p:spPr>
          <a:xfrm>
            <a:off x="107504" y="1412776"/>
            <a:ext cx="4407346" cy="4764187"/>
          </a:xfrm>
        </p:spPr>
        <p:txBody>
          <a:bodyPr>
            <a:normAutofit lnSpcReduction="10000"/>
          </a:bodyPr>
          <a:lstStyle/>
          <a:p>
            <a:r>
              <a:rPr lang="en-GB" dirty="0">
                <a:latin typeface="Arial" panose="020B0604020202020204" pitchFamily="34" charset="0"/>
              </a:rPr>
              <a:t>5 sain a </a:t>
            </a:r>
            <a:r>
              <a:rPr lang="en-GB" dirty="0" err="1">
                <a:latin typeface="Arial" panose="020B0604020202020204" pitchFamily="34" charset="0"/>
              </a:rPr>
              <a:t>wneir</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fabis</a:t>
            </a:r>
            <a:r>
              <a:rPr lang="en-GB" dirty="0">
                <a:latin typeface="Arial" panose="020B0604020202020204" pitchFamily="34" charset="0"/>
              </a:rPr>
              <a:t> </a:t>
            </a:r>
            <a:r>
              <a:rPr lang="en-GB" dirty="0" err="1">
                <a:latin typeface="Arial" panose="020B0604020202020204" pitchFamily="34" charset="0"/>
              </a:rPr>
              <a:t>cyn</a:t>
            </a:r>
            <a:r>
              <a:rPr lang="en-GB" dirty="0">
                <a:latin typeface="Arial" panose="020B0604020202020204" pitchFamily="34" charset="0"/>
              </a:rPr>
              <a:t> </a:t>
            </a:r>
            <a:r>
              <a:rPr lang="en-GB" dirty="0" err="1">
                <a:latin typeface="Arial" panose="020B0604020202020204" pitchFamily="34" charset="0"/>
              </a:rPr>
              <a:t>llefain</a:t>
            </a:r>
            <a:r>
              <a:rPr lang="en-GB" dirty="0">
                <a:latin typeface="Arial" panose="020B0604020202020204" pitchFamily="34" charset="0"/>
              </a:rPr>
              <a:t>;</a:t>
            </a:r>
          </a:p>
          <a:p>
            <a:r>
              <a:rPr lang="en-GB" dirty="0" err="1">
                <a:latin typeface="Arial" panose="020B0604020202020204" pitchFamily="34" charset="0"/>
              </a:rPr>
              <a:t>Cyfleu</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hanghenion</a:t>
            </a:r>
            <a:r>
              <a:rPr lang="en-GB" dirty="0">
                <a:latin typeface="Arial" panose="020B0604020202020204" pitchFamily="34" charset="0"/>
              </a:rPr>
              <a:t>;</a:t>
            </a:r>
          </a:p>
          <a:p>
            <a:r>
              <a:rPr lang="en-GB" dirty="0">
                <a:latin typeface="Arial" panose="020B0604020202020204" pitchFamily="34" charset="0"/>
              </a:rPr>
              <a:t>5 sain </a:t>
            </a:r>
            <a:r>
              <a:rPr lang="en-GB" dirty="0" err="1">
                <a:latin typeface="Arial" panose="020B0604020202020204" pitchFamily="34" charset="0"/>
              </a:rPr>
              <a:t>cyffredinol</a:t>
            </a:r>
            <a:r>
              <a:rPr lang="en-GB" dirty="0">
                <a:latin typeface="Arial" panose="020B0604020202020204" pitchFamily="34" charset="0"/>
              </a:rPr>
              <a:t> a </a:t>
            </a:r>
            <a:r>
              <a:rPr lang="en-GB" dirty="0" err="1">
                <a:latin typeface="Arial" panose="020B0604020202020204" pitchFamily="34" charset="0"/>
              </a:rPr>
              <a:t>chynhenid</a:t>
            </a:r>
            <a:r>
              <a:rPr lang="en-GB" dirty="0">
                <a:latin typeface="Arial" panose="020B0604020202020204" pitchFamily="34" charset="0"/>
              </a:rPr>
              <a:t>;</a:t>
            </a:r>
          </a:p>
          <a:p>
            <a:r>
              <a:rPr lang="en-GB" dirty="0" err="1">
                <a:latin typeface="Arial" panose="020B0604020202020204" pitchFamily="34" charset="0"/>
              </a:rPr>
              <a:t>Angen</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seiniau</a:t>
            </a:r>
            <a:r>
              <a:rPr lang="en-GB" dirty="0">
                <a:latin typeface="Arial" panose="020B0604020202020204" pitchFamily="34" charset="0"/>
              </a:rPr>
              <a:t> </a:t>
            </a:r>
            <a:r>
              <a:rPr lang="en-GB" dirty="0" err="1">
                <a:latin typeface="Arial" panose="020B0604020202020204" pitchFamily="34" charset="0"/>
              </a:rPr>
              <a:t>gael</a:t>
            </a:r>
            <a:r>
              <a:rPr lang="en-GB" dirty="0">
                <a:latin typeface="Arial" panose="020B0604020202020204" pitchFamily="34" charset="0"/>
              </a:rPr>
              <a:t> </a:t>
            </a:r>
            <a:r>
              <a:rPr lang="en-GB" dirty="0" err="1">
                <a:latin typeface="Arial" panose="020B0604020202020204" pitchFamily="34" charset="0"/>
              </a:rPr>
              <a:t>eu</a:t>
            </a:r>
            <a:r>
              <a:rPr lang="en-GB" dirty="0">
                <a:latin typeface="Arial" panose="020B0604020202020204" pitchFamily="34" charset="0"/>
              </a:rPr>
              <a:t> </a:t>
            </a:r>
            <a:r>
              <a:rPr lang="en-GB" dirty="0" err="1">
                <a:latin typeface="Arial" panose="020B0604020202020204" pitchFamily="34" charset="0"/>
              </a:rPr>
              <a:t>dehongli'n</a:t>
            </a:r>
            <a:r>
              <a:rPr lang="en-GB" dirty="0">
                <a:latin typeface="Arial" panose="020B0604020202020204" pitchFamily="34" charset="0"/>
              </a:rPr>
              <a:t> </a:t>
            </a:r>
            <a:r>
              <a:rPr lang="en-GB" dirty="0" err="1">
                <a:latin typeface="Arial" panose="020B0604020202020204" pitchFamily="34" charset="0"/>
              </a:rPr>
              <a:t>brydlon</a:t>
            </a:r>
            <a:r>
              <a:rPr lang="en-GB" dirty="0">
                <a:latin typeface="Arial" panose="020B0604020202020204" pitchFamily="34" charset="0"/>
              </a:rPr>
              <a:t> </a:t>
            </a:r>
            <a:r>
              <a:rPr lang="en-GB" dirty="0" err="1">
                <a:latin typeface="Arial" panose="020B0604020202020204" pitchFamily="34" charset="0"/>
              </a:rPr>
              <a:t>gan</a:t>
            </a:r>
            <a:r>
              <a:rPr lang="en-GB" dirty="0">
                <a:latin typeface="Arial" panose="020B0604020202020204" pitchFamily="34" charset="0"/>
              </a:rPr>
              <a:t> </a:t>
            </a:r>
            <a:r>
              <a:rPr lang="en-GB" dirty="0" err="1">
                <a:latin typeface="Arial" panose="020B0604020202020204" pitchFamily="34" charset="0"/>
              </a:rPr>
              <a:t>ofalwyr</a:t>
            </a:r>
            <a:r>
              <a:rPr lang="en-GB" dirty="0">
                <a:latin typeface="Arial" panose="020B0604020202020204" pitchFamily="34" charset="0"/>
              </a:rPr>
              <a:t>, neu </a:t>
            </a:r>
            <a:r>
              <a:rPr lang="en-GB" dirty="0" err="1">
                <a:latin typeface="Arial" panose="020B0604020202020204" pitchFamily="34" charset="0"/>
              </a:rPr>
              <a:t>bydd</a:t>
            </a:r>
            <a:r>
              <a:rPr lang="en-GB" dirty="0">
                <a:latin typeface="Arial" panose="020B0604020202020204" pitchFamily="34" charset="0"/>
              </a:rPr>
              <a:t> </a:t>
            </a:r>
            <a:r>
              <a:rPr lang="en-GB" dirty="0" err="1">
                <a:latin typeface="Arial" panose="020B0604020202020204" pitchFamily="34" charset="0"/>
              </a:rPr>
              <a:t>babis</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llefain</a:t>
            </a:r>
            <a:r>
              <a:rPr lang="en-GB" dirty="0">
                <a:latin typeface="Arial" panose="020B0604020202020204" pitchFamily="34" charset="0"/>
              </a:rPr>
              <a:t>.</a:t>
            </a:r>
          </a:p>
        </p:txBody>
      </p:sp>
      <p:sp>
        <p:nvSpPr>
          <p:cNvPr id="4" name="Content Placeholder 3"/>
          <p:cNvSpPr>
            <a:spLocks noGrp="1"/>
          </p:cNvSpPr>
          <p:nvPr>
            <p:ph sz="half" idx="2"/>
          </p:nvPr>
        </p:nvSpPr>
        <p:spPr>
          <a:xfrm>
            <a:off x="4629150" y="1412777"/>
            <a:ext cx="4407346" cy="4248472"/>
          </a:xfrm>
        </p:spPr>
        <p:txBody>
          <a:bodyPr>
            <a:normAutofit lnSpcReduction="10000"/>
          </a:bodyPr>
          <a:lstStyle/>
          <a:p>
            <a:r>
              <a:rPr lang="en-GB" dirty="0">
                <a:solidFill>
                  <a:srgbClr val="0070C0"/>
                </a:solidFill>
                <a:latin typeface="Arial" panose="020B0604020202020204" pitchFamily="34" charset="0"/>
              </a:rPr>
              <a:t>5 sounds made by babies just before crying;</a:t>
            </a:r>
          </a:p>
          <a:p>
            <a:r>
              <a:rPr lang="en-GB" dirty="0">
                <a:solidFill>
                  <a:srgbClr val="0070C0"/>
                </a:solidFill>
                <a:latin typeface="Arial" panose="020B0604020202020204" pitchFamily="34" charset="0"/>
              </a:rPr>
              <a:t>Communicating their needs;</a:t>
            </a:r>
          </a:p>
          <a:p>
            <a:r>
              <a:rPr lang="en-GB" dirty="0">
                <a:solidFill>
                  <a:srgbClr val="0070C0"/>
                </a:solidFill>
                <a:latin typeface="Arial" panose="020B0604020202020204" pitchFamily="34" charset="0"/>
              </a:rPr>
              <a:t>5 sounds are universal and innate;</a:t>
            </a:r>
          </a:p>
          <a:p>
            <a:r>
              <a:rPr lang="en-GB" dirty="0">
                <a:solidFill>
                  <a:srgbClr val="0070C0"/>
                </a:solidFill>
                <a:latin typeface="Arial" panose="020B0604020202020204" pitchFamily="34" charset="0"/>
              </a:rPr>
              <a:t>Sounds need to be interpreted by caregivers promptly, or babies will cry.</a:t>
            </a:r>
          </a:p>
          <a:p>
            <a:pPr marL="0" indent="0" algn="r">
              <a:buNone/>
            </a:pPr>
            <a:r>
              <a:rPr lang="en-GB" sz="1800" dirty="0">
                <a:solidFill>
                  <a:srgbClr val="0070C0"/>
                </a:solidFill>
                <a:latin typeface="Arial" panose="020B0604020202020204" pitchFamily="34" charset="0"/>
              </a:rPr>
              <a:t>(</a:t>
            </a:r>
            <a:r>
              <a:rPr lang="en-GB" sz="1800" dirty="0" err="1">
                <a:solidFill>
                  <a:srgbClr val="0070C0"/>
                </a:solidFill>
                <a:latin typeface="Arial" panose="020B0604020202020204" pitchFamily="34" charset="0"/>
              </a:rPr>
              <a:t>Franti</a:t>
            </a:r>
            <a:r>
              <a:rPr lang="en-GB" sz="1800" dirty="0">
                <a:solidFill>
                  <a:srgbClr val="0070C0"/>
                </a:solidFill>
                <a:latin typeface="Arial" panose="020B0604020202020204" pitchFamily="34" charset="0"/>
              </a:rPr>
              <a:t> </a:t>
            </a:r>
            <a:r>
              <a:rPr lang="en-GB" sz="1800" i="1" dirty="0">
                <a:solidFill>
                  <a:srgbClr val="0070C0"/>
                </a:solidFill>
                <a:latin typeface="Arial" panose="020B0604020202020204" pitchFamily="34" charset="0"/>
              </a:rPr>
              <a:t>et al</a:t>
            </a:r>
            <a:r>
              <a:rPr lang="en-GB" sz="1800" dirty="0">
                <a:solidFill>
                  <a:srgbClr val="0070C0"/>
                </a:solidFill>
                <a:latin typeface="Arial" panose="020B0604020202020204" pitchFamily="34" charset="0"/>
              </a:rPr>
              <a:t>., 2018)</a:t>
            </a:r>
          </a:p>
          <a:p>
            <a:endParaRPr lang="en-GB" dirty="0"/>
          </a:p>
        </p:txBody>
      </p:sp>
    </p:spTree>
    <p:extLst>
      <p:ext uri="{BB962C8B-B14F-4D97-AF65-F5344CB8AC3E}">
        <p14:creationId xmlns:p14="http://schemas.microsoft.com/office/powerpoint/2010/main" val="2978472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159C975-78A0-FE33-C7D0-958582FCCBF1}"/>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434" name="Title 1"/>
          <p:cNvSpPr>
            <a:spLocks noGrp="1"/>
          </p:cNvSpPr>
          <p:nvPr>
            <p:ph type="title"/>
          </p:nvPr>
        </p:nvSpPr>
        <p:spPr>
          <a:xfrm>
            <a:off x="107504" y="260350"/>
            <a:ext cx="8928992" cy="1296988"/>
          </a:xfrm>
        </p:spPr>
        <p:txBody>
          <a:bodyPr>
            <a:noAutofit/>
          </a:bodyPr>
          <a:lstStyle/>
          <a:p>
            <a:pPr algn="l" eaLnBrk="1" hangingPunct="1"/>
            <a:br>
              <a:rPr lang="en-US" altLang="cy-GB" dirty="0">
                <a:latin typeface="Arial" panose="020B0604020202020204" pitchFamily="34" charset="0"/>
              </a:rPr>
            </a:br>
            <a:r>
              <a:rPr lang="en-US" altLang="cy-GB" dirty="0" err="1">
                <a:latin typeface="Arial" panose="020B0604020202020204" pitchFamily="34" charset="0"/>
              </a:rPr>
              <a:t>Camau</a:t>
            </a:r>
            <a:r>
              <a:rPr lang="en-US" altLang="cy-GB" dirty="0">
                <a:latin typeface="Arial" panose="020B0604020202020204" pitchFamily="34" charset="0"/>
              </a:rPr>
              <a:t> </a:t>
            </a:r>
            <a:r>
              <a:rPr lang="en-US" altLang="cy-GB" dirty="0" err="1">
                <a:latin typeface="Arial" panose="020B0604020202020204" pitchFamily="34" charset="0"/>
              </a:rPr>
              <a:t>caffael</a:t>
            </a:r>
            <a:r>
              <a:rPr lang="en-US" altLang="cy-GB" dirty="0">
                <a:latin typeface="Arial" panose="020B0604020202020204" pitchFamily="34" charset="0"/>
              </a:rPr>
              <a:t> </a:t>
            </a:r>
            <a:r>
              <a:rPr lang="en-US" altLang="cy-GB" dirty="0" err="1">
                <a:latin typeface="Arial" panose="020B0604020202020204" pitchFamily="34" charset="0"/>
              </a:rPr>
              <a:t>iaith</a:t>
            </a:r>
            <a:r>
              <a:rPr lang="en-US" altLang="cy-GB" dirty="0">
                <a:latin typeface="Arial" panose="020B0604020202020204" pitchFamily="34" charset="0"/>
              </a:rPr>
              <a:t> – </a:t>
            </a:r>
            <a:r>
              <a:rPr lang="en-US" altLang="cy-GB" dirty="0" err="1">
                <a:latin typeface="Arial" panose="020B0604020202020204" pitchFamily="34" charset="0"/>
              </a:rPr>
              <a:t>cwan</a:t>
            </a:r>
            <a:br>
              <a:rPr lang="en-US" altLang="cy-GB" dirty="0">
                <a:latin typeface="Arial" panose="020B0604020202020204" pitchFamily="34" charset="0"/>
              </a:rPr>
            </a:br>
            <a:r>
              <a:rPr lang="en-US" altLang="cy-GB" dirty="0">
                <a:solidFill>
                  <a:srgbClr val="0070C0"/>
                </a:solidFill>
                <a:latin typeface="Arial" panose="020B0604020202020204" pitchFamily="34" charset="0"/>
              </a:rPr>
              <a:t>Stages of language acquisition – cooing</a:t>
            </a:r>
            <a:endParaRPr lang="cy-GB" altLang="cy-GB" dirty="0">
              <a:solidFill>
                <a:srgbClr val="0070C0"/>
              </a:solidFill>
            </a:endParaRPr>
          </a:p>
        </p:txBody>
      </p:sp>
      <p:sp>
        <p:nvSpPr>
          <p:cNvPr id="18435" name="Content Placeholder 2"/>
          <p:cNvSpPr>
            <a:spLocks noGrp="1"/>
          </p:cNvSpPr>
          <p:nvPr>
            <p:ph sz="half" idx="1"/>
          </p:nvPr>
        </p:nvSpPr>
        <p:spPr>
          <a:xfrm>
            <a:off x="457200" y="2492896"/>
            <a:ext cx="4038600" cy="4031729"/>
          </a:xfrm>
        </p:spPr>
        <p:txBody>
          <a:bodyPr/>
          <a:lstStyle/>
          <a:p>
            <a:pPr eaLnBrk="1" hangingPunct="1"/>
            <a:r>
              <a:rPr lang="cy-GB" altLang="cy-GB" dirty="0" err="1">
                <a:latin typeface="Arial" panose="020B0604020202020204" pitchFamily="34" charset="0"/>
              </a:rPr>
              <a:t>Cwan</a:t>
            </a:r>
            <a:r>
              <a:rPr lang="cy-GB" altLang="cy-GB" dirty="0">
                <a:latin typeface="Arial" panose="020B0604020202020204" pitchFamily="34" charset="0"/>
              </a:rPr>
              <a:t> yn ryngwladol:  ai digwyddiad greddfol neu ddigwyddiad ieithyddol?</a:t>
            </a:r>
          </a:p>
          <a:p>
            <a:pPr marL="0" indent="0" eaLnBrk="1" hangingPunct="1">
              <a:buNone/>
            </a:pPr>
            <a:endParaRPr lang="cy-GB" altLang="cy-GB" dirty="0">
              <a:latin typeface="Arial" panose="020B0604020202020204" pitchFamily="34" charset="0"/>
            </a:endParaRPr>
          </a:p>
          <a:p>
            <a:pPr marL="0" indent="0" eaLnBrk="1" hangingPunct="1">
              <a:buNone/>
            </a:pPr>
            <a:endParaRPr lang="cy-GB" altLang="cy-GB" dirty="0">
              <a:latin typeface="Arial" panose="020B0604020202020204" pitchFamily="34" charset="0"/>
            </a:endParaRPr>
          </a:p>
          <a:p>
            <a:pPr eaLnBrk="1" hangingPunct="1"/>
            <a:endParaRPr lang="cy-GB" altLang="cy-GB" dirty="0"/>
          </a:p>
        </p:txBody>
      </p:sp>
      <p:sp>
        <p:nvSpPr>
          <p:cNvPr id="18436" name="Content Placeholder 3"/>
          <p:cNvSpPr>
            <a:spLocks noGrp="1"/>
          </p:cNvSpPr>
          <p:nvPr>
            <p:ph sz="half" idx="2"/>
          </p:nvPr>
        </p:nvSpPr>
        <p:spPr>
          <a:xfrm>
            <a:off x="4648200" y="2492896"/>
            <a:ext cx="4038600" cy="3888854"/>
          </a:xfrm>
        </p:spPr>
        <p:txBody>
          <a:bodyPr/>
          <a:lstStyle/>
          <a:p>
            <a:pPr eaLnBrk="1" hangingPunct="1"/>
            <a:r>
              <a:rPr lang="en-US" altLang="cy-GB" dirty="0">
                <a:solidFill>
                  <a:srgbClr val="0070C0"/>
                </a:solidFill>
                <a:latin typeface="Arial" panose="020B0604020202020204" pitchFamily="34" charset="0"/>
              </a:rPr>
              <a:t>Cooing is universal: is it instinctive or is it linguistic?</a:t>
            </a:r>
          </a:p>
          <a:p>
            <a:pPr eaLnBrk="1" hangingPunct="1"/>
            <a:endParaRPr lang="cy-GB" altLang="cy-GB" dirty="0"/>
          </a:p>
        </p:txBody>
      </p:sp>
    </p:spTree>
    <p:extLst>
      <p:ext uri="{BB962C8B-B14F-4D97-AF65-F5344CB8AC3E}">
        <p14:creationId xmlns:p14="http://schemas.microsoft.com/office/powerpoint/2010/main" val="2093430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C024753-8D70-DB45-47FD-E58ECCB7B7E9}"/>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idx="4294967295"/>
          </p:nvPr>
        </p:nvSpPr>
        <p:spPr>
          <a:xfrm>
            <a:off x="683568" y="365125"/>
            <a:ext cx="7203132" cy="831627"/>
          </a:xfrm>
        </p:spPr>
        <p:txBody>
          <a:bodyPr>
            <a:noAutofit/>
          </a:bodyPr>
          <a:lstStyle/>
          <a:p>
            <a:r>
              <a:rPr lang="cy-GB" altLang="cy-GB" dirty="0">
                <a:solidFill>
                  <a:srgbClr val="000000"/>
                </a:solidFill>
                <a:latin typeface="Arial" panose="020B0604020202020204" pitchFamily="34" charset="0"/>
              </a:rPr>
              <a:t>8 wythnos</a:t>
            </a:r>
            <a:br>
              <a:rPr lang="en-GB" altLang="cy-GB" dirty="0">
                <a:solidFill>
                  <a:srgbClr val="0000FF"/>
                </a:solidFill>
                <a:latin typeface="Arial" panose="020B0604020202020204" pitchFamily="34" charset="0"/>
              </a:rPr>
            </a:br>
            <a:r>
              <a:rPr lang="en-GB" altLang="cy-GB" dirty="0">
                <a:solidFill>
                  <a:srgbClr val="0070C0"/>
                </a:solidFill>
                <a:latin typeface="Arial" panose="020B0604020202020204" pitchFamily="34" charset="0"/>
              </a:rPr>
              <a:t>8 weeks</a:t>
            </a:r>
            <a:endParaRPr lang="en-GB" dirty="0">
              <a:solidFill>
                <a:srgbClr val="0070C0"/>
              </a:solidFill>
            </a:endParaRPr>
          </a:p>
        </p:txBody>
      </p:sp>
      <p:pic>
        <p:nvPicPr>
          <p:cNvPr id="5" name="Raife 8 weeks">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67544" y="1412776"/>
            <a:ext cx="8352928" cy="3744416"/>
          </a:xfrm>
          <a:prstGeom prst="rect">
            <a:avLst/>
          </a:prstGeom>
        </p:spPr>
      </p:pic>
    </p:spTree>
    <p:extLst>
      <p:ext uri="{BB962C8B-B14F-4D97-AF65-F5344CB8AC3E}">
        <p14:creationId xmlns:p14="http://schemas.microsoft.com/office/powerpoint/2010/main" val="100100441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2B04FB-A9C2-5439-C324-C418A5432A4A}"/>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Rectangle 2"/>
          <p:cNvSpPr>
            <a:spLocks noGrp="1" noChangeArrowheads="1"/>
          </p:cNvSpPr>
          <p:nvPr>
            <p:ph type="title"/>
          </p:nvPr>
        </p:nvSpPr>
        <p:spPr>
          <a:xfrm>
            <a:off x="107504" y="332656"/>
            <a:ext cx="8856984" cy="1491381"/>
          </a:xfrm>
        </p:spPr>
        <p:txBody>
          <a:bodyPr>
            <a:noAutofit/>
          </a:bodyPr>
          <a:lstStyle/>
          <a:p>
            <a:pPr algn="l" eaLnBrk="1" hangingPunct="1"/>
            <a:r>
              <a:rPr lang="en-US" altLang="cy-GB" dirty="0" err="1">
                <a:latin typeface="Arial" panose="020B0604020202020204" pitchFamily="34" charset="0"/>
              </a:rPr>
              <a:t>Camau</a:t>
            </a:r>
            <a:r>
              <a:rPr lang="en-US" altLang="cy-GB" dirty="0">
                <a:latin typeface="Arial" panose="020B0604020202020204" pitchFamily="34" charset="0"/>
              </a:rPr>
              <a:t> </a:t>
            </a:r>
            <a:r>
              <a:rPr lang="en-US" altLang="cy-GB" dirty="0" err="1">
                <a:latin typeface="Arial" panose="020B0604020202020204" pitchFamily="34" charset="0"/>
              </a:rPr>
              <a:t>caffael</a:t>
            </a:r>
            <a:r>
              <a:rPr lang="en-US" altLang="cy-GB" dirty="0">
                <a:latin typeface="Arial" panose="020B0604020202020204" pitchFamily="34" charset="0"/>
              </a:rPr>
              <a:t> </a:t>
            </a:r>
            <a:r>
              <a:rPr lang="en-US" altLang="cy-GB" dirty="0" err="1">
                <a:latin typeface="Arial" panose="020B0604020202020204" pitchFamily="34" charset="0"/>
              </a:rPr>
              <a:t>iaith</a:t>
            </a:r>
            <a:r>
              <a:rPr lang="en-US" altLang="cy-GB" dirty="0">
                <a:latin typeface="Arial" panose="020B0604020202020204" pitchFamily="34" charset="0"/>
              </a:rPr>
              <a:t> – </a:t>
            </a:r>
            <a:r>
              <a:rPr lang="en-US" altLang="cy-GB" dirty="0" err="1">
                <a:latin typeface="Arial" panose="020B0604020202020204" pitchFamily="34" charset="0"/>
              </a:rPr>
              <a:t>bablo</a:t>
            </a:r>
            <a:br>
              <a:rPr lang="en-US" altLang="cy-GB" dirty="0">
                <a:latin typeface="Arial" panose="020B0604020202020204" pitchFamily="34" charset="0"/>
              </a:rPr>
            </a:br>
            <a:r>
              <a:rPr lang="en-US" altLang="cy-GB" dirty="0">
                <a:solidFill>
                  <a:srgbClr val="0070C0"/>
                </a:solidFill>
                <a:latin typeface="Arial" panose="020B0604020202020204" pitchFamily="34" charset="0"/>
              </a:rPr>
              <a:t>Stages of language acquisition – babbling</a:t>
            </a:r>
            <a:endParaRPr lang="en-GB" altLang="cy-GB" dirty="0">
              <a:solidFill>
                <a:srgbClr val="0070C0"/>
              </a:solidFill>
              <a:latin typeface="Arial" panose="020B0604020202020204" pitchFamily="34" charset="0"/>
            </a:endParaRPr>
          </a:p>
        </p:txBody>
      </p:sp>
      <p:sp>
        <p:nvSpPr>
          <p:cNvPr id="8195" name="Rectangle 4"/>
          <p:cNvSpPr>
            <a:spLocks noGrp="1" noChangeArrowheads="1"/>
          </p:cNvSpPr>
          <p:nvPr>
            <p:ph type="body" sz="half" idx="1"/>
          </p:nvPr>
        </p:nvSpPr>
        <p:spPr>
          <a:xfrm>
            <a:off x="0" y="2060848"/>
            <a:ext cx="4686467" cy="3914806"/>
          </a:xfrm>
        </p:spPr>
        <p:txBody>
          <a:bodyPr>
            <a:normAutofit/>
          </a:bodyPr>
          <a:lstStyle/>
          <a:p>
            <a:pPr eaLnBrk="1" hangingPunct="1">
              <a:defRPr/>
            </a:pPr>
            <a:r>
              <a:rPr lang="cy-GB" altLang="cy-GB" sz="2600" dirty="0" err="1">
                <a:solidFill>
                  <a:srgbClr val="000000"/>
                </a:solidFill>
                <a:latin typeface="Arial" panose="020B0604020202020204" pitchFamily="34" charset="0"/>
              </a:rPr>
              <a:t>Bablo</a:t>
            </a:r>
            <a:r>
              <a:rPr lang="cy-GB" altLang="cy-GB" sz="2600" dirty="0">
                <a:solidFill>
                  <a:srgbClr val="000000"/>
                </a:solidFill>
                <a:latin typeface="Arial" panose="020B0604020202020204" pitchFamily="34" charset="0"/>
              </a:rPr>
              <a:t> canonaidd:  Cytseiniaid a </a:t>
            </a:r>
            <a:r>
              <a:rPr lang="cy-GB" altLang="cy-GB" sz="2600" dirty="0" err="1">
                <a:solidFill>
                  <a:srgbClr val="000000"/>
                </a:solidFill>
                <a:latin typeface="Arial" panose="020B0604020202020204" pitchFamily="34" charset="0"/>
              </a:rPr>
              <a:t>llefariaid</a:t>
            </a:r>
            <a:r>
              <a:rPr lang="cy-GB" altLang="cy-GB" sz="2600" dirty="0">
                <a:solidFill>
                  <a:srgbClr val="000000"/>
                </a:solidFill>
                <a:latin typeface="Arial" panose="020B0604020202020204" pitchFamily="34" charset="0"/>
              </a:rPr>
              <a:t> gyda’i gilydd:  c/v/c/v/c/v…..;</a:t>
            </a:r>
          </a:p>
          <a:p>
            <a:pPr eaLnBrk="1" hangingPunct="1">
              <a:defRPr/>
            </a:pPr>
            <a:r>
              <a:rPr lang="cy-GB" altLang="cy-GB" sz="2600" dirty="0" err="1">
                <a:solidFill>
                  <a:srgbClr val="000000"/>
                </a:solidFill>
                <a:latin typeface="Arial" panose="020B0604020202020204" pitchFamily="34" charset="0"/>
              </a:rPr>
              <a:t>Bablo</a:t>
            </a:r>
            <a:r>
              <a:rPr lang="cy-GB" altLang="cy-GB" sz="2600" dirty="0">
                <a:solidFill>
                  <a:srgbClr val="000000"/>
                </a:solidFill>
                <a:latin typeface="Arial" panose="020B0604020202020204" pitchFamily="34" charset="0"/>
              </a:rPr>
              <a:t> amrywiol:  seiniau amrywiol mewn trefn: </a:t>
            </a:r>
            <a:r>
              <a:rPr lang="cy-GB" altLang="cy-GB" sz="2600" dirty="0" err="1">
                <a:solidFill>
                  <a:srgbClr val="000000"/>
                </a:solidFill>
                <a:latin typeface="Arial" panose="020B0604020202020204" pitchFamily="34" charset="0"/>
              </a:rPr>
              <a:t>ga</a:t>
            </a:r>
            <a:r>
              <a:rPr lang="cy-GB" altLang="cy-GB" sz="2600" dirty="0">
                <a:solidFill>
                  <a:srgbClr val="000000"/>
                </a:solidFill>
                <a:latin typeface="Arial" panose="020B0604020202020204" pitchFamily="34" charset="0"/>
              </a:rPr>
              <a:t>/ba/</a:t>
            </a:r>
            <a:r>
              <a:rPr lang="cy-GB" altLang="cy-GB" sz="2600" dirty="0" err="1">
                <a:solidFill>
                  <a:srgbClr val="000000"/>
                </a:solidFill>
                <a:latin typeface="Arial" panose="020B0604020202020204" pitchFamily="34" charset="0"/>
              </a:rPr>
              <a:t>ga</a:t>
            </a:r>
            <a:r>
              <a:rPr lang="cy-GB" altLang="cy-GB" sz="2600" dirty="0">
                <a:solidFill>
                  <a:srgbClr val="000000"/>
                </a:solidFill>
                <a:latin typeface="Arial" panose="020B0604020202020204" pitchFamily="34" charset="0"/>
              </a:rPr>
              <a:t>/da..;</a:t>
            </a:r>
          </a:p>
          <a:p>
            <a:pPr eaLnBrk="1" hangingPunct="1">
              <a:defRPr/>
            </a:pPr>
            <a:r>
              <a:rPr lang="cy-GB" altLang="cy-GB" sz="2600" dirty="0">
                <a:solidFill>
                  <a:srgbClr val="000000"/>
                </a:solidFill>
                <a:latin typeface="Arial" panose="020B0604020202020204" pitchFamily="34" charset="0"/>
              </a:rPr>
              <a:t>Ffonoleg yn cael ei ymarfer:  seiniau cywir a seiniau anghywir.</a:t>
            </a:r>
          </a:p>
          <a:p>
            <a:pPr marL="0" indent="0" eaLnBrk="1" hangingPunct="1">
              <a:lnSpc>
                <a:spcPct val="90000"/>
              </a:lnSpc>
              <a:buFontTx/>
              <a:buNone/>
              <a:defRPr/>
            </a:pPr>
            <a:endParaRPr lang="cy-GB" altLang="cy-GB" sz="2000" dirty="0"/>
          </a:p>
        </p:txBody>
      </p:sp>
      <p:sp>
        <p:nvSpPr>
          <p:cNvPr id="8196" name="Rectangle 5"/>
          <p:cNvSpPr>
            <a:spLocks noGrp="1" noChangeArrowheads="1"/>
          </p:cNvSpPr>
          <p:nvPr>
            <p:ph type="body" sz="half" idx="2"/>
          </p:nvPr>
        </p:nvSpPr>
        <p:spPr>
          <a:xfrm>
            <a:off x="4629150" y="1824037"/>
            <a:ext cx="4514850" cy="4352926"/>
          </a:xfrm>
        </p:spPr>
        <p:txBody>
          <a:bodyPr/>
          <a:lstStyle/>
          <a:p>
            <a:pPr eaLnBrk="1" hangingPunct="1">
              <a:defRPr/>
            </a:pPr>
            <a:r>
              <a:rPr lang="en-GB" altLang="cy-GB" sz="2600" dirty="0">
                <a:solidFill>
                  <a:srgbClr val="0070C0"/>
                </a:solidFill>
                <a:latin typeface="Arial" panose="020B0604020202020204" pitchFamily="34" charset="0"/>
              </a:rPr>
              <a:t>Canonical babbling:  Stringing together of consonants and vowels:  c/v/c/v/c/v…..;</a:t>
            </a:r>
          </a:p>
          <a:p>
            <a:pPr eaLnBrk="1" hangingPunct="1">
              <a:defRPr/>
            </a:pPr>
            <a:r>
              <a:rPr lang="en-GB" altLang="cy-GB" sz="2600" dirty="0">
                <a:solidFill>
                  <a:srgbClr val="0070C0"/>
                </a:solidFill>
                <a:latin typeface="Arial" panose="020B0604020202020204" pitchFamily="34" charset="0"/>
              </a:rPr>
              <a:t>Variegated babbling:  varied sequence of sounds: ga/</a:t>
            </a:r>
            <a:r>
              <a:rPr lang="en-GB" altLang="cy-GB" sz="2600" dirty="0" err="1">
                <a:solidFill>
                  <a:srgbClr val="0070C0"/>
                </a:solidFill>
                <a:latin typeface="Arial" panose="020B0604020202020204" pitchFamily="34" charset="0"/>
              </a:rPr>
              <a:t>ba</a:t>
            </a:r>
            <a:r>
              <a:rPr lang="en-GB" altLang="cy-GB" sz="2600" dirty="0">
                <a:solidFill>
                  <a:srgbClr val="0070C0"/>
                </a:solidFill>
                <a:latin typeface="Arial" panose="020B0604020202020204" pitchFamily="34" charset="0"/>
              </a:rPr>
              <a:t>/ga/da..;</a:t>
            </a:r>
          </a:p>
          <a:p>
            <a:pPr eaLnBrk="1" hangingPunct="1">
              <a:defRPr/>
            </a:pPr>
            <a:r>
              <a:rPr lang="en-GB" altLang="cy-GB" sz="2600" dirty="0">
                <a:solidFill>
                  <a:srgbClr val="0070C0"/>
                </a:solidFill>
                <a:latin typeface="Arial" panose="020B0604020202020204" pitchFamily="34" charset="0"/>
              </a:rPr>
              <a:t>Fine tuning phonology:  right sounds and wrong sounds.</a:t>
            </a:r>
          </a:p>
          <a:p>
            <a:pPr marL="0" indent="0" eaLnBrk="1" hangingPunct="1">
              <a:lnSpc>
                <a:spcPct val="90000"/>
              </a:lnSpc>
              <a:buFontTx/>
              <a:buNone/>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1741154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932CA6-BF7F-81D3-C3EA-C1AF36224B65}"/>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Title 3"/>
          <p:cNvSpPr>
            <a:spLocks noGrp="1"/>
          </p:cNvSpPr>
          <p:nvPr>
            <p:ph type="title"/>
          </p:nvPr>
        </p:nvSpPr>
        <p:spPr/>
        <p:txBody>
          <a:bodyPr>
            <a:normAutofit/>
          </a:bodyPr>
          <a:lstStyle/>
          <a:p>
            <a:pPr algn="l" eaLnBrk="1" hangingPunct="1"/>
            <a:r>
              <a:rPr lang="cy-GB" altLang="cy-GB" dirty="0">
                <a:solidFill>
                  <a:schemeClr val="tx1"/>
                </a:solidFill>
                <a:latin typeface="Arial" panose="020B0604020202020204" pitchFamily="34" charset="0"/>
              </a:rPr>
              <a:t>Gwyliwch a thrafodwch</a:t>
            </a:r>
            <a:br>
              <a:rPr lang="cy-GB" altLang="cy-GB" dirty="0">
                <a:solidFill>
                  <a:srgbClr val="0000FF"/>
                </a:solidFill>
                <a:latin typeface="Arial" panose="020B0604020202020204" pitchFamily="34" charset="0"/>
              </a:rPr>
            </a:br>
            <a:r>
              <a:rPr lang="cy-GB" altLang="cy-GB" dirty="0" err="1">
                <a:solidFill>
                  <a:srgbClr val="0070C0"/>
                </a:solidFill>
                <a:latin typeface="Arial" panose="020B0604020202020204" pitchFamily="34" charset="0"/>
              </a:rPr>
              <a:t>Watch</a:t>
            </a:r>
            <a:r>
              <a:rPr lang="cy-GB" altLang="cy-GB" dirty="0">
                <a:solidFill>
                  <a:srgbClr val="0070C0"/>
                </a:solidFill>
                <a:latin typeface="Arial" panose="020B0604020202020204" pitchFamily="34" charset="0"/>
              </a:rPr>
              <a:t> and </a:t>
            </a:r>
            <a:r>
              <a:rPr lang="cy-GB" altLang="cy-GB" dirty="0" err="1">
                <a:solidFill>
                  <a:srgbClr val="0070C0"/>
                </a:solidFill>
                <a:latin typeface="Arial" panose="020B0604020202020204" pitchFamily="34" charset="0"/>
              </a:rPr>
              <a:t>discuss</a:t>
            </a:r>
            <a:endParaRPr lang="cy-GB" altLang="cy-GB" dirty="0">
              <a:solidFill>
                <a:srgbClr val="0070C0"/>
              </a:solidFill>
              <a:latin typeface="Arial" panose="020B0604020202020204" pitchFamily="34" charset="0"/>
            </a:endParaRPr>
          </a:p>
        </p:txBody>
      </p:sp>
      <p:sp>
        <p:nvSpPr>
          <p:cNvPr id="8195" name="Content Placeholder 4"/>
          <p:cNvSpPr>
            <a:spLocks noGrp="1"/>
          </p:cNvSpPr>
          <p:nvPr>
            <p:ph idx="1"/>
          </p:nvPr>
        </p:nvSpPr>
        <p:spPr>
          <a:xfrm>
            <a:off x="457200" y="2132855"/>
            <a:ext cx="8229600" cy="3384377"/>
          </a:xfrm>
        </p:spPr>
        <p:txBody>
          <a:bodyPr/>
          <a:lstStyle/>
          <a:p>
            <a:pPr marL="0" indent="0" eaLnBrk="1" hangingPunct="1">
              <a:buFontTx/>
              <a:buNone/>
            </a:pPr>
            <a:r>
              <a:rPr lang="cy-GB" altLang="cy-GB" dirty="0">
                <a:latin typeface="Arial" panose="020B0604020202020204" pitchFamily="34" charset="0"/>
              </a:rPr>
              <a:t>Baby </a:t>
            </a:r>
            <a:r>
              <a:rPr lang="cy-GB" altLang="cy-GB" dirty="0" err="1">
                <a:latin typeface="Arial" panose="020B0604020202020204" pitchFamily="34" charset="0"/>
              </a:rPr>
              <a:t>Talk</a:t>
            </a:r>
            <a:r>
              <a:rPr lang="cy-GB" altLang="cy-GB" dirty="0">
                <a:latin typeface="Arial" panose="020B0604020202020204" pitchFamily="34" charset="0"/>
              </a:rPr>
              <a:t> (2015) </a:t>
            </a:r>
            <a:r>
              <a:rPr lang="en-US" altLang="cy-GB" i="1" dirty="0">
                <a:latin typeface="Arial" panose="020B0604020202020204" pitchFamily="34" charset="0"/>
              </a:rPr>
              <a:t>Babies Learning To Talk, One Word At A Time. </a:t>
            </a:r>
            <a:r>
              <a:rPr lang="en-US" altLang="cy-GB" dirty="0">
                <a:latin typeface="Arial" panose="020B0604020202020204" pitchFamily="34" charset="0"/>
              </a:rPr>
              <a:t>Available at: </a:t>
            </a:r>
            <a:r>
              <a:rPr lang="en-US" altLang="cy-GB" dirty="0">
                <a:latin typeface="Arial" panose="020B0604020202020204" pitchFamily="34" charset="0"/>
                <a:hlinkClick r:id="rId3"/>
              </a:rPr>
              <a:t>https://www.youtube.com/watch?v=_CyZY6xd8yk</a:t>
            </a:r>
            <a:r>
              <a:rPr lang="en-US" altLang="cy-GB" dirty="0">
                <a:latin typeface="Arial" panose="020B0604020202020204" pitchFamily="34" charset="0"/>
              </a:rPr>
              <a:t> [Accessed: November 17 2016].</a:t>
            </a:r>
            <a:endParaRPr lang="cy-GB" altLang="cy-GB" dirty="0">
              <a:latin typeface="Arial" panose="020B0604020202020204" pitchFamily="34" charset="0"/>
            </a:endParaRPr>
          </a:p>
        </p:txBody>
      </p:sp>
      <p:sp>
        <p:nvSpPr>
          <p:cNvPr id="8196" name="Content Placeholder 5"/>
          <p:cNvSpPr>
            <a:spLocks noGrp="1"/>
          </p:cNvSpPr>
          <p:nvPr>
            <p:ph sz="half" idx="4294967295"/>
          </p:nvPr>
        </p:nvSpPr>
        <p:spPr>
          <a:xfrm>
            <a:off x="4899025" y="1600200"/>
            <a:ext cx="4244975" cy="4525963"/>
          </a:xfrm>
        </p:spPr>
        <p:txBody>
          <a:bodyPr/>
          <a:lstStyle/>
          <a:p>
            <a:pPr eaLnBrk="1" hangingPunct="1"/>
            <a:endParaRPr lang="en-GB" altLang="cy-GB" dirty="0">
              <a:solidFill>
                <a:srgbClr val="0000FF"/>
              </a:solidFill>
              <a:latin typeface="Arial" panose="020B0604020202020204" pitchFamily="34" charset="0"/>
            </a:endParaRPr>
          </a:p>
          <a:p>
            <a:pPr eaLnBrk="1" hangingPunct="1"/>
            <a:endParaRPr lang="en-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1088762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70C0E4D-57E4-816C-055D-D6029C26D623}"/>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530" name="Title 4"/>
          <p:cNvSpPr>
            <a:spLocks noGrp="1"/>
          </p:cNvSpPr>
          <p:nvPr>
            <p:ph type="title"/>
          </p:nvPr>
        </p:nvSpPr>
        <p:spPr>
          <a:xfrm>
            <a:off x="107504" y="365126"/>
            <a:ext cx="8928992" cy="1479698"/>
          </a:xfrm>
        </p:spPr>
        <p:txBody>
          <a:bodyPr>
            <a:noAutofit/>
          </a:bodyPr>
          <a:lstStyle/>
          <a:p>
            <a:r>
              <a:rPr lang="en-GB" altLang="cy-GB" dirty="0" err="1">
                <a:solidFill>
                  <a:srgbClr val="000000"/>
                </a:solidFill>
                <a:latin typeface="Arial" panose="020B0604020202020204" pitchFamily="34" charset="0"/>
              </a:rPr>
              <a:t>Perthynas</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rhwng</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bablo</a:t>
            </a:r>
            <a:r>
              <a:rPr lang="en-GB" altLang="cy-GB" dirty="0">
                <a:solidFill>
                  <a:srgbClr val="000000"/>
                </a:solidFill>
                <a:latin typeface="Arial" panose="020B0604020202020204" pitchFamily="34" charset="0"/>
              </a:rPr>
              <a:t> a </a:t>
            </a:r>
            <a:r>
              <a:rPr lang="en-GB" altLang="cy-GB" dirty="0" err="1">
                <a:solidFill>
                  <a:srgbClr val="000000"/>
                </a:solidFill>
                <a:latin typeface="Arial" panose="020B0604020202020204" pitchFamily="34" charset="0"/>
              </a:rPr>
              <a:t>siarad</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Relationship between babbling and speech</a:t>
            </a:r>
            <a:endParaRPr lang="cy-GB" altLang="cy-GB" dirty="0">
              <a:solidFill>
                <a:srgbClr val="0070C0"/>
              </a:solidFill>
              <a:latin typeface="Arial" panose="020B0604020202020204" pitchFamily="34" charset="0"/>
            </a:endParaRPr>
          </a:p>
        </p:txBody>
      </p:sp>
      <p:sp>
        <p:nvSpPr>
          <p:cNvPr id="22531" name="Content Placeholder 5"/>
          <p:cNvSpPr>
            <a:spLocks noGrp="1"/>
          </p:cNvSpPr>
          <p:nvPr>
            <p:ph idx="1"/>
          </p:nvPr>
        </p:nvSpPr>
        <p:spPr>
          <a:xfrm>
            <a:off x="107504" y="2276871"/>
            <a:ext cx="8579296" cy="3240361"/>
          </a:xfrm>
        </p:spPr>
        <p:txBody>
          <a:bodyPr>
            <a:normAutofit lnSpcReduction="10000"/>
          </a:bodyPr>
          <a:lstStyle/>
          <a:p>
            <a:pPr>
              <a:buNone/>
            </a:pPr>
            <a:r>
              <a:rPr lang="en-GB" dirty="0">
                <a:latin typeface="Arial" panose="020B0604020202020204" pitchFamily="34" charset="0"/>
                <a:cs typeface="Arial" panose="020B0604020202020204" pitchFamily="34" charset="0"/>
              </a:rPr>
              <a:t>“The capacity of a child to produce sounds which are within the phonetic inventory of their ambient language and practice them in increasingly complex combinations, is an arguably crucial foundation to the ability to then produce those sounds as part of words and to use those words in a referential way.”</a:t>
            </a:r>
          </a:p>
          <a:p>
            <a:pPr>
              <a:buNone/>
            </a:pPr>
            <a:endParaRPr lang="en-GB" altLang="cy-GB" sz="2000" dirty="0">
              <a:solidFill>
                <a:srgbClr val="000000"/>
              </a:solidFill>
              <a:latin typeface="Arial" panose="020B0604020202020204" pitchFamily="34" charset="0"/>
              <a:cs typeface="Arial" panose="020B0604020202020204" pitchFamily="34" charset="0"/>
            </a:endParaRPr>
          </a:p>
          <a:p>
            <a:pPr algn="r">
              <a:buNone/>
            </a:pPr>
            <a:r>
              <a:rPr lang="en-GB" altLang="cy-GB" sz="2000" dirty="0">
                <a:solidFill>
                  <a:srgbClr val="000000"/>
                </a:solidFill>
                <a:latin typeface="Arial" panose="020B0604020202020204" pitchFamily="34" charset="0"/>
                <a:cs typeface="Arial" panose="020B0604020202020204" pitchFamily="34" charset="0"/>
              </a:rPr>
              <a:t>(Morgan and Wren, 2018, p. 4).</a:t>
            </a:r>
          </a:p>
          <a:p>
            <a:endParaRPr lang="cy-GB" altLang="cy-GB" dirty="0"/>
          </a:p>
        </p:txBody>
      </p:sp>
    </p:spTree>
    <p:extLst>
      <p:ext uri="{BB962C8B-B14F-4D97-AF65-F5344CB8AC3E}">
        <p14:creationId xmlns:p14="http://schemas.microsoft.com/office/powerpoint/2010/main" val="1154834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7E3A8E-E492-CAFF-2144-0D6DF2537442}"/>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3"/>
          <p:cNvSpPr>
            <a:spLocks noGrp="1"/>
          </p:cNvSpPr>
          <p:nvPr>
            <p:ph type="title"/>
          </p:nvPr>
        </p:nvSpPr>
        <p:spPr>
          <a:xfrm>
            <a:off x="179512" y="332657"/>
            <a:ext cx="8335838" cy="1080120"/>
          </a:xfrm>
        </p:spPr>
        <p:txBody>
          <a:bodyPr>
            <a:normAutofit fontScale="90000"/>
          </a:bodyPr>
          <a:lstStyle/>
          <a:p>
            <a:pPr algn="l" eaLnBrk="1" hangingPunct="1"/>
            <a:r>
              <a:rPr lang="cy-GB" altLang="cy-GB" dirty="0">
                <a:latin typeface="Arial" panose="020B0604020202020204" pitchFamily="34" charset="0"/>
              </a:rPr>
              <a:t>Cyfnod </a:t>
            </a:r>
            <a:r>
              <a:rPr lang="cy-GB" altLang="cy-GB" dirty="0" err="1">
                <a:latin typeface="Arial" panose="020B0604020202020204" pitchFamily="34" charset="0"/>
              </a:rPr>
              <a:t>holoffrastig</a:t>
            </a:r>
            <a:br>
              <a:rPr lang="en-GB" altLang="cy-GB" dirty="0">
                <a:latin typeface="Arial" panose="020B0604020202020204" pitchFamily="34" charset="0"/>
              </a:rPr>
            </a:br>
            <a:r>
              <a:rPr lang="en-GB" altLang="cy-GB" dirty="0">
                <a:solidFill>
                  <a:srgbClr val="0070C0"/>
                </a:solidFill>
                <a:latin typeface="Arial" panose="020B0604020202020204" pitchFamily="34" charset="0"/>
              </a:rPr>
              <a:t>Holophrastic stage</a:t>
            </a:r>
            <a:endParaRPr lang="cy-GB" altLang="cy-GB" dirty="0">
              <a:solidFill>
                <a:srgbClr val="0070C0"/>
              </a:solidFill>
              <a:latin typeface="Arial" panose="020B0604020202020204" pitchFamily="34" charset="0"/>
            </a:endParaRPr>
          </a:p>
        </p:txBody>
      </p:sp>
      <p:sp>
        <p:nvSpPr>
          <p:cNvPr id="6147" name="Content Placeholder 4"/>
          <p:cNvSpPr>
            <a:spLocks noGrp="1"/>
          </p:cNvSpPr>
          <p:nvPr>
            <p:ph sz="half" idx="1"/>
          </p:nvPr>
        </p:nvSpPr>
        <p:spPr>
          <a:xfrm>
            <a:off x="179512" y="1825625"/>
            <a:ext cx="4335338" cy="4351338"/>
          </a:xfrm>
        </p:spPr>
        <p:txBody>
          <a:bodyPr>
            <a:normAutofit fontScale="92500" lnSpcReduction="20000"/>
          </a:bodyPr>
          <a:lstStyle/>
          <a:p>
            <a:pPr eaLnBrk="1" hangingPunct="1">
              <a:defRPr/>
            </a:pPr>
            <a:r>
              <a:rPr lang="cy-GB" altLang="cy-GB" sz="3000" dirty="0">
                <a:latin typeface="Arial" panose="020B0604020202020204" pitchFamily="34" charset="0"/>
              </a:rPr>
              <a:t>(Tua) 12 - 15 mis;</a:t>
            </a:r>
          </a:p>
          <a:p>
            <a:pPr eaLnBrk="1" hangingPunct="1">
              <a:defRPr/>
            </a:pPr>
            <a:r>
              <a:rPr lang="cy-GB" altLang="cy-GB" sz="3000" dirty="0">
                <a:latin typeface="Arial" panose="020B0604020202020204" pitchFamily="34" charset="0"/>
              </a:rPr>
              <a:t>Dechrau gwneud synnwyr o iaith;</a:t>
            </a:r>
          </a:p>
          <a:p>
            <a:pPr eaLnBrk="1" hangingPunct="1">
              <a:defRPr/>
            </a:pPr>
            <a:r>
              <a:rPr lang="cy-GB" altLang="cy-GB" sz="3000" dirty="0">
                <a:latin typeface="Arial" panose="020B0604020202020204" pitchFamily="34" charset="0"/>
              </a:rPr>
              <a:t>Lleisio synau sy'n debyg i eiriau;</a:t>
            </a:r>
          </a:p>
          <a:p>
            <a:pPr eaLnBrk="1" hangingPunct="1">
              <a:defRPr/>
            </a:pPr>
            <a:r>
              <a:rPr lang="cy-GB" altLang="cy-GB" sz="3000" dirty="0">
                <a:latin typeface="Arial" panose="020B0604020202020204" pitchFamily="34" charset="0"/>
              </a:rPr>
              <a:t>Geiriau cynradd – enwau pobl fel arfer, yna enwau, ac yna gweithredoedd.</a:t>
            </a:r>
          </a:p>
          <a:p>
            <a:pPr marL="0" indent="0" eaLnBrk="1" hangingPunct="1">
              <a:buFontTx/>
              <a:buNone/>
              <a:defRPr/>
            </a:pPr>
            <a:endParaRPr lang="cy-GB" altLang="cy-GB" sz="2400" dirty="0">
              <a:latin typeface="Arial" panose="020B0604020202020204" pitchFamily="34" charset="0"/>
            </a:endParaRPr>
          </a:p>
        </p:txBody>
      </p:sp>
      <p:sp>
        <p:nvSpPr>
          <p:cNvPr id="5124" name="Content Placeholder 5"/>
          <p:cNvSpPr>
            <a:spLocks noGrp="1"/>
          </p:cNvSpPr>
          <p:nvPr>
            <p:ph sz="half" idx="2"/>
          </p:nvPr>
        </p:nvSpPr>
        <p:spPr>
          <a:xfrm>
            <a:off x="4629150" y="1628801"/>
            <a:ext cx="4335338" cy="3816424"/>
          </a:xfrm>
        </p:spPr>
        <p:txBody>
          <a:bodyPr>
            <a:normAutofit fontScale="92500" lnSpcReduction="20000"/>
          </a:bodyPr>
          <a:lstStyle/>
          <a:p>
            <a:pPr eaLnBrk="1" hangingPunct="1">
              <a:defRPr/>
            </a:pPr>
            <a:r>
              <a:rPr lang="en-GB" altLang="cy-GB" sz="3000" dirty="0">
                <a:solidFill>
                  <a:srgbClr val="0070C0"/>
                </a:solidFill>
                <a:latin typeface="Arial" panose="020B0604020202020204" pitchFamily="34" charset="0"/>
              </a:rPr>
              <a:t>12 - 15 months (approx.);</a:t>
            </a:r>
          </a:p>
          <a:p>
            <a:pPr eaLnBrk="1" hangingPunct="1">
              <a:defRPr/>
            </a:pPr>
            <a:r>
              <a:rPr lang="en-GB" altLang="cy-GB" sz="3000" dirty="0">
                <a:solidFill>
                  <a:srgbClr val="0070C0"/>
                </a:solidFill>
                <a:latin typeface="Arial" panose="020B0604020202020204" pitchFamily="34" charset="0"/>
              </a:rPr>
              <a:t>Beginning to make sense of  speech;</a:t>
            </a:r>
          </a:p>
          <a:p>
            <a:pPr eaLnBrk="1" hangingPunct="1">
              <a:defRPr/>
            </a:pPr>
            <a:r>
              <a:rPr lang="en-GB" altLang="cy-GB" sz="3000" dirty="0">
                <a:solidFill>
                  <a:srgbClr val="0070C0"/>
                </a:solidFill>
                <a:latin typeface="Arial" panose="020B0604020202020204" pitchFamily="34" charset="0"/>
              </a:rPr>
              <a:t>Utter sounds that resemble words;</a:t>
            </a:r>
          </a:p>
          <a:p>
            <a:pPr eaLnBrk="1" hangingPunct="1">
              <a:defRPr/>
            </a:pPr>
            <a:r>
              <a:rPr lang="en-GB" altLang="cy-GB" sz="3000" dirty="0">
                <a:solidFill>
                  <a:srgbClr val="0070C0"/>
                </a:solidFill>
                <a:latin typeface="Arial" panose="020B0604020202020204" pitchFamily="34" charset="0"/>
              </a:rPr>
              <a:t>Primary words – usually people’s names, followed by nouns, then actions.</a:t>
            </a:r>
          </a:p>
          <a:p>
            <a:pPr marL="0" indent="0" algn="r" eaLnBrk="1" hangingPunct="1">
              <a:buFontTx/>
              <a:buNone/>
              <a:defRPr/>
            </a:pPr>
            <a:r>
              <a:rPr lang="en-GB" altLang="cy-GB" sz="1600" dirty="0">
                <a:solidFill>
                  <a:srgbClr val="0070C0"/>
                </a:solidFill>
                <a:latin typeface="Arial" panose="020B0604020202020204" pitchFamily="34" charset="0"/>
              </a:rPr>
              <a:t>(</a:t>
            </a:r>
            <a:r>
              <a:rPr lang="en-GB" altLang="cy-GB" sz="1600" dirty="0" err="1">
                <a:solidFill>
                  <a:srgbClr val="0070C0"/>
                </a:solidFill>
                <a:latin typeface="Arial" panose="020B0604020202020204" pitchFamily="34" charset="0"/>
              </a:rPr>
              <a:t>Atzlinger</a:t>
            </a:r>
            <a:r>
              <a:rPr lang="en-GB" altLang="cy-GB" sz="1600" dirty="0">
                <a:solidFill>
                  <a:srgbClr val="0070C0"/>
                </a:solidFill>
                <a:latin typeface="Arial" panose="020B0604020202020204" pitchFamily="34" charset="0"/>
              </a:rPr>
              <a:t>, 2019; </a:t>
            </a:r>
            <a:r>
              <a:rPr lang="en-GB" altLang="cy-GB" sz="1600" dirty="0" err="1">
                <a:solidFill>
                  <a:srgbClr val="0070C0"/>
                </a:solidFill>
                <a:latin typeface="Arial" panose="020B0604020202020204" pitchFamily="34" charset="0"/>
              </a:rPr>
              <a:t>Neaum</a:t>
            </a:r>
            <a:r>
              <a:rPr lang="en-GB" altLang="cy-GB" sz="1600" dirty="0">
                <a:solidFill>
                  <a:srgbClr val="0070C0"/>
                </a:solidFill>
                <a:latin typeface="Arial" panose="020B0604020202020204" pitchFamily="34" charset="0"/>
              </a:rPr>
              <a:t>, 2012;)</a:t>
            </a:r>
            <a:endParaRPr lang="cy-GB" altLang="cy-GB" sz="16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371911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106CA41-B4B4-0D7E-770B-E1012EF9F6AF}"/>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3"/>
          <p:cNvSpPr>
            <a:spLocks noGrp="1"/>
          </p:cNvSpPr>
          <p:nvPr>
            <p:ph type="title"/>
          </p:nvPr>
        </p:nvSpPr>
        <p:spPr/>
        <p:txBody>
          <a:bodyPr>
            <a:normAutofit/>
          </a:bodyPr>
          <a:lstStyle/>
          <a:p>
            <a:pPr algn="l" eaLnBrk="1" hangingPunct="1"/>
            <a:r>
              <a:rPr lang="cy-GB" altLang="cy-GB" dirty="0">
                <a:latin typeface="Arial" panose="020B0604020202020204" pitchFamily="34" charset="0"/>
              </a:rPr>
              <a:t>Cyfnod </a:t>
            </a:r>
            <a:r>
              <a:rPr lang="cy-GB" altLang="cy-GB" dirty="0" err="1">
                <a:latin typeface="Arial" panose="020B0604020202020204" pitchFamily="34" charset="0"/>
              </a:rPr>
              <a:t>holoffrastig</a:t>
            </a:r>
            <a:br>
              <a:rPr lang="en-GB" altLang="cy-GB" dirty="0">
                <a:latin typeface="Arial" panose="020B0604020202020204" pitchFamily="34" charset="0"/>
              </a:rPr>
            </a:br>
            <a:r>
              <a:rPr lang="en-GB" altLang="cy-GB" dirty="0">
                <a:solidFill>
                  <a:srgbClr val="0070C0"/>
                </a:solidFill>
                <a:latin typeface="Arial" panose="020B0604020202020204" pitchFamily="34" charset="0"/>
              </a:rPr>
              <a:t>Holophrastic stage</a:t>
            </a:r>
            <a:endParaRPr lang="cy-GB" altLang="cy-GB" dirty="0">
              <a:solidFill>
                <a:srgbClr val="0070C0"/>
              </a:solidFill>
              <a:latin typeface="Arial" panose="020B0604020202020204" pitchFamily="34" charset="0"/>
            </a:endParaRPr>
          </a:p>
        </p:txBody>
      </p:sp>
      <p:sp>
        <p:nvSpPr>
          <p:cNvPr id="6147" name="Content Placeholder 4"/>
          <p:cNvSpPr>
            <a:spLocks noGrp="1"/>
          </p:cNvSpPr>
          <p:nvPr>
            <p:ph sz="half" idx="1"/>
          </p:nvPr>
        </p:nvSpPr>
        <p:spPr/>
        <p:txBody>
          <a:bodyPr>
            <a:normAutofit lnSpcReduction="10000"/>
          </a:bodyPr>
          <a:lstStyle/>
          <a:p>
            <a:pPr eaLnBrk="1" hangingPunct="1">
              <a:defRPr/>
            </a:pPr>
            <a:r>
              <a:rPr lang="cy-GB" altLang="cy-GB" dirty="0">
                <a:latin typeface="Arial" panose="020B0604020202020204" pitchFamily="34" charset="0"/>
              </a:rPr>
              <a:t>LASS – System Cymorth Caffael Iaith </a:t>
            </a:r>
            <a:r>
              <a:rPr lang="cy-GB" altLang="cy-GB" sz="1800" dirty="0">
                <a:latin typeface="Arial" panose="020B0604020202020204" pitchFamily="34" charset="0"/>
              </a:rPr>
              <a:t>(</a:t>
            </a:r>
            <a:r>
              <a:rPr lang="cy-GB" altLang="cy-GB" sz="1800" dirty="0" err="1">
                <a:latin typeface="Arial" panose="020B0604020202020204" pitchFamily="34" charset="0"/>
              </a:rPr>
              <a:t>Bruner</a:t>
            </a:r>
            <a:r>
              <a:rPr lang="cy-GB" altLang="cy-GB" sz="1800" dirty="0">
                <a:latin typeface="Arial" panose="020B0604020202020204" pitchFamily="34" charset="0"/>
              </a:rPr>
              <a:t>, 1983/1987);</a:t>
            </a:r>
          </a:p>
          <a:p>
            <a:pPr eaLnBrk="1" hangingPunct="1">
              <a:defRPr/>
            </a:pPr>
            <a:r>
              <a:rPr lang="cy-GB" altLang="cy-GB" dirty="0">
                <a:latin typeface="Arial" panose="020B0604020202020204" pitchFamily="34" charset="0"/>
              </a:rPr>
              <a:t>Iaith yn ystod digwyddiadau cymdeithasol;</a:t>
            </a:r>
          </a:p>
          <a:p>
            <a:pPr eaLnBrk="1" hangingPunct="1">
              <a:defRPr/>
            </a:pPr>
            <a:r>
              <a:rPr lang="cy-GB" altLang="cy-GB" dirty="0">
                <a:latin typeface="Arial" panose="020B0604020202020204" pitchFamily="34" charset="0"/>
              </a:rPr>
              <a:t>Arferion rhyngweithiol.</a:t>
            </a:r>
          </a:p>
          <a:p>
            <a:pPr marL="0" indent="0" eaLnBrk="1" hangingPunct="1">
              <a:buFontTx/>
              <a:buNone/>
              <a:defRPr/>
            </a:pPr>
            <a:endParaRPr lang="cy-GB" altLang="cy-GB" sz="2400" dirty="0">
              <a:latin typeface="Arial" panose="020B0604020202020204" pitchFamily="34" charset="0"/>
            </a:endParaRPr>
          </a:p>
        </p:txBody>
      </p:sp>
      <p:sp>
        <p:nvSpPr>
          <p:cNvPr id="5124" name="Content Placeholder 5"/>
          <p:cNvSpPr>
            <a:spLocks noGrp="1"/>
          </p:cNvSpPr>
          <p:nvPr>
            <p:ph sz="half" idx="2"/>
          </p:nvPr>
        </p:nvSpPr>
        <p:spPr>
          <a:xfrm>
            <a:off x="4629150" y="1825625"/>
            <a:ext cx="3886200" cy="3619599"/>
          </a:xfrm>
        </p:spPr>
        <p:txBody>
          <a:bodyPr>
            <a:normAutofit lnSpcReduction="10000"/>
          </a:bodyPr>
          <a:lstStyle/>
          <a:p>
            <a:pPr eaLnBrk="1" hangingPunct="1">
              <a:defRPr/>
            </a:pPr>
            <a:r>
              <a:rPr lang="en-GB" altLang="cy-GB" dirty="0">
                <a:solidFill>
                  <a:srgbClr val="0070C0"/>
                </a:solidFill>
                <a:latin typeface="Arial" panose="020B0604020202020204" pitchFamily="34" charset="0"/>
              </a:rPr>
              <a:t>LASS – Language Acquisition Support System </a:t>
            </a:r>
            <a:r>
              <a:rPr lang="en-GB" altLang="cy-GB" sz="1800" dirty="0">
                <a:solidFill>
                  <a:srgbClr val="0070C0"/>
                </a:solidFill>
                <a:latin typeface="Arial" panose="020B0604020202020204" pitchFamily="34" charset="0"/>
              </a:rPr>
              <a:t>(Bruner, 1983/1987);</a:t>
            </a:r>
          </a:p>
          <a:p>
            <a:pPr eaLnBrk="1" hangingPunct="1">
              <a:defRPr/>
            </a:pPr>
            <a:r>
              <a:rPr lang="en-GB" altLang="cy-GB" dirty="0">
                <a:solidFill>
                  <a:srgbClr val="0070C0"/>
                </a:solidFill>
                <a:latin typeface="Arial" panose="020B0604020202020204" pitchFamily="34" charset="0"/>
              </a:rPr>
              <a:t>Language during social encounters;</a:t>
            </a:r>
          </a:p>
          <a:p>
            <a:pPr eaLnBrk="1" hangingPunct="1">
              <a:defRPr/>
            </a:pPr>
            <a:r>
              <a:rPr lang="en-GB" altLang="cy-GB" dirty="0">
                <a:solidFill>
                  <a:srgbClr val="0070C0"/>
                </a:solidFill>
                <a:latin typeface="Arial" panose="020B0604020202020204" pitchFamily="34" charset="0"/>
              </a:rPr>
              <a:t>Interactive routines.</a:t>
            </a:r>
          </a:p>
          <a:p>
            <a:pPr marL="0" indent="0" eaLnBrk="1" hangingPunct="1">
              <a:buNone/>
              <a:defRPr/>
            </a:pPr>
            <a:endParaRPr lang="en-GB" altLang="cy-GB" dirty="0">
              <a:solidFill>
                <a:srgbClr val="0070C0"/>
              </a:solidFill>
              <a:latin typeface="Arial" panose="020B0604020202020204" pitchFamily="34" charset="0"/>
            </a:endParaRPr>
          </a:p>
          <a:p>
            <a:pPr marL="0" indent="0" algn="r" eaLnBrk="1" hangingPunct="1">
              <a:buNone/>
              <a:defRPr/>
            </a:pPr>
            <a:r>
              <a:rPr lang="en-GB" altLang="cy-GB" sz="1400" dirty="0">
                <a:solidFill>
                  <a:srgbClr val="0070C0"/>
                </a:solidFill>
                <a:latin typeface="Arial" panose="020B0604020202020204" pitchFamily="34" charset="0"/>
              </a:rPr>
              <a:t>(</a:t>
            </a:r>
            <a:r>
              <a:rPr lang="en-GB" altLang="cy-GB" sz="1400" dirty="0" err="1">
                <a:solidFill>
                  <a:srgbClr val="0070C0"/>
                </a:solidFill>
                <a:latin typeface="Arial" panose="020B0604020202020204" pitchFamily="34" charset="0"/>
              </a:rPr>
              <a:t>Neaum</a:t>
            </a:r>
            <a:r>
              <a:rPr lang="en-GB" altLang="cy-GB" sz="1400" dirty="0">
                <a:solidFill>
                  <a:srgbClr val="0070C0"/>
                </a:solidFill>
                <a:latin typeface="Arial" panose="020B0604020202020204" pitchFamily="34" charset="0"/>
              </a:rPr>
              <a:t>, 2012; </a:t>
            </a:r>
            <a:r>
              <a:rPr kumimoji="0" lang="en-GB" altLang="cy-GB" sz="1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Rączaszek-Leonardi, J. </a:t>
            </a:r>
            <a:r>
              <a:rPr kumimoji="0" lang="en-GB" altLang="cy-GB" sz="1400" b="0" i="1" u="none" strike="noStrike" kern="1200" cap="none" spc="0" normalizeH="0" baseline="0" noProof="0" dirty="0">
                <a:ln>
                  <a:noFill/>
                </a:ln>
                <a:solidFill>
                  <a:srgbClr val="0070C0"/>
                </a:solidFill>
                <a:effectLst/>
                <a:uLnTx/>
                <a:uFillTx/>
                <a:latin typeface="Arial" panose="020B0604020202020204" pitchFamily="34" charset="0"/>
                <a:ea typeface="+mn-ea"/>
                <a:cs typeface="+mn-cs"/>
              </a:rPr>
              <a:t>et al., </a:t>
            </a:r>
            <a:r>
              <a:rPr kumimoji="0" lang="en-GB" altLang="cy-GB" sz="1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2018)</a:t>
            </a:r>
            <a:endParaRPr lang="cy-GB" altLang="cy-GB" sz="1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8110000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41014F-9E8E-34B5-C888-D6DA07A5EFBE}"/>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434" name="Title 4"/>
          <p:cNvSpPr>
            <a:spLocks noGrp="1"/>
          </p:cNvSpPr>
          <p:nvPr>
            <p:ph type="title"/>
          </p:nvPr>
        </p:nvSpPr>
        <p:spPr/>
        <p:txBody>
          <a:bodyPr>
            <a:normAutofit/>
          </a:bodyPr>
          <a:lstStyle/>
          <a:p>
            <a:pPr algn="l"/>
            <a:r>
              <a:rPr lang="en-GB" altLang="cy-GB" dirty="0" err="1">
                <a:latin typeface="Arial" panose="020B0604020202020204" pitchFamily="34" charset="0"/>
              </a:rPr>
              <a:t>Darllen</a:t>
            </a:r>
            <a:r>
              <a:rPr lang="en-GB" altLang="cy-GB" dirty="0">
                <a:latin typeface="Arial" panose="020B0604020202020204" pitchFamily="34" charset="0"/>
              </a:rPr>
              <a:t> </a:t>
            </a:r>
            <a:r>
              <a:rPr lang="en-GB" altLang="cy-GB" dirty="0" err="1">
                <a:latin typeface="Arial" panose="020B0604020202020204" pitchFamily="34" charset="0"/>
              </a:rPr>
              <a:t>pellach</a:t>
            </a:r>
            <a:br>
              <a:rPr lang="en-GB" altLang="cy-GB" dirty="0">
                <a:latin typeface="Arial" panose="020B0604020202020204" pitchFamily="34" charset="0"/>
              </a:rPr>
            </a:br>
            <a:r>
              <a:rPr lang="en-GB" altLang="cy-GB" dirty="0">
                <a:solidFill>
                  <a:srgbClr val="0070C0"/>
                </a:solidFill>
                <a:latin typeface="Arial" panose="020B0604020202020204" pitchFamily="34" charset="0"/>
              </a:rPr>
              <a:t>Further reading (Moodle)</a:t>
            </a:r>
            <a:endParaRPr lang="cy-GB" altLang="cy-GB" dirty="0">
              <a:solidFill>
                <a:srgbClr val="0070C0"/>
              </a:solidFill>
              <a:latin typeface="Arial" panose="020B0604020202020204" pitchFamily="34" charset="0"/>
            </a:endParaRPr>
          </a:p>
        </p:txBody>
      </p:sp>
      <p:sp>
        <p:nvSpPr>
          <p:cNvPr id="18435" name="Content Placeholder 5"/>
          <p:cNvSpPr>
            <a:spLocks noGrp="1"/>
          </p:cNvSpPr>
          <p:nvPr>
            <p:ph idx="1"/>
          </p:nvPr>
        </p:nvSpPr>
        <p:spPr>
          <a:xfrm>
            <a:off x="457200" y="2204864"/>
            <a:ext cx="8435975" cy="3921299"/>
          </a:xfrm>
        </p:spPr>
        <p:txBody>
          <a:bodyPr>
            <a:normAutofit/>
          </a:bodyPr>
          <a:lstStyle/>
          <a:p>
            <a:pPr marL="0" indent="0">
              <a:buFontTx/>
              <a:buNone/>
            </a:pPr>
            <a:r>
              <a:rPr lang="en-GB" b="0" i="0" dirty="0">
                <a:solidFill>
                  <a:srgbClr val="222222"/>
                </a:solidFill>
                <a:effectLst/>
                <a:latin typeface="Arial" panose="020B0604020202020204" pitchFamily="34" charset="0"/>
              </a:rPr>
              <a:t>Caselli, P. </a:t>
            </a:r>
            <a:r>
              <a:rPr lang="en-GB" dirty="0">
                <a:solidFill>
                  <a:srgbClr val="222222"/>
                </a:solidFill>
                <a:latin typeface="Arial" panose="020B0604020202020204" pitchFamily="34" charset="0"/>
              </a:rPr>
              <a:t>(</a:t>
            </a:r>
            <a:r>
              <a:rPr lang="en-GB" b="0" i="0" dirty="0">
                <a:solidFill>
                  <a:srgbClr val="222222"/>
                </a:solidFill>
                <a:effectLst/>
                <a:latin typeface="Arial" panose="020B0604020202020204" pitchFamily="34" charset="0"/>
              </a:rPr>
              <a:t>2019</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The role of caregivers in children’s linguistic-conversational development: A review of Italian pedagogical studies’, </a:t>
            </a:r>
            <a:r>
              <a:rPr lang="en-GB" b="0" i="1" dirty="0">
                <a:solidFill>
                  <a:srgbClr val="222222"/>
                </a:solidFill>
                <a:effectLst/>
                <a:latin typeface="Arial" panose="020B0604020202020204" pitchFamily="34" charset="0"/>
              </a:rPr>
              <a:t>Open Journal per la </a:t>
            </a:r>
            <a:r>
              <a:rPr lang="en-GB" b="0" i="1" dirty="0" err="1">
                <a:solidFill>
                  <a:srgbClr val="222222"/>
                </a:solidFill>
                <a:effectLst/>
                <a:latin typeface="Arial" panose="020B0604020202020204" pitchFamily="34" charset="0"/>
              </a:rPr>
              <a:t>formazione</a:t>
            </a:r>
            <a:r>
              <a:rPr lang="en-GB" b="0" i="1" dirty="0">
                <a:solidFill>
                  <a:srgbClr val="222222"/>
                </a:solidFill>
                <a:effectLst/>
                <a:latin typeface="Arial" panose="020B0604020202020204" pitchFamily="34" charset="0"/>
              </a:rPr>
              <a:t> in rete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19</a:t>
            </a:r>
            <a:r>
              <a:rPr lang="en-GB" b="0" i="0" dirty="0">
                <a:solidFill>
                  <a:srgbClr val="222222"/>
                </a:solidFill>
                <a:effectLst/>
                <a:latin typeface="Arial" panose="020B0604020202020204" pitchFamily="34" charset="0"/>
              </a:rPr>
              <a:t>(2), pp.393-404. </a:t>
            </a:r>
            <a:endParaRPr lang="en-US" altLang="cy-GB" dirty="0">
              <a:solidFill>
                <a:srgbClr val="000000"/>
              </a:solidFill>
              <a:latin typeface="Arial" panose="020B0604020202020204" pitchFamily="34" charset="0"/>
            </a:endParaRPr>
          </a:p>
        </p:txBody>
      </p:sp>
    </p:spTree>
    <p:extLst>
      <p:ext uri="{BB962C8B-B14F-4D97-AF65-F5344CB8AC3E}">
        <p14:creationId xmlns:p14="http://schemas.microsoft.com/office/powerpoint/2010/main" val="3381002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8E426D1-E3CA-7B38-381A-B24B16563046}"/>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628650" y="365127"/>
            <a:ext cx="7886700" cy="903634"/>
          </a:xfrm>
        </p:spPr>
        <p:txBody>
          <a:bodyPr>
            <a:noAutofit/>
          </a:bodyPr>
          <a:lstStyle/>
          <a:p>
            <a:pPr algn="l"/>
            <a:r>
              <a:rPr lang="en-GB" altLang="cy-GB" dirty="0" err="1">
                <a:latin typeface="Arial" panose="020B0604020202020204" pitchFamily="34" charset="0"/>
              </a:rPr>
              <a:t>Lleferydd</a:t>
            </a:r>
            <a:r>
              <a:rPr lang="en-GB" altLang="cy-GB" dirty="0">
                <a:latin typeface="Arial" panose="020B0604020202020204" pitchFamily="34" charset="0"/>
              </a:rPr>
              <a:t> </a:t>
            </a:r>
            <a:r>
              <a:rPr lang="en-GB" altLang="cy-GB" dirty="0" err="1">
                <a:latin typeface="Arial" panose="020B0604020202020204" pitchFamily="34" charset="0"/>
              </a:rPr>
              <a:t>oedolion</a:t>
            </a:r>
            <a:r>
              <a:rPr lang="en-GB" altLang="cy-GB" dirty="0">
                <a:latin typeface="Arial" panose="020B0604020202020204" pitchFamily="34" charset="0"/>
              </a:rPr>
              <a:t> at </a:t>
            </a:r>
            <a:r>
              <a:rPr lang="en-GB" altLang="cy-GB" dirty="0" err="1">
                <a:latin typeface="Arial" panose="020B0604020202020204" pitchFamily="34" charset="0"/>
              </a:rPr>
              <a:t>blant</a:t>
            </a:r>
            <a:br>
              <a:rPr lang="en-GB" altLang="cy-GB" dirty="0">
                <a:latin typeface="Arial" panose="020B0604020202020204" pitchFamily="34" charset="0"/>
              </a:rPr>
            </a:br>
            <a:r>
              <a:rPr lang="en-GB" altLang="cy-GB" dirty="0">
                <a:solidFill>
                  <a:srgbClr val="0070C0"/>
                </a:solidFill>
                <a:latin typeface="Arial" panose="020B0604020202020204" pitchFamily="34" charset="0"/>
              </a:rPr>
              <a:t>Adults’ speech to children</a:t>
            </a:r>
            <a:endParaRPr lang="cy-GB" altLang="cy-GB" dirty="0">
              <a:solidFill>
                <a:srgbClr val="0070C0"/>
              </a:solidFill>
              <a:latin typeface="Arial" panose="020B0604020202020204" pitchFamily="34" charset="0"/>
            </a:endParaRPr>
          </a:p>
        </p:txBody>
      </p:sp>
      <p:sp>
        <p:nvSpPr>
          <p:cNvPr id="20483" name="Content Placeholder 2"/>
          <p:cNvSpPr>
            <a:spLocks noGrp="1"/>
          </p:cNvSpPr>
          <p:nvPr>
            <p:ph sz="half" idx="1"/>
          </p:nvPr>
        </p:nvSpPr>
        <p:spPr>
          <a:xfrm>
            <a:off x="628650" y="2060848"/>
            <a:ext cx="3886200" cy="4116115"/>
          </a:xfrm>
        </p:spPr>
        <p:txBody>
          <a:bodyPr/>
          <a:lstStyle/>
          <a:p>
            <a:r>
              <a:rPr lang="cy-GB" altLang="cy-GB" dirty="0" err="1">
                <a:latin typeface="Arial" panose="020B0604020202020204" pitchFamily="34" charset="0"/>
              </a:rPr>
              <a:t>Mameg</a:t>
            </a:r>
            <a:r>
              <a:rPr lang="cy-GB" altLang="cy-GB" dirty="0">
                <a:latin typeface="Arial" panose="020B0604020202020204" pitchFamily="34" charset="0"/>
              </a:rPr>
              <a:t>;</a:t>
            </a:r>
          </a:p>
          <a:p>
            <a:r>
              <a:rPr lang="cy-GB" altLang="cy-GB" dirty="0" err="1">
                <a:latin typeface="Arial" panose="020B0604020202020204" pitchFamily="34" charset="0"/>
              </a:rPr>
              <a:t>Tadeg</a:t>
            </a:r>
            <a:r>
              <a:rPr lang="cy-GB" altLang="cy-GB" dirty="0">
                <a:latin typeface="Arial" panose="020B0604020202020204" pitchFamily="34" charset="0"/>
              </a:rPr>
              <a:t>;</a:t>
            </a:r>
          </a:p>
          <a:p>
            <a:r>
              <a:rPr lang="cy-GB" altLang="cy-GB" dirty="0">
                <a:latin typeface="Arial" panose="020B0604020202020204" pitchFamily="34" charset="0"/>
              </a:rPr>
              <a:t>‘</a:t>
            </a:r>
            <a:r>
              <a:rPr lang="cy-GB" altLang="cy-GB" i="1" dirty="0" err="1">
                <a:latin typeface="Arial" panose="020B0604020202020204" pitchFamily="34" charset="0"/>
              </a:rPr>
              <a:t>Parentese</a:t>
            </a:r>
            <a:r>
              <a:rPr lang="cy-GB" altLang="cy-GB" dirty="0">
                <a:latin typeface="Arial" panose="020B0604020202020204" pitchFamily="34" charset="0"/>
              </a:rPr>
              <a:t>’.</a:t>
            </a:r>
          </a:p>
        </p:txBody>
      </p:sp>
      <p:sp>
        <p:nvSpPr>
          <p:cNvPr id="10244" name="Content Placeholder 3"/>
          <p:cNvSpPr>
            <a:spLocks noGrp="1"/>
          </p:cNvSpPr>
          <p:nvPr>
            <p:ph sz="half" idx="2"/>
          </p:nvPr>
        </p:nvSpPr>
        <p:spPr>
          <a:xfrm>
            <a:off x="4629150" y="2060848"/>
            <a:ext cx="3886200" cy="4116115"/>
          </a:xfrm>
        </p:spPr>
        <p:txBody>
          <a:bodyPr/>
          <a:lstStyle/>
          <a:p>
            <a:pPr>
              <a:defRPr/>
            </a:pPr>
            <a:r>
              <a:rPr lang="cy-GB" altLang="cy-GB" dirty="0" err="1">
                <a:solidFill>
                  <a:srgbClr val="0070C0"/>
                </a:solidFill>
                <a:latin typeface="Arial" panose="020B0604020202020204" pitchFamily="34" charset="0"/>
              </a:rPr>
              <a:t>Motherese</a:t>
            </a:r>
            <a:r>
              <a:rPr lang="cy-GB" altLang="cy-GB" dirty="0">
                <a:solidFill>
                  <a:srgbClr val="0070C0"/>
                </a:solidFill>
                <a:latin typeface="Arial" panose="020B0604020202020204" pitchFamily="34" charset="0"/>
              </a:rPr>
              <a:t>;</a:t>
            </a:r>
          </a:p>
          <a:p>
            <a:pPr>
              <a:defRPr/>
            </a:pPr>
            <a:r>
              <a:rPr lang="cy-GB" altLang="cy-GB" dirty="0" err="1">
                <a:solidFill>
                  <a:srgbClr val="0070C0"/>
                </a:solidFill>
                <a:latin typeface="Arial" panose="020B0604020202020204" pitchFamily="34" charset="0"/>
              </a:rPr>
              <a:t>Fatherese</a:t>
            </a:r>
            <a:r>
              <a:rPr lang="cy-GB" altLang="cy-GB" dirty="0">
                <a:solidFill>
                  <a:srgbClr val="0070C0"/>
                </a:solidFill>
                <a:latin typeface="Arial" panose="020B0604020202020204" pitchFamily="34" charset="0"/>
              </a:rPr>
              <a:t>;</a:t>
            </a:r>
          </a:p>
          <a:p>
            <a:pPr>
              <a:defRPr/>
            </a:pPr>
            <a:r>
              <a:rPr lang="cy-GB" altLang="cy-GB" dirty="0" err="1">
                <a:solidFill>
                  <a:srgbClr val="0070C0"/>
                </a:solidFill>
                <a:latin typeface="Arial" panose="020B0604020202020204" pitchFamily="34" charset="0"/>
              </a:rPr>
              <a:t>Parentese</a:t>
            </a:r>
            <a:r>
              <a:rPr lang="cy-GB" alt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673142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D7A7FE-D5BC-BB88-D6F0-66413A483B8D}"/>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628650" y="365127"/>
            <a:ext cx="7886700" cy="903634"/>
          </a:xfrm>
        </p:spPr>
        <p:txBody>
          <a:bodyPr>
            <a:noAutofit/>
          </a:bodyPr>
          <a:lstStyle/>
          <a:p>
            <a:pPr algn="l"/>
            <a:r>
              <a:rPr lang="en-GB" altLang="cy-GB" dirty="0" err="1">
                <a:latin typeface="Arial" panose="020B0604020202020204" pitchFamily="34" charset="0"/>
              </a:rPr>
              <a:t>Lleferydd</a:t>
            </a:r>
            <a:r>
              <a:rPr lang="en-GB" altLang="cy-GB" dirty="0">
                <a:latin typeface="Arial" panose="020B0604020202020204" pitchFamily="34" charset="0"/>
              </a:rPr>
              <a:t> </a:t>
            </a:r>
            <a:r>
              <a:rPr lang="en-GB" altLang="cy-GB" dirty="0" err="1">
                <a:latin typeface="Arial" panose="020B0604020202020204" pitchFamily="34" charset="0"/>
              </a:rPr>
              <a:t>oedolion</a:t>
            </a:r>
            <a:r>
              <a:rPr lang="en-GB" altLang="cy-GB" dirty="0">
                <a:latin typeface="Arial" panose="020B0604020202020204" pitchFamily="34" charset="0"/>
              </a:rPr>
              <a:t> at </a:t>
            </a:r>
            <a:r>
              <a:rPr lang="en-GB" altLang="cy-GB" dirty="0" err="1">
                <a:latin typeface="Arial" panose="020B0604020202020204" pitchFamily="34" charset="0"/>
              </a:rPr>
              <a:t>blant</a:t>
            </a:r>
            <a:br>
              <a:rPr lang="en-GB" altLang="cy-GB" dirty="0">
                <a:latin typeface="Arial" panose="020B0604020202020204" pitchFamily="34" charset="0"/>
              </a:rPr>
            </a:br>
            <a:r>
              <a:rPr lang="en-GB" altLang="cy-GB" dirty="0">
                <a:solidFill>
                  <a:srgbClr val="0070C0"/>
                </a:solidFill>
                <a:latin typeface="Arial" panose="020B0604020202020204" pitchFamily="34" charset="0"/>
              </a:rPr>
              <a:t>Adults’ speech to children</a:t>
            </a:r>
            <a:endParaRPr lang="cy-GB" altLang="cy-GB" dirty="0">
              <a:solidFill>
                <a:srgbClr val="0070C0"/>
              </a:solidFill>
              <a:latin typeface="Arial" panose="020B0604020202020204" pitchFamily="34" charset="0"/>
            </a:endParaRPr>
          </a:p>
        </p:txBody>
      </p:sp>
      <p:sp>
        <p:nvSpPr>
          <p:cNvPr id="20483" name="Content Placeholder 2"/>
          <p:cNvSpPr>
            <a:spLocks noGrp="1"/>
          </p:cNvSpPr>
          <p:nvPr>
            <p:ph sz="half" idx="1"/>
          </p:nvPr>
        </p:nvSpPr>
        <p:spPr>
          <a:xfrm>
            <a:off x="628650" y="1916832"/>
            <a:ext cx="3886200" cy="4260131"/>
          </a:xfrm>
        </p:spPr>
        <p:txBody>
          <a:bodyPr/>
          <a:lstStyle/>
          <a:p>
            <a:r>
              <a:rPr lang="cy-GB" altLang="cy-GB" dirty="0">
                <a:latin typeface="Arial" panose="020B0604020202020204" pitchFamily="34" charset="0"/>
              </a:rPr>
              <a:t>Lleferydd gofalwr;</a:t>
            </a:r>
          </a:p>
          <a:p>
            <a:r>
              <a:rPr lang="cy-GB" altLang="cy-GB" dirty="0">
                <a:latin typeface="Arial" panose="020B0604020202020204" pitchFamily="34" charset="0"/>
              </a:rPr>
              <a:t>Lleferydd tuag at babanod;</a:t>
            </a:r>
          </a:p>
          <a:p>
            <a:r>
              <a:rPr lang="cy-GB" altLang="cy-GB" dirty="0">
                <a:latin typeface="Arial" panose="020B0604020202020204" pitchFamily="34" charset="0"/>
              </a:rPr>
              <a:t>Lleferydd tuag at blant.</a:t>
            </a:r>
          </a:p>
        </p:txBody>
      </p:sp>
      <p:sp>
        <p:nvSpPr>
          <p:cNvPr id="10244" name="Content Placeholder 3"/>
          <p:cNvSpPr>
            <a:spLocks noGrp="1"/>
          </p:cNvSpPr>
          <p:nvPr>
            <p:ph sz="half" idx="2"/>
          </p:nvPr>
        </p:nvSpPr>
        <p:spPr>
          <a:xfrm>
            <a:off x="4629150" y="1916832"/>
            <a:ext cx="3886200" cy="4260131"/>
          </a:xfrm>
        </p:spPr>
        <p:txBody>
          <a:bodyPr/>
          <a:lstStyle/>
          <a:p>
            <a:pPr>
              <a:defRPr/>
            </a:pPr>
            <a:r>
              <a:rPr lang="cy-GB" altLang="cy-GB" dirty="0" err="1">
                <a:solidFill>
                  <a:srgbClr val="0070C0"/>
                </a:solidFill>
                <a:latin typeface="Arial" panose="020B0604020202020204" pitchFamily="34" charset="0"/>
              </a:rPr>
              <a:t>Caretaker</a:t>
            </a:r>
            <a:r>
              <a:rPr lang="cy-GB" altLang="cy-GB" dirty="0">
                <a:solidFill>
                  <a:srgbClr val="0070C0"/>
                </a:solidFill>
                <a:latin typeface="Arial" panose="020B0604020202020204" pitchFamily="34" charset="0"/>
              </a:rPr>
              <a:t> </a:t>
            </a:r>
            <a:r>
              <a:rPr lang="cy-GB" altLang="cy-GB" dirty="0" err="1">
                <a:solidFill>
                  <a:srgbClr val="0070C0"/>
                </a:solidFill>
                <a:latin typeface="Arial" panose="020B0604020202020204" pitchFamily="34" charset="0"/>
              </a:rPr>
              <a:t>speech</a:t>
            </a:r>
            <a:r>
              <a:rPr lang="cy-GB" altLang="cy-GB" dirty="0">
                <a:solidFill>
                  <a:srgbClr val="0070C0"/>
                </a:solidFill>
                <a:latin typeface="Arial" panose="020B0604020202020204" pitchFamily="34" charset="0"/>
              </a:rPr>
              <a:t>;</a:t>
            </a:r>
          </a:p>
          <a:p>
            <a:pPr>
              <a:defRPr/>
            </a:pPr>
            <a:r>
              <a:rPr lang="cy-GB" altLang="cy-GB" dirty="0" err="1">
                <a:solidFill>
                  <a:srgbClr val="0070C0"/>
                </a:solidFill>
                <a:latin typeface="Arial" panose="020B0604020202020204" pitchFamily="34" charset="0"/>
              </a:rPr>
              <a:t>Infant-directed</a:t>
            </a:r>
            <a:r>
              <a:rPr lang="cy-GB" altLang="cy-GB" dirty="0">
                <a:solidFill>
                  <a:srgbClr val="0070C0"/>
                </a:solidFill>
                <a:latin typeface="Arial" panose="020B0604020202020204" pitchFamily="34" charset="0"/>
              </a:rPr>
              <a:t> </a:t>
            </a:r>
            <a:r>
              <a:rPr lang="cy-GB" altLang="cy-GB" dirty="0" err="1">
                <a:solidFill>
                  <a:srgbClr val="0070C0"/>
                </a:solidFill>
                <a:latin typeface="Arial" panose="020B0604020202020204" pitchFamily="34" charset="0"/>
              </a:rPr>
              <a:t>speech</a:t>
            </a:r>
            <a:r>
              <a:rPr lang="cy-GB" altLang="cy-GB" dirty="0">
                <a:solidFill>
                  <a:srgbClr val="0070C0"/>
                </a:solidFill>
                <a:latin typeface="Arial" panose="020B0604020202020204" pitchFamily="34" charset="0"/>
              </a:rPr>
              <a:t>;</a:t>
            </a:r>
          </a:p>
          <a:p>
            <a:pPr>
              <a:defRPr/>
            </a:pPr>
            <a:r>
              <a:rPr lang="cy-GB" altLang="cy-GB" dirty="0">
                <a:solidFill>
                  <a:srgbClr val="0070C0"/>
                </a:solidFill>
                <a:latin typeface="Arial" panose="020B0604020202020204" pitchFamily="34" charset="0"/>
              </a:rPr>
              <a:t>Child-</a:t>
            </a:r>
            <a:r>
              <a:rPr lang="cy-GB" altLang="cy-GB" dirty="0" err="1">
                <a:solidFill>
                  <a:srgbClr val="0070C0"/>
                </a:solidFill>
                <a:latin typeface="Arial" panose="020B0604020202020204" pitchFamily="34" charset="0"/>
              </a:rPr>
              <a:t>directed</a:t>
            </a:r>
            <a:r>
              <a:rPr lang="cy-GB" altLang="cy-GB" dirty="0">
                <a:solidFill>
                  <a:srgbClr val="0070C0"/>
                </a:solidFill>
                <a:latin typeface="Arial" panose="020B0604020202020204" pitchFamily="34" charset="0"/>
              </a:rPr>
              <a:t> </a:t>
            </a:r>
            <a:r>
              <a:rPr lang="cy-GB" altLang="cy-GB" dirty="0" err="1">
                <a:solidFill>
                  <a:srgbClr val="0070C0"/>
                </a:solidFill>
                <a:latin typeface="Arial" panose="020B0604020202020204" pitchFamily="34" charset="0"/>
              </a:rPr>
              <a:t>speech</a:t>
            </a:r>
            <a:r>
              <a:rPr lang="cy-GB" alt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4124650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442BA78-F155-7CBC-7B1C-0554FC51015F}"/>
              </a:ext>
            </a:extLst>
          </p:cNvPr>
          <p:cNvSpPr/>
          <p:nvPr/>
        </p:nvSpPr>
        <p:spPr>
          <a:xfrm>
            <a:off x="0" y="0"/>
            <a:ext cx="9144000" cy="5805264"/>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628650" y="365127"/>
            <a:ext cx="7886700" cy="831626"/>
          </a:xfrm>
        </p:spPr>
        <p:txBody>
          <a:bodyPr>
            <a:noAutofit/>
          </a:bodyPr>
          <a:lstStyle/>
          <a:p>
            <a:pPr algn="l"/>
            <a:r>
              <a:rPr lang="en-GB" altLang="cy-GB" dirty="0" err="1">
                <a:latin typeface="Arial" panose="020B0604020202020204" pitchFamily="34" charset="0"/>
              </a:rPr>
              <a:t>Lleferydd</a:t>
            </a:r>
            <a:r>
              <a:rPr lang="en-GB" altLang="cy-GB" dirty="0">
                <a:latin typeface="Arial" panose="020B0604020202020204" pitchFamily="34" charset="0"/>
              </a:rPr>
              <a:t> </a:t>
            </a:r>
            <a:r>
              <a:rPr lang="en-GB" altLang="cy-GB" dirty="0" err="1">
                <a:latin typeface="Arial" panose="020B0604020202020204" pitchFamily="34" charset="0"/>
              </a:rPr>
              <a:t>tuag</a:t>
            </a:r>
            <a:r>
              <a:rPr lang="en-GB" altLang="cy-GB" dirty="0">
                <a:latin typeface="Arial" panose="020B0604020202020204" pitchFamily="34" charset="0"/>
              </a:rPr>
              <a:t> at </a:t>
            </a:r>
            <a:r>
              <a:rPr lang="en-GB" altLang="cy-GB" dirty="0" err="1">
                <a:latin typeface="Arial" panose="020B0604020202020204" pitchFamily="34" charset="0"/>
              </a:rPr>
              <a:t>blant</a:t>
            </a:r>
            <a:br>
              <a:rPr lang="en-GB" altLang="cy-GB" dirty="0">
                <a:latin typeface="Arial" panose="020B0604020202020204" pitchFamily="34" charset="0"/>
              </a:rPr>
            </a:br>
            <a:r>
              <a:rPr lang="en-GB" altLang="cy-GB" dirty="0">
                <a:solidFill>
                  <a:srgbClr val="0070C0"/>
                </a:solidFill>
                <a:latin typeface="Arial" panose="020B0604020202020204" pitchFamily="34" charset="0"/>
              </a:rPr>
              <a:t>Child directed speech</a:t>
            </a:r>
            <a:endParaRPr lang="cy-GB" altLang="cy-GB" dirty="0">
              <a:solidFill>
                <a:srgbClr val="0070C0"/>
              </a:solidFill>
              <a:latin typeface="Arial" panose="020B0604020202020204" pitchFamily="34" charset="0"/>
            </a:endParaRPr>
          </a:p>
        </p:txBody>
      </p:sp>
      <p:sp>
        <p:nvSpPr>
          <p:cNvPr id="20483" name="Content Placeholder 2"/>
          <p:cNvSpPr>
            <a:spLocks noGrp="1"/>
          </p:cNvSpPr>
          <p:nvPr>
            <p:ph sz="half" idx="1"/>
          </p:nvPr>
        </p:nvSpPr>
        <p:spPr>
          <a:xfrm>
            <a:off x="628650" y="1825625"/>
            <a:ext cx="3886200" cy="4351338"/>
          </a:xfrm>
        </p:spPr>
        <p:txBody>
          <a:bodyPr>
            <a:normAutofit/>
          </a:bodyPr>
          <a:lstStyle/>
          <a:p>
            <a:r>
              <a:rPr lang="cy-GB" altLang="cy-GB" dirty="0">
                <a:latin typeface="Arial" panose="020B0604020202020204" pitchFamily="34" charset="0"/>
              </a:rPr>
              <a:t>Iaith hawdd;</a:t>
            </a:r>
          </a:p>
          <a:p>
            <a:r>
              <a:rPr lang="cy-GB" altLang="cy-GB" dirty="0">
                <a:latin typeface="Arial" panose="020B0604020202020204" pitchFamily="34" charset="0"/>
              </a:rPr>
              <a:t>Ailadroddus;</a:t>
            </a:r>
          </a:p>
          <a:p>
            <a:r>
              <a:rPr lang="cy-GB" altLang="cy-GB" dirty="0">
                <a:latin typeface="Arial" panose="020B0604020202020204" pitchFamily="34" charset="0"/>
              </a:rPr>
              <a:t>Rhythm a goslef wedi’u gorliwio;</a:t>
            </a:r>
            <a:endParaRPr lang="cy-GB" altLang="cy-GB" dirty="0">
              <a:solidFill>
                <a:srgbClr val="000000"/>
              </a:solidFill>
              <a:latin typeface="Arial" panose="020B0604020202020204" pitchFamily="34" charset="0"/>
            </a:endParaRPr>
          </a:p>
          <a:p>
            <a:r>
              <a:rPr lang="cy-GB" altLang="cy-GB" dirty="0">
                <a:solidFill>
                  <a:srgbClr val="000000"/>
                </a:solidFill>
                <a:latin typeface="Arial" panose="020B0604020202020204" pitchFamily="34" charset="0"/>
              </a:rPr>
              <a:t>Dim dealltwriaeth glir o ddefnydd oedolion o </a:t>
            </a:r>
            <a:r>
              <a:rPr lang="cy-GB" altLang="cy-GB" dirty="0" err="1">
                <a:solidFill>
                  <a:srgbClr val="000000"/>
                </a:solidFill>
                <a:latin typeface="Arial" panose="020B0604020202020204" pitchFamily="34" charset="0"/>
              </a:rPr>
              <a:t>fameg</a:t>
            </a:r>
            <a:r>
              <a:rPr lang="cy-GB" altLang="cy-GB" dirty="0">
                <a:solidFill>
                  <a:srgbClr val="000000"/>
                </a:solidFill>
                <a:latin typeface="Arial" panose="020B0604020202020204" pitchFamily="34" charset="0"/>
              </a:rPr>
              <a:t>.</a:t>
            </a:r>
          </a:p>
          <a:p>
            <a:endParaRPr lang="cy-GB" altLang="cy-GB" dirty="0"/>
          </a:p>
        </p:txBody>
      </p:sp>
      <p:sp>
        <p:nvSpPr>
          <p:cNvPr id="10244" name="Content Placeholder 3"/>
          <p:cNvSpPr>
            <a:spLocks noGrp="1"/>
          </p:cNvSpPr>
          <p:nvPr>
            <p:ph sz="half" idx="2"/>
          </p:nvPr>
        </p:nvSpPr>
        <p:spPr>
          <a:xfrm>
            <a:off x="4514850" y="1825624"/>
            <a:ext cx="4377630" cy="3794473"/>
          </a:xfrm>
        </p:spPr>
        <p:txBody>
          <a:bodyPr>
            <a:normAutofit/>
          </a:bodyPr>
          <a:lstStyle/>
          <a:p>
            <a:pPr>
              <a:defRPr/>
            </a:pPr>
            <a:r>
              <a:rPr lang="en-GB" altLang="cy-GB" dirty="0">
                <a:solidFill>
                  <a:srgbClr val="0070C0"/>
                </a:solidFill>
                <a:latin typeface="Arial" panose="020B0604020202020204" pitchFamily="34" charset="0"/>
              </a:rPr>
              <a:t>Simple;</a:t>
            </a:r>
          </a:p>
          <a:p>
            <a:pPr>
              <a:defRPr/>
            </a:pPr>
            <a:r>
              <a:rPr lang="en-GB" altLang="cy-GB" dirty="0">
                <a:solidFill>
                  <a:srgbClr val="0070C0"/>
                </a:solidFill>
                <a:latin typeface="Arial" panose="020B0604020202020204" pitchFamily="34" charset="0"/>
              </a:rPr>
              <a:t>Repetitive;</a:t>
            </a:r>
          </a:p>
          <a:p>
            <a:pPr>
              <a:defRPr/>
            </a:pPr>
            <a:r>
              <a:rPr lang="en-GB" altLang="cy-GB" dirty="0">
                <a:solidFill>
                  <a:srgbClr val="0070C0"/>
                </a:solidFill>
                <a:latin typeface="Arial" panose="020B0604020202020204" pitchFamily="34" charset="0"/>
              </a:rPr>
              <a:t>Exaggerated intonation and rhythm;</a:t>
            </a:r>
          </a:p>
          <a:p>
            <a:pPr>
              <a:defRPr/>
            </a:pPr>
            <a:r>
              <a:rPr lang="en-GB" altLang="cy-GB" dirty="0">
                <a:solidFill>
                  <a:srgbClr val="0070C0"/>
                </a:solidFill>
                <a:latin typeface="Arial" panose="020B0604020202020204" pitchFamily="34" charset="0"/>
              </a:rPr>
              <a:t>No clear understanding why adults speak in this way.</a:t>
            </a:r>
          </a:p>
          <a:p>
            <a:pPr marL="0" indent="0" algn="r">
              <a:buFontTx/>
              <a:buNone/>
              <a:defRPr/>
            </a:pPr>
            <a:r>
              <a:rPr lang="en-GB" altLang="cy-GB" sz="1600" dirty="0">
                <a:solidFill>
                  <a:srgbClr val="0070C0"/>
                </a:solidFill>
                <a:latin typeface="Arial" panose="020B0604020202020204" pitchFamily="34" charset="0"/>
              </a:rPr>
              <a:t>(</a:t>
            </a:r>
            <a:r>
              <a:rPr lang="en-GB" altLang="cy-GB" sz="1600" dirty="0" err="1">
                <a:solidFill>
                  <a:srgbClr val="0070C0"/>
                </a:solidFill>
                <a:latin typeface="Arial" panose="020B0604020202020204" pitchFamily="34" charset="0"/>
              </a:rPr>
              <a:t>Neaum</a:t>
            </a:r>
            <a:r>
              <a:rPr lang="en-GB" altLang="cy-GB" sz="1600" dirty="0">
                <a:solidFill>
                  <a:srgbClr val="0070C0"/>
                </a:solidFill>
                <a:latin typeface="Arial" panose="020B0604020202020204" pitchFamily="34" charset="0"/>
              </a:rPr>
              <a:t>, 2012)</a:t>
            </a:r>
          </a:p>
          <a:p>
            <a:pPr>
              <a:defRPr/>
            </a:pPr>
            <a:endParaRPr lang="cy-GB" altLang="cy-GB" dirty="0"/>
          </a:p>
        </p:txBody>
      </p:sp>
    </p:spTree>
    <p:extLst>
      <p:ext uri="{BB962C8B-B14F-4D97-AF65-F5344CB8AC3E}">
        <p14:creationId xmlns:p14="http://schemas.microsoft.com/office/powerpoint/2010/main" val="128127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CB2242D-6B5B-216C-E9F0-6A18B1F32AAF}"/>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530" name="Title 1"/>
          <p:cNvSpPr>
            <a:spLocks noGrp="1"/>
          </p:cNvSpPr>
          <p:nvPr>
            <p:ph type="title"/>
          </p:nvPr>
        </p:nvSpPr>
        <p:spPr/>
        <p:txBody>
          <a:bodyPr>
            <a:normAutofit/>
          </a:bodyPr>
          <a:lstStyle/>
          <a:p>
            <a:pPr algn="l"/>
            <a:r>
              <a:rPr lang="en-GB" altLang="cy-GB" dirty="0" err="1">
                <a:latin typeface="Arial" panose="020B0604020202020204" pitchFamily="34" charset="0"/>
              </a:rPr>
              <a:t>Enghraifft</a:t>
            </a:r>
            <a:r>
              <a:rPr lang="en-GB" altLang="cy-GB" dirty="0">
                <a:latin typeface="Arial" panose="020B0604020202020204" pitchFamily="34" charset="0"/>
              </a:rPr>
              <a:t>…</a:t>
            </a:r>
            <a:br>
              <a:rPr lang="en-GB" altLang="cy-GB" dirty="0">
                <a:latin typeface="Arial" panose="020B0604020202020204" pitchFamily="34" charset="0"/>
              </a:rPr>
            </a:br>
            <a:r>
              <a:rPr lang="en-GB" altLang="cy-GB" dirty="0">
                <a:solidFill>
                  <a:srgbClr val="0070C0"/>
                </a:solidFill>
                <a:latin typeface="Arial" panose="020B0604020202020204" pitchFamily="34" charset="0"/>
              </a:rPr>
              <a:t>Example...</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p:txBody>
          <a:bodyPr/>
          <a:lstStyle/>
          <a:p>
            <a:pPr eaLnBrk="1" hangingPunct="1">
              <a:buFontTx/>
              <a:buNone/>
              <a:defRPr/>
            </a:pPr>
            <a:r>
              <a:rPr lang="en-GB" altLang="cy-GB" dirty="0">
                <a:solidFill>
                  <a:srgbClr val="000000"/>
                </a:solidFill>
                <a:latin typeface="Arial" panose="020B0604020202020204" pitchFamily="34" charset="0"/>
                <a:cs typeface="Arial" panose="020B0604020202020204" pitchFamily="34" charset="0"/>
              </a:rPr>
              <a:t>“</a:t>
            </a:r>
            <a:r>
              <a:rPr lang="en-GB" altLang="cy-GB" dirty="0" err="1">
                <a:solidFill>
                  <a:srgbClr val="000000"/>
                </a:solidFill>
                <a:latin typeface="Arial" panose="020B0604020202020204" pitchFamily="34" charset="0"/>
                <a:cs typeface="Arial" panose="020B0604020202020204" pitchFamily="34" charset="0"/>
              </a:rPr>
              <a:t>Edrych</a:t>
            </a:r>
            <a:r>
              <a:rPr lang="en-GB" altLang="cy-GB" dirty="0">
                <a:solidFill>
                  <a:srgbClr val="000000"/>
                </a:solidFill>
                <a:latin typeface="Arial" panose="020B0604020202020204" pitchFamily="34" charset="0"/>
                <a:cs typeface="Arial" panose="020B0604020202020204" pitchFamily="34" charset="0"/>
              </a:rPr>
              <a:t>…Tom…</a:t>
            </a:r>
            <a:r>
              <a:rPr lang="en-GB" altLang="cy-GB" dirty="0" err="1">
                <a:solidFill>
                  <a:srgbClr val="000000"/>
                </a:solidFill>
                <a:latin typeface="Arial" panose="020B0604020202020204" pitchFamily="34" charset="0"/>
                <a:cs typeface="Arial" panose="020B0604020202020204" pitchFamily="34" charset="0"/>
              </a:rPr>
              <a:t>edrych</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ar</a:t>
            </a:r>
            <a:r>
              <a:rPr lang="en-GB" altLang="cy-GB" dirty="0">
                <a:solidFill>
                  <a:srgbClr val="000000"/>
                </a:solidFill>
                <a:latin typeface="Arial" panose="020B0604020202020204" pitchFamily="34" charset="0"/>
                <a:cs typeface="Arial" panose="020B0604020202020204" pitchFamily="34" charset="0"/>
              </a:rPr>
              <a:t> y ci…aaaa….ci </a:t>
            </a:r>
            <a:r>
              <a:rPr lang="en-GB" altLang="cy-GB" dirty="0" err="1">
                <a:solidFill>
                  <a:srgbClr val="000000"/>
                </a:solidFill>
                <a:latin typeface="Arial" panose="020B0604020202020204" pitchFamily="34" charset="0"/>
                <a:cs typeface="Arial" panose="020B0604020202020204" pitchFamily="34" charset="0"/>
              </a:rPr>
              <a:t>bach</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Dweud</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helo</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wrth</a:t>
            </a:r>
            <a:r>
              <a:rPr lang="en-GB" altLang="cy-GB" dirty="0">
                <a:solidFill>
                  <a:srgbClr val="000000"/>
                </a:solidFill>
                <a:latin typeface="Arial" panose="020B0604020202020204" pitchFamily="34" charset="0"/>
                <a:cs typeface="Arial" panose="020B0604020202020204" pitchFamily="34" charset="0"/>
              </a:rPr>
              <a:t> y ci….Tom </a:t>
            </a:r>
            <a:r>
              <a:rPr lang="en-GB" altLang="cy-GB" dirty="0" err="1">
                <a:solidFill>
                  <a:srgbClr val="000000"/>
                </a:solidFill>
                <a:latin typeface="Arial" panose="020B0604020202020204" pitchFamily="34" charset="0"/>
                <a:cs typeface="Arial" panose="020B0604020202020204" pitchFamily="34" charset="0"/>
              </a:rPr>
              <a:t>deud</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helo</a:t>
            </a:r>
            <a:r>
              <a:rPr lang="en-GB" altLang="cy-GB" dirty="0">
                <a:solidFill>
                  <a:srgbClr val="000000"/>
                </a:solidFill>
                <a:latin typeface="Arial" panose="020B0604020202020204" pitchFamily="34" charset="0"/>
                <a:cs typeface="Arial" panose="020B0604020202020204" pitchFamily="34" charset="0"/>
              </a:rPr>
              <a:t> </a:t>
            </a:r>
            <a:r>
              <a:rPr lang="en-GB" altLang="cy-GB" dirty="0" err="1">
                <a:solidFill>
                  <a:srgbClr val="000000"/>
                </a:solidFill>
                <a:latin typeface="Arial" panose="020B0604020202020204" pitchFamily="34" charset="0"/>
                <a:cs typeface="Arial" panose="020B0604020202020204" pitchFamily="34" charset="0"/>
              </a:rPr>
              <a:t>wrth</a:t>
            </a:r>
            <a:r>
              <a:rPr lang="en-GB" altLang="cy-GB" dirty="0">
                <a:solidFill>
                  <a:srgbClr val="000000"/>
                </a:solidFill>
                <a:latin typeface="Arial" panose="020B0604020202020204" pitchFamily="34" charset="0"/>
                <a:cs typeface="Arial" panose="020B0604020202020204" pitchFamily="34" charset="0"/>
              </a:rPr>
              <a:t> y ci…</a:t>
            </a:r>
            <a:r>
              <a:rPr lang="en-GB" altLang="cy-GB" dirty="0" err="1">
                <a:solidFill>
                  <a:srgbClr val="000000"/>
                </a:solidFill>
                <a:latin typeface="Arial" panose="020B0604020202020204" pitchFamily="34" charset="0"/>
                <a:cs typeface="Arial" panose="020B0604020202020204" pitchFamily="34" charset="0"/>
              </a:rPr>
              <a:t>helo</a:t>
            </a:r>
            <a:r>
              <a:rPr lang="en-GB" altLang="cy-GB" dirty="0">
                <a:solidFill>
                  <a:srgbClr val="000000"/>
                </a:solidFill>
                <a:latin typeface="Arial" panose="020B0604020202020204" pitchFamily="34" charset="0"/>
                <a:cs typeface="Arial" panose="020B0604020202020204" pitchFamily="34" charset="0"/>
              </a:rPr>
              <a:t> ci </a:t>
            </a:r>
            <a:r>
              <a:rPr lang="en-GB" altLang="cy-GB" dirty="0" err="1">
                <a:solidFill>
                  <a:srgbClr val="000000"/>
                </a:solidFill>
                <a:latin typeface="Arial" panose="020B0604020202020204" pitchFamily="34" charset="0"/>
                <a:cs typeface="Arial" panose="020B0604020202020204" pitchFamily="34" charset="0"/>
              </a:rPr>
              <a:t>bach</a:t>
            </a:r>
            <a:r>
              <a:rPr lang="en-GB" altLang="cy-GB" dirty="0">
                <a:solidFill>
                  <a:srgbClr val="000000"/>
                </a:solidFill>
                <a:latin typeface="Arial" panose="020B0604020202020204" pitchFamily="34" charset="0"/>
                <a:cs typeface="Arial" panose="020B0604020202020204" pitchFamily="34" charset="0"/>
              </a:rPr>
              <a:t>….”</a:t>
            </a:r>
          </a:p>
          <a:p>
            <a:pPr marL="0" indent="0">
              <a:buFontTx/>
              <a:buNone/>
              <a:defRPr/>
            </a:pPr>
            <a:endParaRPr lang="cy-GB" dirty="0"/>
          </a:p>
        </p:txBody>
      </p:sp>
      <p:sp>
        <p:nvSpPr>
          <p:cNvPr id="22532" name="Content Placeholder 3"/>
          <p:cNvSpPr>
            <a:spLocks noGrp="1"/>
          </p:cNvSpPr>
          <p:nvPr>
            <p:ph sz="half" idx="2"/>
          </p:nvPr>
        </p:nvSpPr>
        <p:spPr>
          <a:xfrm>
            <a:off x="4629150" y="1825625"/>
            <a:ext cx="4191322" cy="4351338"/>
          </a:xfrm>
        </p:spPr>
        <p:txBody>
          <a:bodyPr/>
          <a:lstStyle/>
          <a:p>
            <a:pPr eaLnBrk="1" hangingPunct="1">
              <a:buFontTx/>
              <a:buNone/>
            </a:pPr>
            <a:r>
              <a:rPr lang="en-GB" altLang="cy-GB" dirty="0">
                <a:solidFill>
                  <a:srgbClr val="0070C0"/>
                </a:solidFill>
                <a:latin typeface="Arial" panose="020B0604020202020204" pitchFamily="34" charset="0"/>
                <a:cs typeface="Arial" panose="020B0604020202020204" pitchFamily="34" charset="0"/>
              </a:rPr>
              <a:t>“Look… Tom... Look at the dog…</a:t>
            </a:r>
            <a:r>
              <a:rPr lang="en-GB" altLang="cy-GB" dirty="0" err="1">
                <a:solidFill>
                  <a:srgbClr val="0070C0"/>
                </a:solidFill>
                <a:latin typeface="Arial" panose="020B0604020202020204" pitchFamily="34" charset="0"/>
                <a:cs typeface="Arial" panose="020B0604020202020204" pitchFamily="34" charset="0"/>
              </a:rPr>
              <a:t>aahhh</a:t>
            </a:r>
            <a:r>
              <a:rPr lang="en-GB" altLang="cy-GB" dirty="0">
                <a:solidFill>
                  <a:srgbClr val="0070C0"/>
                </a:solidFill>
                <a:latin typeface="Arial" panose="020B0604020202020204" pitchFamily="34" charset="0"/>
                <a:cs typeface="Arial" panose="020B0604020202020204" pitchFamily="34" charset="0"/>
              </a:rPr>
              <a:t>…little doggie. Say hello to the dog…Tom say hello to the dog….Hello little doggie….”</a:t>
            </a:r>
          </a:p>
          <a:p>
            <a:endParaRPr lang="cy-GB" altLang="cy-GB" dirty="0"/>
          </a:p>
        </p:txBody>
      </p:sp>
    </p:spTree>
    <p:extLst>
      <p:ext uri="{BB962C8B-B14F-4D97-AF65-F5344CB8AC3E}">
        <p14:creationId xmlns:p14="http://schemas.microsoft.com/office/powerpoint/2010/main" val="2180937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BD2C585-8DFA-3D8B-1297-8CAC69E84B7D}"/>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578" name="Title 1"/>
          <p:cNvSpPr>
            <a:spLocks noGrp="1"/>
          </p:cNvSpPr>
          <p:nvPr>
            <p:ph type="title"/>
          </p:nvPr>
        </p:nvSpPr>
        <p:spPr>
          <a:xfrm>
            <a:off x="179512" y="365126"/>
            <a:ext cx="8856984" cy="1325563"/>
          </a:xfrm>
        </p:spPr>
        <p:txBody>
          <a:bodyPr>
            <a:noAutofit/>
          </a:bodyPr>
          <a:lstStyle/>
          <a:p>
            <a:pPr algn="l"/>
            <a:r>
              <a:rPr lang="cy-GB" altLang="cy-GB" dirty="0">
                <a:solidFill>
                  <a:srgbClr val="000000"/>
                </a:solidFill>
                <a:latin typeface="Arial" panose="020B0604020202020204" pitchFamily="34" charset="0"/>
              </a:rPr>
              <a:t>Nodweddion iaith oedolion</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Features of adult speech</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p:txBody>
          <a:bodyPr/>
          <a:lstStyle/>
          <a:p>
            <a:pPr eaLnBrk="1" hangingPunct="1">
              <a:defRPr/>
            </a:pPr>
            <a:r>
              <a:rPr lang="cy-GB" altLang="cy-GB" dirty="0">
                <a:solidFill>
                  <a:srgbClr val="000000"/>
                </a:solidFill>
                <a:latin typeface="Arial" panose="020B0604020202020204" pitchFamily="34" charset="0"/>
              </a:rPr>
              <a:t>Ail adrodd ac aralleirio; </a:t>
            </a:r>
          </a:p>
          <a:p>
            <a:pPr eaLnBrk="1" hangingPunct="1">
              <a:defRPr/>
            </a:pPr>
            <a:r>
              <a:rPr lang="cy-GB" altLang="cy-GB" dirty="0">
                <a:solidFill>
                  <a:srgbClr val="000000"/>
                </a:solidFill>
                <a:latin typeface="Arial" panose="020B0604020202020204" pitchFamily="34" charset="0"/>
              </a:rPr>
              <a:t>Pwyntio;</a:t>
            </a:r>
          </a:p>
          <a:p>
            <a:pPr eaLnBrk="1" hangingPunct="1">
              <a:defRPr/>
            </a:pPr>
            <a:r>
              <a:rPr lang="cy-GB" altLang="cy-GB" dirty="0">
                <a:solidFill>
                  <a:srgbClr val="000000"/>
                </a:solidFill>
                <a:latin typeface="Arial" panose="020B0604020202020204" pitchFamily="34" charset="0"/>
              </a:rPr>
              <a:t>Ynganiad;</a:t>
            </a:r>
          </a:p>
          <a:p>
            <a:pPr eaLnBrk="1" hangingPunct="1">
              <a:defRPr/>
            </a:pPr>
            <a:r>
              <a:rPr lang="cy-GB" altLang="cy-GB" dirty="0">
                <a:solidFill>
                  <a:srgbClr val="000000"/>
                </a:solidFill>
                <a:latin typeface="Arial" panose="020B0604020202020204" pitchFamily="34" charset="0"/>
              </a:rPr>
              <a:t>Brawddegau byrion – arddangos ac enwi.</a:t>
            </a:r>
          </a:p>
          <a:p>
            <a:pPr marL="0" indent="0">
              <a:buFontTx/>
              <a:buNone/>
              <a:defRPr/>
            </a:pPr>
            <a:endParaRPr lang="cy-GB" dirty="0"/>
          </a:p>
        </p:txBody>
      </p:sp>
      <p:sp>
        <p:nvSpPr>
          <p:cNvPr id="24580" name="Content Placeholder 3"/>
          <p:cNvSpPr>
            <a:spLocks noGrp="1"/>
          </p:cNvSpPr>
          <p:nvPr>
            <p:ph sz="half" idx="2"/>
          </p:nvPr>
        </p:nvSpPr>
        <p:spPr/>
        <p:txBody>
          <a:bodyPr/>
          <a:lstStyle/>
          <a:p>
            <a:pPr eaLnBrk="1" hangingPunct="1"/>
            <a:r>
              <a:rPr lang="en-GB" altLang="cy-GB" dirty="0">
                <a:solidFill>
                  <a:srgbClr val="0070C0"/>
                </a:solidFill>
                <a:latin typeface="Arial" panose="020B0604020202020204" pitchFamily="34" charset="0"/>
              </a:rPr>
              <a:t>Repetition and rephrasing;</a:t>
            </a:r>
          </a:p>
          <a:p>
            <a:pPr eaLnBrk="1" hangingPunct="1"/>
            <a:r>
              <a:rPr lang="en-GB" altLang="cy-GB" dirty="0">
                <a:solidFill>
                  <a:srgbClr val="0070C0"/>
                </a:solidFill>
                <a:latin typeface="Arial" panose="020B0604020202020204" pitchFamily="34" charset="0"/>
              </a:rPr>
              <a:t>Pointing;</a:t>
            </a:r>
          </a:p>
          <a:p>
            <a:pPr eaLnBrk="1" hangingPunct="1"/>
            <a:r>
              <a:rPr lang="en-GB" altLang="cy-GB" dirty="0">
                <a:solidFill>
                  <a:srgbClr val="0070C0"/>
                </a:solidFill>
                <a:latin typeface="Arial" panose="020B0604020202020204" pitchFamily="34" charset="0"/>
              </a:rPr>
              <a:t>Intonation;</a:t>
            </a:r>
          </a:p>
          <a:p>
            <a:pPr eaLnBrk="1" hangingPunct="1"/>
            <a:r>
              <a:rPr lang="en-GB" altLang="cy-GB" dirty="0">
                <a:solidFill>
                  <a:srgbClr val="0070C0"/>
                </a:solidFill>
                <a:latin typeface="Arial" panose="020B0604020202020204" pitchFamily="34" charset="0"/>
              </a:rPr>
              <a:t>Short sentences – displaying and naming.</a:t>
            </a:r>
          </a:p>
          <a:p>
            <a:endParaRPr lang="cy-GB" altLang="cy-GB" dirty="0"/>
          </a:p>
        </p:txBody>
      </p:sp>
    </p:spTree>
    <p:extLst>
      <p:ext uri="{BB962C8B-B14F-4D97-AF65-F5344CB8AC3E}">
        <p14:creationId xmlns:p14="http://schemas.microsoft.com/office/powerpoint/2010/main" val="41458295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375ED4-F7B2-E4CD-3046-ED3CD3A1F8D0}"/>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626" name="Title 1"/>
          <p:cNvSpPr>
            <a:spLocks noGrp="1"/>
          </p:cNvSpPr>
          <p:nvPr>
            <p:ph type="title"/>
          </p:nvPr>
        </p:nvSpPr>
        <p:spPr>
          <a:xfrm>
            <a:off x="107504" y="365127"/>
            <a:ext cx="9036496" cy="687610"/>
          </a:xfrm>
        </p:spPr>
        <p:txBody>
          <a:bodyPr>
            <a:noAutofit/>
          </a:bodyPr>
          <a:lstStyle/>
          <a:p>
            <a:pPr algn="l"/>
            <a:br>
              <a:rPr lang="cy-GB" altLang="cy-GB" dirty="0">
                <a:solidFill>
                  <a:srgbClr val="000000"/>
                </a:solidFill>
                <a:latin typeface="Arial" panose="020B0604020202020204" pitchFamily="34" charset="0"/>
              </a:rPr>
            </a:br>
            <a:r>
              <a:rPr lang="cy-GB" altLang="cy-GB" dirty="0">
                <a:solidFill>
                  <a:srgbClr val="000000"/>
                </a:solidFill>
                <a:latin typeface="Arial" panose="020B0604020202020204" pitchFamily="34" charset="0"/>
              </a:rPr>
              <a:t>Dwy farn am rôl </a:t>
            </a:r>
            <a:r>
              <a:rPr lang="cy-GB" altLang="cy-GB" dirty="0" err="1">
                <a:solidFill>
                  <a:srgbClr val="000000"/>
                </a:solidFill>
                <a:latin typeface="Arial" panose="020B0604020202020204" pitchFamily="34" charset="0"/>
              </a:rPr>
              <a:t>mameg</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Two views on the role of </a:t>
            </a:r>
            <a:r>
              <a:rPr lang="en-GB" altLang="cy-GB" dirty="0" err="1">
                <a:solidFill>
                  <a:srgbClr val="0070C0"/>
                </a:solidFill>
                <a:latin typeface="Arial" panose="020B0604020202020204" pitchFamily="34" charset="0"/>
              </a:rPr>
              <a:t>motherese</a:t>
            </a:r>
            <a:endParaRPr lang="cy-GB" altLang="cy-GB" dirty="0">
              <a:solidFill>
                <a:srgbClr val="0070C0"/>
              </a:solidFill>
              <a:latin typeface="Arial" panose="020B0604020202020204" pitchFamily="34" charset="0"/>
            </a:endParaRPr>
          </a:p>
        </p:txBody>
      </p:sp>
      <p:sp>
        <p:nvSpPr>
          <p:cNvPr id="26627" name="Content Placeholder 2"/>
          <p:cNvSpPr>
            <a:spLocks noGrp="1"/>
          </p:cNvSpPr>
          <p:nvPr>
            <p:ph sz="half" idx="1"/>
          </p:nvPr>
        </p:nvSpPr>
        <p:spPr>
          <a:xfrm>
            <a:off x="628650" y="1844823"/>
            <a:ext cx="3886200" cy="4332140"/>
          </a:xfrm>
        </p:spPr>
        <p:txBody>
          <a:bodyPr>
            <a:normAutofit/>
          </a:bodyPr>
          <a:lstStyle/>
          <a:p>
            <a:pPr eaLnBrk="1" hangingPunct="1"/>
            <a:r>
              <a:rPr lang="cy-GB" altLang="cy-GB" dirty="0">
                <a:solidFill>
                  <a:srgbClr val="000000"/>
                </a:solidFill>
                <a:latin typeface="Arial" panose="020B0604020202020204" pitchFamily="34" charset="0"/>
              </a:rPr>
              <a:t>Wedi ei strwythuro’n ofalus ac yn cynnwys math o drefn gramadegol</a:t>
            </a:r>
          </a:p>
          <a:p>
            <a:r>
              <a:rPr lang="cy-GB" altLang="cy-GB" dirty="0">
                <a:latin typeface="Arial" panose="020B0604020202020204" pitchFamily="34" charset="0"/>
                <a:cs typeface="Arial" panose="020B0604020202020204" pitchFamily="34" charset="0"/>
              </a:rPr>
              <a:t>Mae'n annifyr ac yn niweidiol i ddatblygiad plant;</a:t>
            </a:r>
          </a:p>
          <a:p>
            <a:r>
              <a:rPr lang="cy-GB" altLang="cy-GB" b="1" dirty="0">
                <a:latin typeface="Arial" panose="020B0604020202020204" pitchFamily="34" charset="0"/>
                <a:cs typeface="Arial" panose="020B0604020202020204" pitchFamily="34" charset="0"/>
              </a:rPr>
              <a:t>Beth ydych chi’n feddwl?</a:t>
            </a:r>
          </a:p>
          <a:p>
            <a:endParaRPr lang="cy-GB" altLang="cy-GB" dirty="0"/>
          </a:p>
        </p:txBody>
      </p:sp>
      <p:sp>
        <p:nvSpPr>
          <p:cNvPr id="4" name="Content Placeholder 3"/>
          <p:cNvSpPr>
            <a:spLocks noGrp="1"/>
          </p:cNvSpPr>
          <p:nvPr>
            <p:ph sz="half" idx="2"/>
          </p:nvPr>
        </p:nvSpPr>
        <p:spPr>
          <a:xfrm>
            <a:off x="4648200" y="1844823"/>
            <a:ext cx="4038600" cy="3744417"/>
          </a:xfrm>
        </p:spPr>
        <p:txBody>
          <a:bodyPr>
            <a:normAutofit/>
          </a:bodyPr>
          <a:lstStyle/>
          <a:p>
            <a:pPr eaLnBrk="1" hangingPunct="1">
              <a:lnSpc>
                <a:spcPct val="90000"/>
              </a:lnSpc>
              <a:defRPr/>
            </a:pPr>
            <a:r>
              <a:rPr lang="en-GB" altLang="cy-GB" dirty="0">
                <a:solidFill>
                  <a:srgbClr val="0070C0"/>
                </a:solidFill>
                <a:latin typeface="Arial" panose="020B0604020202020204" pitchFamily="34" charset="0"/>
              </a:rPr>
              <a:t>That it is carefully structured and contains a sort of grammatical order;</a:t>
            </a:r>
          </a:p>
          <a:p>
            <a:pPr eaLnBrk="1" hangingPunct="1">
              <a:lnSpc>
                <a:spcPct val="90000"/>
              </a:lnSpc>
              <a:defRPr/>
            </a:pPr>
            <a:r>
              <a:rPr lang="en-GB" altLang="cy-GB" dirty="0">
                <a:solidFill>
                  <a:srgbClr val="0070C0"/>
                </a:solidFill>
                <a:latin typeface="Arial" panose="020B0604020202020204" pitchFamily="34" charset="0"/>
              </a:rPr>
              <a:t>It is annoying and harmful to children’s development;</a:t>
            </a:r>
          </a:p>
          <a:p>
            <a:pPr>
              <a:defRPr/>
            </a:pPr>
            <a:r>
              <a:rPr lang="en-GB" altLang="cy-GB" b="1" dirty="0">
                <a:solidFill>
                  <a:srgbClr val="0070C0"/>
                </a:solidFill>
                <a:latin typeface="Arial" panose="020B0604020202020204" pitchFamily="34" charset="0"/>
              </a:rPr>
              <a:t>What do you think?</a:t>
            </a:r>
          </a:p>
          <a:p>
            <a:pPr marL="0" indent="0" eaLnBrk="1" hangingPunct="1">
              <a:lnSpc>
                <a:spcPct val="90000"/>
              </a:lnSpc>
              <a:buFontTx/>
              <a:buNone/>
              <a:defRPr/>
            </a:pPr>
            <a:endParaRPr lang="en-GB" altLang="cy-GB" dirty="0">
              <a:solidFill>
                <a:srgbClr val="0000FF"/>
              </a:solidFill>
              <a:latin typeface="Arial" panose="020B0604020202020204" pitchFamily="34" charset="0"/>
            </a:endParaRPr>
          </a:p>
          <a:p>
            <a:pPr marL="0" indent="0">
              <a:buFontTx/>
              <a:buNone/>
              <a:defRPr/>
            </a:pPr>
            <a:endParaRPr lang="cy-GB" dirty="0"/>
          </a:p>
        </p:txBody>
      </p:sp>
    </p:spTree>
    <p:extLst>
      <p:ext uri="{BB962C8B-B14F-4D97-AF65-F5344CB8AC3E}">
        <p14:creationId xmlns:p14="http://schemas.microsoft.com/office/powerpoint/2010/main" val="2703414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A51ECD7-7E20-6BEF-C19D-122F352EEF28}"/>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674" name="Title 1"/>
          <p:cNvSpPr>
            <a:spLocks noGrp="1"/>
          </p:cNvSpPr>
          <p:nvPr>
            <p:ph type="title"/>
          </p:nvPr>
        </p:nvSpPr>
        <p:spPr>
          <a:xfrm>
            <a:off x="628650" y="365127"/>
            <a:ext cx="7886700" cy="759618"/>
          </a:xfrm>
        </p:spPr>
        <p:txBody>
          <a:bodyPr vert="horz" lIns="91440" tIns="45720" rIns="91440" bIns="45720" rtlCol="0" anchor="b">
            <a:noAutofit/>
          </a:bodyPr>
          <a:lstStyle/>
          <a:p>
            <a:r>
              <a:rPr lang="en-US" altLang="en-US" sz="4400" dirty="0">
                <a:latin typeface="Arial" panose="020B0604020202020204" pitchFamily="34" charset="0"/>
              </a:rPr>
              <a:t>Dr Catherine Laing</a:t>
            </a:r>
          </a:p>
        </p:txBody>
      </p:sp>
      <p:pic>
        <p:nvPicPr>
          <p:cNvPr id="8" name="Content Placeholder 7" descr="A picture of Dr Catherine Laing.&#10;&#10;Description automatically generated">
            <a:extLst>
              <a:ext uri="{FF2B5EF4-FFF2-40B4-BE49-F238E27FC236}">
                <a16:creationId xmlns:a16="http://schemas.microsoft.com/office/drawing/2014/main" id="{E9457E50-FED3-E525-1C82-E3435EA70269}"/>
              </a:ext>
              <a:ext uri="{C183D7F6-B498-43B3-948B-1728B52AA6E4}">
                <adec:decorative xmlns:adec="http://schemas.microsoft.com/office/drawing/2017/decorative" val="0"/>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23528" y="1330292"/>
            <a:ext cx="3886200" cy="4197415"/>
          </a:xfrm>
        </p:spPr>
      </p:pic>
      <p:sp>
        <p:nvSpPr>
          <p:cNvPr id="4" name="Content Placeholder 3"/>
          <p:cNvSpPr>
            <a:spLocks noGrp="1"/>
          </p:cNvSpPr>
          <p:nvPr>
            <p:ph sz="half" idx="2"/>
          </p:nvPr>
        </p:nvSpPr>
        <p:spPr>
          <a:xfrm>
            <a:off x="4427984" y="1330292"/>
            <a:ext cx="4824536" cy="4846671"/>
          </a:xfrm>
        </p:spPr>
        <p:txBody>
          <a:bodyPr vert="horz" lIns="91440" tIns="45720" rIns="91440" bIns="45720" rtlCol="0">
            <a:noAutofit/>
          </a:bodyPr>
          <a:lstStyle/>
          <a:p>
            <a:pPr indent="-228600">
              <a:buFont typeface="Arial" panose="020B0604020202020204" pitchFamily="34" charset="0"/>
              <a:buChar char="•"/>
              <a:defRPr/>
            </a:pPr>
            <a:r>
              <a:rPr lang="en-US" altLang="en-US" sz="2800" dirty="0" err="1">
                <a:latin typeface="Arial" panose="020B0604020202020204" pitchFamily="34" charset="0"/>
              </a:rPr>
              <a:t>Ymchwilydd</a:t>
            </a:r>
            <a:r>
              <a:rPr lang="en-US" altLang="en-US" sz="2800" dirty="0">
                <a:latin typeface="Arial" panose="020B0604020202020204" pitchFamily="34" charset="0"/>
              </a:rPr>
              <a:t> a </a:t>
            </a:r>
            <a:r>
              <a:rPr lang="en-US" altLang="en-US" sz="2800" dirty="0" err="1">
                <a:latin typeface="Arial" panose="020B0604020202020204" pitchFamily="34" charset="0"/>
              </a:rPr>
              <a:t>Darlithydd</a:t>
            </a:r>
            <a:r>
              <a:rPr lang="en-US" altLang="en-US" dirty="0">
                <a:latin typeface="Arial" panose="020B0604020202020204" pitchFamily="34" charset="0"/>
              </a:rPr>
              <a:t>.</a:t>
            </a:r>
            <a:endParaRPr lang="en-US" altLang="en-US" sz="2800" dirty="0">
              <a:latin typeface="Arial" panose="020B0604020202020204" pitchFamily="34" charset="0"/>
            </a:endParaRPr>
          </a:p>
          <a:p>
            <a:pPr marL="285750" indent="-285750">
              <a:buFontTx/>
              <a:buChar char="-"/>
              <a:defRPr/>
            </a:pPr>
            <a:r>
              <a:rPr lang="en-US" altLang="en-US" sz="2800" dirty="0" err="1">
                <a:latin typeface="Arial" panose="020B0604020202020204" pitchFamily="34" charset="0"/>
              </a:rPr>
              <a:t>Caffaeliad</a:t>
            </a:r>
            <a:r>
              <a:rPr lang="en-US" altLang="en-US" sz="2800" dirty="0">
                <a:latin typeface="Arial" panose="020B0604020202020204" pitchFamily="34" charset="0"/>
              </a:rPr>
              <a:t> </a:t>
            </a:r>
            <a:r>
              <a:rPr lang="en-US" altLang="en-US" sz="2800" dirty="0" err="1">
                <a:latin typeface="Arial" panose="020B0604020202020204" pitchFamily="34" charset="0"/>
              </a:rPr>
              <a:t>iaith</a:t>
            </a:r>
            <a:r>
              <a:rPr lang="en-US" altLang="en-US" sz="2800" dirty="0">
                <a:latin typeface="Arial" panose="020B0604020202020204" pitchFamily="34" charset="0"/>
              </a:rPr>
              <a:t> </a:t>
            </a:r>
            <a:r>
              <a:rPr lang="en-US" altLang="en-US" sz="2800" dirty="0" err="1">
                <a:latin typeface="Arial" panose="020B0604020202020204" pitchFamily="34" charset="0"/>
              </a:rPr>
              <a:t>gyntaf</a:t>
            </a:r>
            <a:r>
              <a:rPr lang="en-US" altLang="en-US" sz="2800" dirty="0">
                <a:latin typeface="Arial" panose="020B0604020202020204" pitchFamily="34" charset="0"/>
              </a:rPr>
              <a:t>;</a:t>
            </a:r>
          </a:p>
          <a:p>
            <a:pPr marL="285750" indent="-285750">
              <a:buFontTx/>
              <a:buChar char="-"/>
              <a:defRPr/>
            </a:pPr>
            <a:r>
              <a:rPr lang="en-US" altLang="en-US" sz="2800" dirty="0" err="1">
                <a:latin typeface="Arial" panose="020B0604020202020204" pitchFamily="34" charset="0"/>
              </a:rPr>
              <a:t>Caffaeliad</a:t>
            </a:r>
            <a:r>
              <a:rPr lang="en-US" altLang="en-US" sz="2800" dirty="0">
                <a:latin typeface="Arial" panose="020B0604020202020204" pitchFamily="34" charset="0"/>
              </a:rPr>
              <a:t> </a:t>
            </a:r>
            <a:r>
              <a:rPr lang="en-US" altLang="en-US" sz="2800" dirty="0" err="1">
                <a:latin typeface="Arial" panose="020B0604020202020204" pitchFamily="34" charset="0"/>
              </a:rPr>
              <a:t>ffonolegol</a:t>
            </a:r>
            <a:r>
              <a:rPr lang="en-US" altLang="en-US" sz="2800" dirty="0">
                <a:latin typeface="Arial" panose="020B0604020202020204" pitchFamily="34" charset="0"/>
              </a:rPr>
              <a:t>;</a:t>
            </a:r>
          </a:p>
          <a:p>
            <a:pPr marL="285750" indent="-285750">
              <a:buFontTx/>
              <a:buChar char="-"/>
              <a:defRPr/>
            </a:pPr>
            <a:r>
              <a:rPr lang="en-US" altLang="en-US" sz="2800" dirty="0">
                <a:latin typeface="Arial" panose="020B0604020202020204" pitchFamily="34" charset="0"/>
              </a:rPr>
              <a:t>Onomatopoeia.</a:t>
            </a:r>
            <a:endParaRPr lang="en-US" sz="2800" dirty="0">
              <a:latin typeface="Arial" panose="020B0604020202020204" pitchFamily="34" charset="0"/>
            </a:endParaRPr>
          </a:p>
          <a:p>
            <a:pPr indent="-228600">
              <a:buFont typeface="Arial" panose="020B0604020202020204" pitchFamily="34" charset="0"/>
              <a:buChar char="•"/>
              <a:defRPr/>
            </a:pPr>
            <a:r>
              <a:rPr lang="en-US" sz="2800" dirty="0">
                <a:solidFill>
                  <a:srgbClr val="0070C0"/>
                </a:solidFill>
                <a:latin typeface="Arial" panose="020B0604020202020204" pitchFamily="34" charset="0"/>
              </a:rPr>
              <a:t>Researcher and Lecturer.</a:t>
            </a:r>
          </a:p>
          <a:p>
            <a:pPr marL="285750" indent="-285750">
              <a:buFontTx/>
              <a:buChar char="-"/>
              <a:defRPr/>
            </a:pPr>
            <a:r>
              <a:rPr lang="en-US" sz="2800" dirty="0">
                <a:solidFill>
                  <a:srgbClr val="0070C0"/>
                </a:solidFill>
                <a:latin typeface="Arial" panose="020B0604020202020204" pitchFamily="34" charset="0"/>
              </a:rPr>
              <a:t>First language acquisition;</a:t>
            </a:r>
          </a:p>
          <a:p>
            <a:pPr marL="285750" indent="-285750">
              <a:buFontTx/>
              <a:buChar char="-"/>
              <a:defRPr/>
            </a:pPr>
            <a:r>
              <a:rPr lang="en-US" sz="2800" dirty="0">
                <a:solidFill>
                  <a:srgbClr val="0070C0"/>
                </a:solidFill>
                <a:latin typeface="Arial" panose="020B0604020202020204" pitchFamily="34" charset="0"/>
              </a:rPr>
              <a:t>Phonological acquisition;</a:t>
            </a:r>
          </a:p>
          <a:p>
            <a:pPr marL="285750" indent="-285750">
              <a:buFontTx/>
              <a:buChar char="-"/>
              <a:defRPr/>
            </a:pPr>
            <a:r>
              <a:rPr lang="en-US" sz="2800" dirty="0">
                <a:solidFill>
                  <a:srgbClr val="0070C0"/>
                </a:solidFill>
                <a:latin typeface="Arial" panose="020B0604020202020204" pitchFamily="34" charset="0"/>
              </a:rPr>
              <a:t>Onomatopoeia.</a:t>
            </a:r>
            <a:endParaRPr lang="en-US" sz="2800" dirty="0">
              <a:solidFill>
                <a:srgbClr val="0070C0"/>
              </a:solidFill>
            </a:endParaRPr>
          </a:p>
        </p:txBody>
      </p:sp>
    </p:spTree>
    <p:extLst>
      <p:ext uri="{BB962C8B-B14F-4D97-AF65-F5344CB8AC3E}">
        <p14:creationId xmlns:p14="http://schemas.microsoft.com/office/powerpoint/2010/main" val="6945559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CFF937-0FD7-764E-B415-EA059349BBC5}"/>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698" name="Title 1"/>
          <p:cNvSpPr>
            <a:spLocks noGrp="1"/>
          </p:cNvSpPr>
          <p:nvPr>
            <p:ph type="title"/>
          </p:nvPr>
        </p:nvSpPr>
        <p:spPr>
          <a:xfrm>
            <a:off x="323528" y="260649"/>
            <a:ext cx="8191822" cy="1368152"/>
          </a:xfrm>
        </p:spPr>
        <p:txBody>
          <a:bodyPr>
            <a:normAutofit/>
          </a:bodyPr>
          <a:lstStyle/>
          <a:p>
            <a:pPr algn="l"/>
            <a:r>
              <a:rPr lang="en-GB" altLang="cy-GB" dirty="0" err="1">
                <a:solidFill>
                  <a:srgbClr val="000000"/>
                </a:solidFill>
                <a:latin typeface="Arial" panose="020B0604020202020204" pitchFamily="34" charset="0"/>
              </a:rPr>
              <a:t>Darllen</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pellach</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Further reading (Moodle)</a:t>
            </a:r>
            <a:endParaRPr lang="cy-GB" altLang="cy-GB" dirty="0">
              <a:solidFill>
                <a:srgbClr val="0070C0"/>
              </a:solidFill>
            </a:endParaRPr>
          </a:p>
        </p:txBody>
      </p:sp>
      <p:sp>
        <p:nvSpPr>
          <p:cNvPr id="29699" name="Content Placeholder 4"/>
          <p:cNvSpPr>
            <a:spLocks noGrp="1"/>
          </p:cNvSpPr>
          <p:nvPr>
            <p:ph idx="1"/>
          </p:nvPr>
        </p:nvSpPr>
        <p:spPr>
          <a:xfrm>
            <a:off x="107504" y="1628801"/>
            <a:ext cx="9036496" cy="4104455"/>
          </a:xfrm>
        </p:spPr>
        <p:txBody>
          <a:bodyPr>
            <a:noAutofit/>
          </a:bodyPr>
          <a:lstStyle/>
          <a:p>
            <a:pPr marL="0" indent="0">
              <a:spcBef>
                <a:spcPct val="0"/>
              </a:spcBef>
              <a:buFontTx/>
              <a:buNone/>
            </a:pPr>
            <a:r>
              <a:rPr lang="en-US" altLang="cy-GB" dirty="0">
                <a:latin typeface="Arial" panose="020B0604020202020204" pitchFamily="34" charset="0"/>
              </a:rPr>
              <a:t>Laing, C. (2016)</a:t>
            </a:r>
            <a:r>
              <a:rPr lang="en-US" altLang="cy-GB" i="1" dirty="0">
                <a:latin typeface="Arial" panose="020B0604020202020204" pitchFamily="34" charset="0"/>
              </a:rPr>
              <a:t> </a:t>
            </a:r>
            <a:r>
              <a:rPr lang="en-GB" altLang="cy-GB" i="1" dirty="0">
                <a:latin typeface="Arial" panose="020B0604020202020204" pitchFamily="34" charset="0"/>
              </a:rPr>
              <a:t>Why baby talk is GOOD for children: Speaking 'motherese' helps them develop language skills much faster. </a:t>
            </a:r>
            <a:r>
              <a:rPr lang="en-GB" altLang="cy-GB" dirty="0">
                <a:latin typeface="Arial" panose="020B0604020202020204" pitchFamily="34" charset="0"/>
              </a:rPr>
              <a:t>Available at: </a:t>
            </a:r>
            <a:r>
              <a:rPr lang="en-GB" altLang="cy-GB" sz="1800" dirty="0">
                <a:latin typeface="Arial" panose="020B0604020202020204" pitchFamily="34" charset="0"/>
                <a:hlinkClick r:id="rId3"/>
              </a:rPr>
              <a:t>https://www.dailymail.co.uk/sciencetech/article-3937814/Why-baby-talk-GOOD-children-Speaking-moth</a:t>
            </a:r>
          </a:p>
          <a:p>
            <a:pPr marL="0" indent="0">
              <a:spcBef>
                <a:spcPct val="0"/>
              </a:spcBef>
              <a:buFontTx/>
              <a:buNone/>
            </a:pPr>
            <a:r>
              <a:rPr lang="en-GB" altLang="cy-GB" sz="1800" dirty="0">
                <a:latin typeface="Arial" panose="020B0604020202020204" pitchFamily="34" charset="0"/>
                <a:hlinkClick r:id="rId3"/>
              </a:rPr>
              <a:t>erese-helps-develop-language-skills-faster.html</a:t>
            </a:r>
            <a:r>
              <a:rPr lang="en-GB" altLang="cy-GB" sz="1800" dirty="0">
                <a:latin typeface="Arial" panose="020B0604020202020204" pitchFamily="34" charset="0"/>
              </a:rPr>
              <a:t> </a:t>
            </a:r>
          </a:p>
          <a:p>
            <a:pPr marL="0" indent="0">
              <a:spcBef>
                <a:spcPct val="0"/>
              </a:spcBef>
              <a:buFontTx/>
              <a:buNone/>
            </a:pPr>
            <a:endParaRPr lang="en-GB" altLang="cy-GB" dirty="0">
              <a:latin typeface="Arial" panose="020B0604020202020204" pitchFamily="34" charset="0"/>
            </a:endParaRPr>
          </a:p>
          <a:p>
            <a:pPr marL="0" indent="0">
              <a:spcBef>
                <a:spcPct val="0"/>
              </a:spcBef>
              <a:buFontTx/>
              <a:buNone/>
            </a:pPr>
            <a:r>
              <a:rPr lang="en-GB" altLang="cy-GB" dirty="0">
                <a:latin typeface="Arial" panose="020B0604020202020204" pitchFamily="34" charset="0"/>
                <a:cs typeface="Arial" panose="020B0604020202020204" pitchFamily="34" charset="0"/>
              </a:rPr>
              <a:t>Laing, C. and </a:t>
            </a:r>
            <a:r>
              <a:rPr lang="en-GB" altLang="cy-GB" dirty="0" err="1">
                <a:latin typeface="Arial" panose="020B0604020202020204" pitchFamily="34" charset="0"/>
                <a:cs typeface="Arial" panose="020B0604020202020204" pitchFamily="34" charset="0"/>
              </a:rPr>
              <a:t>Bergelson</a:t>
            </a:r>
            <a:r>
              <a:rPr lang="en-GB" altLang="cy-GB" dirty="0">
                <a:latin typeface="Arial" panose="020B0604020202020204" pitchFamily="34" charset="0"/>
                <a:cs typeface="Arial" panose="020B0604020202020204" pitchFamily="34" charset="0"/>
              </a:rPr>
              <a:t>, E. (2020) ‘From babble to words: Infants’ early productions match words and objects in their environment’, </a:t>
            </a:r>
            <a:r>
              <a:rPr lang="en-GB" altLang="cy-GB" i="1" dirty="0">
                <a:latin typeface="Arial" panose="020B0604020202020204" pitchFamily="34" charset="0"/>
                <a:cs typeface="Arial" panose="020B0604020202020204" pitchFamily="34" charset="0"/>
              </a:rPr>
              <a:t>Cognitive psychology, </a:t>
            </a:r>
            <a:r>
              <a:rPr lang="en-GB" altLang="cy-GB" dirty="0">
                <a:latin typeface="Arial" panose="020B0604020202020204" pitchFamily="34" charset="0"/>
                <a:cs typeface="Arial" panose="020B0604020202020204" pitchFamily="34" charset="0"/>
              </a:rPr>
              <a:t>122, p.101308.</a:t>
            </a:r>
            <a:endParaRPr lang="cy-GB" altLang="cy-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2945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0516A3-F2A1-6E5B-0993-11BF445E2F71}"/>
              </a:ext>
            </a:extLst>
          </p:cNvPr>
          <p:cNvSpPr/>
          <p:nvPr/>
        </p:nvSpPr>
        <p:spPr>
          <a:xfrm>
            <a:off x="0" y="0"/>
            <a:ext cx="9144000" cy="5733256"/>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746" name="Rectangle 2"/>
          <p:cNvSpPr>
            <a:spLocks noGrp="1" noChangeArrowheads="1"/>
          </p:cNvSpPr>
          <p:nvPr>
            <p:ph type="title"/>
          </p:nvPr>
        </p:nvSpPr>
        <p:spPr>
          <a:xfrm>
            <a:off x="179512" y="318234"/>
            <a:ext cx="8335838" cy="1325563"/>
          </a:xfrm>
        </p:spPr>
        <p:txBody>
          <a:bodyPr>
            <a:noAutofit/>
          </a:bodyPr>
          <a:lstStyle/>
          <a:p>
            <a:pPr algn="ctr" eaLnBrk="1" hangingPunct="1"/>
            <a:r>
              <a:rPr lang="cy-GB" altLang="cy-GB" dirty="0">
                <a:latin typeface="Arial" panose="020B0604020202020204" pitchFamily="34" charset="0"/>
              </a:rPr>
              <a:t>Enwi - </a:t>
            </a:r>
            <a:r>
              <a:rPr lang="cy-GB" altLang="cy-GB" dirty="0">
                <a:solidFill>
                  <a:srgbClr val="000000"/>
                </a:solidFill>
                <a:latin typeface="Arial" panose="020B0604020202020204" pitchFamily="34" charset="0"/>
              </a:rPr>
              <a:t>Y </a:t>
            </a:r>
            <a:r>
              <a:rPr lang="cy-GB" altLang="cy-GB" dirty="0" err="1">
                <a:solidFill>
                  <a:srgbClr val="000000"/>
                </a:solidFill>
                <a:latin typeface="Arial" panose="020B0604020202020204" pitchFamily="34" charset="0"/>
              </a:rPr>
              <a:t>ffrwydriad</a:t>
            </a:r>
            <a:r>
              <a:rPr lang="cy-GB" altLang="cy-GB" dirty="0">
                <a:solidFill>
                  <a:srgbClr val="000000"/>
                </a:solidFill>
                <a:latin typeface="Arial" panose="020B0604020202020204" pitchFamily="34" charset="0"/>
              </a:rPr>
              <a:t> enwi</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Naming - The naming explosion</a:t>
            </a:r>
          </a:p>
        </p:txBody>
      </p:sp>
      <p:sp>
        <p:nvSpPr>
          <p:cNvPr id="7171" name="Rectangle 4"/>
          <p:cNvSpPr>
            <a:spLocks noGrp="1" noChangeArrowheads="1"/>
          </p:cNvSpPr>
          <p:nvPr>
            <p:ph type="body" sz="half" idx="1"/>
          </p:nvPr>
        </p:nvSpPr>
        <p:spPr/>
        <p:txBody>
          <a:bodyPr/>
          <a:lstStyle/>
          <a:p>
            <a:pPr eaLnBrk="1" hangingPunct="1">
              <a:defRPr/>
            </a:pPr>
            <a:r>
              <a:rPr lang="cy-GB" altLang="cy-GB" dirty="0">
                <a:solidFill>
                  <a:srgbClr val="000000"/>
                </a:solidFill>
                <a:latin typeface="Arial" panose="020B0604020202020204" pitchFamily="34" charset="0"/>
              </a:rPr>
              <a:t>Mapio cyflym;</a:t>
            </a:r>
          </a:p>
          <a:p>
            <a:pPr eaLnBrk="1" hangingPunct="1">
              <a:defRPr/>
            </a:pPr>
            <a:r>
              <a:rPr lang="cy-GB" altLang="cy-GB" dirty="0">
                <a:solidFill>
                  <a:srgbClr val="000000"/>
                </a:solidFill>
                <a:latin typeface="Arial" panose="020B0604020202020204" pitchFamily="34" charset="0"/>
              </a:rPr>
              <a:t>Gor gyffredinoli morffolegol;</a:t>
            </a:r>
          </a:p>
          <a:p>
            <a:pPr eaLnBrk="1" hangingPunct="1">
              <a:defRPr/>
            </a:pPr>
            <a:r>
              <a:rPr lang="cy-GB" altLang="cy-GB" dirty="0">
                <a:solidFill>
                  <a:srgbClr val="000000"/>
                </a:solidFill>
                <a:latin typeface="Arial" panose="020B0604020202020204" pitchFamily="34" charset="0"/>
              </a:rPr>
              <a:t>Gor ymestyniadau semanteg;</a:t>
            </a:r>
          </a:p>
          <a:p>
            <a:pPr eaLnBrk="1" hangingPunct="1">
              <a:defRPr/>
            </a:pPr>
            <a:r>
              <a:rPr lang="cy-GB" altLang="cy-GB" dirty="0">
                <a:solidFill>
                  <a:srgbClr val="000000"/>
                </a:solidFill>
                <a:latin typeface="Arial" panose="020B0604020202020204" pitchFamily="34" charset="0"/>
              </a:rPr>
              <a:t>Y broblem </a:t>
            </a:r>
            <a:r>
              <a:rPr lang="cy-GB" altLang="cy-GB" i="1" dirty="0">
                <a:solidFill>
                  <a:srgbClr val="000000"/>
                </a:solidFill>
                <a:latin typeface="Arial" panose="020B0604020202020204" pitchFamily="34" charset="0"/>
              </a:rPr>
              <a:t>Gavagai</a:t>
            </a:r>
            <a:r>
              <a:rPr lang="cy-GB" altLang="cy-GB" dirty="0">
                <a:solidFill>
                  <a:srgbClr val="000000"/>
                </a:solidFill>
                <a:latin typeface="Arial" panose="020B0604020202020204" pitchFamily="34" charset="0"/>
              </a:rPr>
              <a:t> problem (Quine, 1960).</a:t>
            </a:r>
          </a:p>
          <a:p>
            <a:pPr marL="0" indent="0" eaLnBrk="1" hangingPunct="1">
              <a:lnSpc>
                <a:spcPct val="90000"/>
              </a:lnSpc>
              <a:buFontTx/>
              <a:buNone/>
              <a:defRPr/>
            </a:pPr>
            <a:endParaRPr lang="cy-GB" altLang="cy-GB" sz="2000" dirty="0"/>
          </a:p>
        </p:txBody>
      </p:sp>
      <p:sp>
        <p:nvSpPr>
          <p:cNvPr id="7172" name="Rectangle 5"/>
          <p:cNvSpPr>
            <a:spLocks noGrp="1" noChangeArrowheads="1"/>
          </p:cNvSpPr>
          <p:nvPr>
            <p:ph type="body" sz="half" idx="2"/>
          </p:nvPr>
        </p:nvSpPr>
        <p:spPr/>
        <p:txBody>
          <a:bodyPr/>
          <a:lstStyle/>
          <a:p>
            <a:pPr eaLnBrk="1" hangingPunct="1">
              <a:defRPr/>
            </a:pPr>
            <a:r>
              <a:rPr lang="en-GB" altLang="cy-GB" dirty="0">
                <a:solidFill>
                  <a:srgbClr val="0070C0"/>
                </a:solidFill>
                <a:latin typeface="Arial" panose="020B0604020202020204" pitchFamily="34" charset="0"/>
              </a:rPr>
              <a:t>Fast mapping;</a:t>
            </a:r>
          </a:p>
          <a:p>
            <a:pPr eaLnBrk="1" hangingPunct="1">
              <a:defRPr/>
            </a:pPr>
            <a:r>
              <a:rPr lang="en-GB" altLang="cy-GB" dirty="0">
                <a:solidFill>
                  <a:srgbClr val="0070C0"/>
                </a:solidFill>
                <a:latin typeface="Arial" panose="020B0604020202020204" pitchFamily="34" charset="0"/>
              </a:rPr>
              <a:t>Morphological overgeneralisations ;</a:t>
            </a:r>
          </a:p>
          <a:p>
            <a:pPr eaLnBrk="1" hangingPunct="1">
              <a:defRPr/>
            </a:pPr>
            <a:r>
              <a:rPr lang="en-GB" altLang="cy-GB" dirty="0">
                <a:solidFill>
                  <a:srgbClr val="0070C0"/>
                </a:solidFill>
                <a:latin typeface="Arial" panose="020B0604020202020204" pitchFamily="34" charset="0"/>
              </a:rPr>
              <a:t>Semantic overextensions;</a:t>
            </a:r>
          </a:p>
          <a:p>
            <a:pPr eaLnBrk="1" hangingPunct="1">
              <a:defRPr/>
            </a:pPr>
            <a:r>
              <a:rPr lang="en-GB" altLang="cy-GB" i="1" dirty="0" err="1">
                <a:solidFill>
                  <a:srgbClr val="0070C0"/>
                </a:solidFill>
                <a:latin typeface="Arial" panose="020B0604020202020204" pitchFamily="34" charset="0"/>
              </a:rPr>
              <a:t>Gavagai</a:t>
            </a:r>
            <a:r>
              <a:rPr lang="en-GB" altLang="cy-GB" dirty="0">
                <a:solidFill>
                  <a:srgbClr val="0070C0"/>
                </a:solidFill>
                <a:latin typeface="Arial" panose="020B0604020202020204" pitchFamily="34" charset="0"/>
              </a:rPr>
              <a:t> problem (Quine, 1960).</a:t>
            </a:r>
          </a:p>
          <a:p>
            <a:pPr marL="0" indent="0" algn="r" eaLnBrk="1" hangingPunct="1">
              <a:buFontTx/>
              <a:buNone/>
              <a:defRPr/>
            </a:pPr>
            <a:r>
              <a:rPr lang="en-GB" altLang="cy-GB" sz="2000" dirty="0">
                <a:solidFill>
                  <a:srgbClr val="0070C0"/>
                </a:solidFill>
                <a:latin typeface="Arial" panose="020B0604020202020204" pitchFamily="34" charset="0"/>
              </a:rPr>
              <a:t>(Saxton, 2014)</a:t>
            </a:r>
          </a:p>
          <a:p>
            <a:pPr marL="0" indent="0" eaLnBrk="1" hangingPunct="1">
              <a:lnSpc>
                <a:spcPct val="90000"/>
              </a:lnSpc>
              <a:buFontTx/>
              <a:buNone/>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6540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mph" presetSubtype="0" fill="hold" grpId="0" nodeType="clickEffect">
                                  <p:stCondLst>
                                    <p:cond delay="0"/>
                                  </p:stCondLst>
                                  <p:childTnLst>
                                    <p:anim calcmode="discrete" valueType="str">
                                      <p:cBhvr override="childStyle">
                                        <p:cTn id="6" dur="2000" fill="hold"/>
                                        <p:tgtEl>
                                          <p:spTgt spid="31746"/>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850107-D6BD-76AE-76A0-5FD6BA22DF32}"/>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467544" y="365127"/>
            <a:ext cx="8047806" cy="1119657"/>
          </a:xfrm>
        </p:spPr>
        <p:txBody>
          <a:bodyPr>
            <a:noAutofit/>
          </a:bodyPr>
          <a:lstStyle/>
          <a:p>
            <a:r>
              <a:rPr lang="en-GB" altLang="cy-GB" dirty="0" err="1">
                <a:solidFill>
                  <a:srgbClr val="000000"/>
                </a:solidFill>
                <a:latin typeface="Arial" panose="020B0604020202020204" pitchFamily="34" charset="0"/>
              </a:rPr>
              <a:t>Mapio</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cyflym</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Fast mapping</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2060848"/>
            <a:ext cx="4335338" cy="3600400"/>
          </a:xfrm>
        </p:spPr>
        <p:txBody>
          <a:bodyPr>
            <a:normAutofit/>
          </a:bodyPr>
          <a:lstStyle/>
          <a:p>
            <a:pPr marL="0" indent="0">
              <a:buFontTx/>
              <a:buNone/>
              <a:defRPr/>
            </a:pPr>
            <a:r>
              <a:rPr lang="cy-GB" i="1" dirty="0">
                <a:latin typeface="Arial" panose="020B0604020202020204" pitchFamily="34" charset="0"/>
                <a:cs typeface="Arial" panose="020B0604020202020204" pitchFamily="34" charset="0"/>
              </a:rPr>
              <a:t>“y gallu i gaffael gair yn gyflym heb lawer o wybodaeth” </a:t>
            </a:r>
          </a:p>
          <a:p>
            <a:pPr marL="0" indent="0" algn="r">
              <a:buFontTx/>
              <a:buNone/>
              <a:defRPr/>
            </a:pPr>
            <a:r>
              <a:rPr lang="cy-GB" sz="1800" dirty="0">
                <a:latin typeface="Arial" panose="020B0604020202020204" pitchFamily="34" charset="0"/>
                <a:cs typeface="Arial" panose="020B0604020202020204" pitchFamily="34" charset="0"/>
              </a:rPr>
              <a:t>(</a:t>
            </a:r>
            <a:r>
              <a:rPr lang="cy-GB" sz="1800" dirty="0" err="1">
                <a:latin typeface="Arial" panose="020B0604020202020204" pitchFamily="34" charset="0"/>
                <a:cs typeface="Arial" panose="020B0604020202020204" pitchFamily="34" charset="0"/>
              </a:rPr>
              <a:t>Gelman</a:t>
            </a:r>
            <a:r>
              <a:rPr lang="cy-GB" sz="1800" dirty="0">
                <a:latin typeface="Arial" panose="020B0604020202020204" pitchFamily="34" charset="0"/>
                <a:cs typeface="Arial" panose="020B0604020202020204" pitchFamily="34" charset="0"/>
              </a:rPr>
              <a:t> a </a:t>
            </a:r>
            <a:r>
              <a:rPr lang="cy-GB" sz="1800" dirty="0" err="1">
                <a:latin typeface="Arial" panose="020B0604020202020204" pitchFamily="34" charset="0"/>
                <a:cs typeface="Arial" panose="020B0604020202020204" pitchFamily="34" charset="0"/>
              </a:rPr>
              <a:t>Brandone</a:t>
            </a:r>
            <a:r>
              <a:rPr lang="cy-GB" sz="1800" dirty="0">
                <a:latin typeface="Arial" panose="020B0604020202020204" pitchFamily="34" charset="0"/>
                <a:cs typeface="Arial" panose="020B0604020202020204" pitchFamily="34" charset="0"/>
              </a:rPr>
              <a:t>, 2010, t. 1).</a:t>
            </a:r>
          </a:p>
          <a:p>
            <a:pPr marL="0" indent="0">
              <a:buFontTx/>
              <a:buNone/>
              <a:defRPr/>
            </a:pPr>
            <a:endParaRPr lang="cy-GB" dirty="0">
              <a:latin typeface="Arial" panose="020B0604020202020204" pitchFamily="34" charset="0"/>
              <a:cs typeface="Arial" panose="020B0604020202020204" pitchFamily="34" charset="0"/>
            </a:endParaRPr>
          </a:p>
          <a:p>
            <a:pPr marL="0" indent="0">
              <a:buFontTx/>
              <a:buNone/>
              <a:defRPr/>
            </a:pPr>
            <a:r>
              <a:rPr lang="cy-GB" dirty="0">
                <a:latin typeface="Arial" panose="020B0604020202020204" pitchFamily="34" charset="0"/>
                <a:cs typeface="Arial" panose="020B0604020202020204" pitchFamily="34" charset="0"/>
              </a:rPr>
              <a:t>“</a:t>
            </a:r>
            <a:r>
              <a:rPr lang="cy-GB" i="1" dirty="0">
                <a:latin typeface="Arial" panose="020B0604020202020204" pitchFamily="34" charset="0"/>
                <a:cs typeface="Arial" panose="020B0604020202020204" pitchFamily="34" charset="0"/>
              </a:rPr>
              <a:t>dewiniaeth dysgu geiriau</a:t>
            </a:r>
            <a:r>
              <a:rPr lang="cy-GB" dirty="0">
                <a:latin typeface="Arial" panose="020B0604020202020204" pitchFamily="34" charset="0"/>
                <a:cs typeface="Arial" panose="020B0604020202020204" pitchFamily="34" charset="0"/>
              </a:rPr>
              <a:t>” </a:t>
            </a:r>
          </a:p>
          <a:p>
            <a:pPr marL="0" indent="0" algn="r">
              <a:buFontTx/>
              <a:buNone/>
              <a:defRPr/>
            </a:pPr>
            <a:r>
              <a:rPr lang="cy-GB" sz="1800" dirty="0">
                <a:latin typeface="Arial" panose="020B0604020202020204" pitchFamily="34" charset="0"/>
                <a:cs typeface="Arial" panose="020B0604020202020204" pitchFamily="34" charset="0"/>
              </a:rPr>
              <a:t>(</a:t>
            </a:r>
            <a:r>
              <a:rPr lang="cy-GB" sz="1800" dirty="0" err="1">
                <a:latin typeface="Arial" panose="020B0604020202020204" pitchFamily="34" charset="0"/>
                <a:cs typeface="Arial" panose="020B0604020202020204" pitchFamily="34" charset="0"/>
              </a:rPr>
              <a:t>Carey</a:t>
            </a:r>
            <a:r>
              <a:rPr lang="cy-GB" sz="1800" dirty="0">
                <a:latin typeface="Arial" panose="020B0604020202020204" pitchFamily="34" charset="0"/>
                <a:cs typeface="Arial" panose="020B0604020202020204" pitchFamily="34" charset="0"/>
              </a:rPr>
              <a:t>, 1978).</a:t>
            </a:r>
          </a:p>
        </p:txBody>
      </p:sp>
      <p:sp>
        <p:nvSpPr>
          <p:cNvPr id="4" name="Content Placeholder 3"/>
          <p:cNvSpPr>
            <a:spLocks noGrp="1"/>
          </p:cNvSpPr>
          <p:nvPr>
            <p:ph sz="half" idx="2"/>
          </p:nvPr>
        </p:nvSpPr>
        <p:spPr>
          <a:xfrm>
            <a:off x="4629150" y="2060848"/>
            <a:ext cx="4407346" cy="3744415"/>
          </a:xfrm>
        </p:spPr>
        <p:txBody>
          <a:bodyPr>
            <a:normAutofit/>
          </a:bodyPr>
          <a:lstStyle/>
          <a:p>
            <a:pPr marL="0" indent="0">
              <a:buFontTx/>
              <a:buNone/>
              <a:defRPr/>
            </a:pPr>
            <a:r>
              <a:rPr lang="cy-GB" i="1" dirty="0">
                <a:solidFill>
                  <a:srgbClr val="0070C0"/>
                </a:solidFill>
                <a:latin typeface="Arial" panose="020B0604020202020204" pitchFamily="34" charset="0"/>
                <a:cs typeface="Arial" panose="020B0604020202020204" pitchFamily="34" charset="0"/>
              </a:rPr>
              <a:t>“the </a:t>
            </a:r>
            <a:r>
              <a:rPr lang="cy-GB" i="1" dirty="0" err="1">
                <a:solidFill>
                  <a:srgbClr val="0070C0"/>
                </a:solidFill>
                <a:latin typeface="Arial" panose="020B0604020202020204" pitchFamily="34" charset="0"/>
                <a:cs typeface="Arial" panose="020B0604020202020204" pitchFamily="34" charset="0"/>
              </a:rPr>
              <a:t>ability</a:t>
            </a:r>
            <a:r>
              <a:rPr lang="cy-GB" i="1" dirty="0">
                <a:solidFill>
                  <a:srgbClr val="0070C0"/>
                </a:solidFill>
                <a:latin typeface="Arial" panose="020B0604020202020204" pitchFamily="34" charset="0"/>
                <a:cs typeface="Arial" panose="020B0604020202020204" pitchFamily="34" charset="0"/>
              </a:rPr>
              <a:t> to </a:t>
            </a:r>
            <a:r>
              <a:rPr lang="cy-GB" i="1" dirty="0" err="1">
                <a:solidFill>
                  <a:srgbClr val="0070C0"/>
                </a:solidFill>
                <a:latin typeface="Arial" panose="020B0604020202020204" pitchFamily="34" charset="0"/>
                <a:cs typeface="Arial" panose="020B0604020202020204" pitchFamily="34" charset="0"/>
              </a:rPr>
              <a:t>acquire</a:t>
            </a:r>
            <a:r>
              <a:rPr lang="cy-GB" i="1" dirty="0">
                <a:solidFill>
                  <a:srgbClr val="0070C0"/>
                </a:solidFill>
                <a:latin typeface="Arial" panose="020B0604020202020204" pitchFamily="34" charset="0"/>
                <a:cs typeface="Arial" panose="020B0604020202020204" pitchFamily="34" charset="0"/>
              </a:rPr>
              <a:t> a </a:t>
            </a:r>
            <a:r>
              <a:rPr lang="cy-GB" i="1" dirty="0" err="1">
                <a:solidFill>
                  <a:srgbClr val="0070C0"/>
                </a:solidFill>
                <a:latin typeface="Arial" panose="020B0604020202020204" pitchFamily="34" charset="0"/>
                <a:cs typeface="Arial" panose="020B0604020202020204" pitchFamily="34" charset="0"/>
              </a:rPr>
              <a:t>word</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rapidly</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on</a:t>
            </a:r>
            <a:r>
              <a:rPr lang="cy-GB" i="1" dirty="0">
                <a:solidFill>
                  <a:srgbClr val="0070C0"/>
                </a:solidFill>
                <a:latin typeface="Arial" panose="020B0604020202020204" pitchFamily="34" charset="0"/>
                <a:cs typeface="Arial" panose="020B0604020202020204" pitchFamily="34" charset="0"/>
              </a:rPr>
              <a:t> the </a:t>
            </a:r>
            <a:r>
              <a:rPr lang="cy-GB" i="1" dirty="0" err="1">
                <a:solidFill>
                  <a:srgbClr val="0070C0"/>
                </a:solidFill>
                <a:latin typeface="Arial" panose="020B0604020202020204" pitchFamily="34" charset="0"/>
                <a:cs typeface="Arial" panose="020B0604020202020204" pitchFamily="34" charset="0"/>
              </a:rPr>
              <a:t>basis</a:t>
            </a:r>
            <a:r>
              <a:rPr lang="cy-GB" i="1" dirty="0">
                <a:solidFill>
                  <a:srgbClr val="0070C0"/>
                </a:solidFill>
                <a:latin typeface="Arial" panose="020B0604020202020204" pitchFamily="34" charset="0"/>
                <a:cs typeface="Arial" panose="020B0604020202020204" pitchFamily="34" charset="0"/>
              </a:rPr>
              <a:t> of minimal </a:t>
            </a:r>
            <a:r>
              <a:rPr lang="cy-GB" i="1" dirty="0" err="1">
                <a:solidFill>
                  <a:srgbClr val="0070C0"/>
                </a:solidFill>
                <a:latin typeface="Arial" panose="020B0604020202020204" pitchFamily="34" charset="0"/>
                <a:cs typeface="Arial" panose="020B0604020202020204" pitchFamily="34" charset="0"/>
              </a:rPr>
              <a:t>information</a:t>
            </a:r>
            <a:r>
              <a:rPr lang="cy-GB"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Gelman</a:t>
            </a:r>
            <a:r>
              <a:rPr lang="cy-GB" sz="1800" dirty="0">
                <a:solidFill>
                  <a:srgbClr val="0070C0"/>
                </a:solidFill>
                <a:latin typeface="Arial" panose="020B0604020202020204" pitchFamily="34" charset="0"/>
                <a:cs typeface="Arial" panose="020B0604020202020204" pitchFamily="34" charset="0"/>
              </a:rPr>
              <a:t> and </a:t>
            </a:r>
            <a:r>
              <a:rPr lang="cy-GB" sz="1800" dirty="0" err="1">
                <a:solidFill>
                  <a:srgbClr val="0070C0"/>
                </a:solidFill>
                <a:latin typeface="Arial" panose="020B0604020202020204" pitchFamily="34" charset="0"/>
                <a:cs typeface="Arial" panose="020B0604020202020204" pitchFamily="34" charset="0"/>
              </a:rPr>
              <a:t>Brandone</a:t>
            </a:r>
            <a:r>
              <a:rPr lang="cy-GB" sz="1800" dirty="0">
                <a:solidFill>
                  <a:srgbClr val="0070C0"/>
                </a:solidFill>
                <a:latin typeface="Arial" panose="020B0604020202020204" pitchFamily="34" charset="0"/>
                <a:cs typeface="Arial" panose="020B0604020202020204" pitchFamily="34" charset="0"/>
              </a:rPr>
              <a:t>, 2010, p. 1).</a:t>
            </a:r>
          </a:p>
          <a:p>
            <a:pPr marL="0" indent="0">
              <a:buFontTx/>
              <a:buNone/>
              <a:defRPr/>
            </a:pPr>
            <a:endParaRPr lang="cy-GB" dirty="0">
              <a:solidFill>
                <a:srgbClr val="0070C0"/>
              </a:solidFill>
              <a:latin typeface="Arial" panose="020B0604020202020204" pitchFamily="34" charset="0"/>
              <a:cs typeface="Arial" panose="020B0604020202020204" pitchFamily="34" charset="0"/>
            </a:endParaRPr>
          </a:p>
          <a:p>
            <a:pPr marL="0" indent="0">
              <a:buFontTx/>
              <a:buNone/>
              <a:defRPr/>
            </a:pPr>
            <a:r>
              <a:rPr lang="cy-GB" dirty="0">
                <a:solidFill>
                  <a:srgbClr val="0070C0"/>
                </a:solidFill>
                <a:latin typeface="Arial" panose="020B0604020202020204" pitchFamily="34" charset="0"/>
                <a:cs typeface="Arial" panose="020B0604020202020204" pitchFamily="34" charset="0"/>
              </a:rPr>
              <a:t>“</a:t>
            </a:r>
            <a:r>
              <a:rPr lang="cy-GB" i="1" dirty="0" err="1">
                <a:solidFill>
                  <a:srgbClr val="0070C0"/>
                </a:solidFill>
                <a:latin typeface="Arial" panose="020B0604020202020204" pitchFamily="34" charset="0"/>
                <a:cs typeface="Arial" panose="020B0604020202020204" pitchFamily="34" charset="0"/>
              </a:rPr>
              <a:t>word-learning</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wizardry</a:t>
            </a:r>
            <a:r>
              <a:rPr lang="cy-GB"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Carey</a:t>
            </a:r>
            <a:r>
              <a:rPr lang="cy-GB" sz="1800" dirty="0">
                <a:solidFill>
                  <a:srgbClr val="0070C0"/>
                </a:solidFill>
                <a:latin typeface="Arial" panose="020B0604020202020204" pitchFamily="34" charset="0"/>
                <a:cs typeface="Arial" panose="020B0604020202020204" pitchFamily="34" charset="0"/>
              </a:rPr>
              <a:t>, 1978).</a:t>
            </a:r>
          </a:p>
        </p:txBody>
      </p:sp>
    </p:spTree>
    <p:extLst>
      <p:ext uri="{BB962C8B-B14F-4D97-AF65-F5344CB8AC3E}">
        <p14:creationId xmlns:p14="http://schemas.microsoft.com/office/powerpoint/2010/main" val="23479302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072E5F-8606-F873-94B2-0338B68271FD}"/>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395536" y="365127"/>
            <a:ext cx="8119814" cy="831625"/>
          </a:xfrm>
        </p:spPr>
        <p:txBody>
          <a:bodyPr>
            <a:noAutofit/>
          </a:bodyPr>
          <a:lstStyle/>
          <a:p>
            <a:r>
              <a:rPr lang="en-GB" altLang="cy-GB" dirty="0" err="1">
                <a:solidFill>
                  <a:srgbClr val="000000"/>
                </a:solidFill>
                <a:latin typeface="Arial" panose="020B0604020202020204" pitchFamily="34" charset="0"/>
              </a:rPr>
              <a:t>Mapio</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cyflym</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Fast mapping</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628800"/>
            <a:ext cx="4335338" cy="4032448"/>
          </a:xfrm>
        </p:spPr>
        <p:txBody>
          <a:bodyPr>
            <a:normAutofit/>
          </a:bodyPr>
          <a:lstStyle/>
          <a:p>
            <a:pPr>
              <a:defRPr/>
            </a:pPr>
            <a:r>
              <a:rPr lang="cy-GB" dirty="0">
                <a:latin typeface="Arial" panose="020B0604020202020204" pitchFamily="34" charset="0"/>
                <a:cs typeface="Arial" panose="020B0604020202020204" pitchFamily="34" charset="0"/>
              </a:rPr>
              <a:t>Rhwng 18 mis a 6 oed, mae plant yn dysgu 9 gair y dydd, </a:t>
            </a:r>
            <a:r>
              <a:rPr lang="cy-GB" b="1" dirty="0">
                <a:latin typeface="Arial" panose="020B0604020202020204" pitchFamily="34" charset="0"/>
                <a:cs typeface="Arial" panose="020B0604020202020204" pitchFamily="34" charset="0"/>
              </a:rPr>
              <a:t>bob</a:t>
            </a:r>
            <a:r>
              <a:rPr lang="cy-GB" dirty="0">
                <a:latin typeface="Arial" panose="020B0604020202020204" pitchFamily="34" charset="0"/>
                <a:cs typeface="Arial" panose="020B0604020202020204" pitchFamily="34" charset="0"/>
              </a:rPr>
              <a:t> dydd;</a:t>
            </a:r>
          </a:p>
          <a:p>
            <a:pPr>
              <a:defRPr/>
            </a:pPr>
            <a:r>
              <a:rPr lang="cy-GB" dirty="0">
                <a:latin typeface="Arial" panose="020B0604020202020204" pitchFamily="34" charset="0"/>
                <a:cs typeface="Arial" panose="020B0604020202020204" pitchFamily="34" charset="0"/>
              </a:rPr>
              <a:t>6 oed - geirfa o </a:t>
            </a:r>
            <a:r>
              <a:rPr lang="cy-GB" sz="2000" dirty="0">
                <a:latin typeface="Arial" panose="020B0604020202020204" pitchFamily="34" charset="0"/>
                <a:cs typeface="Arial" panose="020B0604020202020204" pitchFamily="34" charset="0"/>
              </a:rPr>
              <a:t>(tua) </a:t>
            </a:r>
            <a:r>
              <a:rPr lang="cy-GB" dirty="0">
                <a:latin typeface="Arial" panose="020B0604020202020204" pitchFamily="34" charset="0"/>
                <a:cs typeface="Arial" panose="020B0604020202020204" pitchFamily="34" charset="0"/>
              </a:rPr>
              <a:t>14,000 gair;</a:t>
            </a:r>
          </a:p>
          <a:p>
            <a:pPr>
              <a:defRPr/>
            </a:pPr>
            <a:r>
              <a:rPr lang="cy-GB" dirty="0">
                <a:latin typeface="Arial" panose="020B0604020202020204" pitchFamily="34" charset="0"/>
                <a:cs typeface="Arial" panose="020B0604020202020204" pitchFamily="34" charset="0"/>
              </a:rPr>
              <a:t>Ar yr un pryd, maent hefyd yn gweithio allan ystyr y geiriau hyn.</a:t>
            </a:r>
          </a:p>
        </p:txBody>
      </p:sp>
      <p:sp>
        <p:nvSpPr>
          <p:cNvPr id="4" name="Content Placeholder 3"/>
          <p:cNvSpPr>
            <a:spLocks noGrp="1"/>
          </p:cNvSpPr>
          <p:nvPr>
            <p:ph sz="half" idx="2"/>
          </p:nvPr>
        </p:nvSpPr>
        <p:spPr>
          <a:xfrm>
            <a:off x="4427984" y="1628800"/>
            <a:ext cx="4608512" cy="4176463"/>
          </a:xfrm>
        </p:spPr>
        <p:txBody>
          <a:bodyPr>
            <a:normAutofit/>
          </a:bodyPr>
          <a:lstStyle/>
          <a:p>
            <a:pPr>
              <a:defRPr/>
            </a:pPr>
            <a:r>
              <a:rPr lang="cy-GB" dirty="0" err="1">
                <a:solidFill>
                  <a:srgbClr val="0070C0"/>
                </a:solidFill>
                <a:latin typeface="Arial" panose="020B0604020202020204" pitchFamily="34" charset="0"/>
                <a:cs typeface="Arial" panose="020B0604020202020204" pitchFamily="34" charset="0"/>
              </a:rPr>
              <a:t>Between</a:t>
            </a:r>
            <a:r>
              <a:rPr lang="cy-GB" dirty="0">
                <a:solidFill>
                  <a:srgbClr val="0070C0"/>
                </a:solidFill>
                <a:latin typeface="Arial" panose="020B0604020202020204" pitchFamily="34" charset="0"/>
                <a:cs typeface="Arial" panose="020B0604020202020204" pitchFamily="34" charset="0"/>
              </a:rPr>
              <a:t> 18 </a:t>
            </a:r>
            <a:r>
              <a:rPr lang="cy-GB" dirty="0" err="1">
                <a:solidFill>
                  <a:srgbClr val="0070C0"/>
                </a:solidFill>
                <a:latin typeface="Arial" panose="020B0604020202020204" pitchFamily="34" charset="0"/>
                <a:cs typeface="Arial" panose="020B0604020202020204" pitchFamily="34" charset="0"/>
              </a:rPr>
              <a:t>months</a:t>
            </a:r>
            <a:r>
              <a:rPr lang="cy-GB" dirty="0">
                <a:solidFill>
                  <a:srgbClr val="0070C0"/>
                </a:solidFill>
                <a:latin typeface="Arial" panose="020B0604020202020204" pitchFamily="34" charset="0"/>
                <a:cs typeface="Arial" panose="020B0604020202020204" pitchFamily="34" charset="0"/>
              </a:rPr>
              <a:t> and 6 </a:t>
            </a:r>
            <a:r>
              <a:rPr lang="cy-GB" dirty="0" err="1">
                <a:solidFill>
                  <a:srgbClr val="0070C0"/>
                </a:solidFill>
                <a:latin typeface="Arial" panose="020B0604020202020204" pitchFamily="34" charset="0"/>
                <a:cs typeface="Arial" panose="020B0604020202020204" pitchFamily="34" charset="0"/>
              </a:rPr>
              <a:t>years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children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learn</a:t>
            </a:r>
            <a:r>
              <a:rPr lang="cy-GB" dirty="0">
                <a:solidFill>
                  <a:srgbClr val="0070C0"/>
                </a:solidFill>
                <a:latin typeface="Arial" panose="020B0604020202020204" pitchFamily="34" charset="0"/>
                <a:cs typeface="Arial" panose="020B0604020202020204" pitchFamily="34" charset="0"/>
              </a:rPr>
              <a:t> 9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 a </a:t>
            </a:r>
            <a:r>
              <a:rPr lang="cy-GB" dirty="0" err="1">
                <a:solidFill>
                  <a:srgbClr val="0070C0"/>
                </a:solidFill>
                <a:latin typeface="Arial" panose="020B0604020202020204" pitchFamily="34" charset="0"/>
                <a:cs typeface="Arial" panose="020B0604020202020204" pitchFamily="34" charset="0"/>
              </a:rPr>
              <a:t>day</a:t>
            </a:r>
            <a:r>
              <a:rPr lang="cy-GB"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every</a:t>
            </a:r>
            <a:r>
              <a:rPr lang="cy-GB" b="1"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day</a:t>
            </a:r>
            <a:r>
              <a:rPr lang="cy-GB" dirty="0">
                <a:solidFill>
                  <a:srgbClr val="0070C0"/>
                </a:solidFill>
                <a:latin typeface="Arial" panose="020B0604020202020204" pitchFamily="34" charset="0"/>
                <a:cs typeface="Arial" panose="020B0604020202020204" pitchFamily="34" charset="0"/>
              </a:rPr>
              <a:t>;</a:t>
            </a:r>
          </a:p>
          <a:p>
            <a:pPr>
              <a:defRPr/>
            </a:pPr>
            <a:r>
              <a:rPr lang="cy-GB" dirty="0">
                <a:solidFill>
                  <a:srgbClr val="0070C0"/>
                </a:solidFill>
                <a:latin typeface="Arial" panose="020B0604020202020204" pitchFamily="34" charset="0"/>
                <a:cs typeface="Arial" panose="020B0604020202020204" pitchFamily="34" charset="0"/>
              </a:rPr>
              <a:t>At 6 </a:t>
            </a:r>
            <a:r>
              <a:rPr lang="cy-GB" dirty="0" err="1">
                <a:solidFill>
                  <a:srgbClr val="0070C0"/>
                </a:solidFill>
                <a:latin typeface="Arial" panose="020B0604020202020204" pitchFamily="34" charset="0"/>
                <a:cs typeface="Arial" panose="020B0604020202020204" pitchFamily="34" charset="0"/>
              </a:rPr>
              <a:t>years</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vocabulary</a:t>
            </a:r>
            <a:r>
              <a:rPr lang="cy-GB" dirty="0">
                <a:solidFill>
                  <a:srgbClr val="0070C0"/>
                </a:solidFill>
                <a:latin typeface="Arial" panose="020B0604020202020204" pitchFamily="34" charset="0"/>
                <a:cs typeface="Arial" panose="020B0604020202020204" pitchFamily="34" charset="0"/>
              </a:rPr>
              <a:t> of </a:t>
            </a:r>
          </a:p>
          <a:p>
            <a:pPr marL="0" indent="0">
              <a:buNone/>
              <a:defRPr/>
            </a:pPr>
            <a:r>
              <a:rPr lang="cy-GB" dirty="0">
                <a:solidFill>
                  <a:srgbClr val="0070C0"/>
                </a:solidFill>
                <a:latin typeface="Arial" panose="020B0604020202020204" pitchFamily="34" charset="0"/>
                <a:cs typeface="Arial" panose="020B0604020202020204" pitchFamily="34" charset="0"/>
              </a:rPr>
              <a:t>   14,000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 </a:t>
            </a:r>
            <a:r>
              <a:rPr lang="cy-GB" sz="2000" dirty="0">
                <a:solidFill>
                  <a:srgbClr val="0070C0"/>
                </a:solidFill>
                <a:latin typeface="Arial" panose="020B0604020202020204" pitchFamily="34" charset="0"/>
                <a:cs typeface="Arial" panose="020B0604020202020204" pitchFamily="34" charset="0"/>
              </a:rPr>
              <a:t>(</a:t>
            </a:r>
            <a:r>
              <a:rPr lang="cy-GB" sz="2000" dirty="0" err="1">
                <a:solidFill>
                  <a:srgbClr val="0070C0"/>
                </a:solidFill>
                <a:latin typeface="Arial" panose="020B0604020202020204" pitchFamily="34" charset="0"/>
                <a:cs typeface="Arial" panose="020B0604020202020204" pitchFamily="34" charset="0"/>
              </a:rPr>
              <a:t>approx</a:t>
            </a:r>
            <a:r>
              <a:rPr lang="cy-GB" sz="2000" dirty="0">
                <a:solidFill>
                  <a:srgbClr val="0070C0"/>
                </a:solidFill>
                <a:latin typeface="Arial" panose="020B0604020202020204" pitchFamily="34" charset="0"/>
                <a:cs typeface="Arial" panose="020B0604020202020204" pitchFamily="34" charset="0"/>
              </a:rPr>
              <a:t>.);</a:t>
            </a:r>
          </a:p>
          <a:p>
            <a:pPr>
              <a:defRPr/>
            </a:pPr>
            <a:r>
              <a:rPr lang="cy-GB" dirty="0">
                <a:solidFill>
                  <a:srgbClr val="0070C0"/>
                </a:solidFill>
                <a:latin typeface="Arial" panose="020B0604020202020204" pitchFamily="34" charset="0"/>
                <a:cs typeface="Arial" panose="020B0604020202020204" pitchFamily="34" charset="0"/>
              </a:rPr>
              <a:t>At the </a:t>
            </a:r>
            <a:r>
              <a:rPr lang="cy-GB" dirty="0" err="1">
                <a:solidFill>
                  <a:srgbClr val="0070C0"/>
                </a:solidFill>
                <a:latin typeface="Arial" panose="020B0604020202020204" pitchFamily="34" charset="0"/>
                <a:cs typeface="Arial" panose="020B0604020202020204" pitchFamily="34" charset="0"/>
              </a:rPr>
              <a:t>same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time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they</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are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also</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working</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out</a:t>
            </a:r>
            <a:r>
              <a:rPr lang="cy-GB" dirty="0">
                <a:solidFill>
                  <a:srgbClr val="0070C0"/>
                </a:solidFill>
                <a:latin typeface="Arial" panose="020B0604020202020204" pitchFamily="34" charset="0"/>
                <a:cs typeface="Arial" panose="020B0604020202020204" pitchFamily="34" charset="0"/>
              </a:rPr>
              <a:t> the </a:t>
            </a:r>
            <a:r>
              <a:rPr lang="cy-GB" dirty="0" err="1">
                <a:solidFill>
                  <a:srgbClr val="0070C0"/>
                </a:solidFill>
                <a:latin typeface="Arial" panose="020B0604020202020204" pitchFamily="34" charset="0"/>
                <a:cs typeface="Arial" panose="020B0604020202020204" pitchFamily="34" charset="0"/>
              </a:rPr>
              <a:t>meaning</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these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words</a:t>
            </a:r>
            <a:r>
              <a:rPr lang="cy-GB"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013028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7C61E85-6004-7562-0FC7-3E968330DF1B}"/>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179512" y="365127"/>
            <a:ext cx="8856984" cy="1407689"/>
          </a:xfrm>
        </p:spPr>
        <p:txBody>
          <a:bodyPr>
            <a:noAutofit/>
          </a:bodyPr>
          <a:lstStyle/>
          <a:p>
            <a:r>
              <a:rPr lang="en-GB" altLang="cy-GB" dirty="0" err="1">
                <a:solidFill>
                  <a:srgbClr val="000000"/>
                </a:solidFill>
                <a:latin typeface="Arial" panose="020B0604020202020204" pitchFamily="34" charset="0"/>
              </a:rPr>
              <a:t>Gor</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gyffredinoli</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morffolegol</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Morphological overgeneralisations</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988840"/>
            <a:ext cx="4335338" cy="3672408"/>
          </a:xfrm>
        </p:spPr>
        <p:txBody>
          <a:bodyPr>
            <a:normAutofit/>
          </a:bodyPr>
          <a:lstStyle/>
          <a:p>
            <a:pPr marL="0" indent="0">
              <a:buFontTx/>
              <a:buNone/>
              <a:defRPr/>
            </a:pPr>
            <a:r>
              <a:rPr lang="en-GB"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Trwy</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gymhwyso’r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cyffredinoli</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hwn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adroddwyd</a:t>
            </a:r>
            <a:r>
              <a:rPr lang="en-GB" i="1" dirty="0">
                <a:latin typeface="Arial" panose="020B0604020202020204" pitchFamily="34" charset="0"/>
                <a:cs typeface="Arial" panose="020B0604020202020204" pitchFamily="34" charset="0"/>
              </a:rPr>
              <a:t> bod plant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cynhyrchu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enwau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arloesol</a:t>
            </a:r>
            <a:r>
              <a:rPr lang="en-GB" i="1" dirty="0">
                <a:latin typeface="Arial" panose="020B0604020202020204" pitchFamily="34" charset="0"/>
                <a:cs typeface="Arial" panose="020B0604020202020204" pitchFamily="34" charset="0"/>
              </a:rPr>
              <a:t> a </a:t>
            </a:r>
            <a:r>
              <a:rPr lang="en-GB" i="1" dirty="0" err="1">
                <a:latin typeface="Arial" panose="020B0604020202020204" pitchFamily="34" charset="0"/>
                <a:cs typeface="Arial" panose="020B0604020202020204" pitchFamily="34" charset="0"/>
              </a:rPr>
              <a:t>berfau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arloesol</a:t>
            </a:r>
            <a:r>
              <a:rPr lang="en-GB" dirty="0">
                <a:latin typeface="Arial" panose="020B0604020202020204" pitchFamily="34" charset="0"/>
                <a:cs typeface="Arial" panose="020B0604020202020204" pitchFamily="34" charset="0"/>
              </a:rPr>
              <a:t>” </a:t>
            </a:r>
          </a:p>
          <a:p>
            <a:pPr marL="0" indent="0" algn="r">
              <a:buFontTx/>
              <a:buNone/>
              <a:defRPr/>
            </a:pPr>
            <a:r>
              <a:rPr lang="en-GB" sz="1800" dirty="0">
                <a:latin typeface="Arial" panose="020B0604020202020204" pitchFamily="34" charset="0"/>
                <a:cs typeface="Arial" panose="020B0604020202020204" pitchFamily="34" charset="0"/>
              </a:rPr>
              <a:t>(Ambridge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2013, t.49). </a:t>
            </a:r>
          </a:p>
        </p:txBody>
      </p:sp>
      <p:sp>
        <p:nvSpPr>
          <p:cNvPr id="4" name="Content Placeholder 3"/>
          <p:cNvSpPr>
            <a:spLocks noGrp="1"/>
          </p:cNvSpPr>
          <p:nvPr>
            <p:ph sz="half" idx="2"/>
          </p:nvPr>
        </p:nvSpPr>
        <p:spPr>
          <a:xfrm>
            <a:off x="4629150" y="1988840"/>
            <a:ext cx="4407346" cy="3816423"/>
          </a:xfrm>
        </p:spPr>
        <p:txBody>
          <a:bodyPr>
            <a:normAutofit/>
          </a:bodyPr>
          <a:lstStyle/>
          <a:p>
            <a:pPr marL="0" indent="0">
              <a:buFontTx/>
              <a:buNone/>
              <a:defRPr/>
            </a:pPr>
            <a:r>
              <a:rPr lang="cy-GB" i="1" dirty="0">
                <a:solidFill>
                  <a:srgbClr val="0070C0"/>
                </a:solidFill>
                <a:latin typeface="Arial" panose="020B0604020202020204" pitchFamily="34" charset="0"/>
                <a:cs typeface="Arial" panose="020B0604020202020204" pitchFamily="34" charset="0"/>
              </a:rPr>
              <a:t>“</a:t>
            </a:r>
            <a:r>
              <a:rPr lang="cy-GB" i="1" dirty="0" err="1">
                <a:solidFill>
                  <a:srgbClr val="0070C0"/>
                </a:solidFill>
                <a:latin typeface="Arial" panose="020B0604020202020204" pitchFamily="34" charset="0"/>
                <a:cs typeface="Arial" panose="020B0604020202020204" pitchFamily="34" charset="0"/>
              </a:rPr>
              <a:t>Through</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application</a:t>
            </a:r>
            <a:r>
              <a:rPr lang="cy-GB" i="1" dirty="0">
                <a:solidFill>
                  <a:srgbClr val="0070C0"/>
                </a:solidFill>
                <a:latin typeface="Arial" panose="020B0604020202020204" pitchFamily="34" charset="0"/>
                <a:cs typeface="Arial" panose="020B0604020202020204" pitchFamily="34" charset="0"/>
              </a:rPr>
              <a:t> of </a:t>
            </a:r>
            <a:r>
              <a:rPr lang="cy-GB" i="1" dirty="0" err="1">
                <a:solidFill>
                  <a:srgbClr val="0070C0"/>
                </a:solidFill>
                <a:latin typeface="Arial" panose="020B0604020202020204" pitchFamily="34" charset="0"/>
                <a:cs typeface="Arial" panose="020B0604020202020204" pitchFamily="34" charset="0"/>
              </a:rPr>
              <a:t>this</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generalization</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children</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have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been</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reported</a:t>
            </a:r>
            <a:r>
              <a:rPr lang="cy-GB" i="1" dirty="0">
                <a:solidFill>
                  <a:srgbClr val="0070C0"/>
                </a:solidFill>
                <a:latin typeface="Arial" panose="020B0604020202020204" pitchFamily="34" charset="0"/>
                <a:cs typeface="Arial" panose="020B0604020202020204" pitchFamily="34" charset="0"/>
              </a:rPr>
              <a:t> to </a:t>
            </a:r>
            <a:r>
              <a:rPr lang="cy-GB" i="1" dirty="0" err="1">
                <a:solidFill>
                  <a:srgbClr val="0070C0"/>
                </a:solidFill>
                <a:latin typeface="Arial" panose="020B0604020202020204" pitchFamily="34" charset="0"/>
                <a:cs typeface="Arial" panose="020B0604020202020204" pitchFamily="34" charset="0"/>
              </a:rPr>
              <a:t>produce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innovative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nouns</a:t>
            </a:r>
            <a:r>
              <a:rPr lang="cy-GB" i="1" dirty="0">
                <a:solidFill>
                  <a:srgbClr val="0070C0"/>
                </a:solidFill>
                <a:latin typeface="Arial" panose="020B0604020202020204" pitchFamily="34" charset="0"/>
                <a:cs typeface="Arial" panose="020B0604020202020204" pitchFamily="34" charset="0"/>
              </a:rPr>
              <a:t> and </a:t>
            </a:r>
            <a:r>
              <a:rPr lang="cy-GB" i="1" dirty="0" err="1">
                <a:solidFill>
                  <a:srgbClr val="0070C0"/>
                </a:solidFill>
                <a:latin typeface="Arial" panose="020B0604020202020204" pitchFamily="34" charset="0"/>
                <a:cs typeface="Arial" panose="020B0604020202020204" pitchFamily="34" charset="0"/>
              </a:rPr>
              <a:t>innovative</a:t>
            </a:r>
            <a:r>
              <a:rPr lang="cy-GB" i="1" dirty="0">
                <a:solidFill>
                  <a:srgbClr val="0070C0"/>
                </a:solidFill>
                <a:latin typeface="Arial" panose="020B0604020202020204" pitchFamily="34" charset="0"/>
                <a:cs typeface="Arial" panose="020B0604020202020204" pitchFamily="34" charset="0"/>
              </a:rPr>
              <a:t> </a:t>
            </a:r>
            <a:r>
              <a:rPr lang="cy-GB" i="1" dirty="0" err="1">
                <a:solidFill>
                  <a:srgbClr val="0070C0"/>
                </a:solidFill>
                <a:latin typeface="Arial" panose="020B0604020202020204" pitchFamily="34" charset="0"/>
                <a:cs typeface="Arial" panose="020B0604020202020204" pitchFamily="34" charset="0"/>
              </a:rPr>
              <a:t>verbs</a:t>
            </a:r>
            <a:r>
              <a:rPr lang="cy-GB"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800" dirty="0">
                <a:solidFill>
                  <a:srgbClr val="0070C0"/>
                </a:solidFill>
                <a:latin typeface="Arial" panose="020B0604020202020204" pitchFamily="34" charset="0"/>
                <a:cs typeface="Arial" panose="020B0604020202020204" pitchFamily="34" charset="0"/>
              </a:rPr>
              <a:t>(</a:t>
            </a:r>
            <a:r>
              <a:rPr lang="cy-GB" sz="1800" dirty="0" err="1">
                <a:solidFill>
                  <a:srgbClr val="0070C0"/>
                </a:solidFill>
                <a:latin typeface="Arial" panose="020B0604020202020204" pitchFamily="34" charset="0"/>
                <a:cs typeface="Arial" panose="020B0604020202020204" pitchFamily="34" charset="0"/>
              </a:rPr>
              <a:t>Ambridge</a:t>
            </a:r>
            <a:r>
              <a:rPr lang="cy-GB" sz="1800" dirty="0">
                <a:solidFill>
                  <a:srgbClr val="0070C0"/>
                </a:solidFill>
                <a:latin typeface="Arial" panose="020B0604020202020204" pitchFamily="34" charset="0"/>
                <a:cs typeface="Arial" panose="020B0604020202020204" pitchFamily="34" charset="0"/>
              </a:rPr>
              <a:t> </a:t>
            </a:r>
            <a:r>
              <a:rPr lang="cy-GB" sz="1800" i="1" dirty="0" err="1">
                <a:solidFill>
                  <a:srgbClr val="0070C0"/>
                </a:solidFill>
                <a:latin typeface="Arial" panose="020B0604020202020204" pitchFamily="34" charset="0"/>
                <a:cs typeface="Arial" panose="020B0604020202020204" pitchFamily="34" charset="0"/>
              </a:rPr>
              <a:t>et</a:t>
            </a:r>
            <a:r>
              <a:rPr lang="cy-GB" sz="1800" i="1" dirty="0">
                <a:solidFill>
                  <a:srgbClr val="0070C0"/>
                </a:solidFill>
                <a:latin typeface="Arial" panose="020B0604020202020204" pitchFamily="34" charset="0"/>
                <a:cs typeface="Arial" panose="020B0604020202020204" pitchFamily="34" charset="0"/>
              </a:rPr>
              <a:t> </a:t>
            </a:r>
            <a:r>
              <a:rPr lang="cy-GB" sz="1800" i="1" dirty="0" err="1">
                <a:solidFill>
                  <a:srgbClr val="0070C0"/>
                </a:solidFill>
                <a:latin typeface="Arial" panose="020B0604020202020204" pitchFamily="34" charset="0"/>
                <a:cs typeface="Arial" panose="020B0604020202020204" pitchFamily="34" charset="0"/>
              </a:rPr>
              <a:t>al</a:t>
            </a:r>
            <a:r>
              <a:rPr lang="cy-GB" sz="1800" dirty="0">
                <a:solidFill>
                  <a:srgbClr val="0070C0"/>
                </a:solidFill>
                <a:latin typeface="Arial" panose="020B0604020202020204" pitchFamily="34" charset="0"/>
                <a:cs typeface="Arial" panose="020B0604020202020204" pitchFamily="34" charset="0"/>
              </a:rPr>
              <a:t>., 2013, p.49).</a:t>
            </a:r>
          </a:p>
        </p:txBody>
      </p:sp>
    </p:spTree>
    <p:extLst>
      <p:ext uri="{BB962C8B-B14F-4D97-AF65-F5344CB8AC3E}">
        <p14:creationId xmlns:p14="http://schemas.microsoft.com/office/powerpoint/2010/main" val="42853481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507CA2-482D-782D-8B9B-749CCF9D1D2D}"/>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179512" y="365127"/>
            <a:ext cx="8964488" cy="687609"/>
          </a:xfrm>
        </p:spPr>
        <p:txBody>
          <a:bodyPr>
            <a:noAutofit/>
          </a:bodyPr>
          <a:lstStyle/>
          <a:p>
            <a:r>
              <a:rPr lang="en-GB" altLang="cy-GB" dirty="0" err="1">
                <a:solidFill>
                  <a:srgbClr val="000000"/>
                </a:solidFill>
                <a:latin typeface="Arial" panose="020B0604020202020204" pitchFamily="34" charset="0"/>
              </a:rPr>
              <a:t>Gor</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gyffredinoli</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morffolegol</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Morphological overgeneralisations</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628800"/>
            <a:ext cx="4335338" cy="4032448"/>
          </a:xfrm>
        </p:spPr>
        <p:txBody>
          <a:bodyPr>
            <a:normAutofit/>
          </a:bodyPr>
          <a:lstStyle/>
          <a:p>
            <a:pPr>
              <a:defRPr/>
            </a:pPr>
            <a:r>
              <a:rPr lang="en-GB" dirty="0" err="1">
                <a:latin typeface="Arial" panose="020B0604020202020204" pitchFamily="34" charset="0"/>
                <a:cs typeface="Arial" panose="020B0604020202020204" pitchFamily="34" charset="0"/>
              </a:rPr>
              <a:t>Morffoleg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a:t>
            </a:r>
          </a:p>
          <a:p>
            <a:pPr>
              <a:defRPr/>
            </a:pPr>
            <a:r>
              <a:rPr lang="en-GB" dirty="0" err="1">
                <a:latin typeface="Arial" panose="020B0604020202020204" pitchFamily="34" charset="0"/>
                <a:cs typeface="Arial" panose="020B0604020202020204" pitchFamily="34" charset="0"/>
              </a:rPr>
              <a:t>Morffoleg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gorffennol</a:t>
            </a:r>
            <a:r>
              <a:rPr lang="en-GB" dirty="0">
                <a:latin typeface="Arial" panose="020B0604020202020204" pitchFamily="34" charset="0"/>
                <a:cs typeface="Arial" panose="020B0604020202020204" pitchFamily="34" charset="0"/>
              </a:rPr>
              <a:t>; </a:t>
            </a:r>
          </a:p>
          <a:p>
            <a:pPr>
              <a:defRPr/>
            </a:pP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systemau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cynharaf</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gynhyrchir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ifainc</a:t>
            </a:r>
            <a:r>
              <a:rPr lang="en-GB" dirty="0">
                <a:latin typeface="Arial" panose="020B0604020202020204" pitchFamily="34" charset="0"/>
                <a:cs typeface="Arial" panose="020B0604020202020204" pitchFamily="34" charset="0"/>
              </a:rPr>
              <a:t>; </a:t>
            </a:r>
          </a:p>
          <a:p>
            <a:pPr>
              <a:defRPr/>
            </a:pPr>
            <a:r>
              <a:rPr lang="en-GB" dirty="0" err="1">
                <a:latin typeface="Arial" panose="020B0604020202020204" pitchFamily="34" charset="0"/>
                <a:cs typeface="Arial" panose="020B0604020202020204" pitchFamily="34" charset="0"/>
              </a:rPr>
              <a:t>Defnydd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anghywir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ôl-ddodiaid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terfyniadau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geiriau</a:t>
            </a:r>
            <a:r>
              <a:rPr lang="en-GB" dirty="0">
                <a:latin typeface="Arial" panose="020B0604020202020204" pitchFamily="34" charset="0"/>
                <a:cs typeface="Arial" panose="020B0604020202020204" pitchFamily="34" charset="0"/>
              </a:rPr>
              <a:t>).</a:t>
            </a:r>
            <a:endParaRPr lang="cy-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628800"/>
            <a:ext cx="4407346" cy="4176463"/>
          </a:xfrm>
        </p:spPr>
        <p:txBody>
          <a:bodyPr>
            <a:normAutofit/>
          </a:bodyPr>
          <a:lstStyle/>
          <a:p>
            <a:pPr>
              <a:defRPr/>
            </a:pPr>
            <a:r>
              <a:rPr lang="cy-GB" dirty="0" err="1">
                <a:solidFill>
                  <a:srgbClr val="0070C0"/>
                </a:solidFill>
                <a:latin typeface="Arial" panose="020B0604020202020204" pitchFamily="34" charset="0"/>
                <a:cs typeface="Arial" panose="020B0604020202020204" pitchFamily="34" charset="0"/>
              </a:rPr>
              <a:t>Plural</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noun</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morphology</a:t>
            </a:r>
            <a:r>
              <a:rPr lang="cy-GB" dirty="0">
                <a:solidFill>
                  <a:srgbClr val="0070C0"/>
                </a:solidFill>
                <a:latin typeface="Arial" panose="020B0604020202020204" pitchFamily="34" charset="0"/>
                <a:cs typeface="Arial" panose="020B0604020202020204" pitchFamily="34" charset="0"/>
              </a:rPr>
              <a:t>;</a:t>
            </a:r>
          </a:p>
          <a:p>
            <a:pPr>
              <a:defRPr/>
            </a:pPr>
            <a:r>
              <a:rPr lang="cy-GB" dirty="0">
                <a:solidFill>
                  <a:srgbClr val="0070C0"/>
                </a:solidFill>
                <a:latin typeface="Arial" panose="020B0604020202020204" pitchFamily="34" charset="0"/>
                <a:cs typeface="Arial" panose="020B0604020202020204" pitchFamily="34" charset="0"/>
              </a:rPr>
              <a:t>Past </a:t>
            </a:r>
            <a:r>
              <a:rPr lang="cy-GB" dirty="0" err="1">
                <a:solidFill>
                  <a:srgbClr val="0070C0"/>
                </a:solidFill>
                <a:latin typeface="Arial" panose="020B0604020202020204" pitchFamily="34" charset="0"/>
                <a:cs typeface="Arial" panose="020B0604020202020204" pitchFamily="34" charset="0"/>
              </a:rPr>
              <a:t>tense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verb</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morphology</a:t>
            </a:r>
            <a:r>
              <a:rPr lang="cy-GB" dirty="0">
                <a:solidFill>
                  <a:srgbClr val="0070C0"/>
                </a:solidFill>
                <a:latin typeface="Arial" panose="020B0604020202020204" pitchFamily="34" charset="0"/>
                <a:cs typeface="Arial" panose="020B0604020202020204" pitchFamily="34" charset="0"/>
              </a:rPr>
              <a:t>;</a:t>
            </a:r>
          </a:p>
          <a:p>
            <a:pPr>
              <a:defRPr/>
            </a:pPr>
            <a:r>
              <a:rPr lang="cy-GB" dirty="0" err="1">
                <a:solidFill>
                  <a:srgbClr val="0070C0"/>
                </a:solidFill>
                <a:latin typeface="Arial" panose="020B0604020202020204" pitchFamily="34" charset="0"/>
                <a:cs typeface="Arial" panose="020B0604020202020204" pitchFamily="34" charset="0"/>
              </a:rPr>
              <a:t>Some</a:t>
            </a:r>
            <a:r>
              <a:rPr lang="cy-GB" dirty="0">
                <a:solidFill>
                  <a:srgbClr val="0070C0"/>
                </a:solidFill>
                <a:latin typeface="Arial" panose="020B0604020202020204" pitchFamily="34" charset="0"/>
                <a:cs typeface="Arial" panose="020B0604020202020204" pitchFamily="34" charset="0"/>
              </a:rPr>
              <a:t> of the </a:t>
            </a:r>
            <a:r>
              <a:rPr lang="cy-GB" dirty="0" err="1">
                <a:solidFill>
                  <a:srgbClr val="0070C0"/>
                </a:solidFill>
                <a:latin typeface="Arial" panose="020B0604020202020204" pitchFamily="34" charset="0"/>
                <a:cs typeface="Arial" panose="020B0604020202020204" pitchFamily="34" charset="0"/>
              </a:rPr>
              <a:t>earliest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systems</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language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produced</a:t>
            </a:r>
            <a:r>
              <a:rPr lang="cy-GB" dirty="0">
                <a:solidFill>
                  <a:srgbClr val="0070C0"/>
                </a:solidFill>
                <a:latin typeface="Arial" panose="020B0604020202020204" pitchFamily="34" charset="0"/>
                <a:cs typeface="Arial" panose="020B0604020202020204" pitchFamily="34" charset="0"/>
              </a:rPr>
              <a:t> by </a:t>
            </a:r>
            <a:r>
              <a:rPr lang="cy-GB" dirty="0" err="1">
                <a:solidFill>
                  <a:srgbClr val="0070C0"/>
                </a:solidFill>
                <a:latin typeface="Arial" panose="020B0604020202020204" pitchFamily="34" charset="0"/>
                <a:cs typeface="Arial" panose="020B0604020202020204" pitchFamily="34" charset="0"/>
              </a:rPr>
              <a:t>young</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children</a:t>
            </a:r>
            <a:r>
              <a:rPr lang="cy-GB" dirty="0">
                <a:solidFill>
                  <a:srgbClr val="0070C0"/>
                </a:solidFill>
                <a:latin typeface="Arial" panose="020B0604020202020204" pitchFamily="34" charset="0"/>
                <a:cs typeface="Arial" panose="020B0604020202020204" pitchFamily="34" charset="0"/>
              </a:rPr>
              <a:t>;</a:t>
            </a:r>
          </a:p>
          <a:p>
            <a:pPr>
              <a:defRPr/>
            </a:pPr>
            <a:r>
              <a:rPr lang="cy-GB" dirty="0" err="1">
                <a:solidFill>
                  <a:srgbClr val="0070C0"/>
                </a:solidFill>
                <a:latin typeface="Arial" panose="020B0604020202020204" pitchFamily="34" charset="0"/>
                <a:cs typeface="Arial" panose="020B0604020202020204" pitchFamily="34" charset="0"/>
              </a:rPr>
              <a:t>Incorrect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use</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suffixes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word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endings</a:t>
            </a:r>
            <a:r>
              <a:rPr lang="cy-GB"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752793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CBB37B-2CFE-6EB3-D859-780012791928}"/>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107504" y="365127"/>
            <a:ext cx="9036496" cy="687609"/>
          </a:xfrm>
        </p:spPr>
        <p:txBody>
          <a:bodyPr>
            <a:noAutofit/>
          </a:bodyPr>
          <a:lstStyle/>
          <a:p>
            <a:r>
              <a:rPr lang="en-GB" altLang="cy-GB" dirty="0" err="1">
                <a:solidFill>
                  <a:srgbClr val="000000"/>
                </a:solidFill>
                <a:latin typeface="Arial" panose="020B0604020202020204" pitchFamily="34" charset="0"/>
              </a:rPr>
              <a:t>Gor</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gyffredinoli</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morffolegol</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Morphological overgeneralisations</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323528" y="1484784"/>
            <a:ext cx="4047306" cy="3924436"/>
          </a:xfrm>
        </p:spPr>
        <p:txBody>
          <a:bodyPr>
            <a:noAutofit/>
          </a:bodyPr>
          <a:lstStyle/>
          <a:p>
            <a:pPr>
              <a:defRPr/>
            </a:pPr>
            <a:r>
              <a:rPr lang="cy-GB" dirty="0">
                <a:latin typeface="Arial" panose="020B0604020202020204" pitchFamily="34" charset="0"/>
                <a:cs typeface="Arial" panose="020B0604020202020204" pitchFamily="34" charset="0"/>
              </a:rPr>
              <a:t>mam/i – </a:t>
            </a:r>
            <a:r>
              <a:rPr lang="cy-GB" dirty="0" err="1">
                <a:latin typeface="Arial" panose="020B0604020202020204" pitchFamily="34" charset="0"/>
                <a:cs typeface="Arial" panose="020B0604020202020204" pitchFamily="34" charset="0"/>
              </a:rPr>
              <a:t>mamis</a:t>
            </a:r>
            <a:r>
              <a:rPr lang="cy-GB" dirty="0">
                <a:latin typeface="Arial" panose="020B0604020202020204" pitchFamily="34" charset="0"/>
                <a:cs typeface="Arial" panose="020B0604020202020204" pitchFamily="34" charset="0"/>
              </a:rPr>
              <a:t> (mamau);</a:t>
            </a:r>
          </a:p>
          <a:p>
            <a:pPr>
              <a:defRPr/>
            </a:pPr>
            <a:r>
              <a:rPr lang="cy-GB" dirty="0">
                <a:latin typeface="Arial" panose="020B0604020202020204" pitchFamily="34" charset="0"/>
                <a:cs typeface="Arial" panose="020B0604020202020204" pitchFamily="34" charset="0"/>
              </a:rPr>
              <a:t>dad/i – </a:t>
            </a:r>
            <a:r>
              <a:rPr lang="cy-GB" dirty="0" err="1">
                <a:latin typeface="Arial" panose="020B0604020202020204" pitchFamily="34" charset="0"/>
                <a:cs typeface="Arial" panose="020B0604020202020204" pitchFamily="34" charset="0"/>
              </a:rPr>
              <a:t>dadis</a:t>
            </a:r>
            <a:r>
              <a:rPr lang="cy-GB" dirty="0">
                <a:latin typeface="Arial" panose="020B0604020202020204" pitchFamily="34" charset="0"/>
                <a:cs typeface="Arial" panose="020B0604020202020204" pitchFamily="34" charset="0"/>
              </a:rPr>
              <a:t> (tadau);</a:t>
            </a:r>
          </a:p>
          <a:p>
            <a:pPr>
              <a:defRPr/>
            </a:pPr>
            <a:r>
              <a:rPr lang="cy-GB" dirty="0">
                <a:latin typeface="Arial" panose="020B0604020202020204" pitchFamily="34" charset="0"/>
                <a:cs typeface="Arial" panose="020B0604020202020204" pitchFamily="34" charset="0"/>
              </a:rPr>
              <a:t>ci – cis (cŵn);</a:t>
            </a:r>
          </a:p>
          <a:p>
            <a:pPr>
              <a:defRPr/>
            </a:pPr>
            <a:r>
              <a:rPr lang="cy-GB" dirty="0">
                <a:latin typeface="Arial" panose="020B0604020202020204" pitchFamily="34" charset="0"/>
                <a:cs typeface="Arial" panose="020B0604020202020204" pitchFamily="34" charset="0"/>
              </a:rPr>
              <a:t>cath – </a:t>
            </a:r>
            <a:r>
              <a:rPr lang="cy-GB" dirty="0" err="1">
                <a:latin typeface="Arial" panose="020B0604020202020204" pitchFamily="34" charset="0"/>
                <a:cs typeface="Arial" panose="020B0604020202020204" pitchFamily="34" charset="0"/>
              </a:rPr>
              <a:t>caths</a:t>
            </a:r>
            <a:r>
              <a:rPr lang="cy-GB" dirty="0">
                <a:latin typeface="Arial" panose="020B0604020202020204" pitchFamily="34" charset="0"/>
                <a:cs typeface="Arial" panose="020B0604020202020204" pitchFamily="34" charset="0"/>
              </a:rPr>
              <a:t> (cathod);</a:t>
            </a:r>
          </a:p>
          <a:p>
            <a:pPr>
              <a:defRPr/>
            </a:pPr>
            <a:r>
              <a:rPr lang="cy-GB" dirty="0">
                <a:latin typeface="Arial" panose="020B0604020202020204" pitchFamily="34" charset="0"/>
                <a:cs typeface="Arial" panose="020B0604020202020204" pitchFamily="34" charset="0"/>
              </a:rPr>
              <a:t>deilen – </a:t>
            </a:r>
            <a:r>
              <a:rPr lang="cy-GB" dirty="0" err="1">
                <a:latin typeface="Arial" panose="020B0604020202020204" pitchFamily="34" charset="0"/>
                <a:cs typeface="Arial" panose="020B0604020202020204" pitchFamily="34" charset="0"/>
              </a:rPr>
              <a:t>deilens</a:t>
            </a:r>
            <a:r>
              <a:rPr lang="cy-GB" dirty="0">
                <a:latin typeface="Arial" panose="020B0604020202020204" pitchFamily="34" charset="0"/>
                <a:cs typeface="Arial" panose="020B0604020202020204" pitchFamily="34" charset="0"/>
              </a:rPr>
              <a:t> (dail);</a:t>
            </a:r>
          </a:p>
          <a:p>
            <a:pPr>
              <a:defRPr/>
            </a:pPr>
            <a:endParaRPr lang="cy-GB" dirty="0">
              <a:latin typeface="Arial" panose="020B0604020202020204" pitchFamily="34" charset="0"/>
              <a:cs typeface="Arial" panose="020B0604020202020204" pitchFamily="34" charset="0"/>
            </a:endParaRPr>
          </a:p>
          <a:p>
            <a:pPr>
              <a:defRPr/>
            </a:pPr>
            <a:r>
              <a:rPr lang="cy-GB" dirty="0" err="1">
                <a:latin typeface="Arial" panose="020B0604020202020204" pitchFamily="34" charset="0"/>
                <a:cs typeface="Arial" panose="020B0604020202020204" pitchFamily="34" charset="0"/>
              </a:rPr>
              <a:t>halenog</a:t>
            </a:r>
            <a:r>
              <a:rPr lang="cy-GB" dirty="0">
                <a:latin typeface="Arial" panose="020B0604020202020204" pitchFamily="34" charset="0"/>
                <a:cs typeface="Arial" panose="020B0604020202020204" pitchFamily="34" charset="0"/>
              </a:rPr>
              <a:t> – (hallt).</a:t>
            </a:r>
          </a:p>
        </p:txBody>
      </p:sp>
      <p:sp>
        <p:nvSpPr>
          <p:cNvPr id="4" name="Content Placeholder 3"/>
          <p:cNvSpPr>
            <a:spLocks noGrp="1"/>
          </p:cNvSpPr>
          <p:nvPr>
            <p:ph sz="half" idx="2"/>
          </p:nvPr>
        </p:nvSpPr>
        <p:spPr>
          <a:xfrm>
            <a:off x="4370834" y="1340768"/>
            <a:ext cx="4665662" cy="4176464"/>
          </a:xfrm>
        </p:spPr>
        <p:txBody>
          <a:bodyPr>
            <a:noAutofit/>
          </a:bodyPr>
          <a:lstStyle/>
          <a:p>
            <a:pPr>
              <a:spcBef>
                <a:spcPts val="0"/>
              </a:spcBef>
              <a:defRPr/>
            </a:pPr>
            <a:r>
              <a:rPr lang="cy-GB" i="1" dirty="0">
                <a:solidFill>
                  <a:srgbClr val="0070C0"/>
                </a:solidFill>
                <a:latin typeface="Arial" panose="020B0604020202020204" pitchFamily="34" charset="0"/>
                <a:cs typeface="Arial" panose="020B0604020202020204" pitchFamily="34" charset="0"/>
              </a:rPr>
              <a:t>-er</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swim</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swimmer</a:t>
            </a:r>
            <a:r>
              <a:rPr lang="cy-GB" dirty="0">
                <a:solidFill>
                  <a:srgbClr val="0070C0"/>
                </a:solidFill>
                <a:latin typeface="Arial" panose="020B0604020202020204" pitchFamily="34" charset="0"/>
                <a:cs typeface="Arial" panose="020B0604020202020204" pitchFamily="34" charset="0"/>
              </a:rPr>
              <a:t>;</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spy</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spyer</a:t>
            </a:r>
            <a:r>
              <a:rPr lang="cy-GB" dirty="0">
                <a:solidFill>
                  <a:srgbClr val="0070C0"/>
                </a:solidFill>
                <a:latin typeface="Arial" panose="020B0604020202020204" pitchFamily="34" charset="0"/>
                <a:cs typeface="Arial" panose="020B0604020202020204" pitchFamily="34" charset="0"/>
              </a:rPr>
              <a:t>;</a:t>
            </a:r>
          </a:p>
          <a:p>
            <a:pPr>
              <a:spcBef>
                <a:spcPts val="0"/>
              </a:spcBef>
              <a:defRPr/>
            </a:pPr>
            <a:endParaRPr lang="cy-GB" dirty="0">
              <a:solidFill>
                <a:srgbClr val="0070C0"/>
              </a:solidFill>
              <a:latin typeface="Arial" panose="020B0604020202020204" pitchFamily="34" charset="0"/>
              <a:cs typeface="Arial" panose="020B0604020202020204" pitchFamily="34" charset="0"/>
            </a:endParaRPr>
          </a:p>
          <a:p>
            <a:pPr>
              <a:spcBef>
                <a:spcPts val="0"/>
              </a:spcBef>
              <a:defRPr/>
            </a:pPr>
            <a:r>
              <a:rPr lang="cy-GB" i="1" dirty="0">
                <a:solidFill>
                  <a:srgbClr val="0070C0"/>
                </a:solidFill>
                <a:latin typeface="Arial" panose="020B0604020202020204" pitchFamily="34" charset="0"/>
                <a:cs typeface="Arial" panose="020B0604020202020204" pitchFamily="34" charset="0"/>
              </a:rPr>
              <a:t>-s</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tooth</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tooths</a:t>
            </a:r>
            <a:r>
              <a:rPr lang="cy-GB" dirty="0">
                <a:solidFill>
                  <a:srgbClr val="0070C0"/>
                </a:solidFill>
                <a:latin typeface="Arial" panose="020B0604020202020204" pitchFamily="34" charset="0"/>
                <a:cs typeface="Arial" panose="020B0604020202020204" pitchFamily="34" charset="0"/>
              </a:rPr>
              <a:t>;</a:t>
            </a:r>
          </a:p>
          <a:p>
            <a:pPr marL="0" indent="0">
              <a:spcBef>
                <a:spcPts val="0"/>
              </a:spcBef>
              <a:buNone/>
              <a:defRPr/>
            </a:pPr>
            <a:r>
              <a:rPr lang="cy-GB" dirty="0">
                <a:solidFill>
                  <a:srgbClr val="0070C0"/>
                </a:solidFill>
                <a:latin typeface="Arial" panose="020B0604020202020204" pitchFamily="34" charset="0"/>
                <a:cs typeface="Arial" panose="020B0604020202020204" pitchFamily="34" charset="0"/>
              </a:rPr>
              <a:t>man – mans;</a:t>
            </a:r>
          </a:p>
          <a:p>
            <a:pPr>
              <a:spcBef>
                <a:spcPts val="0"/>
              </a:spcBef>
              <a:defRPr/>
            </a:pPr>
            <a:endParaRPr lang="cy-GB" dirty="0">
              <a:solidFill>
                <a:srgbClr val="0070C0"/>
              </a:solidFill>
              <a:latin typeface="Arial" panose="020B0604020202020204" pitchFamily="34" charset="0"/>
              <a:cs typeface="Arial" panose="020B0604020202020204" pitchFamily="34" charset="0"/>
            </a:endParaRPr>
          </a:p>
          <a:p>
            <a:pPr>
              <a:spcBef>
                <a:spcPts val="0"/>
              </a:spcBef>
              <a:defRPr/>
            </a:pPr>
            <a:r>
              <a:rPr lang="cy-GB" i="1" dirty="0">
                <a:solidFill>
                  <a:srgbClr val="0070C0"/>
                </a:solidFill>
                <a:latin typeface="Arial" panose="020B0604020202020204" pitchFamily="34" charset="0"/>
                <a:cs typeface="Arial" panose="020B0604020202020204" pitchFamily="34" charset="0"/>
              </a:rPr>
              <a:t>-</a:t>
            </a:r>
            <a:r>
              <a:rPr lang="cy-GB" i="1" dirty="0" err="1">
                <a:solidFill>
                  <a:srgbClr val="0070C0"/>
                </a:solidFill>
                <a:latin typeface="Arial" panose="020B0604020202020204" pitchFamily="34" charset="0"/>
                <a:cs typeface="Arial" panose="020B0604020202020204" pitchFamily="34" charset="0"/>
              </a:rPr>
              <a:t>ed</a:t>
            </a:r>
            <a:endParaRPr lang="cy-GB" i="1" dirty="0">
              <a:solidFill>
                <a:srgbClr val="0070C0"/>
              </a:solidFill>
              <a:latin typeface="Arial" panose="020B0604020202020204" pitchFamily="34" charset="0"/>
              <a:cs typeface="Arial" panose="020B0604020202020204" pitchFamily="34" charset="0"/>
            </a:endParaRPr>
          </a:p>
          <a:p>
            <a:pPr marL="0" indent="0">
              <a:spcBef>
                <a:spcPts val="0"/>
              </a:spcBef>
              <a:buNone/>
              <a:defRPr/>
            </a:pPr>
            <a:r>
              <a:rPr lang="cy-GB" dirty="0">
                <a:solidFill>
                  <a:srgbClr val="0070C0"/>
                </a:solidFill>
                <a:latin typeface="Arial" panose="020B0604020202020204" pitchFamily="34" charset="0"/>
                <a:cs typeface="Arial" panose="020B0604020202020204" pitchFamily="34" charset="0"/>
              </a:rPr>
              <a:t>go – goed;</a:t>
            </a:r>
          </a:p>
          <a:p>
            <a:pPr marL="0" indent="0">
              <a:spcBef>
                <a:spcPts val="0"/>
              </a:spcBef>
              <a:buNone/>
              <a:defRPr/>
            </a:pPr>
            <a:r>
              <a:rPr lang="cy-GB" dirty="0" err="1">
                <a:solidFill>
                  <a:srgbClr val="0070C0"/>
                </a:solidFill>
                <a:latin typeface="Arial" panose="020B0604020202020204" pitchFamily="34" charset="0"/>
                <a:cs typeface="Arial" panose="020B0604020202020204" pitchFamily="34" charset="0"/>
              </a:rPr>
              <a:t>buy</a:t>
            </a:r>
            <a:r>
              <a:rPr lang="cy-GB" dirty="0">
                <a:solidFill>
                  <a:srgbClr val="0070C0"/>
                </a:solidFill>
                <a:latin typeface="Arial" panose="020B0604020202020204" pitchFamily="34" charset="0"/>
                <a:cs typeface="Arial" panose="020B0604020202020204" pitchFamily="34" charset="0"/>
              </a:rPr>
              <a:t> – </a:t>
            </a:r>
            <a:r>
              <a:rPr lang="cy-GB" dirty="0" err="1">
                <a:solidFill>
                  <a:srgbClr val="0070C0"/>
                </a:solidFill>
                <a:latin typeface="Arial" panose="020B0604020202020204" pitchFamily="34" charset="0"/>
                <a:cs typeface="Arial" panose="020B0604020202020204" pitchFamily="34" charset="0"/>
              </a:rPr>
              <a:t>buyed</a:t>
            </a:r>
            <a:r>
              <a:rPr lang="cy-GB"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778793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43EE76-1281-7AAF-2169-28D5DA47DCF1}"/>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251520" y="365127"/>
            <a:ext cx="8263830" cy="975641"/>
          </a:xfrm>
        </p:spPr>
        <p:txBody>
          <a:bodyPr>
            <a:noAutofit/>
          </a:bodyPr>
          <a:lstStyle/>
          <a:p>
            <a:r>
              <a:rPr lang="en-GB" altLang="cy-GB" dirty="0" err="1">
                <a:solidFill>
                  <a:srgbClr val="000000"/>
                </a:solidFill>
                <a:latin typeface="Arial" panose="020B0604020202020204" pitchFamily="34" charset="0"/>
              </a:rPr>
              <a:t>Gor</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ymestiynadau</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semanteg</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Semantic overextensions</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844824"/>
            <a:ext cx="3600400" cy="3816424"/>
          </a:xfrm>
        </p:spPr>
        <p:txBody>
          <a:bodyPr>
            <a:normAutofit fontScale="92500"/>
          </a:bodyPr>
          <a:lstStyle/>
          <a:p>
            <a:pPr marL="0" indent="0">
              <a:buFontTx/>
              <a:buNone/>
              <a:defRPr/>
            </a:pPr>
            <a:r>
              <a:rPr lang="cy-GB" i="1" dirty="0">
                <a:latin typeface="Arial" panose="020B0604020202020204" pitchFamily="34" charset="0"/>
                <a:cs typeface="Arial" panose="020B0604020202020204" pitchFamily="34" charset="0"/>
              </a:rPr>
              <a:t>“gwall adalw geiriau a nodweddir gan air yn cael ei ddefnyddio’n rhy eang i gyfeirio at bethau a allai fod yn debyg o ran nodwedd neu swyddogaeth ganfyddiadol” </a:t>
            </a:r>
          </a:p>
          <a:p>
            <a:pPr marL="0" indent="0" algn="r">
              <a:buFontTx/>
              <a:buNone/>
              <a:defRPr/>
            </a:pPr>
            <a:r>
              <a:rPr lang="cy-GB" sz="1900" dirty="0">
                <a:latin typeface="Arial" panose="020B0604020202020204" pitchFamily="34" charset="0"/>
                <a:cs typeface="Arial" panose="020B0604020202020204" pitchFamily="34" charset="0"/>
              </a:rPr>
              <a:t>(</a:t>
            </a:r>
            <a:r>
              <a:rPr lang="cy-GB" sz="1900" dirty="0" err="1">
                <a:latin typeface="Arial" panose="020B0604020202020204" pitchFamily="34" charset="0"/>
                <a:cs typeface="Arial" panose="020B0604020202020204" pitchFamily="34" charset="0"/>
              </a:rPr>
              <a:t>Singleton</a:t>
            </a:r>
            <a:r>
              <a:rPr lang="cy-GB" sz="1900" dirty="0">
                <a:latin typeface="Arial" panose="020B0604020202020204" pitchFamily="34" charset="0"/>
                <a:cs typeface="Arial" panose="020B0604020202020204" pitchFamily="34" charset="0"/>
              </a:rPr>
              <a:t> a </a:t>
            </a:r>
            <a:r>
              <a:rPr lang="cy-GB" sz="1900" dirty="0" err="1">
                <a:latin typeface="Arial" panose="020B0604020202020204" pitchFamily="34" charset="0"/>
                <a:cs typeface="Arial" panose="020B0604020202020204" pitchFamily="34" charset="0"/>
              </a:rPr>
              <a:t>Shulman</a:t>
            </a:r>
            <a:r>
              <a:rPr lang="cy-GB" sz="1900" dirty="0">
                <a:latin typeface="Arial" panose="020B0604020202020204" pitchFamily="34" charset="0"/>
                <a:cs typeface="Arial" panose="020B0604020202020204" pitchFamily="34" charset="0"/>
              </a:rPr>
              <a:t>, 2014, t. 317).</a:t>
            </a:r>
          </a:p>
        </p:txBody>
      </p:sp>
      <p:sp>
        <p:nvSpPr>
          <p:cNvPr id="4" name="Content Placeholder 3"/>
          <p:cNvSpPr>
            <a:spLocks noGrp="1"/>
          </p:cNvSpPr>
          <p:nvPr>
            <p:ph sz="half" idx="2"/>
          </p:nvPr>
        </p:nvSpPr>
        <p:spPr>
          <a:xfrm>
            <a:off x="4211960" y="1844824"/>
            <a:ext cx="4752528" cy="4392488"/>
          </a:xfrm>
        </p:spPr>
        <p:txBody>
          <a:bodyPr>
            <a:normAutofit fontScale="92500"/>
          </a:bodyPr>
          <a:lstStyle/>
          <a:p>
            <a:pPr marL="0" indent="0">
              <a:buFontTx/>
              <a:buNone/>
              <a:defRPr/>
            </a:pPr>
            <a:r>
              <a:rPr lang="cy-GB" sz="3000" i="1" dirty="0">
                <a:solidFill>
                  <a:srgbClr val="0070C0"/>
                </a:solidFill>
                <a:latin typeface="Arial" panose="020B0604020202020204" pitchFamily="34" charset="0"/>
                <a:cs typeface="Arial" panose="020B0604020202020204" pitchFamily="34" charset="0"/>
              </a:rPr>
              <a:t>“</a:t>
            </a:r>
            <a:r>
              <a:rPr lang="cy-GB" sz="3000" i="1" dirty="0" err="1">
                <a:solidFill>
                  <a:srgbClr val="0070C0"/>
                </a:solidFill>
                <a:latin typeface="Arial" panose="020B0604020202020204" pitchFamily="34" charset="0"/>
                <a:cs typeface="Arial" panose="020B0604020202020204" pitchFamily="34" charset="0"/>
              </a:rPr>
              <a:t>word</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retrieval</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error</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characterized</a:t>
            </a:r>
            <a:r>
              <a:rPr lang="cy-GB" sz="3000" i="1" dirty="0">
                <a:solidFill>
                  <a:srgbClr val="0070C0"/>
                </a:solidFill>
                <a:latin typeface="Arial" panose="020B0604020202020204" pitchFamily="34" charset="0"/>
                <a:cs typeface="Arial" panose="020B0604020202020204" pitchFamily="34" charset="0"/>
              </a:rPr>
              <a:t> by a </a:t>
            </a:r>
            <a:r>
              <a:rPr lang="cy-GB" sz="3000" i="1" dirty="0" err="1">
                <a:solidFill>
                  <a:srgbClr val="0070C0"/>
                </a:solidFill>
                <a:latin typeface="Arial" panose="020B0604020202020204" pitchFamily="34" charset="0"/>
                <a:cs typeface="Arial" panose="020B0604020202020204" pitchFamily="34" charset="0"/>
              </a:rPr>
              <a:t>word</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being</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used</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too</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broadly</a:t>
            </a:r>
            <a:r>
              <a:rPr lang="cy-GB" sz="3000" i="1" dirty="0">
                <a:solidFill>
                  <a:srgbClr val="0070C0"/>
                </a:solidFill>
                <a:latin typeface="Arial" panose="020B0604020202020204" pitchFamily="34" charset="0"/>
                <a:cs typeface="Arial" panose="020B0604020202020204" pitchFamily="34" charset="0"/>
              </a:rPr>
              <a:t> to </a:t>
            </a:r>
            <a:r>
              <a:rPr lang="cy-GB" sz="3000" i="1" dirty="0" err="1">
                <a:solidFill>
                  <a:srgbClr val="0070C0"/>
                </a:solidFill>
                <a:latin typeface="Arial" panose="020B0604020202020204" pitchFamily="34" charset="0"/>
                <a:cs typeface="Arial" panose="020B0604020202020204" pitchFamily="34" charset="0"/>
              </a:rPr>
              <a:t>refer</a:t>
            </a:r>
            <a:r>
              <a:rPr lang="cy-GB" sz="3000" i="1" dirty="0">
                <a:solidFill>
                  <a:srgbClr val="0070C0"/>
                </a:solidFill>
                <a:latin typeface="Arial" panose="020B0604020202020204" pitchFamily="34" charset="0"/>
                <a:cs typeface="Arial" panose="020B0604020202020204" pitchFamily="34" charset="0"/>
              </a:rPr>
              <a:t> to </a:t>
            </a:r>
            <a:r>
              <a:rPr lang="cy-GB" sz="3000" i="1" dirty="0" err="1">
                <a:solidFill>
                  <a:srgbClr val="0070C0"/>
                </a:solidFill>
                <a:latin typeface="Arial" panose="020B0604020202020204" pitchFamily="34" charset="0"/>
                <a:cs typeface="Arial" panose="020B0604020202020204" pitchFamily="34" charset="0"/>
              </a:rPr>
              <a:t>referents</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that</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may</a:t>
            </a:r>
            <a:r>
              <a:rPr lang="cy-GB" sz="3000" i="1" dirty="0">
                <a:solidFill>
                  <a:srgbClr val="0070C0"/>
                </a:solidFill>
                <a:latin typeface="Arial" panose="020B0604020202020204" pitchFamily="34" charset="0"/>
                <a:cs typeface="Arial" panose="020B0604020202020204" pitchFamily="34" charset="0"/>
              </a:rPr>
              <a:t> be </a:t>
            </a:r>
            <a:r>
              <a:rPr lang="cy-GB" sz="3000" i="1" dirty="0" err="1">
                <a:solidFill>
                  <a:srgbClr val="0070C0"/>
                </a:solidFill>
                <a:latin typeface="Arial" panose="020B0604020202020204" pitchFamily="34" charset="0"/>
                <a:cs typeface="Arial" panose="020B0604020202020204" pitchFamily="34" charset="0"/>
              </a:rPr>
              <a:t>similar</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in</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perceptual</a:t>
            </a:r>
            <a:r>
              <a:rPr lang="cy-GB" sz="3000" i="1" dirty="0">
                <a:solidFill>
                  <a:srgbClr val="0070C0"/>
                </a:solidFill>
                <a:latin typeface="Arial" panose="020B0604020202020204" pitchFamily="34" charset="0"/>
                <a:cs typeface="Arial" panose="020B0604020202020204" pitchFamily="34" charset="0"/>
              </a:rPr>
              <a:t> </a:t>
            </a:r>
            <a:r>
              <a:rPr lang="cy-GB" sz="3000" i="1" dirty="0" err="1">
                <a:solidFill>
                  <a:srgbClr val="0070C0"/>
                </a:solidFill>
                <a:latin typeface="Arial" panose="020B0604020202020204" pitchFamily="34" charset="0"/>
                <a:cs typeface="Arial" panose="020B0604020202020204" pitchFamily="34" charset="0"/>
              </a:rPr>
              <a:t>feature</a:t>
            </a:r>
            <a:r>
              <a:rPr lang="cy-GB" sz="3000" i="1" dirty="0">
                <a:solidFill>
                  <a:srgbClr val="0070C0"/>
                </a:solidFill>
                <a:latin typeface="Arial" panose="020B0604020202020204" pitchFamily="34" charset="0"/>
                <a:cs typeface="Arial" panose="020B0604020202020204" pitchFamily="34" charset="0"/>
              </a:rPr>
              <a:t> or </a:t>
            </a:r>
            <a:r>
              <a:rPr lang="cy-GB" sz="3000" i="1" dirty="0" err="1">
                <a:solidFill>
                  <a:srgbClr val="0070C0"/>
                </a:solidFill>
                <a:latin typeface="Arial" panose="020B0604020202020204" pitchFamily="34" charset="0"/>
                <a:cs typeface="Arial" panose="020B0604020202020204" pitchFamily="34" charset="0"/>
              </a:rPr>
              <a:t>function</a:t>
            </a:r>
            <a:r>
              <a:rPr lang="cy-GB" sz="3000" i="1" dirty="0">
                <a:solidFill>
                  <a:srgbClr val="0070C0"/>
                </a:solidFill>
                <a:latin typeface="Arial" panose="020B0604020202020204" pitchFamily="34" charset="0"/>
                <a:cs typeface="Arial" panose="020B0604020202020204" pitchFamily="34" charset="0"/>
              </a:rPr>
              <a:t>” </a:t>
            </a:r>
          </a:p>
          <a:p>
            <a:pPr marL="0" indent="0" algn="r">
              <a:buFontTx/>
              <a:buNone/>
              <a:defRPr/>
            </a:pPr>
            <a:r>
              <a:rPr lang="cy-GB" sz="1900" dirty="0">
                <a:solidFill>
                  <a:srgbClr val="0070C0"/>
                </a:solidFill>
                <a:latin typeface="Arial" panose="020B0604020202020204" pitchFamily="34" charset="0"/>
                <a:cs typeface="Arial" panose="020B0604020202020204" pitchFamily="34" charset="0"/>
              </a:rPr>
              <a:t>(</a:t>
            </a:r>
            <a:r>
              <a:rPr lang="cy-GB" sz="1900" dirty="0" err="1">
                <a:solidFill>
                  <a:srgbClr val="0070C0"/>
                </a:solidFill>
                <a:latin typeface="Arial" panose="020B0604020202020204" pitchFamily="34" charset="0"/>
                <a:cs typeface="Arial" panose="020B0604020202020204" pitchFamily="34" charset="0"/>
              </a:rPr>
              <a:t>Singleton</a:t>
            </a:r>
            <a:r>
              <a:rPr lang="cy-GB" sz="1900" dirty="0">
                <a:solidFill>
                  <a:srgbClr val="0070C0"/>
                </a:solidFill>
                <a:latin typeface="Arial" panose="020B0604020202020204" pitchFamily="34" charset="0"/>
                <a:cs typeface="Arial" panose="020B0604020202020204" pitchFamily="34" charset="0"/>
              </a:rPr>
              <a:t> and </a:t>
            </a:r>
            <a:r>
              <a:rPr lang="cy-GB" sz="1900" dirty="0" err="1">
                <a:solidFill>
                  <a:srgbClr val="0070C0"/>
                </a:solidFill>
                <a:latin typeface="Arial" panose="020B0604020202020204" pitchFamily="34" charset="0"/>
                <a:cs typeface="Arial" panose="020B0604020202020204" pitchFamily="34" charset="0"/>
              </a:rPr>
              <a:t>Shulman</a:t>
            </a:r>
            <a:r>
              <a:rPr lang="cy-GB" sz="1900" dirty="0">
                <a:solidFill>
                  <a:srgbClr val="0070C0"/>
                </a:solidFill>
                <a:latin typeface="Arial" panose="020B0604020202020204" pitchFamily="34" charset="0"/>
                <a:cs typeface="Arial" panose="020B0604020202020204" pitchFamily="34" charset="0"/>
              </a:rPr>
              <a:t>, 2014, p. 317).</a:t>
            </a:r>
          </a:p>
          <a:p>
            <a:pPr marL="0" indent="0">
              <a:buNone/>
              <a:defRPr/>
            </a:pPr>
            <a:endParaRPr lang="cy-GB" sz="2400" dirty="0">
              <a:solidFill>
                <a:srgbClr val="0000FF"/>
              </a:solidFill>
            </a:endParaRPr>
          </a:p>
        </p:txBody>
      </p:sp>
    </p:spTree>
    <p:extLst>
      <p:ext uri="{BB962C8B-B14F-4D97-AF65-F5344CB8AC3E}">
        <p14:creationId xmlns:p14="http://schemas.microsoft.com/office/powerpoint/2010/main" val="33094885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535673-897B-07D5-7ABE-863D2D516CB4}"/>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467544" y="365127"/>
            <a:ext cx="8047806" cy="1119657"/>
          </a:xfrm>
        </p:spPr>
        <p:txBody>
          <a:bodyPr>
            <a:noAutofit/>
          </a:bodyPr>
          <a:lstStyle/>
          <a:p>
            <a:r>
              <a:rPr lang="en-GB" altLang="cy-GB" dirty="0" err="1">
                <a:solidFill>
                  <a:srgbClr val="000000"/>
                </a:solidFill>
                <a:latin typeface="Arial" panose="020B0604020202020204" pitchFamily="34" charset="0"/>
              </a:rPr>
              <a:t>Gor</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ymestiynadau</a:t>
            </a:r>
            <a:r>
              <a:rPr lang="en-GB" altLang="cy-GB" dirty="0">
                <a:solidFill>
                  <a:srgbClr val="000000"/>
                </a:solidFill>
                <a:latin typeface="Arial" panose="020B0604020202020204" pitchFamily="34" charset="0"/>
              </a:rPr>
              <a:t> </a:t>
            </a:r>
            <a:r>
              <a:rPr lang="en-GB" altLang="cy-GB" dirty="0" err="1">
                <a:solidFill>
                  <a:srgbClr val="000000"/>
                </a:solidFill>
                <a:latin typeface="Arial" panose="020B0604020202020204" pitchFamily="34" charset="0"/>
              </a:rPr>
              <a:t>semanteg</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Semantic overextensions</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988840"/>
            <a:ext cx="3600400" cy="3672408"/>
          </a:xfrm>
        </p:spPr>
        <p:txBody>
          <a:bodyPr>
            <a:normAutofit lnSpcReduction="10000"/>
          </a:bodyPr>
          <a:lstStyle/>
          <a:p>
            <a:pPr>
              <a:defRPr/>
            </a:pPr>
            <a:r>
              <a:rPr lang="cy-GB" dirty="0">
                <a:latin typeface="Arial" panose="020B0604020202020204" pitchFamily="34" charset="0"/>
                <a:cs typeface="Arial" panose="020B0604020202020204" pitchFamily="34" charset="0"/>
              </a:rPr>
              <a:t>Mae gor-ddweud yn seiliedig ar:</a:t>
            </a:r>
          </a:p>
          <a:p>
            <a:pPr>
              <a:buFontTx/>
              <a:buChar char="-"/>
              <a:defRPr/>
            </a:pPr>
            <a:r>
              <a:rPr lang="cy-GB" dirty="0">
                <a:latin typeface="Arial" panose="020B0604020202020204" pitchFamily="34" charset="0"/>
                <a:cs typeface="Arial" panose="020B0604020202020204" pitchFamily="34" charset="0"/>
              </a:rPr>
              <a:t>rhinweddau corfforol gwrthrychau;</a:t>
            </a:r>
          </a:p>
          <a:p>
            <a:pPr>
              <a:buFontTx/>
              <a:buChar char="-"/>
              <a:defRPr/>
            </a:pPr>
            <a:r>
              <a:rPr lang="cy-GB" dirty="0">
                <a:latin typeface="Arial" panose="020B0604020202020204" pitchFamily="34" charset="0"/>
                <a:cs typeface="Arial" panose="020B0604020202020204" pitchFamily="34" charset="0"/>
              </a:rPr>
              <a:t>nodweddion, fel blas, sain, symudiad, siâp, maint a gwead.</a:t>
            </a:r>
          </a:p>
        </p:txBody>
      </p:sp>
      <p:sp>
        <p:nvSpPr>
          <p:cNvPr id="4" name="Content Placeholder 3"/>
          <p:cNvSpPr>
            <a:spLocks noGrp="1"/>
          </p:cNvSpPr>
          <p:nvPr>
            <p:ph sz="half" idx="2"/>
          </p:nvPr>
        </p:nvSpPr>
        <p:spPr>
          <a:xfrm>
            <a:off x="4427984" y="1988840"/>
            <a:ext cx="4087366" cy="4248472"/>
          </a:xfrm>
        </p:spPr>
        <p:txBody>
          <a:bodyPr>
            <a:normAutofit lnSpcReduction="10000"/>
          </a:bodyPr>
          <a:lstStyle/>
          <a:p>
            <a:pPr>
              <a:defRPr/>
            </a:pPr>
            <a:r>
              <a:rPr lang="cy-GB" dirty="0" err="1">
                <a:solidFill>
                  <a:srgbClr val="0070C0"/>
                </a:solidFill>
                <a:latin typeface="Arial" panose="020B0604020202020204" pitchFamily="34" charset="0"/>
                <a:cs typeface="Arial" panose="020B0604020202020204" pitchFamily="34" charset="0"/>
              </a:rPr>
              <a:t>Overextensions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are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based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on</a:t>
            </a:r>
            <a:r>
              <a:rPr lang="cy-GB" dirty="0">
                <a:solidFill>
                  <a:srgbClr val="0070C0"/>
                </a:solidFill>
                <a:latin typeface="Arial" panose="020B0604020202020204" pitchFamily="34" charset="0"/>
                <a:cs typeface="Arial" panose="020B0604020202020204" pitchFamily="34" charset="0"/>
              </a:rPr>
              <a:t>:</a:t>
            </a:r>
          </a:p>
          <a:p>
            <a:pPr>
              <a:buFontTx/>
              <a:buChar char="-"/>
              <a:defRPr/>
            </a:pPr>
            <a:r>
              <a:rPr lang="cy-GB" dirty="0" err="1">
                <a:solidFill>
                  <a:srgbClr val="0070C0"/>
                </a:solidFill>
                <a:latin typeface="Arial" panose="020B0604020202020204" pitchFamily="34" charset="0"/>
                <a:cs typeface="Arial" panose="020B0604020202020204" pitchFamily="34" charset="0"/>
              </a:rPr>
              <a:t>physical</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qualities</a:t>
            </a:r>
            <a:r>
              <a:rPr lang="cy-GB" dirty="0">
                <a:solidFill>
                  <a:srgbClr val="0070C0"/>
                </a:solidFill>
                <a:latin typeface="Arial" panose="020B0604020202020204" pitchFamily="34" charset="0"/>
                <a:cs typeface="Arial" panose="020B0604020202020204" pitchFamily="34" charset="0"/>
              </a:rPr>
              <a:t> of </a:t>
            </a:r>
            <a:r>
              <a:rPr lang="cy-GB" dirty="0" err="1">
                <a:solidFill>
                  <a:srgbClr val="0070C0"/>
                </a:solidFill>
                <a:latin typeface="Arial" panose="020B0604020202020204" pitchFamily="34" charset="0"/>
                <a:cs typeface="Arial" panose="020B0604020202020204" pitchFamily="34" charset="0"/>
              </a:rPr>
              <a:t>objects</a:t>
            </a:r>
            <a:r>
              <a:rPr lang="cy-GB" dirty="0">
                <a:solidFill>
                  <a:srgbClr val="0070C0"/>
                </a:solidFill>
                <a:latin typeface="Arial" panose="020B0604020202020204" pitchFamily="34" charset="0"/>
                <a:cs typeface="Arial" panose="020B0604020202020204" pitchFamily="34" charset="0"/>
              </a:rPr>
              <a:t>;</a:t>
            </a:r>
          </a:p>
          <a:p>
            <a:pPr>
              <a:buFontTx/>
              <a:buChar char="-"/>
              <a:defRPr/>
            </a:pPr>
            <a:r>
              <a:rPr lang="cy-GB" dirty="0" err="1">
                <a:solidFill>
                  <a:srgbClr val="0070C0"/>
                </a:solidFill>
                <a:latin typeface="Arial" panose="020B0604020202020204" pitchFamily="34" charset="0"/>
                <a:cs typeface="Arial" panose="020B0604020202020204" pitchFamily="34" charset="0"/>
              </a:rPr>
              <a:t>features</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such</a:t>
            </a:r>
            <a:r>
              <a:rPr lang="cy-GB" dirty="0">
                <a:solidFill>
                  <a:srgbClr val="0070C0"/>
                </a:solidFill>
                <a:latin typeface="Arial" panose="020B0604020202020204" pitchFamily="34" charset="0"/>
                <a:cs typeface="Arial" panose="020B0604020202020204" pitchFamily="34" charset="0"/>
              </a:rPr>
              <a:t> as </a:t>
            </a:r>
            <a:r>
              <a:rPr lang="cy-GB" dirty="0" err="1">
                <a:solidFill>
                  <a:srgbClr val="0070C0"/>
                </a:solidFill>
                <a:latin typeface="Arial" panose="020B0604020202020204" pitchFamily="34" charset="0"/>
                <a:cs typeface="Arial" panose="020B0604020202020204" pitchFamily="34" charset="0"/>
              </a:rPr>
              <a:t>taste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sound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movement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shape</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size</a:t>
            </a:r>
            <a:r>
              <a:rPr lang="cy-GB" dirty="0">
                <a:solidFill>
                  <a:srgbClr val="0070C0"/>
                </a:solidFill>
                <a:latin typeface="Arial" panose="020B0604020202020204" pitchFamily="34" charset="0"/>
                <a:cs typeface="Arial" panose="020B0604020202020204" pitchFamily="34" charset="0"/>
              </a:rPr>
              <a:t> and </a:t>
            </a:r>
            <a:r>
              <a:rPr lang="cy-GB" dirty="0" err="1">
                <a:solidFill>
                  <a:srgbClr val="0070C0"/>
                </a:solidFill>
                <a:latin typeface="Arial" panose="020B0604020202020204" pitchFamily="34" charset="0"/>
                <a:cs typeface="Arial" panose="020B0604020202020204" pitchFamily="34" charset="0"/>
              </a:rPr>
              <a:t>texture</a:t>
            </a:r>
            <a:r>
              <a:rPr lang="cy-GB" dirty="0">
                <a:solidFill>
                  <a:srgbClr val="0070C0"/>
                </a:solidFill>
                <a:latin typeface="Arial" panose="020B0604020202020204" pitchFamily="34" charset="0"/>
                <a:cs typeface="Arial" panose="020B0604020202020204" pitchFamily="34" charset="0"/>
              </a:rPr>
              <a:t>.</a:t>
            </a:r>
          </a:p>
          <a:p>
            <a:pPr marL="0" indent="0">
              <a:buNone/>
              <a:defRPr/>
            </a:pPr>
            <a:endParaRPr lang="cy-GB" sz="2400" dirty="0">
              <a:solidFill>
                <a:srgbClr val="0000FF"/>
              </a:solidFill>
            </a:endParaRPr>
          </a:p>
        </p:txBody>
      </p:sp>
    </p:spTree>
    <p:extLst>
      <p:ext uri="{BB962C8B-B14F-4D97-AF65-F5344CB8AC3E}">
        <p14:creationId xmlns:p14="http://schemas.microsoft.com/office/powerpoint/2010/main" val="18046358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4B31DD-FDDB-25C9-D695-5A1E99E5D9EE}"/>
              </a:ext>
            </a:extLst>
          </p:cNvPr>
          <p:cNvSpPr/>
          <p:nvPr/>
        </p:nvSpPr>
        <p:spPr>
          <a:xfrm>
            <a:off x="20201" y="0"/>
            <a:ext cx="9103598" cy="5670540"/>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a:xfrm>
            <a:off x="179512" y="365127"/>
            <a:ext cx="8335838" cy="687609"/>
          </a:xfrm>
        </p:spPr>
        <p:txBody>
          <a:bodyPr>
            <a:noAutofit/>
          </a:bodyPr>
          <a:lstStyle/>
          <a:p>
            <a:r>
              <a:rPr lang="en-GB" altLang="cy-GB" dirty="0" err="1">
                <a:solidFill>
                  <a:srgbClr val="000000"/>
                </a:solidFill>
                <a:latin typeface="Arial" panose="020B0604020202020204" pitchFamily="34" charset="0"/>
              </a:rPr>
              <a:t>Esiampl</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Example</a:t>
            </a:r>
            <a:endParaRPr lang="cy-GB" altLang="cy-GB" dirty="0">
              <a:solidFill>
                <a:srgbClr val="0070C0"/>
              </a:solidFill>
              <a:latin typeface="Arial" panose="020B0604020202020204" pitchFamily="34" charset="0"/>
            </a:endParaRPr>
          </a:p>
        </p:txBody>
      </p:sp>
      <p:pic>
        <p:nvPicPr>
          <p:cNvPr id="2" name="Content Placeholder 1" descr="Picture of black and white do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0201" y="1844824"/>
            <a:ext cx="4191759" cy="2664296"/>
          </a:xfrm>
        </p:spPr>
      </p:pic>
      <p:pic>
        <p:nvPicPr>
          <p:cNvPr id="5" name="Content Placeholder 4" descr="Picture of black and white cat."/>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347864" y="78861"/>
            <a:ext cx="3020058" cy="2895231"/>
          </a:xfrm>
        </p:spPr>
      </p:pic>
      <p:sp>
        <p:nvSpPr>
          <p:cNvPr id="6" name="TextBox 5"/>
          <p:cNvSpPr txBox="1"/>
          <p:nvPr/>
        </p:nvSpPr>
        <p:spPr>
          <a:xfrm flipH="1">
            <a:off x="1547664" y="4895448"/>
            <a:ext cx="1512168" cy="52322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ci/</a:t>
            </a:r>
            <a:r>
              <a:rPr kumimoji="0" lang="en-GB" sz="2800" b="0" i="0" u="none" strike="noStrike" kern="1200" cap="none" spc="0" normalizeH="0" baseline="0" noProof="0" dirty="0">
                <a:ln>
                  <a:noFill/>
                </a:ln>
                <a:solidFill>
                  <a:srgbClr val="0070C0"/>
                </a:solidFill>
                <a:effectLst/>
                <a:uLnTx/>
                <a:uFillTx/>
                <a:ea typeface="+mn-ea"/>
                <a:cs typeface="+mn-cs"/>
              </a:rPr>
              <a:t>dog</a:t>
            </a:r>
          </a:p>
        </p:txBody>
      </p:sp>
      <p:sp>
        <p:nvSpPr>
          <p:cNvPr id="7" name="TextBox 6"/>
          <p:cNvSpPr txBox="1"/>
          <p:nvPr/>
        </p:nvSpPr>
        <p:spPr>
          <a:xfrm flipH="1">
            <a:off x="4103950" y="3108526"/>
            <a:ext cx="1656184" cy="52322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ci/</a:t>
            </a:r>
            <a:r>
              <a:rPr kumimoji="0" lang="en-GB" sz="2800" b="0" i="0" u="none" strike="noStrike" kern="1200" cap="none" spc="0" normalizeH="0" baseline="0" noProof="0" dirty="0">
                <a:ln>
                  <a:noFill/>
                </a:ln>
                <a:solidFill>
                  <a:srgbClr val="0070C0"/>
                </a:solidFill>
                <a:effectLst/>
                <a:uLnTx/>
                <a:uFillTx/>
                <a:ea typeface="+mn-ea"/>
                <a:cs typeface="+mn-cs"/>
              </a:rPr>
              <a:t>dog</a:t>
            </a:r>
          </a:p>
        </p:txBody>
      </p:sp>
      <p:pic>
        <p:nvPicPr>
          <p:cNvPr id="3" name="Picture 2" descr="Picture of a German Shepherd dog.">
            <a:extLst>
              <a:ext uri="{FF2B5EF4-FFF2-40B4-BE49-F238E27FC236}">
                <a16:creationId xmlns:a16="http://schemas.microsoft.com/office/drawing/2014/main" id="{BAE4C312-12A5-48E0-8B17-FDFA080544B0}"/>
              </a:ext>
            </a:extLst>
          </p:cNvPr>
          <p:cNvPicPr>
            <a:picLocks noChangeAspect="1"/>
          </p:cNvPicPr>
          <p:nvPr/>
        </p:nvPicPr>
        <p:blipFill>
          <a:blip r:embed="rId5"/>
          <a:stretch>
            <a:fillRect/>
          </a:stretch>
        </p:blipFill>
        <p:spPr>
          <a:xfrm>
            <a:off x="5427945" y="2974092"/>
            <a:ext cx="3431271" cy="2239084"/>
          </a:xfrm>
          <a:prstGeom prst="rect">
            <a:avLst/>
          </a:prstGeom>
        </p:spPr>
      </p:pic>
      <p:sp>
        <p:nvSpPr>
          <p:cNvPr id="4" name="TextBox 3">
            <a:extLst>
              <a:ext uri="{FF2B5EF4-FFF2-40B4-BE49-F238E27FC236}">
                <a16:creationId xmlns:a16="http://schemas.microsoft.com/office/drawing/2014/main" id="{D2E5C377-D6BE-4AC4-BB4B-45282C822E9B}"/>
              </a:ext>
            </a:extLst>
          </p:cNvPr>
          <p:cNvSpPr txBox="1"/>
          <p:nvPr/>
        </p:nvSpPr>
        <p:spPr>
          <a:xfrm>
            <a:off x="5427945" y="5147320"/>
            <a:ext cx="3176503" cy="523220"/>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Beth…?/</a:t>
            </a:r>
            <a:r>
              <a:rPr kumimoji="0" lang="en-GB" sz="2800" b="0" i="0" u="none" strike="noStrike" kern="1200" cap="none" spc="0" normalizeH="0" baseline="0" noProof="0" dirty="0">
                <a:ln>
                  <a:noFill/>
                </a:ln>
                <a:solidFill>
                  <a:srgbClr val="0070C0"/>
                </a:solidFill>
                <a:effectLst/>
                <a:uLnTx/>
                <a:uFillTx/>
                <a:ea typeface="+mn-ea"/>
                <a:cs typeface="+mn-cs"/>
              </a:rPr>
              <a:t>What…?</a:t>
            </a:r>
          </a:p>
        </p:txBody>
      </p:sp>
    </p:spTree>
    <p:extLst>
      <p:ext uri="{BB962C8B-B14F-4D97-AF65-F5344CB8AC3E}">
        <p14:creationId xmlns:p14="http://schemas.microsoft.com/office/powerpoint/2010/main" val="16108811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E3E53F-6B9A-AEF6-943A-890AF529C2AA}"/>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4"/>
          <p:cNvSpPr>
            <a:spLocks noGrp="1" noChangeArrowheads="1"/>
          </p:cNvSpPr>
          <p:nvPr>
            <p:ph type="title"/>
          </p:nvPr>
        </p:nvSpPr>
        <p:spPr>
          <a:xfrm>
            <a:off x="628650" y="374649"/>
            <a:ext cx="7886700" cy="1325563"/>
          </a:xfrm>
        </p:spPr>
        <p:txBody>
          <a:bodyPr>
            <a:normAutofit/>
          </a:bodyPr>
          <a:lstStyle/>
          <a:p>
            <a:pPr algn="l" eaLnBrk="1" hangingPunct="1"/>
            <a:r>
              <a:rPr lang="cy-GB" altLang="cy-GB" dirty="0">
                <a:latin typeface="Arial" panose="020B0604020202020204" pitchFamily="34" charset="0"/>
              </a:rPr>
              <a:t>Beth sydd yn y llun?</a:t>
            </a:r>
            <a:br>
              <a:rPr lang="en-GB" altLang="cy-GB" dirty="0">
                <a:latin typeface="Arial" panose="020B0604020202020204" pitchFamily="34" charset="0"/>
              </a:rPr>
            </a:br>
            <a:r>
              <a:rPr lang="en-GB" altLang="cy-GB" dirty="0">
                <a:solidFill>
                  <a:srgbClr val="0070C0"/>
                </a:solidFill>
                <a:latin typeface="Arial" panose="020B0604020202020204" pitchFamily="34" charset="0"/>
              </a:rPr>
              <a:t>What is in the picture?</a:t>
            </a:r>
          </a:p>
        </p:txBody>
      </p:sp>
      <p:pic>
        <p:nvPicPr>
          <p:cNvPr id="7" name="Content Placeholder 6" descr="Rabbits in a field.">
            <a:extLst>
              <a:ext uri="{FF2B5EF4-FFF2-40B4-BE49-F238E27FC236}">
                <a16:creationId xmlns:a16="http://schemas.microsoft.com/office/drawing/2014/main" id="{596FC7EA-FC13-B574-8372-4F0CE2A83EC7}"/>
              </a:ext>
            </a:extLst>
          </p:cNvPr>
          <p:cNvPicPr>
            <a:picLocks noGrp="1" noChangeAspect="1"/>
          </p:cNvPicPr>
          <p:nvPr>
            <p:ph idx="1"/>
          </p:nvPr>
        </p:nvPicPr>
        <p:blipFill>
          <a:blip r:embed="rId3"/>
          <a:stretch>
            <a:fillRect/>
          </a:stretch>
        </p:blipFill>
        <p:spPr>
          <a:xfrm>
            <a:off x="412750" y="2132856"/>
            <a:ext cx="3704382" cy="3024188"/>
          </a:xfrm>
          <a:prstGeom prst="rect">
            <a:avLst/>
          </a:prstGeom>
        </p:spPr>
      </p:pic>
      <p:pic>
        <p:nvPicPr>
          <p:cNvPr id="8" name="Picture 7" descr="Rabbits in a hutch.">
            <a:extLst>
              <a:ext uri="{FF2B5EF4-FFF2-40B4-BE49-F238E27FC236}">
                <a16:creationId xmlns:a16="http://schemas.microsoft.com/office/drawing/2014/main" id="{E8524BCA-4530-834B-21CA-193A94D1AC17}"/>
              </a:ext>
            </a:extLst>
          </p:cNvPr>
          <p:cNvPicPr>
            <a:picLocks noChangeAspect="1"/>
          </p:cNvPicPr>
          <p:nvPr/>
        </p:nvPicPr>
        <p:blipFill>
          <a:blip r:embed="rId4"/>
          <a:stretch>
            <a:fillRect/>
          </a:stretch>
        </p:blipFill>
        <p:spPr>
          <a:xfrm>
            <a:off x="4644008" y="2132856"/>
            <a:ext cx="3871342" cy="3024188"/>
          </a:xfrm>
          <a:prstGeom prst="rect">
            <a:avLst/>
          </a:prstGeom>
        </p:spPr>
      </p:pic>
    </p:spTree>
    <p:extLst>
      <p:ext uri="{BB962C8B-B14F-4D97-AF65-F5344CB8AC3E}">
        <p14:creationId xmlns:p14="http://schemas.microsoft.com/office/powerpoint/2010/main" val="5133182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4DB053-1D2F-26B2-12BD-4F4AA584797F}"/>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842" name="Title 1"/>
          <p:cNvSpPr>
            <a:spLocks noGrp="1"/>
          </p:cNvSpPr>
          <p:nvPr>
            <p:ph type="title"/>
          </p:nvPr>
        </p:nvSpPr>
        <p:spPr/>
        <p:txBody>
          <a:bodyPr>
            <a:normAutofit/>
          </a:bodyPr>
          <a:lstStyle/>
          <a:p>
            <a:pPr algn="l"/>
            <a:r>
              <a:rPr lang="en-GB" altLang="cy-GB" dirty="0">
                <a:solidFill>
                  <a:srgbClr val="000000"/>
                </a:solidFill>
                <a:latin typeface="Arial" panose="020B0604020202020204" pitchFamily="34" charset="0"/>
              </a:rPr>
              <a:t>Beth </a:t>
            </a:r>
            <a:r>
              <a:rPr lang="en-GB" altLang="cy-GB" dirty="0" err="1">
                <a:solidFill>
                  <a:srgbClr val="000000"/>
                </a:solidFill>
                <a:latin typeface="Arial" panose="020B0604020202020204" pitchFamily="34" charset="0"/>
              </a:rPr>
              <a:t>yw</a:t>
            </a:r>
            <a:r>
              <a:rPr lang="en-GB" altLang="cy-GB" dirty="0">
                <a:solidFill>
                  <a:srgbClr val="000000"/>
                </a:solidFill>
                <a:latin typeface="Arial" panose="020B0604020202020204" pitchFamily="34" charset="0"/>
              </a:rPr>
              <a:t> </a:t>
            </a:r>
            <a:r>
              <a:rPr lang="en-GB" altLang="cy-GB" i="1" dirty="0" err="1">
                <a:solidFill>
                  <a:srgbClr val="000000"/>
                </a:solidFill>
                <a:latin typeface="Arial" panose="020B0604020202020204" pitchFamily="34" charset="0"/>
              </a:rPr>
              <a:t>gavagai</a:t>
            </a:r>
            <a:r>
              <a:rPr lang="en-GB" altLang="cy-GB" dirty="0">
                <a:solidFill>
                  <a:srgbClr val="000000"/>
                </a:solidFill>
                <a:latin typeface="Arial" panose="020B0604020202020204" pitchFamily="34" charset="0"/>
              </a:rPr>
              <a:t>?</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What is (a) </a:t>
            </a:r>
            <a:r>
              <a:rPr lang="en-GB" altLang="cy-GB" i="1" dirty="0" err="1">
                <a:solidFill>
                  <a:srgbClr val="0070C0"/>
                </a:solidFill>
                <a:latin typeface="Arial" panose="020B0604020202020204" pitchFamily="34" charset="0"/>
              </a:rPr>
              <a:t>gavagai</a:t>
            </a:r>
            <a:r>
              <a:rPr lang="en-GB" altLang="cy-GB" dirty="0">
                <a:solidFill>
                  <a:srgbClr val="0070C0"/>
                </a:solidFill>
                <a:latin typeface="Arial" panose="020B0604020202020204" pitchFamily="34" charset="0"/>
              </a:rPr>
              <a:t>?</a:t>
            </a:r>
            <a:endParaRPr lang="cy-GB" altLang="cy-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2132855"/>
            <a:ext cx="4335338" cy="3312369"/>
          </a:xfrm>
        </p:spPr>
        <p:txBody>
          <a:bodyPr>
            <a:normAutofit/>
          </a:bodyPr>
          <a:lstStyle/>
          <a:p>
            <a:pPr eaLnBrk="1" hangingPunct="1">
              <a:defRPr/>
            </a:pPr>
            <a:r>
              <a:rPr lang="cy-GB" altLang="cy-GB" dirty="0">
                <a:solidFill>
                  <a:srgbClr val="000000"/>
                </a:solidFill>
                <a:latin typeface="Arial" panose="020B0604020202020204" pitchFamily="34" charset="0"/>
              </a:rPr>
              <a:t>Cwningen? Cwningod?</a:t>
            </a:r>
          </a:p>
          <a:p>
            <a:pPr eaLnBrk="1" hangingPunct="1">
              <a:defRPr/>
            </a:pPr>
            <a:r>
              <a:rPr lang="cy-GB" altLang="cy-GB" dirty="0">
                <a:solidFill>
                  <a:srgbClr val="000000"/>
                </a:solidFill>
                <a:latin typeface="Arial" panose="020B0604020202020204" pitchFamily="34" charset="0"/>
              </a:rPr>
              <a:t>Cwningen mewn cae?</a:t>
            </a:r>
          </a:p>
          <a:p>
            <a:pPr eaLnBrk="1" hangingPunct="1">
              <a:defRPr/>
            </a:pPr>
            <a:r>
              <a:rPr lang="cy-GB" altLang="cy-GB" dirty="0">
                <a:solidFill>
                  <a:srgbClr val="000000"/>
                </a:solidFill>
                <a:latin typeface="Arial" panose="020B0604020202020204" pitchFamily="34" charset="0"/>
              </a:rPr>
              <a:t>Cae?</a:t>
            </a:r>
          </a:p>
          <a:p>
            <a:pPr eaLnBrk="1" hangingPunct="1">
              <a:defRPr/>
            </a:pPr>
            <a:r>
              <a:rPr lang="cy-GB" altLang="cy-GB" dirty="0">
                <a:solidFill>
                  <a:srgbClr val="000000"/>
                </a:solidFill>
                <a:latin typeface="Arial" panose="020B0604020202020204" pitchFamily="34" charset="0"/>
              </a:rPr>
              <a:t>Craffter? Bod yn effro?</a:t>
            </a:r>
          </a:p>
          <a:p>
            <a:pPr eaLnBrk="1" hangingPunct="1">
              <a:defRPr/>
            </a:pPr>
            <a:r>
              <a:rPr lang="cy-GB" altLang="cy-GB" dirty="0">
                <a:solidFill>
                  <a:srgbClr val="000000"/>
                </a:solidFill>
                <a:latin typeface="Arial" panose="020B0604020202020204" pitchFamily="34" charset="0"/>
              </a:rPr>
              <a:t>Cwningod mewn bocs?</a:t>
            </a:r>
          </a:p>
          <a:p>
            <a:pPr eaLnBrk="1" hangingPunct="1">
              <a:defRPr/>
            </a:pPr>
            <a:r>
              <a:rPr lang="cy-GB" altLang="cy-GB" dirty="0">
                <a:solidFill>
                  <a:srgbClr val="000000"/>
                </a:solidFill>
                <a:latin typeface="Arial" panose="020B0604020202020204" pitchFamily="34" charset="0"/>
              </a:rPr>
              <a:t>Cwningod bach?</a:t>
            </a:r>
          </a:p>
          <a:p>
            <a:pPr marL="0" indent="0">
              <a:buFontTx/>
              <a:buNone/>
              <a:defRPr/>
            </a:pPr>
            <a:endParaRPr lang="cy-GB" dirty="0"/>
          </a:p>
        </p:txBody>
      </p:sp>
      <p:sp>
        <p:nvSpPr>
          <p:cNvPr id="4" name="Content Placeholder 3"/>
          <p:cNvSpPr>
            <a:spLocks noGrp="1"/>
          </p:cNvSpPr>
          <p:nvPr>
            <p:ph sz="half" idx="2"/>
          </p:nvPr>
        </p:nvSpPr>
        <p:spPr>
          <a:xfrm>
            <a:off x="4629150" y="2132855"/>
            <a:ext cx="4335338" cy="4044107"/>
          </a:xfrm>
        </p:spPr>
        <p:txBody>
          <a:bodyPr>
            <a:normAutofit/>
          </a:bodyPr>
          <a:lstStyle/>
          <a:p>
            <a:pPr eaLnBrk="1" hangingPunct="1">
              <a:defRPr/>
            </a:pPr>
            <a:r>
              <a:rPr lang="en-GB" altLang="cy-GB" dirty="0">
                <a:solidFill>
                  <a:srgbClr val="0070C0"/>
                </a:solidFill>
                <a:latin typeface="Arial" panose="020B0604020202020204" pitchFamily="34" charset="0"/>
              </a:rPr>
              <a:t>A rabbit? Rabbits?</a:t>
            </a:r>
          </a:p>
          <a:p>
            <a:pPr eaLnBrk="1" hangingPunct="1">
              <a:defRPr/>
            </a:pPr>
            <a:r>
              <a:rPr lang="en-GB" altLang="cy-GB" dirty="0">
                <a:solidFill>
                  <a:srgbClr val="0070C0"/>
                </a:solidFill>
                <a:latin typeface="Arial" panose="020B0604020202020204" pitchFamily="34" charset="0"/>
              </a:rPr>
              <a:t>A rabbit in a field?</a:t>
            </a:r>
          </a:p>
          <a:p>
            <a:pPr eaLnBrk="1" hangingPunct="1">
              <a:defRPr/>
            </a:pPr>
            <a:r>
              <a:rPr lang="en-GB" altLang="cy-GB" dirty="0">
                <a:solidFill>
                  <a:srgbClr val="0070C0"/>
                </a:solidFill>
                <a:latin typeface="Arial" panose="020B0604020202020204" pitchFamily="34" charset="0"/>
              </a:rPr>
              <a:t>A field?</a:t>
            </a:r>
          </a:p>
          <a:p>
            <a:pPr eaLnBrk="1" hangingPunct="1">
              <a:defRPr/>
            </a:pPr>
            <a:r>
              <a:rPr lang="en-GB" altLang="cy-GB" dirty="0">
                <a:solidFill>
                  <a:srgbClr val="0070C0"/>
                </a:solidFill>
                <a:latin typeface="Arial" panose="020B0604020202020204" pitchFamily="34" charset="0"/>
              </a:rPr>
              <a:t>Alertness?</a:t>
            </a:r>
          </a:p>
          <a:p>
            <a:pPr eaLnBrk="1" hangingPunct="1">
              <a:defRPr/>
            </a:pPr>
            <a:r>
              <a:rPr lang="en-GB" altLang="cy-GB" dirty="0">
                <a:solidFill>
                  <a:srgbClr val="0070C0"/>
                </a:solidFill>
                <a:latin typeface="Arial" panose="020B0604020202020204" pitchFamily="34" charset="0"/>
              </a:rPr>
              <a:t>Rabbits in a box?</a:t>
            </a:r>
          </a:p>
          <a:p>
            <a:pPr eaLnBrk="1" hangingPunct="1">
              <a:defRPr/>
            </a:pPr>
            <a:r>
              <a:rPr lang="en-GB" altLang="cy-GB" dirty="0">
                <a:solidFill>
                  <a:srgbClr val="0070C0"/>
                </a:solidFill>
                <a:latin typeface="Arial" panose="020B0604020202020204" pitchFamily="34" charset="0"/>
              </a:rPr>
              <a:t>Baby rabbits?</a:t>
            </a:r>
          </a:p>
          <a:p>
            <a:pPr marL="0" indent="0">
              <a:buFontTx/>
              <a:buNone/>
              <a:defRPr/>
            </a:pPr>
            <a:endParaRPr lang="cy-GB" dirty="0"/>
          </a:p>
        </p:txBody>
      </p:sp>
    </p:spTree>
    <p:extLst>
      <p:ext uri="{BB962C8B-B14F-4D97-AF65-F5344CB8AC3E}">
        <p14:creationId xmlns:p14="http://schemas.microsoft.com/office/powerpoint/2010/main" val="10367759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01097E-253D-2171-226A-61E86EED81E0}"/>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890" name="Title 1"/>
          <p:cNvSpPr>
            <a:spLocks noGrp="1"/>
          </p:cNvSpPr>
          <p:nvPr>
            <p:ph type="title"/>
          </p:nvPr>
        </p:nvSpPr>
        <p:spPr/>
        <p:txBody>
          <a:bodyPr>
            <a:normAutofit/>
          </a:bodyPr>
          <a:lstStyle/>
          <a:p>
            <a:pPr algn="l"/>
            <a:r>
              <a:rPr lang="cy-GB" altLang="cy-GB" dirty="0">
                <a:solidFill>
                  <a:srgbClr val="000000"/>
                </a:solidFill>
                <a:latin typeface="Arial" panose="020B0604020202020204" pitchFamily="34" charset="0"/>
              </a:rPr>
              <a:t>Beth yw hwn?</a:t>
            </a:r>
            <a:br>
              <a:rPr lang="en-GB" altLang="cy-GB" dirty="0">
                <a:solidFill>
                  <a:srgbClr val="000000"/>
                </a:solidFill>
                <a:latin typeface="Arial" panose="020B0604020202020204" pitchFamily="34" charset="0"/>
              </a:rPr>
            </a:br>
            <a:r>
              <a:rPr lang="en-GB" altLang="cy-GB" dirty="0">
                <a:solidFill>
                  <a:srgbClr val="0070C0"/>
                </a:solidFill>
                <a:latin typeface="Arial" panose="020B0604020202020204" pitchFamily="34" charset="0"/>
              </a:rPr>
              <a:t>What is this?</a:t>
            </a:r>
            <a:endParaRPr lang="cy-GB" altLang="cy-GB" dirty="0">
              <a:solidFill>
                <a:srgbClr val="0070C0"/>
              </a:solidFill>
              <a:latin typeface="Arial" panose="020B0604020202020204" pitchFamily="34" charset="0"/>
            </a:endParaRPr>
          </a:p>
        </p:txBody>
      </p:sp>
      <p:pic>
        <p:nvPicPr>
          <p:cNvPr id="4" name="Content Placeholder 3" descr="Picture of a kangaroo.">
            <a:extLst>
              <a:ext uri="{FF2B5EF4-FFF2-40B4-BE49-F238E27FC236}">
                <a16:creationId xmlns:a16="http://schemas.microsoft.com/office/drawing/2014/main" id="{E98EA67E-1257-F0AC-F307-ADA48FA824C6}"/>
              </a:ext>
            </a:extLst>
          </p:cNvPr>
          <p:cNvPicPr>
            <a:picLocks noGrp="1" noChangeAspect="1"/>
          </p:cNvPicPr>
          <p:nvPr>
            <p:ph idx="1"/>
          </p:nvPr>
        </p:nvPicPr>
        <p:blipFill>
          <a:blip r:embed="rId3"/>
          <a:stretch>
            <a:fillRect/>
          </a:stretch>
        </p:blipFill>
        <p:spPr>
          <a:xfrm>
            <a:off x="1187624" y="1844825"/>
            <a:ext cx="6120680" cy="3456384"/>
          </a:xfrm>
          <a:prstGeom prst="rect">
            <a:avLst/>
          </a:prstGeom>
        </p:spPr>
      </p:pic>
    </p:spTree>
    <p:extLst>
      <p:ext uri="{BB962C8B-B14F-4D97-AF65-F5344CB8AC3E}">
        <p14:creationId xmlns:p14="http://schemas.microsoft.com/office/powerpoint/2010/main" val="6098301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DCCAFA-A41C-66C3-669A-C1C341B15976}"/>
              </a:ext>
            </a:extLst>
          </p:cNvPr>
          <p:cNvSpPr/>
          <p:nvPr/>
        </p:nvSpPr>
        <p:spPr>
          <a:xfrm>
            <a:off x="0" y="0"/>
            <a:ext cx="9144000" cy="5661249"/>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626" name="Title 1"/>
          <p:cNvSpPr>
            <a:spLocks noGrp="1"/>
          </p:cNvSpPr>
          <p:nvPr>
            <p:ph type="title"/>
          </p:nvPr>
        </p:nvSpPr>
        <p:spPr>
          <a:xfrm>
            <a:off x="395536" y="260350"/>
            <a:ext cx="8291264" cy="1152425"/>
          </a:xfrm>
        </p:spPr>
        <p:txBody>
          <a:bodyPr>
            <a:noAutofit/>
          </a:bodyPr>
          <a:lstStyle/>
          <a:p>
            <a:pPr algn="l" eaLnBrk="1" hangingPunct="1"/>
            <a:r>
              <a:rPr lang="en-GB" altLang="cy-GB" dirty="0" err="1">
                <a:latin typeface="Arial" panose="020B0604020202020204" pitchFamily="34" charset="0"/>
              </a:rPr>
              <a:t>Cyfeiriadau</a:t>
            </a:r>
            <a:br>
              <a:rPr lang="en-GB" altLang="cy-GB" dirty="0">
                <a:latin typeface="Arial" panose="020B0604020202020204" pitchFamily="34" charset="0"/>
              </a:rPr>
            </a:br>
            <a:r>
              <a:rPr lang="en-GB" altLang="cy-GB" dirty="0">
                <a:solidFill>
                  <a:srgbClr val="0070C0"/>
                </a:solidFill>
                <a:latin typeface="Arial" panose="020B0604020202020204" pitchFamily="34" charset="0"/>
              </a:rPr>
              <a:t>References</a:t>
            </a:r>
            <a:endParaRPr lang="cy-GB" altLang="cy-GB" dirty="0">
              <a:solidFill>
                <a:srgbClr val="0070C0"/>
              </a:solidFill>
              <a:latin typeface="Arial" panose="020B0604020202020204" pitchFamily="34" charset="0"/>
            </a:endParaRPr>
          </a:p>
        </p:txBody>
      </p:sp>
      <p:sp>
        <p:nvSpPr>
          <p:cNvPr id="26627" name="Content Placeholder 4"/>
          <p:cNvSpPr>
            <a:spLocks noGrp="1"/>
          </p:cNvSpPr>
          <p:nvPr>
            <p:ph idx="1"/>
          </p:nvPr>
        </p:nvSpPr>
        <p:spPr>
          <a:xfrm>
            <a:off x="0" y="1556793"/>
            <a:ext cx="9036496" cy="4104456"/>
          </a:xfrm>
        </p:spPr>
        <p:txBody>
          <a:bodyPr>
            <a:normAutofit fontScale="70000" lnSpcReduction="20000"/>
          </a:bodyPr>
          <a:lstStyle/>
          <a:p>
            <a:pPr marL="0" indent="0" eaLnBrk="1" hangingPunct="1">
              <a:buFontTx/>
              <a:buNone/>
            </a:pPr>
            <a:r>
              <a:rPr lang="en-GB" altLang="cy-GB" sz="3000" dirty="0">
                <a:latin typeface="Arial" panose="020B0604020202020204" pitchFamily="34" charset="0"/>
              </a:rPr>
              <a:t>Ambridge, B. </a:t>
            </a:r>
            <a:r>
              <a:rPr lang="en-GB" altLang="cy-GB" sz="3000" i="1" dirty="0">
                <a:latin typeface="Arial" panose="020B0604020202020204" pitchFamily="34" charset="0"/>
              </a:rPr>
              <a:t>et al. </a:t>
            </a:r>
            <a:r>
              <a:rPr lang="en-GB" altLang="cy-GB" sz="3000" dirty="0">
                <a:latin typeface="Arial" panose="020B0604020202020204" pitchFamily="34" charset="0"/>
              </a:rPr>
              <a:t>(2013) ‘The retreat from overgeneralization in child language acquisition: Word learning, morphology, and verb argument structure’, </a:t>
            </a:r>
            <a:r>
              <a:rPr lang="en-GB" altLang="cy-GB" sz="3000" i="1" dirty="0">
                <a:latin typeface="Arial" panose="020B0604020202020204" pitchFamily="34" charset="0"/>
              </a:rPr>
              <a:t>Wiley Interdisciplinary Reviews: Cognitive Science, </a:t>
            </a:r>
            <a:r>
              <a:rPr lang="en-GB" altLang="cy-GB" sz="3000" dirty="0">
                <a:latin typeface="Arial" panose="020B0604020202020204" pitchFamily="34" charset="0"/>
              </a:rPr>
              <a:t>4(1), pp.47-62.</a:t>
            </a:r>
          </a:p>
          <a:p>
            <a:pPr marL="0" indent="0" eaLnBrk="1" hangingPunct="1">
              <a:buFontTx/>
              <a:buNone/>
            </a:pPr>
            <a:r>
              <a:rPr lang="en-GB" altLang="cy-GB" sz="3000" dirty="0" err="1">
                <a:latin typeface="Arial" panose="020B0604020202020204" pitchFamily="34" charset="0"/>
              </a:rPr>
              <a:t>Atzlinger</a:t>
            </a:r>
            <a:r>
              <a:rPr lang="en-GB" altLang="cy-GB" sz="3000" dirty="0">
                <a:latin typeface="Arial" panose="020B0604020202020204" pitchFamily="34" charset="0"/>
              </a:rPr>
              <a:t>, B. (2019) ‘Linguistic and neurobiological aspects of language acquisition in children with specific developmental disorders.’ Available at: </a:t>
            </a:r>
            <a:r>
              <a:rPr lang="en-GB" altLang="cy-GB" sz="3000" dirty="0">
                <a:latin typeface="Arial" panose="020B0604020202020204" pitchFamily="34" charset="0"/>
                <a:hlinkClick r:id="rId3"/>
              </a:rPr>
              <a:t>https://unipub.uni-graz.at/obvugrhs/content/titleinfo/3864856/full.pdf</a:t>
            </a:r>
            <a:r>
              <a:rPr lang="en-GB" altLang="cy-GB" sz="3000" dirty="0">
                <a:latin typeface="Arial" panose="020B0604020202020204" pitchFamily="34" charset="0"/>
              </a:rPr>
              <a:t> </a:t>
            </a:r>
          </a:p>
          <a:p>
            <a:pPr marL="0" indent="0" eaLnBrk="1" hangingPunct="1">
              <a:buFontTx/>
              <a:buNone/>
            </a:pPr>
            <a:r>
              <a:rPr lang="en-GB" sz="3000" dirty="0">
                <a:solidFill>
                  <a:srgbClr val="000000"/>
                </a:solidFill>
                <a:latin typeface="Arial" panose="020B0604020202020204" pitchFamily="34" charset="0"/>
              </a:rPr>
              <a:t>Carey, S. (1978) ‘The child as word learner. Linguistic theory and psychological reality’. In M. Halle, J. Bresnan, &amp; G. A. Miller (Eds.), </a:t>
            </a:r>
            <a:r>
              <a:rPr lang="en-GB" sz="3000" i="1" dirty="0">
                <a:solidFill>
                  <a:srgbClr val="000000"/>
                </a:solidFill>
                <a:latin typeface="Arial" panose="020B0604020202020204" pitchFamily="34" charset="0"/>
              </a:rPr>
              <a:t>Linguistic theory and psychological reality </a:t>
            </a:r>
            <a:r>
              <a:rPr lang="en-GB" sz="3000" dirty="0">
                <a:solidFill>
                  <a:srgbClr val="000000"/>
                </a:solidFill>
                <a:latin typeface="Arial" panose="020B0604020202020204" pitchFamily="34" charset="0"/>
              </a:rPr>
              <a:t>(pp. 264-293). Cambridge, MA: MIT Press.</a:t>
            </a:r>
            <a:endParaRPr lang="en-GB" altLang="cy-GB" sz="3000" dirty="0">
              <a:latin typeface="Arial" panose="020B0604020202020204" pitchFamily="34" charset="0"/>
            </a:endParaRPr>
          </a:p>
          <a:p>
            <a:pPr marL="0" indent="0">
              <a:buNone/>
            </a:pPr>
            <a:r>
              <a:rPr lang="en-GB" altLang="cy-GB" sz="3000" dirty="0">
                <a:latin typeface="Arial" panose="020B0604020202020204" pitchFamily="34" charset="0"/>
              </a:rPr>
              <a:t>Crowley, K. (2017) </a:t>
            </a:r>
            <a:r>
              <a:rPr lang="en-GB" altLang="cy-GB" sz="3000" i="1" dirty="0">
                <a:latin typeface="Arial" panose="020B0604020202020204" pitchFamily="34" charset="0"/>
              </a:rPr>
              <a:t>Child development: A practical introduction. </a:t>
            </a:r>
            <a:r>
              <a:rPr lang="en-GB" altLang="cy-GB" sz="3000" dirty="0">
                <a:latin typeface="Arial" panose="020B0604020202020204" pitchFamily="34" charset="0"/>
              </a:rPr>
              <a:t>London: Sage Publications Ltd.</a:t>
            </a:r>
          </a:p>
          <a:p>
            <a:pPr marL="0" indent="0">
              <a:buNone/>
            </a:pPr>
            <a:endParaRPr lang="en-GB" altLang="cy-GB" sz="1400" dirty="0"/>
          </a:p>
          <a:p>
            <a:pPr marL="0" indent="0" eaLnBrk="1" hangingPunct="1">
              <a:buFontTx/>
              <a:buNone/>
            </a:pPr>
            <a:endParaRPr lang="en-GB" altLang="cy-GB" sz="1300" dirty="0">
              <a:latin typeface="Arial" panose="020B0604020202020204" pitchFamily="34" charset="0"/>
            </a:endParaRPr>
          </a:p>
          <a:p>
            <a:pPr marL="0" indent="0" eaLnBrk="1" hangingPunct="1">
              <a:buFontTx/>
              <a:buNone/>
            </a:pPr>
            <a:r>
              <a:rPr lang="en-GB" altLang="cy-GB" sz="1300" dirty="0">
                <a:latin typeface="Arial" panose="020B0604020202020204" pitchFamily="34" charset="0"/>
              </a:rPr>
              <a:t>.</a:t>
            </a:r>
          </a:p>
          <a:p>
            <a:pPr marL="0" indent="0">
              <a:buNone/>
            </a:pPr>
            <a:endParaRPr lang="en-GB" altLang="cy-GB" sz="1300" dirty="0">
              <a:latin typeface="Arial" panose="020B0604020202020204" pitchFamily="34" charset="0"/>
            </a:endParaRPr>
          </a:p>
          <a:p>
            <a:pPr marL="0" indent="0" eaLnBrk="1" hangingPunct="1">
              <a:buFontTx/>
              <a:buNone/>
            </a:pPr>
            <a:endParaRPr lang="cy-GB" altLang="cy-GB" sz="1500" dirty="0">
              <a:latin typeface="Arial" panose="020B0604020202020204" pitchFamily="34" charset="0"/>
            </a:endParaRPr>
          </a:p>
        </p:txBody>
      </p:sp>
    </p:spTree>
    <p:extLst>
      <p:ext uri="{BB962C8B-B14F-4D97-AF65-F5344CB8AC3E}">
        <p14:creationId xmlns:p14="http://schemas.microsoft.com/office/powerpoint/2010/main" val="11492161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FDC52A-4C15-2394-4095-60E70BF6BB97}"/>
              </a:ext>
            </a:extLst>
          </p:cNvPr>
          <p:cNvSpPr/>
          <p:nvPr/>
        </p:nvSpPr>
        <p:spPr>
          <a:xfrm>
            <a:off x="0" y="0"/>
            <a:ext cx="9144000" cy="5661248"/>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626" name="Title 1"/>
          <p:cNvSpPr>
            <a:spLocks noGrp="1"/>
          </p:cNvSpPr>
          <p:nvPr>
            <p:ph type="title"/>
          </p:nvPr>
        </p:nvSpPr>
        <p:spPr>
          <a:xfrm>
            <a:off x="179512" y="260350"/>
            <a:ext cx="8507288" cy="1152425"/>
          </a:xfrm>
        </p:spPr>
        <p:txBody>
          <a:bodyPr>
            <a:noAutofit/>
          </a:bodyPr>
          <a:lstStyle/>
          <a:p>
            <a:pPr algn="l" eaLnBrk="1" hangingPunct="1"/>
            <a:r>
              <a:rPr lang="en-GB" altLang="cy-GB" dirty="0" err="1">
                <a:latin typeface="Arial" panose="020B0604020202020204" pitchFamily="34" charset="0"/>
              </a:rPr>
              <a:t>Cyfeiriadau</a:t>
            </a:r>
            <a:br>
              <a:rPr lang="en-GB" altLang="cy-GB" dirty="0">
                <a:latin typeface="Arial" panose="020B0604020202020204" pitchFamily="34" charset="0"/>
              </a:rPr>
            </a:br>
            <a:r>
              <a:rPr lang="en-GB" altLang="cy-GB" dirty="0">
                <a:solidFill>
                  <a:srgbClr val="0070C0"/>
                </a:solidFill>
                <a:latin typeface="Arial" panose="020B0604020202020204" pitchFamily="34" charset="0"/>
              </a:rPr>
              <a:t>References</a:t>
            </a:r>
            <a:endParaRPr lang="cy-GB" altLang="cy-GB" dirty="0">
              <a:solidFill>
                <a:srgbClr val="0070C0"/>
              </a:solidFill>
              <a:latin typeface="Arial" panose="020B0604020202020204" pitchFamily="34" charset="0"/>
            </a:endParaRPr>
          </a:p>
        </p:txBody>
      </p:sp>
      <p:sp>
        <p:nvSpPr>
          <p:cNvPr id="26627" name="Content Placeholder 4"/>
          <p:cNvSpPr>
            <a:spLocks noGrp="1"/>
          </p:cNvSpPr>
          <p:nvPr>
            <p:ph idx="1"/>
          </p:nvPr>
        </p:nvSpPr>
        <p:spPr>
          <a:xfrm>
            <a:off x="179512" y="1556791"/>
            <a:ext cx="8964488" cy="4104457"/>
          </a:xfrm>
        </p:spPr>
        <p:txBody>
          <a:bodyPr>
            <a:normAutofit fontScale="77500" lnSpcReduction="20000"/>
          </a:bodyPr>
          <a:lstStyle/>
          <a:p>
            <a:pPr marL="0" indent="0">
              <a:buNone/>
            </a:pPr>
            <a:r>
              <a:rPr lang="en-GB" altLang="cy-GB" dirty="0" err="1">
                <a:latin typeface="Arial" panose="020B0604020202020204" pitchFamily="34" charset="0"/>
              </a:rPr>
              <a:t>Franti</a:t>
            </a:r>
            <a:r>
              <a:rPr lang="en-GB" altLang="cy-GB" dirty="0">
                <a:latin typeface="Arial" panose="020B0604020202020204" pitchFamily="34" charset="0"/>
              </a:rPr>
              <a:t>, E. </a:t>
            </a:r>
            <a:r>
              <a:rPr lang="en-GB" altLang="cy-GB" i="1" dirty="0">
                <a:latin typeface="Arial" panose="020B0604020202020204" pitchFamily="34" charset="0"/>
              </a:rPr>
              <a:t>et al</a:t>
            </a:r>
            <a:r>
              <a:rPr lang="en-GB" altLang="cy-GB" dirty="0">
                <a:latin typeface="Arial" panose="020B0604020202020204" pitchFamily="34" charset="0"/>
              </a:rPr>
              <a:t>. (2018) ‘Testing the universal baby language hypothesis-automatic infant speech recognition with CNNs. Available at: </a:t>
            </a:r>
            <a:r>
              <a:rPr lang="en-GB" altLang="cy-GB" dirty="0">
                <a:latin typeface="Arial" panose="020B0604020202020204" pitchFamily="34" charset="0"/>
                <a:hlinkClick r:id="rId3"/>
              </a:rPr>
              <a:t>https://ieeexplore.ieee.org/stamp/stamp.jsp?arnumber=8441412&amp;casa_token=pTZg0YduRZoAAAAA:6iel3OFdd7joBoYY84h71jjohfix8wlZ2O_TOL4gKWfaw1CqbvR0KlTPfkJxmThrW_j_A7mIcMvf&amp;tag=1</a:t>
            </a:r>
            <a:r>
              <a:rPr lang="en-GB" altLang="cy-GB" dirty="0">
                <a:latin typeface="Arial" panose="020B0604020202020204" pitchFamily="34" charset="0"/>
              </a:rPr>
              <a:t> [Accessed: August 5 2021].</a:t>
            </a:r>
          </a:p>
          <a:p>
            <a:pPr marL="0" indent="0">
              <a:buNone/>
            </a:pPr>
            <a:r>
              <a:rPr lang="en-GB" altLang="cy-GB" dirty="0">
                <a:latin typeface="Arial" panose="020B0604020202020204" pitchFamily="34" charset="0"/>
              </a:rPr>
              <a:t>Morgan, L. and Wren, Y. E. (2018) ‘A Systematic Review of the Literature on Early Vocalizations and Babbling Patterns in Young Children’, </a:t>
            </a:r>
            <a:r>
              <a:rPr lang="en-GB" altLang="cy-GB" i="1" dirty="0">
                <a:latin typeface="Arial" panose="020B0604020202020204" pitchFamily="34" charset="0"/>
              </a:rPr>
              <a:t>Communication Disorders Quarterly, </a:t>
            </a:r>
            <a:r>
              <a:rPr lang="en-GB" altLang="cy-GB" dirty="0">
                <a:latin typeface="Arial" panose="020B0604020202020204" pitchFamily="34" charset="0"/>
              </a:rPr>
              <a:t>40(1), pp. 3-14.</a:t>
            </a:r>
          </a:p>
          <a:p>
            <a:pPr marL="0" indent="0">
              <a:buNone/>
            </a:pPr>
            <a:r>
              <a:rPr lang="en-GB" altLang="cy-GB" dirty="0" err="1">
                <a:latin typeface="Arial" panose="020B0604020202020204" pitchFamily="34" charset="0"/>
              </a:rPr>
              <a:t>Neaum</a:t>
            </a:r>
            <a:r>
              <a:rPr lang="en-GB" altLang="cy-GB" dirty="0">
                <a:latin typeface="Arial" panose="020B0604020202020204" pitchFamily="34" charset="0"/>
              </a:rPr>
              <a:t>, S. (2012) </a:t>
            </a:r>
            <a:r>
              <a:rPr lang="en-GB" altLang="cy-GB" i="1" dirty="0">
                <a:latin typeface="Arial" panose="020B0604020202020204" pitchFamily="34" charset="0"/>
              </a:rPr>
              <a:t>Language and literacy for the early years. </a:t>
            </a:r>
            <a:r>
              <a:rPr lang="en-GB" altLang="cy-GB" dirty="0">
                <a:latin typeface="Arial" panose="020B0604020202020204" pitchFamily="34" charset="0"/>
              </a:rPr>
              <a:t>London: Sage Publications Ltd.</a:t>
            </a:r>
          </a:p>
          <a:p>
            <a:pPr marL="0" indent="0">
              <a:buNone/>
            </a:pPr>
            <a:endParaRPr lang="en-GB" altLang="cy-GB" sz="1400" dirty="0"/>
          </a:p>
          <a:p>
            <a:pPr marL="0" indent="0" eaLnBrk="1" hangingPunct="1">
              <a:buFontTx/>
              <a:buNone/>
            </a:pPr>
            <a:endParaRPr lang="en-GB" altLang="cy-GB" sz="1300" dirty="0">
              <a:latin typeface="Arial" panose="020B0604020202020204" pitchFamily="34" charset="0"/>
            </a:endParaRPr>
          </a:p>
          <a:p>
            <a:pPr marL="0" indent="0" eaLnBrk="1" hangingPunct="1">
              <a:buFontTx/>
              <a:buNone/>
            </a:pPr>
            <a:r>
              <a:rPr lang="en-GB" altLang="cy-GB" sz="1300" dirty="0">
                <a:latin typeface="Arial" panose="020B0604020202020204" pitchFamily="34" charset="0"/>
              </a:rPr>
              <a:t>.</a:t>
            </a:r>
          </a:p>
          <a:p>
            <a:pPr marL="0" indent="0">
              <a:buNone/>
            </a:pPr>
            <a:endParaRPr lang="en-GB" altLang="cy-GB" sz="1300" dirty="0">
              <a:latin typeface="Arial" panose="020B0604020202020204" pitchFamily="34" charset="0"/>
            </a:endParaRPr>
          </a:p>
          <a:p>
            <a:pPr marL="0" indent="0" eaLnBrk="1" hangingPunct="1">
              <a:buFontTx/>
              <a:buNone/>
            </a:pPr>
            <a:endParaRPr lang="cy-GB" altLang="cy-GB" sz="1500" dirty="0">
              <a:latin typeface="Arial" panose="020B0604020202020204" pitchFamily="34" charset="0"/>
            </a:endParaRPr>
          </a:p>
        </p:txBody>
      </p:sp>
    </p:spTree>
    <p:extLst>
      <p:ext uri="{BB962C8B-B14F-4D97-AF65-F5344CB8AC3E}">
        <p14:creationId xmlns:p14="http://schemas.microsoft.com/office/powerpoint/2010/main" val="31932154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8176CD0-236A-2A7E-5A35-ABAC6EF243D2}"/>
              </a:ext>
            </a:extLst>
          </p:cNvPr>
          <p:cNvSpPr/>
          <p:nvPr/>
        </p:nvSpPr>
        <p:spPr>
          <a:xfrm>
            <a:off x="0" y="0"/>
            <a:ext cx="9144000" cy="5661247"/>
          </a:xfrm>
          <a:prstGeom prst="rect">
            <a:avLst/>
          </a:prstGeom>
          <a:solidFill>
            <a:srgbClr val="FFFFE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626" name="Title 1"/>
          <p:cNvSpPr>
            <a:spLocks noGrp="1"/>
          </p:cNvSpPr>
          <p:nvPr>
            <p:ph type="title"/>
          </p:nvPr>
        </p:nvSpPr>
        <p:spPr>
          <a:xfrm>
            <a:off x="179512" y="260350"/>
            <a:ext cx="8507288" cy="936401"/>
          </a:xfrm>
        </p:spPr>
        <p:txBody>
          <a:bodyPr>
            <a:noAutofit/>
          </a:bodyPr>
          <a:lstStyle/>
          <a:p>
            <a:pPr algn="l" eaLnBrk="1" hangingPunct="1"/>
            <a:r>
              <a:rPr lang="en-GB" altLang="cy-GB" dirty="0" err="1">
                <a:latin typeface="Arial" panose="020B0604020202020204" pitchFamily="34" charset="0"/>
              </a:rPr>
              <a:t>Cyfeiriadau</a:t>
            </a:r>
            <a:br>
              <a:rPr lang="en-GB" altLang="cy-GB" dirty="0">
                <a:latin typeface="Arial" panose="020B0604020202020204" pitchFamily="34" charset="0"/>
              </a:rPr>
            </a:br>
            <a:r>
              <a:rPr lang="en-GB" altLang="cy-GB" dirty="0">
                <a:solidFill>
                  <a:srgbClr val="0070C0"/>
                </a:solidFill>
                <a:latin typeface="Arial" panose="020B0604020202020204" pitchFamily="34" charset="0"/>
              </a:rPr>
              <a:t>References</a:t>
            </a:r>
            <a:endParaRPr lang="cy-GB" altLang="cy-GB" dirty="0">
              <a:solidFill>
                <a:srgbClr val="0070C0"/>
              </a:solidFill>
              <a:latin typeface="Arial" panose="020B0604020202020204" pitchFamily="34" charset="0"/>
            </a:endParaRPr>
          </a:p>
        </p:txBody>
      </p:sp>
      <p:sp>
        <p:nvSpPr>
          <p:cNvPr id="26627" name="Content Placeholder 4"/>
          <p:cNvSpPr>
            <a:spLocks noGrp="1"/>
          </p:cNvSpPr>
          <p:nvPr>
            <p:ph idx="1"/>
          </p:nvPr>
        </p:nvSpPr>
        <p:spPr>
          <a:xfrm>
            <a:off x="0" y="1412776"/>
            <a:ext cx="8964488" cy="4248471"/>
          </a:xfrm>
        </p:spPr>
        <p:txBody>
          <a:bodyPr>
            <a:normAutofit fontScale="77500" lnSpcReduction="20000"/>
          </a:bodyPr>
          <a:lstStyle/>
          <a:p>
            <a:pPr marL="0" indent="0">
              <a:buNone/>
            </a:pPr>
            <a:r>
              <a:rPr lang="en-GB" altLang="cy-GB" sz="3000" dirty="0">
                <a:latin typeface="Arial" panose="020B0604020202020204" pitchFamily="34" charset="0"/>
              </a:rPr>
              <a:t>Rączaszek-Leonardi, J. </a:t>
            </a:r>
            <a:r>
              <a:rPr lang="en-GB" altLang="cy-GB" sz="3000" i="1" dirty="0">
                <a:latin typeface="Arial" panose="020B0604020202020204" pitchFamily="34" charset="0"/>
              </a:rPr>
              <a:t>et al</a:t>
            </a:r>
            <a:r>
              <a:rPr lang="en-GB" altLang="cy-GB" sz="3000" dirty="0">
                <a:latin typeface="Arial" panose="020B0604020202020204" pitchFamily="34" charset="0"/>
              </a:rPr>
              <a:t>. (2018) Language development from an ecological perspective: Ecologically valid ways to abstract symbols’, </a:t>
            </a:r>
            <a:r>
              <a:rPr lang="en-GB" altLang="cy-GB" sz="3000" i="1" dirty="0">
                <a:latin typeface="Arial" panose="020B0604020202020204" pitchFamily="34" charset="0"/>
              </a:rPr>
              <a:t>Ecological Psychology, </a:t>
            </a:r>
            <a:r>
              <a:rPr lang="en-GB" altLang="cy-GB" sz="3000" dirty="0">
                <a:latin typeface="Arial" panose="020B0604020202020204" pitchFamily="34" charset="0"/>
              </a:rPr>
              <a:t>30(1), pp.39-73.</a:t>
            </a:r>
          </a:p>
          <a:p>
            <a:pPr marL="0" indent="0">
              <a:buNone/>
            </a:pPr>
            <a:r>
              <a:rPr lang="en-GB" altLang="cy-GB" sz="3000" dirty="0">
                <a:latin typeface="Arial" panose="020B0604020202020204" pitchFamily="34" charset="0"/>
              </a:rPr>
              <a:t>Saxton, M. (2014) </a:t>
            </a:r>
            <a:r>
              <a:rPr lang="en-GB" altLang="cy-GB" sz="3000" i="1" dirty="0">
                <a:latin typeface="Arial" panose="020B0604020202020204" pitchFamily="34" charset="0"/>
              </a:rPr>
              <a:t>Child language: Acquisition and development. </a:t>
            </a:r>
            <a:r>
              <a:rPr lang="en-GB" altLang="cy-GB" sz="3000" dirty="0">
                <a:latin typeface="Arial" panose="020B0604020202020204" pitchFamily="34" charset="0"/>
              </a:rPr>
              <a:t>2</a:t>
            </a:r>
            <a:r>
              <a:rPr lang="en-GB" altLang="cy-GB" sz="3000" baseline="30000" dirty="0">
                <a:latin typeface="Arial" panose="020B0604020202020204" pitchFamily="34" charset="0"/>
              </a:rPr>
              <a:t>nd</a:t>
            </a:r>
            <a:r>
              <a:rPr lang="en-GB" altLang="cy-GB" sz="3000" dirty="0">
                <a:latin typeface="Arial" panose="020B0604020202020204" pitchFamily="34" charset="0"/>
              </a:rPr>
              <a:t> ed. London: Sage Publication</a:t>
            </a:r>
          </a:p>
          <a:p>
            <a:pPr marL="0" indent="0">
              <a:buNone/>
            </a:pPr>
            <a:r>
              <a:rPr lang="en-GB" sz="3000" dirty="0">
                <a:latin typeface="Arial" panose="020B0604020202020204" pitchFamily="34" charset="0"/>
              </a:rPr>
              <a:t>Singleton, N.C. and Shulman, B.B. (2013) </a:t>
            </a:r>
            <a:r>
              <a:rPr lang="en-GB" sz="3000" i="1" dirty="0">
                <a:latin typeface="Arial" panose="020B0604020202020204" pitchFamily="34" charset="0"/>
              </a:rPr>
              <a:t>Language development: Foundations, processes, and clinical applications</a:t>
            </a:r>
            <a:r>
              <a:rPr lang="en-GB" sz="3000" dirty="0">
                <a:latin typeface="Arial" panose="020B0604020202020204" pitchFamily="34" charset="0"/>
              </a:rPr>
              <a:t>. Jones &amp; Bartlett Publishers.</a:t>
            </a:r>
          </a:p>
          <a:p>
            <a:pPr marL="0" indent="0">
              <a:buNone/>
            </a:pPr>
            <a:r>
              <a:rPr lang="en-GB" altLang="cy-GB" sz="3000" dirty="0">
                <a:latin typeface="Arial" panose="020B0604020202020204" pitchFamily="34" charset="0"/>
              </a:rPr>
              <a:t>University of Kansas (2017) </a:t>
            </a:r>
            <a:r>
              <a:rPr lang="en-GB" sz="3000" i="1" dirty="0">
                <a:latin typeface="Arial" panose="020B0604020202020204" pitchFamily="34" charset="0"/>
              </a:rPr>
              <a:t>Language development starts in the womb</a:t>
            </a:r>
            <a:r>
              <a:rPr lang="en-GB" sz="3000" dirty="0">
                <a:latin typeface="Arial" panose="020B0604020202020204" pitchFamily="34" charset="0"/>
              </a:rPr>
              <a:t>. Available at: </a:t>
            </a:r>
            <a:r>
              <a:rPr lang="en-GB" sz="3000" dirty="0">
                <a:latin typeface="Arial" panose="020B0604020202020204" pitchFamily="34" charset="0"/>
                <a:hlinkClick r:id="rId3"/>
              </a:rPr>
              <a:t>https://www.sciencedaily.com/releases/2017/07/170718084600.htm</a:t>
            </a:r>
            <a:r>
              <a:rPr lang="en-GB" sz="3000" dirty="0">
                <a:latin typeface="Arial" panose="020B0604020202020204" pitchFamily="34" charset="0"/>
              </a:rPr>
              <a:t> [Accessed: October 23 2020].</a:t>
            </a:r>
          </a:p>
          <a:p>
            <a:pPr marL="0" indent="0">
              <a:buNone/>
            </a:pPr>
            <a:endParaRPr lang="en-GB" altLang="cy-GB" sz="1400" dirty="0"/>
          </a:p>
          <a:p>
            <a:pPr marL="0" indent="0" eaLnBrk="1" hangingPunct="1">
              <a:buFontTx/>
              <a:buNone/>
            </a:pPr>
            <a:endParaRPr lang="en-GB" altLang="cy-GB" sz="1300" dirty="0">
              <a:latin typeface="Arial" panose="020B0604020202020204" pitchFamily="34" charset="0"/>
            </a:endParaRPr>
          </a:p>
          <a:p>
            <a:pPr marL="0" indent="0" eaLnBrk="1" hangingPunct="1">
              <a:buFontTx/>
              <a:buNone/>
            </a:pPr>
            <a:r>
              <a:rPr lang="en-GB" altLang="cy-GB" sz="1300" dirty="0">
                <a:latin typeface="Arial" panose="020B0604020202020204" pitchFamily="34" charset="0"/>
              </a:rPr>
              <a:t>.</a:t>
            </a:r>
          </a:p>
          <a:p>
            <a:pPr marL="0" indent="0">
              <a:buNone/>
            </a:pPr>
            <a:endParaRPr lang="en-GB" altLang="cy-GB" sz="1300" dirty="0">
              <a:latin typeface="Arial" panose="020B0604020202020204" pitchFamily="34" charset="0"/>
            </a:endParaRPr>
          </a:p>
          <a:p>
            <a:pPr marL="0" indent="0" eaLnBrk="1" hangingPunct="1">
              <a:buFontTx/>
              <a:buNone/>
            </a:pPr>
            <a:endParaRPr lang="cy-GB" altLang="cy-GB" sz="1500" dirty="0">
              <a:latin typeface="Arial" panose="020B0604020202020204" pitchFamily="34" charset="0"/>
            </a:endParaRPr>
          </a:p>
        </p:txBody>
      </p:sp>
    </p:spTree>
    <p:extLst>
      <p:ext uri="{BB962C8B-B14F-4D97-AF65-F5344CB8AC3E}">
        <p14:creationId xmlns:p14="http://schemas.microsoft.com/office/powerpoint/2010/main" val="17861132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3055</Words>
  <Application>Microsoft Office PowerPoint</Application>
  <PresentationFormat>On-screen Show (4:3)</PresentationFormat>
  <Paragraphs>397</Paragraphs>
  <Slides>47</Slides>
  <Notes>47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Myriad Pro</vt:lpstr>
      <vt:lpstr>Arial</vt:lpstr>
      <vt:lpstr>Calibri</vt:lpstr>
      <vt:lpstr>Calibri Light</vt:lpstr>
      <vt:lpstr>Times</vt:lpstr>
      <vt:lpstr>Office Theme</vt:lpstr>
      <vt:lpstr>PowerPoint Presentation</vt:lpstr>
      <vt:lpstr>Cynnwys Contents</vt:lpstr>
      <vt:lpstr>Sgiliau Cyflogadwyedd/Trosglwyddadwy Employability/Transferable Skills</vt:lpstr>
      <vt:lpstr>Adnoddau Resources</vt:lpstr>
      <vt:lpstr>Rhaglen SYBC EYPS Programme</vt:lpstr>
      <vt:lpstr>Babanod cyn llafar Preverbal infants</vt:lpstr>
      <vt:lpstr>Camau caffael iaith – yn y groth Stages of language acquisition – in utero</vt:lpstr>
      <vt:lpstr>Fideo Video</vt:lpstr>
      <vt:lpstr>Camau caffael iaith – yn y groth Stages of language acquisition – in utero</vt:lpstr>
      <vt:lpstr>Darllen ymhellach Further reading (Moodle)</vt:lpstr>
      <vt:lpstr>Darllen ystod beichiogrwydd Reading during pregnancy</vt:lpstr>
      <vt:lpstr>Darllen ymhellach Further reading (Moodle)</vt:lpstr>
      <vt:lpstr>Crynodeb o ddatblygiad iaith  (Crowley, 2014; Neaum, 2012; Saxton, 2017)</vt:lpstr>
      <vt:lpstr>Summary of language development  (Crowley, 2014; Neaum, 2012; Saxton, 2017)</vt:lpstr>
      <vt:lpstr> Camau caffael iaith – llefain Stages of language acquisition – crying</vt:lpstr>
      <vt:lpstr>‘Dunstan baby language’</vt:lpstr>
      <vt:lpstr> Camau caffael iaith – cwan Stages of language acquisition – cooing</vt:lpstr>
      <vt:lpstr>8 wythnos 8 weeks</vt:lpstr>
      <vt:lpstr>Camau caffael iaith – bablo Stages of language acquisition – babbling</vt:lpstr>
      <vt:lpstr>Gwyliwch a thrafodwch Watch and discuss</vt:lpstr>
      <vt:lpstr>Perthynas rhwng bablo a siarad Relationship between babbling and speech</vt:lpstr>
      <vt:lpstr>Cyfnod holoffrastig Holophrastic stage</vt:lpstr>
      <vt:lpstr>Cyfnod holoffrastig Holophrastic stage</vt:lpstr>
      <vt:lpstr>Darllen pellach Further reading (Moodle)</vt:lpstr>
      <vt:lpstr>Lleferydd oedolion at blant Adults’ speech to children</vt:lpstr>
      <vt:lpstr>Lleferydd oedolion at blant Adults’ speech to children</vt:lpstr>
      <vt:lpstr>Lleferydd tuag at blant Child directed speech</vt:lpstr>
      <vt:lpstr>Enghraifft… Example...</vt:lpstr>
      <vt:lpstr>Nodweddion iaith oedolion Features of adult speech</vt:lpstr>
      <vt:lpstr> Dwy farn am rôl mameg Two views on the role of motherese</vt:lpstr>
      <vt:lpstr>Dr Catherine Laing</vt:lpstr>
      <vt:lpstr>Darllen pellach Further reading (Moodle)</vt:lpstr>
      <vt:lpstr>Enwi - Y ffrwydriad enwi Naming - The naming explosion</vt:lpstr>
      <vt:lpstr>Mapio cyflym Fast mapping</vt:lpstr>
      <vt:lpstr>Mapio cyflym Fast mapping</vt:lpstr>
      <vt:lpstr>Gor gyffredinoli morffolegol Morphological overgeneralisations</vt:lpstr>
      <vt:lpstr>Gor gyffredinoli morffolegol Morphological overgeneralisations</vt:lpstr>
      <vt:lpstr>Gor gyffredinoli morffolegol Morphological overgeneralisations</vt:lpstr>
      <vt:lpstr>Gor ymestiynadau semanteg Semantic overextensions</vt:lpstr>
      <vt:lpstr>Gor ymestiynadau semanteg Semantic overextensions</vt:lpstr>
      <vt:lpstr>Esiampl Example</vt:lpstr>
      <vt:lpstr>Beth sydd yn y llun? What is in the picture?</vt:lpstr>
      <vt:lpstr>Beth yw gavagai? What is (a) gavagai?</vt:lpstr>
      <vt:lpstr>Beth yw hwn? What is this?</vt:lpstr>
      <vt:lpstr>Cyfeiriadau References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98</cp:revision>
  <dcterms:created xsi:type="dcterms:W3CDTF">2006-02-01T18:49:32Z</dcterms:created>
  <dcterms:modified xsi:type="dcterms:W3CDTF">2022-09-03T07:39:35Z</dcterms:modified>
</cp:coreProperties>
</file>