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notesMasterIdLst>
    <p:notesMasterId r:id="rId38"/>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notesMaster" Target="notesMasters/notesMaster1.xml"/><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833"/>
        </a:solidFill>
      </p:bgPr>
    </p:bg>
    <p:spTree>
      <p:nvGrpSpPr>
        <p:cNvPr id="1" name=""/>
        <p:cNvGrpSpPr/>
        <p:nvPr/>
      </p:nvGrpSpPr>
      <p:grpSpPr>
        <a:xfrm>
          <a:off x="0" y="0"/>
          <a:ext cx="0" cy="0"/>
          <a:chOff x="0" y="0"/>
          <a:chExt cx="0" cy="0"/>
        </a:xfrm>
      </p:grpSpPr>
      <p:sp>
        <p:nvSpPr>
          <p:cNvPr id="2" name="Text 0"/>
          <p:cNvSpPr/>
          <p:nvPr/>
        </p:nvSpPr>
        <p:spPr>
          <a:xfrm>
            <a:off x="914400" y="1188720"/>
            <a:ext cx="7315200" cy="822960"/>
          </a:xfrm>
          <a:prstGeom prst="rect">
            <a:avLst/>
          </a:prstGeom>
          <a:noFill/>
          <a:ln/>
        </p:spPr>
        <p:txBody>
          <a:bodyPr wrap="square" rtlCol="0" anchor="ctr"/>
          <a:lstStyle/>
          <a:p>
            <a:pPr algn="ctr" indent="0" marL="0">
              <a:buNone/>
            </a:pPr>
            <a:r>
              <a:rPr lang="en-US" sz="6000" b="1" dirty="0">
                <a:solidFill>
                  <a:srgbClr val="FFFFFF"/>
                </a:solidFill>
                <a:latin typeface="Arial" pitchFamily="34" charset="0"/>
                <a:ea typeface="Arial" pitchFamily="34" charset="-122"/>
                <a:cs typeface="Arial" pitchFamily="34" charset="-120"/>
              </a:rPr>
              <a:t>LCDB7007</a:t>
            </a:r>
            <a:endParaRPr lang="en-US" sz="6000" dirty="0"/>
          </a:p>
        </p:txBody>
      </p:sp>
      <p:sp>
        <p:nvSpPr>
          <p:cNvPr id="3" name="Text 1"/>
          <p:cNvSpPr/>
          <p:nvPr/>
        </p:nvSpPr>
        <p:spPr>
          <a:xfrm>
            <a:off x="914400" y="2148840"/>
            <a:ext cx="7315200" cy="502920"/>
          </a:xfrm>
          <a:prstGeom prst="rect">
            <a:avLst/>
          </a:prstGeom>
          <a:noFill/>
          <a:ln/>
        </p:spPr>
        <p:txBody>
          <a:bodyPr wrap="square" rtlCol="0" anchor="ctr"/>
          <a:lstStyle/>
          <a:p>
            <a:pPr algn="ctr" indent="0" marL="0">
              <a:buNone/>
            </a:pPr>
            <a:r>
              <a:rPr lang="en-US" sz="2800" dirty="0">
                <a:solidFill>
                  <a:srgbClr val="5EA8A7"/>
                </a:solidFill>
                <a:latin typeface="Arial" pitchFamily="34" charset="0"/>
                <a:ea typeface="Arial" pitchFamily="34" charset="-122"/>
                <a:cs typeface="Arial" pitchFamily="34" charset="-120"/>
              </a:rPr>
              <a:t>Research Principles and Philosophy</a:t>
            </a:r>
            <a:endParaRPr lang="en-US" sz="2800" dirty="0"/>
          </a:p>
        </p:txBody>
      </p:sp>
      <p:sp>
        <p:nvSpPr>
          <p:cNvPr id="4" name="Text 2"/>
          <p:cNvSpPr/>
          <p:nvPr/>
        </p:nvSpPr>
        <p:spPr>
          <a:xfrm>
            <a:off x="914400" y="2834640"/>
            <a:ext cx="7315200" cy="411480"/>
          </a:xfrm>
          <a:prstGeom prst="rect">
            <a:avLst/>
          </a:prstGeom>
          <a:noFill/>
          <a:ln/>
        </p:spPr>
        <p:txBody>
          <a:bodyPr wrap="square" rtlCol="0" anchor="ctr"/>
          <a:lstStyle/>
          <a:p>
            <a:pPr algn="ctr" indent="0" marL="0">
              <a:buNone/>
            </a:pPr>
            <a:r>
              <a:rPr lang="en-US" sz="2400" i="1" dirty="0">
                <a:solidFill>
                  <a:srgbClr val="A0ADB8"/>
                </a:solidFill>
                <a:latin typeface="Arial" pitchFamily="34" charset="0"/>
                <a:ea typeface="Arial" pitchFamily="34" charset="-122"/>
                <a:cs typeface="Arial" pitchFamily="34" charset="-120"/>
              </a:rPr>
              <a:t>Research Paradigms</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The 7 Paradigms (1 of 2)</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Overview of Major Research Traditions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Positivism:  </a:t>
            </a:r>
            <a:pPr indent="0" marL="0">
              <a:buNone/>
            </a:pPr>
            <a:r>
              <a:rPr lang="en-US" sz="2200" dirty="0">
                <a:solidFill>
                  <a:srgbClr val="2C3E50"/>
                </a:solidFill>
                <a:latin typeface="Arial" pitchFamily="34" charset="0"/>
                <a:ea typeface="Arial" pitchFamily="34" charset="-122"/>
                <a:cs typeface="Arial" pitchFamily="34" charset="-120"/>
              </a:rPr>
              <a:t>One true reality. We can measure it objectively.</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Post-Positivism:  </a:t>
            </a:r>
            <a:pPr indent="0" marL="0">
              <a:buNone/>
            </a:pPr>
            <a:r>
              <a:rPr lang="en-US" sz="2200" dirty="0">
                <a:solidFill>
                  <a:srgbClr val="2C3E50"/>
                </a:solidFill>
                <a:latin typeface="Arial" pitchFamily="34" charset="0"/>
                <a:ea typeface="Arial" pitchFamily="34" charset="-122"/>
                <a:cs typeface="Arial" pitchFamily="34" charset="-120"/>
              </a:rPr>
              <a:t>Reality exists but we can never fully know it.</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Interpretivism:  </a:t>
            </a:r>
            <a:pPr indent="0" marL="0">
              <a:buNone/>
            </a:pPr>
            <a:r>
              <a:rPr lang="en-US" sz="2200" dirty="0">
                <a:solidFill>
                  <a:srgbClr val="2C3E50"/>
                </a:solidFill>
                <a:latin typeface="Arial" pitchFamily="34" charset="0"/>
                <a:ea typeface="Arial" pitchFamily="34" charset="-122"/>
                <a:cs typeface="Arial" pitchFamily="34" charset="-120"/>
              </a:rPr>
              <a:t>Reality is different for each person. We understand it from the inside.</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Constructivism:  </a:t>
            </a:r>
            <a:pPr indent="0" marL="0">
              <a:buNone/>
            </a:pPr>
            <a:r>
              <a:rPr lang="en-US" sz="2200" dirty="0">
                <a:solidFill>
                  <a:srgbClr val="2C3E50"/>
                </a:solidFill>
                <a:latin typeface="Arial" pitchFamily="34" charset="0"/>
                <a:ea typeface="Arial" pitchFamily="34" charset="-122"/>
                <a:cs typeface="Arial" pitchFamily="34" charset="-120"/>
              </a:rPr>
              <a:t>Each individual builds their own unique version of reality from personal experience.</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The 7 Paradigms (2 of 2)</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Overview of Major Research Traditions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Social Constructionism:  </a:t>
            </a:r>
            <a:pPr indent="0" marL="0">
              <a:buNone/>
            </a:pPr>
            <a:r>
              <a:rPr lang="en-US" sz="2200" dirty="0">
                <a:solidFill>
                  <a:srgbClr val="2C3E50"/>
                </a:solidFill>
                <a:latin typeface="Arial" pitchFamily="34" charset="0"/>
                <a:ea typeface="Arial" pitchFamily="34" charset="-122"/>
                <a:cs typeface="Arial" pitchFamily="34" charset="-120"/>
              </a:rPr>
              <a:t>Groups create shared versions of reality together through language and interaction.</a:t>
            </a:r>
            <a:endParaRPr lang="en-US" sz="2200" dirty="0"/>
          </a:p>
        </p:txBody>
      </p:sp>
      <p:sp>
        <p:nvSpPr>
          <p:cNvPr id="7" name="Text 5"/>
          <p:cNvSpPr/>
          <p:nvPr/>
        </p:nvSpPr>
        <p:spPr>
          <a:xfrm>
            <a:off x="457200" y="2517648"/>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Critical Theory:  </a:t>
            </a:r>
            <a:pPr indent="0" marL="0">
              <a:buNone/>
            </a:pPr>
            <a:r>
              <a:rPr lang="en-US" sz="2200" dirty="0">
                <a:solidFill>
                  <a:srgbClr val="2C3E50"/>
                </a:solidFill>
                <a:latin typeface="Arial" pitchFamily="34" charset="0"/>
                <a:ea typeface="Arial" pitchFamily="34" charset="-122"/>
                <a:cs typeface="Arial" pitchFamily="34" charset="-120"/>
              </a:rPr>
              <a:t>Power shapes what gets called reality. Research should challenge that.</a:t>
            </a:r>
            <a:endParaRPr lang="en-US" sz="2200" dirty="0"/>
          </a:p>
        </p:txBody>
      </p:sp>
      <p:sp>
        <p:nvSpPr>
          <p:cNvPr id="8" name="Text 6"/>
          <p:cNvSpPr/>
          <p:nvPr/>
        </p:nvSpPr>
        <p:spPr>
          <a:xfrm>
            <a:off x="457200" y="3681984"/>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Pragmatism:  </a:t>
            </a:r>
            <a:pPr indent="0" marL="0">
              <a:buNone/>
            </a:pPr>
            <a:r>
              <a:rPr lang="en-US" sz="2200" dirty="0">
                <a:solidFill>
                  <a:srgbClr val="2C3E50"/>
                </a:solidFill>
                <a:latin typeface="Arial" pitchFamily="34" charset="0"/>
                <a:ea typeface="Arial" pitchFamily="34" charset="-122"/>
                <a:cs typeface="Arial" pitchFamily="34" charset="-120"/>
              </a:rPr>
              <a:t>Use whatever approach best answers your research question.</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Positivism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One true reality. We can measure it objectively.</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Ontology:  </a:t>
            </a:r>
            <a:pPr indent="0" marL="0">
              <a:buNone/>
            </a:pPr>
            <a:r>
              <a:rPr lang="en-US" sz="2200" dirty="0">
                <a:solidFill>
                  <a:srgbClr val="2C3E50"/>
                </a:solidFill>
                <a:latin typeface="Arial" pitchFamily="34" charset="0"/>
                <a:ea typeface="Arial" pitchFamily="34" charset="-122"/>
                <a:cs typeface="Arial" pitchFamily="34" charset="-120"/>
              </a:rPr>
              <a:t>One objective reality exists, independent of anyone observing it.</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Epistemology:  </a:t>
            </a:r>
            <a:pPr indent="0" marL="0">
              <a:buNone/>
            </a:pPr>
            <a:r>
              <a:rPr lang="en-US" sz="2200" dirty="0">
                <a:solidFill>
                  <a:srgbClr val="2C3E50"/>
                </a:solidFill>
                <a:latin typeface="Arial" pitchFamily="34" charset="0"/>
                <a:ea typeface="Arial" pitchFamily="34" charset="-122"/>
                <a:cs typeface="Arial" pitchFamily="34" charset="-120"/>
              </a:rPr>
              <a:t>We gain knowledge by forming a hypothesis and testing it with data.</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Axiology:  </a:t>
            </a:r>
            <a:pPr indent="0" marL="0">
              <a:buNone/>
            </a:pPr>
            <a:r>
              <a:rPr lang="en-US" sz="2200" dirty="0">
                <a:solidFill>
                  <a:srgbClr val="2C3E50"/>
                </a:solidFill>
                <a:latin typeface="Arial" pitchFamily="34" charset="0"/>
                <a:ea typeface="Arial" pitchFamily="34" charset="-122"/>
                <a:cs typeface="Arial" pitchFamily="34" charset="-120"/>
              </a:rPr>
              <a:t>Research must be value-free. The researcher stays neutral and separate.</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Methodology:  </a:t>
            </a:r>
            <a:pPr indent="0" marL="0">
              <a:buNone/>
            </a:pPr>
            <a:r>
              <a:rPr lang="en-US" sz="2200" dirty="0">
                <a:solidFill>
                  <a:srgbClr val="2C3E50"/>
                </a:solidFill>
                <a:latin typeface="Arial" pitchFamily="34" charset="0"/>
                <a:ea typeface="Arial" pitchFamily="34" charset="-122"/>
                <a:cs typeface="Arial" pitchFamily="34" charset="-120"/>
              </a:rPr>
              <a:t>Surveys, experiments, and statistical analysis.</a:t>
            </a:r>
            <a:endParaRPr 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Positivism: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Social behaviour follows patterns that can be measured and predicted.</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Reality is the same regardless of who is studying it.</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A researcher can be fully objective and separate from what they study.</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Findings from a large sample can be applied to others in similar situations.</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Positivism: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Rigorous and systematic</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Results can be checked and replicated by others</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Findings can be applied at scale</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Can miss the human story behind the numbers</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Assumes the researcher has no influence on results</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Struggles with complex or ambiguous social situations</a:t>
            </a:r>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Positivism: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5EA8A7"/>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Which measurable variables most strongly predict whether a customer leaves the Amazon checkout before completing a purchase?</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Positivism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Run a controlled experiment across 500,000 users. Test specific variables: page load speed, number of checkout steps, when delivery costs appear, and whether a guest checkout option is available. Use statistical analysis to identify the strongest predictors of abandonment. Produce a model that can be replicated and applied across all markets.</a:t>
            </a:r>
            <a:endParaRPr lang="en-US"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Post-Positivism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Reality exists. But we can never fully capture it.</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Ontology:  </a:t>
            </a:r>
            <a:pPr indent="0" marL="0">
              <a:buNone/>
            </a:pPr>
            <a:r>
              <a:rPr lang="en-US" sz="2200" dirty="0">
                <a:solidFill>
                  <a:srgbClr val="2C3E50"/>
                </a:solidFill>
                <a:latin typeface="Arial" pitchFamily="34" charset="0"/>
                <a:ea typeface="Arial" pitchFamily="34" charset="-122"/>
                <a:cs typeface="Arial" pitchFamily="34" charset="-120"/>
              </a:rPr>
              <a:t>Reality is out there but our access to it is always partial and shaped by assumptions.</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Epistemology:  </a:t>
            </a:r>
            <a:pPr indent="0" marL="0">
              <a:buNone/>
            </a:pPr>
            <a:r>
              <a:rPr lang="en-US" sz="2200" dirty="0">
                <a:solidFill>
                  <a:srgbClr val="2C3E50"/>
                </a:solidFill>
                <a:latin typeface="Arial" pitchFamily="34" charset="0"/>
                <a:ea typeface="Arial" pitchFamily="34" charset="-122"/>
                <a:cs typeface="Arial" pitchFamily="34" charset="-120"/>
              </a:rPr>
              <a:t>We get closer to the truth by checking findings across multiple sources and methods.</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Axiology:  </a:t>
            </a:r>
            <a:pPr indent="0" marL="0">
              <a:buNone/>
            </a:pPr>
            <a:r>
              <a:rPr lang="en-US" sz="2200" dirty="0">
                <a:solidFill>
                  <a:srgbClr val="2C3E50"/>
                </a:solidFill>
                <a:latin typeface="Arial" pitchFamily="34" charset="0"/>
                <a:ea typeface="Arial" pitchFamily="34" charset="-122"/>
                <a:cs typeface="Arial" pitchFamily="34" charset="-120"/>
              </a:rPr>
              <a:t>The researcher acknowledges their own assumptions and works to manage them openly.</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Methodology:  </a:t>
            </a:r>
            <a:pPr indent="0" marL="0">
              <a:buNone/>
            </a:pPr>
            <a:r>
              <a:rPr lang="en-US" sz="2200" dirty="0">
                <a:solidFill>
                  <a:srgbClr val="2C3E50"/>
                </a:solidFill>
                <a:latin typeface="Arial" pitchFamily="34" charset="0"/>
                <a:ea typeface="Arial" pitchFamily="34" charset="-122"/>
                <a:cs typeface="Arial" pitchFamily="34" charset="-120"/>
              </a:rPr>
              <a:t>Combining different types of data to build a more complete picture.</a:t>
            </a:r>
            <a:endParaRPr lang="en-US"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Post-Positivism: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Reality exists but no single study can capture it fully or perfectly.</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Every observation is shaped by the assumptions the researcher brings.</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Checking findings across different methods makes them more trustworthy.</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Research findings are always provisional, not final truths.</a:t>
            </a:r>
            <a:endParaRPr lang="en-US"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Post-Positivism: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Honest about the limits of what research can know</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Draws on a range of methods to build a fuller picture</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Treats contradictions between data sources as useful findings</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Using multiple methods takes considerable time and resources</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Still focused on finding patterns rather than personal meanings</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Combining very different types of data can be complex</a:t>
            </a:r>
            <a:endParaRPr 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Post-Positivism: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6BAF74"/>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What combination of factors explains cart abandonment, and do different types of data tell a consistent story about why it happens?</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Post-Positivism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Start with transaction data from two million sessions to identify where customers leave. Follow up with structured interviews with 200 customers to understand why. Add a usability study watching real users navigate different checkout designs. When the interviews reveal that customers distrust the payment page even though the technical data shows no fault, treat that contradiction as the key finding rather than discarding it.</a:t>
            </a:r>
            <a:endParaRPr 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Reality is different for each person. Understand it from the inside.</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1389888"/>
          </a:xfrm>
          <a:prstGeom prst="rect">
            <a:avLst/>
          </a:prstGeom>
          <a:noFill/>
          <a:ln/>
        </p:spPr>
        <p:txBody>
          <a:bodyPr wrap="square" rtlCol="0" anchor="t"/>
          <a:lstStyle/>
          <a:p>
            <a:pPr indent="0" marL="0">
              <a:buNone/>
            </a:pPr>
            <a:r>
              <a:rPr lang="en-US" sz="2200" dirty="0">
                <a:solidFill>
                  <a:srgbClr val="2C3E50"/>
                </a:solidFill>
                <a:latin typeface="Arial" pitchFamily="34" charset="0"/>
                <a:ea typeface="Arial" pitchFamily="34" charset="-122"/>
                <a:cs typeface="Arial" pitchFamily="34" charset="-120"/>
              </a:rPr>
              <a:t>Core idea: there is no single objective reality. Each person creates their own meaning through experience. Take 'good customer service'. Your manager has one idea of it. Your customers have different ideas. Your colleagues have their own. All exist at the same time and are real to the people holding them.</a:t>
            </a:r>
            <a:endParaRPr lang="en-US" sz="2200" dirty="0"/>
          </a:p>
        </p:txBody>
      </p:sp>
      <p:sp>
        <p:nvSpPr>
          <p:cNvPr id="7" name="Text 5"/>
          <p:cNvSpPr/>
          <p:nvPr/>
        </p:nvSpPr>
        <p:spPr>
          <a:xfrm>
            <a:off x="457200" y="2871216"/>
            <a:ext cx="8229600" cy="9418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Goal:  </a:t>
            </a:r>
            <a:pPr indent="0" marL="0">
              <a:buNone/>
            </a:pPr>
            <a:r>
              <a:rPr lang="en-US" sz="2200" dirty="0">
                <a:solidFill>
                  <a:srgbClr val="2C3E50"/>
                </a:solidFill>
                <a:latin typeface="Arial" pitchFamily="34" charset="0"/>
                <a:ea typeface="Arial" pitchFamily="34" charset="-122"/>
                <a:cs typeface="Arial" pitchFamily="34" charset="-120"/>
              </a:rPr>
              <a:t>Understand what situations mean to the people living through them.</a:t>
            </a:r>
            <a:endParaRPr lang="en-US" sz="2200" dirty="0"/>
          </a:p>
        </p:txBody>
      </p:sp>
      <p:sp>
        <p:nvSpPr>
          <p:cNvPr id="8" name="Text 6"/>
          <p:cNvSpPr/>
          <p:nvPr/>
        </p:nvSpPr>
        <p:spPr>
          <a:xfrm>
            <a:off x="457200" y="3858768"/>
            <a:ext cx="8229600" cy="9418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Methods:  </a:t>
            </a:r>
            <a:pPr indent="0" marL="0">
              <a:buNone/>
            </a:pPr>
            <a:r>
              <a:rPr lang="en-US" sz="2200" dirty="0">
                <a:solidFill>
                  <a:srgbClr val="2C3E50"/>
                </a:solidFill>
                <a:latin typeface="Arial" pitchFamily="34" charset="0"/>
                <a:ea typeface="Arial" pitchFamily="34" charset="-122"/>
                <a:cs typeface="Arial" pitchFamily="34" charset="-120"/>
              </a:rPr>
              <a:t>In-depth interviews, observation, focus groups.</a:t>
            </a:r>
            <a:endParaRPr lang="en-US"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 What Does This Mean?</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Multiple realities:  </a:t>
            </a:r>
            <a:pPr indent="0" marL="0">
              <a:buNone/>
            </a:pPr>
            <a:r>
              <a:rPr lang="en-US" sz="2200" dirty="0">
                <a:solidFill>
                  <a:srgbClr val="2C3E50"/>
                </a:solidFill>
                <a:latin typeface="Arial" pitchFamily="34" charset="0"/>
                <a:ea typeface="Arial" pitchFamily="34" charset="-122"/>
                <a:cs typeface="Arial" pitchFamily="34" charset="-120"/>
              </a:rPr>
              <a:t>Your experience of a good workplace differs from your colleague's. Both are valid.</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Meaning through interaction:  </a:t>
            </a:r>
            <a:pPr indent="0" marL="0">
              <a:buNone/>
            </a:pPr>
            <a:r>
              <a:rPr lang="en-US" sz="2200" dirty="0">
                <a:solidFill>
                  <a:srgbClr val="2C3E50"/>
                </a:solidFill>
                <a:latin typeface="Arial" pitchFamily="34" charset="0"/>
                <a:ea typeface="Arial" pitchFamily="34" charset="-122"/>
                <a:cs typeface="Arial" pitchFamily="34" charset="-120"/>
              </a:rPr>
              <a:t>People build understanding through conversation, relationships, and culture.</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Context is essential:  </a:t>
            </a:r>
            <a:pPr indent="0" marL="0">
              <a:buNone/>
            </a:pPr>
            <a:r>
              <a:rPr lang="en-US" sz="2200" dirty="0">
                <a:solidFill>
                  <a:srgbClr val="2C3E50"/>
                </a:solidFill>
                <a:latin typeface="Arial" pitchFamily="34" charset="0"/>
                <a:ea typeface="Arial" pitchFamily="34" charset="-122"/>
                <a:cs typeface="Arial" pitchFamily="34" charset="-120"/>
              </a:rPr>
              <a:t>You cannot understand behaviour without understanding the situation it happens in.</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Researcher as instrument:  </a:t>
            </a:r>
            <a:pPr indent="0" marL="0">
              <a:buNone/>
            </a:pPr>
            <a:r>
              <a:rPr lang="en-US" sz="2200" dirty="0">
                <a:solidFill>
                  <a:srgbClr val="2C3E50"/>
                </a:solidFill>
                <a:latin typeface="Arial" pitchFamily="34" charset="0"/>
                <a:ea typeface="Arial" pitchFamily="34" charset="-122"/>
                <a:cs typeface="Arial" pitchFamily="34" charset="-120"/>
              </a:rPr>
              <a:t>You bring your own perspective. This must be made visible and acknowledged.</a:t>
            </a:r>
            <a:endParaRPr 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Reality is subjective. Each person constructs their own meanings.</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Meaning is created through individual experience and interpretation.</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Context is essential to understanding any behaviour.</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The researcher is part of the process, not separate from it.</a:t>
            </a:r>
            <a:endParaRPr lang="en-US"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Rich, detailed understanding of individual experience</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Captures perspectives that surveys cannot reach</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Respects complexity and the role of context</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Findings apply to the people studied, not to everyone</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Takes considerable time and resources</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The researcher's own perspective shapes the findings</a:t>
            </a:r>
            <a:endParaRPr lang="en-US"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C0725A"/>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What does abandoning a shopping trolley actually mean to individual customers, and what personal experience shapes that decision?</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Interpretivism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Conduct 40 in-depth interviews with customers who abandoned a trolley in the past month. Ask each person what the trolley means to them personally. For some it is a wishlist. For others a way of tracking prices over time, or a space for browsing without commitment. Treat each person's account on its own terms. The meaning each individual attaches to the trolley is the finding, not a pattern across all of them.</a:t>
            </a:r>
            <a:endParaRPr lang="en-US" sz="2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Constructivism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Each person builds their own unique version of reality.</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1170432"/>
          </a:xfrm>
          <a:prstGeom prst="rect">
            <a:avLst/>
          </a:prstGeom>
          <a:noFill/>
          <a:ln/>
        </p:spPr>
        <p:txBody>
          <a:bodyPr wrap="square" rtlCol="0" anchor="t"/>
          <a:lstStyle/>
          <a:p>
            <a:pPr indent="0" marL="0">
              <a:buNone/>
            </a:pPr>
            <a:r>
              <a:rPr lang="en-US" sz="2200" dirty="0">
                <a:solidFill>
                  <a:srgbClr val="2C3E50"/>
                </a:solidFill>
                <a:latin typeface="Arial" pitchFamily="34" charset="0"/>
                <a:ea typeface="Arial" pitchFamily="34" charset="-122"/>
                <a:cs typeface="Arial" pitchFamily="34" charset="-120"/>
              </a:rPr>
              <a:t>Core idea: each person constructs their own internal world through personal experience, reflection, and identity. Two people living through exactly the same event come away with completely different internal realities. Neither is wrong. They are genuinely different.</a:t>
            </a:r>
            <a:endParaRPr lang="en-US" sz="2200" dirty="0"/>
          </a:p>
        </p:txBody>
      </p:sp>
      <p:sp>
        <p:nvSpPr>
          <p:cNvPr id="7" name="Text 5"/>
          <p:cNvSpPr/>
          <p:nvPr/>
        </p:nvSpPr>
        <p:spPr>
          <a:xfrm>
            <a:off x="457200" y="2688336"/>
            <a:ext cx="8229600" cy="103327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Constructivism:  </a:t>
            </a:r>
            <a:pPr indent="0" marL="0">
              <a:buNone/>
            </a:pPr>
            <a:r>
              <a:rPr lang="en-US" sz="2200" dirty="0">
                <a:solidFill>
                  <a:srgbClr val="2C3E50"/>
                </a:solidFill>
                <a:latin typeface="Arial" pitchFamily="34" charset="0"/>
                <a:ea typeface="Arial" pitchFamily="34" charset="-122"/>
                <a:cs typeface="Arial" pitchFamily="34" charset="-120"/>
              </a:rPr>
              <a:t>how an INDIVIDUAL constructs their own private meaning.</a:t>
            </a:r>
            <a:endParaRPr lang="en-US" sz="2200" dirty="0"/>
          </a:p>
        </p:txBody>
      </p:sp>
      <p:sp>
        <p:nvSpPr>
          <p:cNvPr id="8" name="Text 6"/>
          <p:cNvSpPr/>
          <p:nvPr/>
        </p:nvSpPr>
        <p:spPr>
          <a:xfrm>
            <a:off x="457200" y="3767328"/>
            <a:ext cx="8229600" cy="103327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Social Constructionism:  </a:t>
            </a:r>
            <a:pPr indent="0" marL="0">
              <a:buNone/>
            </a:pPr>
            <a:r>
              <a:rPr lang="en-US" sz="2200" dirty="0">
                <a:solidFill>
                  <a:srgbClr val="2C3E50"/>
                </a:solidFill>
                <a:latin typeface="Arial" pitchFamily="34" charset="0"/>
                <a:ea typeface="Arial" pitchFamily="34" charset="-122"/>
                <a:cs typeface="Arial" pitchFamily="34" charset="-120"/>
              </a:rPr>
              <a:t>how a GROUP builds shared meaning together. These are different paradigms.</a:t>
            </a:r>
            <a:endParaRPr lang="en-US"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Constructivism: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Reality is personally constructed by each individual.</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To understand someone's world you must enter their own meaning-making process.</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A person's values, identity, and history shape how they construct their reality.</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Each person's account must be taken entirely on its own terms.</a:t>
            </a:r>
            <a:endParaRPr lang="en-US"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Constructivism: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Deep understanding of each individual's personal experience</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Captures unique personal meaning that surveys cannot reach</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Rich narrative detail that other methods miss</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Findings do not apply beyond the individuals studied</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Small numbers of participants, takes considerable time</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Requires the researcher to reflect carefully on their own influence</a:t>
            </a:r>
            <a:endParaRPr lang="en-US" sz="2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Constructivism: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7B5EA7"/>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How does each individual customer personally construct the meaning of the shopping trolley, and how does their unique history shape the decision to abandon?</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Constructivism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Follow eight individual customers over three months. Hold reflective conversations after each significant shopping session. Explore each person's relationship with money, past experiences of online fraud, their personal decision-making style, and what committing to a purchase means to them specifically. Each account is treated as unique and complete in itself, not compared with others.</a:t>
            </a:r>
            <a:endParaRPr lang="en-US" sz="2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Social Constructionism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Groups create shared versions of reality together.</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1060704"/>
          </a:xfrm>
          <a:prstGeom prst="rect">
            <a:avLst/>
          </a:prstGeom>
          <a:noFill/>
          <a:ln/>
        </p:spPr>
        <p:txBody>
          <a:bodyPr wrap="square" rtlCol="0" anchor="t"/>
          <a:lstStyle/>
          <a:p>
            <a:pPr indent="0" marL="0">
              <a:buNone/>
            </a:pPr>
            <a:r>
              <a:rPr lang="en-US" sz="2200" dirty="0">
                <a:solidFill>
                  <a:srgbClr val="2C3E50"/>
                </a:solidFill>
                <a:latin typeface="Arial" pitchFamily="34" charset="0"/>
                <a:ea typeface="Arial" pitchFamily="34" charset="-122"/>
                <a:cs typeface="Arial" pitchFamily="34" charset="-120"/>
              </a:rPr>
              <a:t>Core idea: what we take as real is created collectively by groups through shared language, ongoing interaction, and social practices. It is not discovered out there waiting to be found. Different groups construct different realities.</a:t>
            </a:r>
            <a:endParaRPr lang="en-US" sz="2200" dirty="0"/>
          </a:p>
        </p:txBody>
      </p:sp>
      <p:sp>
        <p:nvSpPr>
          <p:cNvPr id="7" name="Text 5"/>
          <p:cNvSpPr/>
          <p:nvPr/>
        </p:nvSpPr>
        <p:spPr>
          <a:xfrm>
            <a:off x="457200" y="2560320"/>
            <a:ext cx="8229600" cy="2240280"/>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Example:  </a:t>
            </a:r>
            <a:pPr indent="0" marL="0">
              <a:buNone/>
            </a:pPr>
            <a:r>
              <a:rPr lang="en-US" sz="2200" dirty="0">
                <a:solidFill>
                  <a:srgbClr val="2C3E50"/>
                </a:solidFill>
                <a:latin typeface="Arial" pitchFamily="34" charset="0"/>
                <a:ea typeface="Arial" pitchFamily="34" charset="-122"/>
                <a:cs typeface="Arial" pitchFamily="34" charset="-120"/>
              </a:rPr>
              <a:t>Our idea of 'childhood' as a time of innocence and protection is relatively recent. Earlier societies understood it very differently. Neither version is universally true. Both were constructed by groups in their own time and place.</a:t>
            </a:r>
            <a:endParaRPr lang="en-US" sz="2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Social Constructionism: What Does This Mean?</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Groups create reality together:  </a:t>
            </a:r>
            <a:pPr indent="0" marL="0">
              <a:buNone/>
            </a:pPr>
            <a:r>
              <a:rPr lang="en-US" sz="2200" dirty="0">
                <a:solidFill>
                  <a:srgbClr val="2C3E50"/>
                </a:solidFill>
                <a:latin typeface="Arial" pitchFamily="34" charset="0"/>
                <a:ea typeface="Arial" pitchFamily="34" charset="-122"/>
                <a:cs typeface="Arial" pitchFamily="34" charset="-120"/>
              </a:rPr>
              <a:t>Collective agreement, not objective discovery, determines what is real.</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Different groups, different realities:  </a:t>
            </a:r>
            <a:pPr indent="0" marL="0">
              <a:buNone/>
            </a:pPr>
            <a:r>
              <a:rPr lang="en-US" sz="2200" dirty="0">
                <a:solidFill>
                  <a:srgbClr val="2C3E50"/>
                </a:solidFill>
                <a:latin typeface="Arial" pitchFamily="34" charset="0"/>
                <a:ea typeface="Arial" pitchFamily="34" charset="-122"/>
                <a:cs typeface="Arial" pitchFamily="34" charset="-120"/>
              </a:rPr>
              <a:t>The same situation is experienced differently by different communities.</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Language is central:  </a:t>
            </a:r>
            <a:pPr indent="0" marL="0">
              <a:buNone/>
            </a:pPr>
            <a:r>
              <a:rPr lang="en-US" sz="2200" dirty="0">
                <a:solidFill>
                  <a:srgbClr val="2C3E50"/>
                </a:solidFill>
                <a:latin typeface="Arial" pitchFamily="34" charset="0"/>
                <a:ea typeface="Arial" pitchFamily="34" charset="-122"/>
                <a:cs typeface="Arial" pitchFamily="34" charset="-120"/>
              </a:rPr>
              <a:t>Reality is made and maintained through the language groups use, not just described by it.</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Research focus:  </a:t>
            </a:r>
            <a:pPr indent="0" marL="0">
              <a:buNone/>
            </a:pPr>
            <a:r>
              <a:rPr lang="en-US" sz="2200" dirty="0">
                <a:solidFill>
                  <a:srgbClr val="2C3E50"/>
                </a:solidFill>
                <a:latin typeface="Arial" pitchFamily="34" charset="0"/>
                <a:ea typeface="Arial" pitchFamily="34" charset="-122"/>
                <a:cs typeface="Arial" pitchFamily="34" charset="-120"/>
              </a:rPr>
              <a:t>How groups construct shared meanings and how those vary across communities.</a:t>
            </a:r>
            <a:endParaRPr lang="en-US"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Social Constructionism: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Reality is constructed by groups through ongoing social processes.</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Different groups construct different social realities.</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What counts as real reflects collective agreement within groups.</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Social realities are held in place through shared practices and institutions.</a:t>
            </a:r>
            <a:endParaRPr lang="en-US" sz="2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Social Constructionism: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Shows how groups create and maintain shared understandings</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Reveals how different communities experience the same thing differently</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Attends to collective meaning-making processes</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Can become too abstract without concrete grounding</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Requires careful thought about which groups are actually being studied</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Difficult to connect directly to practical business decisions</a:t>
            </a:r>
            <a:endParaRPr lang="en-US" sz="2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Social Constructionism: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AF7BBD"/>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How do different communities of customers collectively construct the meaning of the shopping trolley, and what shared norms shape abandonment across those groups?</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Social Constructionism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Run focus groups with five distinct communities: young adults, parents of young children, older adults newer to online shopping, international students, and deal-hunting communities. Examine the shared language, norms, and expectations each group has built about what a trolley is for. The question is not why individuals leave but how different communities have collectively decided what the trolley means and what using it is supposed to achieve.</a:t>
            </a:r>
            <a:endParaRPr lang="en-US" sz="2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Interpretivism vs Constructivism vs Social Constructionism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Three different answers to: how is meaning made?</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Shape 4"/>
          <p:cNvSpPr/>
          <p:nvPr/>
        </p:nvSpPr>
        <p:spPr>
          <a:xfrm>
            <a:off x="365760" y="1316736"/>
            <a:ext cx="2743200" cy="3255264"/>
          </a:xfrm>
          <a:prstGeom prst="rect">
            <a:avLst/>
          </a:prstGeom>
          <a:solidFill>
            <a:srgbClr val="EEF2F3"/>
          </a:solidFill>
          <a:ln w="25400">
            <a:solidFill>
              <a:srgbClr val="5EA8A7"/>
            </a:solidFill>
            <a:prstDash val="solid"/>
          </a:ln>
        </p:spPr>
      </p:sp>
      <p:sp>
        <p:nvSpPr>
          <p:cNvPr id="7" name="Shape 5"/>
          <p:cNvSpPr/>
          <p:nvPr/>
        </p:nvSpPr>
        <p:spPr>
          <a:xfrm>
            <a:off x="365760" y="1316736"/>
            <a:ext cx="2743200" cy="402336"/>
          </a:xfrm>
          <a:prstGeom prst="rect">
            <a:avLst/>
          </a:prstGeom>
          <a:solidFill>
            <a:srgbClr val="5EA8A7"/>
          </a:solidFill>
          <a:ln w="12700">
            <a:solidFill>
              <a:srgbClr val="5EA8A7"/>
            </a:solidFill>
            <a:prstDash val="solid"/>
          </a:ln>
        </p:spPr>
      </p:sp>
      <p:sp>
        <p:nvSpPr>
          <p:cNvPr id="8" name="Text 6"/>
          <p:cNvSpPr/>
          <p:nvPr/>
        </p:nvSpPr>
        <p:spPr>
          <a:xfrm>
            <a:off x="457200" y="1362456"/>
            <a:ext cx="2560320" cy="310896"/>
          </a:xfrm>
          <a:prstGeom prst="rect">
            <a:avLst/>
          </a:prstGeom>
          <a:noFill/>
          <a:ln/>
        </p:spPr>
        <p:txBody>
          <a:bodyPr wrap="square" lIns="0" tIns="0" rIns="0" bIns="0" rtlCol="0" anchor="ctr"/>
          <a:lstStyle/>
          <a:p>
            <a:pPr indent="0" marL="0">
              <a:buNone/>
            </a:pPr>
            <a:r>
              <a:rPr lang="en-US" sz="1600" b="1" dirty="0">
                <a:solidFill>
                  <a:srgbClr val="FFFFFF"/>
                </a:solidFill>
                <a:latin typeface="Arial" pitchFamily="34" charset="0"/>
                <a:ea typeface="Arial" pitchFamily="34" charset="-122"/>
                <a:cs typeface="Arial" pitchFamily="34" charset="-120"/>
              </a:rPr>
              <a:t>Interpretivism</a:t>
            </a:r>
            <a:endParaRPr lang="en-US" sz="1600" dirty="0"/>
          </a:p>
        </p:txBody>
      </p:sp>
      <p:sp>
        <p:nvSpPr>
          <p:cNvPr id="9" name="Text 7"/>
          <p:cNvSpPr/>
          <p:nvPr/>
        </p:nvSpPr>
        <p:spPr>
          <a:xfrm>
            <a:off x="475488" y="181051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Individual subjective experience</a:t>
            </a:r>
            <a:endParaRPr lang="en-US" sz="1500" dirty="0"/>
          </a:p>
        </p:txBody>
      </p:sp>
      <p:sp>
        <p:nvSpPr>
          <p:cNvPr id="10" name="Text 8"/>
          <p:cNvSpPr/>
          <p:nvPr/>
        </p:nvSpPr>
        <p:spPr>
          <a:xfrm>
            <a:off x="475488" y="245059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Unit: the individual</a:t>
            </a:r>
            <a:endParaRPr lang="en-US" sz="1500" dirty="0"/>
          </a:p>
        </p:txBody>
      </p:sp>
      <p:sp>
        <p:nvSpPr>
          <p:cNvPr id="11" name="Text 9"/>
          <p:cNvSpPr/>
          <p:nvPr/>
        </p:nvSpPr>
        <p:spPr>
          <a:xfrm>
            <a:off x="475488" y="309067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Each person's reality is different</a:t>
            </a:r>
            <a:endParaRPr lang="en-US" sz="1500" dirty="0"/>
          </a:p>
        </p:txBody>
      </p:sp>
      <p:sp>
        <p:nvSpPr>
          <p:cNvPr id="12" name="Text 10"/>
          <p:cNvSpPr/>
          <p:nvPr/>
        </p:nvSpPr>
        <p:spPr>
          <a:xfrm>
            <a:off x="475488" y="373075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In-depth interviews, observation</a:t>
            </a:r>
            <a:endParaRPr lang="en-US" sz="1500" dirty="0"/>
          </a:p>
        </p:txBody>
      </p:sp>
      <p:sp>
        <p:nvSpPr>
          <p:cNvPr id="13" name="Shape 11"/>
          <p:cNvSpPr/>
          <p:nvPr/>
        </p:nvSpPr>
        <p:spPr>
          <a:xfrm>
            <a:off x="3246120" y="1316736"/>
            <a:ext cx="2743200" cy="3255264"/>
          </a:xfrm>
          <a:prstGeom prst="rect">
            <a:avLst/>
          </a:prstGeom>
          <a:solidFill>
            <a:srgbClr val="EEF2F3"/>
          </a:solidFill>
          <a:ln w="25400">
            <a:solidFill>
              <a:srgbClr val="7B5EA7"/>
            </a:solidFill>
            <a:prstDash val="solid"/>
          </a:ln>
        </p:spPr>
      </p:sp>
      <p:sp>
        <p:nvSpPr>
          <p:cNvPr id="14" name="Shape 12"/>
          <p:cNvSpPr/>
          <p:nvPr/>
        </p:nvSpPr>
        <p:spPr>
          <a:xfrm>
            <a:off x="3246120" y="1316736"/>
            <a:ext cx="2743200" cy="402336"/>
          </a:xfrm>
          <a:prstGeom prst="rect">
            <a:avLst/>
          </a:prstGeom>
          <a:solidFill>
            <a:srgbClr val="7B5EA7"/>
          </a:solidFill>
          <a:ln w="12700">
            <a:solidFill>
              <a:srgbClr val="7B5EA7"/>
            </a:solidFill>
            <a:prstDash val="solid"/>
          </a:ln>
        </p:spPr>
      </p:sp>
      <p:sp>
        <p:nvSpPr>
          <p:cNvPr id="15" name="Text 13"/>
          <p:cNvSpPr/>
          <p:nvPr/>
        </p:nvSpPr>
        <p:spPr>
          <a:xfrm>
            <a:off x="3337560" y="1362456"/>
            <a:ext cx="2560320" cy="310896"/>
          </a:xfrm>
          <a:prstGeom prst="rect">
            <a:avLst/>
          </a:prstGeom>
          <a:noFill/>
          <a:ln/>
        </p:spPr>
        <p:txBody>
          <a:bodyPr wrap="square" lIns="0" tIns="0" rIns="0" bIns="0" rtlCol="0" anchor="ctr"/>
          <a:lstStyle/>
          <a:p>
            <a:pPr indent="0" marL="0">
              <a:buNone/>
            </a:pPr>
            <a:r>
              <a:rPr lang="en-US" sz="1600" b="1" dirty="0">
                <a:solidFill>
                  <a:srgbClr val="FFFFFF"/>
                </a:solidFill>
                <a:latin typeface="Arial" pitchFamily="34" charset="0"/>
                <a:ea typeface="Arial" pitchFamily="34" charset="-122"/>
                <a:cs typeface="Arial" pitchFamily="34" charset="-120"/>
              </a:rPr>
              <a:t>Constructivism</a:t>
            </a:r>
            <a:endParaRPr lang="en-US" sz="1600" dirty="0"/>
          </a:p>
        </p:txBody>
      </p:sp>
      <p:sp>
        <p:nvSpPr>
          <p:cNvPr id="16" name="Text 14"/>
          <p:cNvSpPr/>
          <p:nvPr/>
        </p:nvSpPr>
        <p:spPr>
          <a:xfrm>
            <a:off x="3355848" y="181051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Individual personal meaning-making</a:t>
            </a:r>
            <a:endParaRPr lang="en-US" sz="1500" dirty="0"/>
          </a:p>
        </p:txBody>
      </p:sp>
      <p:sp>
        <p:nvSpPr>
          <p:cNvPr id="17" name="Text 15"/>
          <p:cNvSpPr/>
          <p:nvPr/>
        </p:nvSpPr>
        <p:spPr>
          <a:xfrm>
            <a:off x="3355848" y="245059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Unit: the individual</a:t>
            </a:r>
            <a:endParaRPr lang="en-US" sz="1500" dirty="0"/>
          </a:p>
        </p:txBody>
      </p:sp>
      <p:sp>
        <p:nvSpPr>
          <p:cNvPr id="18" name="Text 16"/>
          <p:cNvSpPr/>
          <p:nvPr/>
        </p:nvSpPr>
        <p:spPr>
          <a:xfrm>
            <a:off x="3355848" y="309067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Each person's reality is uniquely their own</a:t>
            </a:r>
            <a:endParaRPr lang="en-US" sz="1500" dirty="0"/>
          </a:p>
        </p:txBody>
      </p:sp>
      <p:sp>
        <p:nvSpPr>
          <p:cNvPr id="19" name="Text 17"/>
          <p:cNvSpPr/>
          <p:nvPr/>
        </p:nvSpPr>
        <p:spPr>
          <a:xfrm>
            <a:off x="3355848" y="373075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Narrative, reflective conversations</a:t>
            </a:r>
            <a:endParaRPr lang="en-US" sz="1500" dirty="0"/>
          </a:p>
        </p:txBody>
      </p:sp>
      <p:sp>
        <p:nvSpPr>
          <p:cNvPr id="20" name="Shape 18"/>
          <p:cNvSpPr/>
          <p:nvPr/>
        </p:nvSpPr>
        <p:spPr>
          <a:xfrm>
            <a:off x="6126480" y="1316736"/>
            <a:ext cx="2743200" cy="3255264"/>
          </a:xfrm>
          <a:prstGeom prst="rect">
            <a:avLst/>
          </a:prstGeom>
          <a:solidFill>
            <a:srgbClr val="EEF2F3"/>
          </a:solidFill>
          <a:ln w="25400">
            <a:solidFill>
              <a:srgbClr val="2E7D7D"/>
            </a:solidFill>
            <a:prstDash val="solid"/>
          </a:ln>
        </p:spPr>
      </p:sp>
      <p:sp>
        <p:nvSpPr>
          <p:cNvPr id="21" name="Shape 19"/>
          <p:cNvSpPr/>
          <p:nvPr/>
        </p:nvSpPr>
        <p:spPr>
          <a:xfrm>
            <a:off x="6126480" y="1316736"/>
            <a:ext cx="2743200" cy="402336"/>
          </a:xfrm>
          <a:prstGeom prst="rect">
            <a:avLst/>
          </a:prstGeom>
          <a:solidFill>
            <a:srgbClr val="2E7D7D"/>
          </a:solidFill>
          <a:ln w="12700">
            <a:solidFill>
              <a:srgbClr val="2E7D7D"/>
            </a:solidFill>
            <a:prstDash val="solid"/>
          </a:ln>
        </p:spPr>
      </p:sp>
      <p:sp>
        <p:nvSpPr>
          <p:cNvPr id="22" name="Text 20"/>
          <p:cNvSpPr/>
          <p:nvPr/>
        </p:nvSpPr>
        <p:spPr>
          <a:xfrm>
            <a:off x="6217920" y="1362456"/>
            <a:ext cx="2560320" cy="310896"/>
          </a:xfrm>
          <a:prstGeom prst="rect">
            <a:avLst/>
          </a:prstGeom>
          <a:noFill/>
          <a:ln/>
        </p:spPr>
        <p:txBody>
          <a:bodyPr wrap="square" lIns="0" tIns="0" rIns="0" bIns="0" rtlCol="0" anchor="ctr"/>
          <a:lstStyle/>
          <a:p>
            <a:pPr indent="0" marL="0">
              <a:buNone/>
            </a:pPr>
            <a:r>
              <a:rPr lang="en-US" sz="1600" b="1" dirty="0">
                <a:solidFill>
                  <a:srgbClr val="FFFFFF"/>
                </a:solidFill>
                <a:latin typeface="Arial" pitchFamily="34" charset="0"/>
                <a:ea typeface="Arial" pitchFamily="34" charset="-122"/>
                <a:cs typeface="Arial" pitchFamily="34" charset="-120"/>
              </a:rPr>
              <a:t>Social Constructionism</a:t>
            </a:r>
            <a:endParaRPr lang="en-US" sz="1600" dirty="0"/>
          </a:p>
        </p:txBody>
      </p:sp>
      <p:sp>
        <p:nvSpPr>
          <p:cNvPr id="23" name="Text 21"/>
          <p:cNvSpPr/>
          <p:nvPr/>
        </p:nvSpPr>
        <p:spPr>
          <a:xfrm>
            <a:off x="6236208" y="181051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Group collective meaning-making</a:t>
            </a:r>
            <a:endParaRPr lang="en-US" sz="1500" dirty="0"/>
          </a:p>
        </p:txBody>
      </p:sp>
      <p:sp>
        <p:nvSpPr>
          <p:cNvPr id="24" name="Text 22"/>
          <p:cNvSpPr/>
          <p:nvPr/>
        </p:nvSpPr>
        <p:spPr>
          <a:xfrm>
            <a:off x="6236208" y="245059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Unit: the social group</a:t>
            </a:r>
            <a:endParaRPr lang="en-US" sz="1500" dirty="0"/>
          </a:p>
        </p:txBody>
      </p:sp>
      <p:sp>
        <p:nvSpPr>
          <p:cNvPr id="25" name="Text 23"/>
          <p:cNvSpPr/>
          <p:nvPr/>
        </p:nvSpPr>
        <p:spPr>
          <a:xfrm>
            <a:off x="6236208" y="309067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Reality built by groups together</a:t>
            </a:r>
            <a:endParaRPr lang="en-US" sz="1500" dirty="0"/>
          </a:p>
        </p:txBody>
      </p:sp>
      <p:sp>
        <p:nvSpPr>
          <p:cNvPr id="26" name="Text 24"/>
          <p:cNvSpPr/>
          <p:nvPr/>
        </p:nvSpPr>
        <p:spPr>
          <a:xfrm>
            <a:off x="6236208" y="3730752"/>
            <a:ext cx="2523744" cy="585216"/>
          </a:xfrm>
          <a:prstGeom prst="rect">
            <a:avLst/>
          </a:prstGeom>
          <a:noFill/>
          <a:ln/>
        </p:spPr>
        <p:txBody>
          <a:bodyPr wrap="square" rtlCol="0" anchor="t"/>
          <a:lstStyle/>
          <a:p>
            <a:r>
              <a:rPr lang="en-US" sz="1500" dirty="0">
                <a:solidFill>
                  <a:srgbClr val="2C3E50"/>
                </a:solidFill>
                <a:latin typeface="Arial" pitchFamily="34" charset="0"/>
                <a:ea typeface="Arial" pitchFamily="34" charset="-122"/>
                <a:cs typeface="Arial" pitchFamily="34" charset="-120"/>
              </a:rPr>
              <a:t>Focus groups, analysis of shared texts</a:t>
            </a:r>
            <a:endParaRPr lang="en-US" sz="1500" dirty="0"/>
          </a:p>
        </p:txBody>
      </p:sp>
      <p:sp>
        <p:nvSpPr>
          <p:cNvPr id="27" name="Text 25"/>
          <p:cNvSpPr/>
          <p:nvPr/>
        </p:nvSpPr>
        <p:spPr>
          <a:xfrm>
            <a:off x="365760" y="4645152"/>
            <a:ext cx="8412480" cy="402336"/>
          </a:xfrm>
          <a:prstGeom prst="rect">
            <a:avLst/>
          </a:prstGeom>
          <a:solidFill>
            <a:srgbClr val="EEF2F3"/>
          </a:solidFill>
          <a:ln/>
        </p:spPr>
        <p:txBody>
          <a:bodyPr wrap="square" rtlCol="0" anchor="ctr"/>
          <a:lstStyle/>
          <a:p>
            <a:pPr indent="0" marL="0">
              <a:buNone/>
            </a:pPr>
            <a:r>
              <a:rPr lang="en-US" sz="1600" dirty="0">
                <a:solidFill>
                  <a:srgbClr val="2C3E50"/>
                </a:solidFill>
                <a:latin typeface="Arial" pitchFamily="34" charset="0"/>
                <a:ea typeface="Arial" pitchFamily="34" charset="-122"/>
                <a:cs typeface="Arial" pitchFamily="34" charset="-120"/>
              </a:rPr>
              <a:t>Key rule: Constructivism = INDIVIDUAL meaning.  Social Constructionism = GROUP meaning.  These are not the same paradigm.</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Critical Theory</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Power shapes what gets called reality. Research should challenge that.</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Ontology:  </a:t>
            </a:r>
            <a:pPr indent="0" marL="0">
              <a:buNone/>
            </a:pPr>
            <a:r>
              <a:rPr lang="en-US" sz="2200" dirty="0">
                <a:solidFill>
                  <a:srgbClr val="2C3E50"/>
                </a:solidFill>
                <a:latin typeface="Arial" pitchFamily="34" charset="0"/>
                <a:ea typeface="Arial" pitchFamily="34" charset="-122"/>
                <a:cs typeface="Arial" pitchFamily="34" charset="-120"/>
              </a:rPr>
              <a:t>Reality has been shaped by power, history, and structural inequality over time.</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Epistemology:  </a:t>
            </a:r>
            <a:pPr indent="0" marL="0">
              <a:buNone/>
            </a:pPr>
            <a:r>
              <a:rPr lang="en-US" sz="2200" dirty="0">
                <a:solidFill>
                  <a:srgbClr val="2C3E50"/>
                </a:solidFill>
                <a:latin typeface="Arial" pitchFamily="34" charset="0"/>
                <a:ea typeface="Arial" pitchFamily="34" charset="-122"/>
                <a:cs typeface="Arial" pitchFamily="34" charset="-120"/>
              </a:rPr>
              <a:t>All knowledge is politically shaped. Whose knowledge counts is always a power question.</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Axiology:  </a:t>
            </a:r>
            <a:pPr indent="0" marL="0">
              <a:buNone/>
            </a:pPr>
            <a:r>
              <a:rPr lang="en-US" sz="2200" dirty="0">
                <a:solidFill>
                  <a:srgbClr val="2C3E50"/>
                </a:solidFill>
                <a:latin typeface="Arial" pitchFamily="34" charset="0"/>
                <a:ea typeface="Arial" pitchFamily="34" charset="-122"/>
                <a:cs typeface="Arial" pitchFamily="34" charset="-120"/>
              </a:rPr>
              <a:t>Research must take a side. Claiming neutrality is itself a political act.</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Methodology:  </a:t>
            </a:r>
            <a:pPr indent="0" marL="0">
              <a:buNone/>
            </a:pPr>
            <a:r>
              <a:rPr lang="en-US" sz="2200" dirty="0">
                <a:solidFill>
                  <a:srgbClr val="2C3E50"/>
                </a:solidFill>
                <a:latin typeface="Arial" pitchFamily="34" charset="0"/>
                <a:ea typeface="Arial" pitchFamily="34" charset="-122"/>
                <a:cs typeface="Arial" pitchFamily="34" charset="-120"/>
              </a:rPr>
              <a:t>Participatory research done with communities, not on them.</a:t>
            </a:r>
            <a:endParaRPr lang="en-US" sz="2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Critical Theory: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Power structures shape what we are allowed to call reality.</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Research that claims to be neutral is serving whoever benefits from the existing order.</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Knowledge is never produced outside of political and economic interests.</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Research should actively expose oppression and support those harmed by it.</a:t>
            </a:r>
            <a:endParaRPr lang="en-US" sz="2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Critical Theory: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Gives voice to groups who are normally not heard</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Links research directly to action and social change</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Makes the political dimension of research explicit</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May be seen as politically biased by those it challenges</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Can be difficult to publish in some traditional academic outlets</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Risk of the researcher imposing their own political position on participants</a:t>
            </a:r>
            <a:endParaRPr lang="en-US" sz="2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Critical Theory: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C8824A"/>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Who does Amazon's checkout design serve, and what power structures shape the customer's experience of abandonment?</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Critical Theory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Conduct participatory research with consumer rights advocates and lower-income shoppers. Examine how the checkout uses pressure techniques: delivery costs hidden until the final step, artificial urgency messages, cancellation flows made deliberately difficult. The goal is not to help Amazon improve its conversion rate. It is to produce evidence that can inform consumer protection policy and challenge the power imbalance built into the platform's design.</a:t>
            </a:r>
            <a:endParaRPr lang="en-US" sz="2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Pragmatism</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Use whatever approach best answers your research question.</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Ontology:  </a:t>
            </a:r>
            <a:pPr indent="0" marL="0">
              <a:buNone/>
            </a:pPr>
            <a:r>
              <a:rPr lang="en-US" sz="2200" dirty="0">
                <a:solidFill>
                  <a:srgbClr val="2C3E50"/>
                </a:solidFill>
                <a:latin typeface="Arial" pitchFamily="34" charset="0"/>
                <a:ea typeface="Arial" pitchFamily="34" charset="-122"/>
                <a:cs typeface="Arial" pitchFamily="34" charset="-120"/>
              </a:rPr>
              <a:t>Reality is whatever is workable and useful for solving the problem at hand.</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Epistemology:  </a:t>
            </a:r>
            <a:pPr indent="0" marL="0">
              <a:buNone/>
            </a:pPr>
            <a:r>
              <a:rPr lang="en-US" sz="2200" dirty="0">
                <a:solidFill>
                  <a:srgbClr val="2C3E50"/>
                </a:solidFill>
                <a:latin typeface="Arial" pitchFamily="34" charset="0"/>
                <a:ea typeface="Arial" pitchFamily="34" charset="-122"/>
                <a:cs typeface="Arial" pitchFamily="34" charset="-120"/>
              </a:rPr>
              <a:t>Multiple ways of knowing are valid. Use what fits the question.</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Axiology:  </a:t>
            </a:r>
            <a:pPr indent="0" marL="0">
              <a:buNone/>
            </a:pPr>
            <a:r>
              <a:rPr lang="en-US" sz="2200" dirty="0">
                <a:solidFill>
                  <a:srgbClr val="2C3E50"/>
                </a:solidFill>
                <a:latin typeface="Arial" pitchFamily="34" charset="0"/>
                <a:ea typeface="Arial" pitchFamily="34" charset="-122"/>
                <a:cs typeface="Arial" pitchFamily="34" charset="-120"/>
              </a:rPr>
              <a:t>Values and ethics are judged by the practical consequences they produce.</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1C2833"/>
                </a:solidFill>
                <a:latin typeface="Arial" pitchFamily="34" charset="0"/>
                <a:ea typeface="Arial" pitchFamily="34" charset="-122"/>
                <a:cs typeface="Arial" pitchFamily="34" charset="-120"/>
              </a:rPr>
              <a:t>Methodology:  </a:t>
            </a:r>
            <a:pPr indent="0" marL="0">
              <a:buNone/>
            </a:pPr>
            <a:r>
              <a:rPr lang="en-US" sz="2200" dirty="0">
                <a:solidFill>
                  <a:srgbClr val="2C3E50"/>
                </a:solidFill>
                <a:latin typeface="Arial" pitchFamily="34" charset="0"/>
                <a:ea typeface="Arial" pitchFamily="34" charset="-122"/>
                <a:cs typeface="Arial" pitchFamily="34" charset="-120"/>
              </a:rPr>
              <a:t>Mixed methods. Action research. Whatever the question requires.</a:t>
            </a:r>
            <a:endParaRPr lang="en-US" sz="2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Pragmatism: Key Assumptions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53312"/>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Truth is what works in practice.</a:t>
            </a:r>
            <a:endParaRPr lang="en-US" sz="2200" dirty="0"/>
          </a:p>
        </p:txBody>
      </p:sp>
      <p:sp>
        <p:nvSpPr>
          <p:cNvPr id="6" name="Text 4"/>
          <p:cNvSpPr/>
          <p:nvPr/>
        </p:nvSpPr>
        <p:spPr>
          <a:xfrm>
            <a:off x="457200" y="2226564"/>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Multiple research methods are legitimate. The question determines the approach.</a:t>
            </a:r>
            <a:endParaRPr lang="en-US" sz="2200" dirty="0"/>
          </a:p>
        </p:txBody>
      </p:sp>
      <p:sp>
        <p:nvSpPr>
          <p:cNvPr id="7" name="Text 5"/>
          <p:cNvSpPr/>
          <p:nvPr/>
        </p:nvSpPr>
        <p:spPr>
          <a:xfrm>
            <a:off x="457200" y="3099816"/>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Context determines what is appropriate, not abstract philosophical rules.</a:t>
            </a:r>
            <a:endParaRPr lang="en-US" sz="2200" dirty="0"/>
          </a:p>
        </p:txBody>
      </p:sp>
      <p:sp>
        <p:nvSpPr>
          <p:cNvPr id="8" name="Text 6"/>
          <p:cNvSpPr/>
          <p:nvPr/>
        </p:nvSpPr>
        <p:spPr>
          <a:xfrm>
            <a:off x="457200" y="3973068"/>
            <a:ext cx="8229600" cy="827532"/>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Practical outcomes matter most.</a:t>
            </a:r>
            <a:endParaRPr lang="en-US" sz="2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Pragmatism: Strengths and Limitations</a:t>
            </a:r>
            <a:endParaRPr lang="en-US" sz="3800" dirty="0"/>
          </a:p>
        </p:txBody>
      </p:sp>
      <p:sp>
        <p:nvSpPr>
          <p:cNvPr id="4" name="Shape 2"/>
          <p:cNvSpPr/>
          <p:nvPr/>
        </p:nvSpPr>
        <p:spPr>
          <a:xfrm>
            <a:off x="457200" y="1243584"/>
            <a:ext cx="8229600" cy="27432"/>
          </a:xfrm>
          <a:prstGeom prst="rect">
            <a:avLst/>
          </a:prstGeom>
          <a:solidFill>
            <a:srgbClr val="5EA8A7"/>
          </a:solidFill>
          <a:ln w="12700">
            <a:solidFill>
              <a:srgbClr val="5EA8A7"/>
            </a:solidFill>
            <a:prstDash val="solid"/>
          </a:ln>
        </p:spPr>
      </p:sp>
      <p:sp>
        <p:nvSpPr>
          <p:cNvPr id="5" name="Text 3"/>
          <p:cNvSpPr/>
          <p:nvPr/>
        </p:nvSpPr>
        <p:spPr>
          <a:xfrm>
            <a:off x="457200" y="1335024"/>
            <a:ext cx="3977640" cy="384048"/>
          </a:xfrm>
          <a:prstGeom prst="rect">
            <a:avLst/>
          </a:prstGeom>
          <a:solidFill>
            <a:srgbClr val="4A9860"/>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Strengths</a:t>
            </a:r>
            <a:endParaRPr lang="en-US" sz="2000" dirty="0"/>
          </a:p>
        </p:txBody>
      </p:sp>
      <p:sp>
        <p:nvSpPr>
          <p:cNvPr id="6" name="Text 4"/>
          <p:cNvSpPr/>
          <p:nvPr/>
        </p:nvSpPr>
        <p:spPr>
          <a:xfrm>
            <a:off x="4709160" y="1335024"/>
            <a:ext cx="3977640" cy="384048"/>
          </a:xfrm>
          <a:prstGeom prst="rect">
            <a:avLst/>
          </a:prstGeom>
          <a:solidFill>
            <a:srgbClr val="B85042"/>
          </a:solidFill>
          <a:ln/>
        </p:spPr>
        <p:txBody>
          <a:bodyPr wrap="square" rtlCol="0" anchor="ctr"/>
          <a:lstStyle/>
          <a:p>
            <a:pPr indent="0" marL="0">
              <a:buNone/>
            </a:pPr>
            <a:r>
              <a:rPr lang="en-US" sz="2000" b="1" dirty="0">
                <a:solidFill>
                  <a:srgbClr val="FFFFFF"/>
                </a:solidFill>
                <a:latin typeface="Arial" pitchFamily="34" charset="0"/>
                <a:ea typeface="Arial" pitchFamily="34" charset="-122"/>
                <a:cs typeface="Arial" pitchFamily="34" charset="-120"/>
              </a:rPr>
              <a:t>Limitations</a:t>
            </a:r>
            <a:endParaRPr lang="en-US" sz="2000" dirty="0"/>
          </a:p>
        </p:txBody>
      </p:sp>
      <p:sp>
        <p:nvSpPr>
          <p:cNvPr id="7" name="Text 5"/>
          <p:cNvSpPr/>
          <p:nvPr/>
        </p:nvSpPr>
        <p:spPr>
          <a:xfrm>
            <a:off x="45720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Flexible and adapts to the specific research problem</a:t>
            </a:r>
            <a:endParaRPr lang="en-US" sz="2200" dirty="0"/>
          </a:p>
        </p:txBody>
      </p:sp>
      <p:sp>
        <p:nvSpPr>
          <p:cNvPr id="8" name="Text 6"/>
          <p:cNvSpPr/>
          <p:nvPr/>
        </p:nvSpPr>
        <p:spPr>
          <a:xfrm>
            <a:off x="45720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Focused on producing real-world outcomes</a:t>
            </a:r>
            <a:endParaRPr lang="en-US" sz="2200" dirty="0"/>
          </a:p>
        </p:txBody>
      </p:sp>
      <p:sp>
        <p:nvSpPr>
          <p:cNvPr id="9" name="Text 7"/>
          <p:cNvSpPr/>
          <p:nvPr/>
        </p:nvSpPr>
        <p:spPr>
          <a:xfrm>
            <a:off x="45720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Not constrained by a single philosophical tradition</a:t>
            </a:r>
            <a:endParaRPr lang="en-US" sz="2200" dirty="0"/>
          </a:p>
        </p:txBody>
      </p:sp>
      <p:sp>
        <p:nvSpPr>
          <p:cNvPr id="10" name="Text 8"/>
          <p:cNvSpPr/>
          <p:nvPr/>
        </p:nvSpPr>
        <p:spPr>
          <a:xfrm>
            <a:off x="4709160" y="1773936"/>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Can appear to lack philosophical grounding to doctoral examiners</a:t>
            </a:r>
            <a:endParaRPr lang="en-US" sz="2200" dirty="0"/>
          </a:p>
        </p:txBody>
      </p:sp>
      <p:sp>
        <p:nvSpPr>
          <p:cNvPr id="11" name="Text 9"/>
          <p:cNvSpPr/>
          <p:nvPr/>
        </p:nvSpPr>
        <p:spPr>
          <a:xfrm>
            <a:off x="4709160" y="2773680"/>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Risk of selecting methods for convenience rather than rigour</a:t>
            </a:r>
            <a:endParaRPr lang="en-US" sz="2200" dirty="0"/>
          </a:p>
        </p:txBody>
      </p:sp>
      <p:sp>
        <p:nvSpPr>
          <p:cNvPr id="12" name="Text 10"/>
          <p:cNvSpPr/>
          <p:nvPr/>
        </p:nvSpPr>
        <p:spPr>
          <a:xfrm>
            <a:off x="4709160" y="3773424"/>
            <a:ext cx="3977640" cy="963168"/>
          </a:xfrm>
          <a:prstGeom prst="rect">
            <a:avLst/>
          </a:prstGeom>
          <a:noFill/>
          <a:ln/>
        </p:spPr>
        <p:txBody>
          <a:bodyPr wrap="square" rtlCol="0" anchor="ctr"/>
          <a:lstStyle/>
          <a:p>
            <a:r>
              <a:rPr lang="en-US" sz="2200" dirty="0">
                <a:solidFill>
                  <a:srgbClr val="2C3E50"/>
                </a:solidFill>
                <a:latin typeface="Arial" pitchFamily="34" charset="0"/>
                <a:ea typeface="Arial" pitchFamily="34" charset="-122"/>
                <a:cs typeface="Arial" pitchFamily="34" charset="-120"/>
              </a:rPr>
              <a:t>Without a values framework, what works and what is right can pull in opposite directions</a:t>
            </a:r>
            <a:endParaRPr lang="en-US" sz="2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Pragmatism: Studying Amazon Cart Abandonment</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The same business problem through this paradigm's lens</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329184"/>
          </a:xfrm>
          <a:prstGeom prst="rect">
            <a:avLst/>
          </a:prstGeom>
          <a:noFill/>
          <a:ln/>
        </p:spPr>
        <p:txBody>
          <a:bodyPr wrap="square" rtlCol="0" anchor="ctr"/>
          <a:lstStyle/>
          <a:p>
            <a:pPr indent="0" marL="0">
              <a:buNone/>
            </a:pPr>
            <a:r>
              <a:rPr lang="en-US" sz="2100" b="1" dirty="0">
                <a:solidFill>
                  <a:srgbClr val="5AAFB0"/>
                </a:solidFill>
                <a:latin typeface="Arial" pitchFamily="34" charset="0"/>
                <a:ea typeface="Arial" pitchFamily="34" charset="-122"/>
                <a:cs typeface="Arial" pitchFamily="34" charset="-120"/>
              </a:rPr>
              <a:t>The research question</a:t>
            </a:r>
            <a:endParaRPr lang="en-US" sz="2100" dirty="0"/>
          </a:p>
        </p:txBody>
      </p:sp>
      <p:sp>
        <p:nvSpPr>
          <p:cNvPr id="7" name="Text 5"/>
          <p:cNvSpPr/>
          <p:nvPr/>
        </p:nvSpPr>
        <p:spPr>
          <a:xfrm>
            <a:off x="457200" y="1700784"/>
            <a:ext cx="8229600" cy="768096"/>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What combination of approaches will most effectively reduce trolley abandonment, and how do we know when something is working?</a:t>
            </a:r>
            <a:endParaRPr lang="en-US" sz="2200" dirty="0"/>
          </a:p>
        </p:txBody>
      </p:sp>
      <p:sp>
        <p:nvSpPr>
          <p:cNvPr id="8" name="Text 6"/>
          <p:cNvSpPr/>
          <p:nvPr/>
        </p:nvSpPr>
        <p:spPr>
          <a:xfrm>
            <a:off x="457200" y="2542032"/>
            <a:ext cx="8229600" cy="329184"/>
          </a:xfrm>
          <a:prstGeom prst="rect">
            <a:avLst/>
          </a:prstGeom>
          <a:noFill/>
          <a:ln/>
        </p:spPr>
        <p:txBody>
          <a:bodyPr wrap="square" rtlCol="0" anchor="ctr"/>
          <a:lstStyle/>
          <a:p>
            <a:pPr indent="0" marL="0">
              <a:buNone/>
            </a:pPr>
            <a:r>
              <a:rPr lang="en-US" sz="2100" b="1" dirty="0">
                <a:solidFill>
                  <a:srgbClr val="1C2833"/>
                </a:solidFill>
                <a:latin typeface="Arial" pitchFamily="34" charset="0"/>
                <a:ea typeface="Arial" pitchFamily="34" charset="-122"/>
                <a:cs typeface="Arial" pitchFamily="34" charset="-120"/>
              </a:rPr>
              <a:t>How Pragmatism would approach this</a:t>
            </a:r>
            <a:endParaRPr lang="en-US" sz="2100" dirty="0"/>
          </a:p>
        </p:txBody>
      </p:sp>
      <p:sp>
        <p:nvSpPr>
          <p:cNvPr id="9" name="Text 7"/>
          <p:cNvSpPr/>
          <p:nvPr/>
        </p:nvSpPr>
        <p:spPr>
          <a:xfrm>
            <a:off x="457200" y="2889504"/>
            <a:ext cx="8229600" cy="1920240"/>
          </a:xfrm>
          <a:prstGeom prst="rect">
            <a:avLst/>
          </a:prstGeom>
          <a:noFill/>
          <a:ln/>
        </p:spPr>
        <p:txBody>
          <a:bodyPr wrap="square" rtlCol="0" anchor="t">
            <a:normAutofit/>
          </a:bodyPr>
          <a:lstStyle/>
          <a:p>
            <a:pPr indent="0" marL="0">
              <a:buNone/>
            </a:pPr>
            <a:r>
              <a:rPr lang="en-US" sz="2200" dirty="0">
                <a:solidFill>
                  <a:srgbClr val="2C3E50"/>
                </a:solidFill>
                <a:latin typeface="Arial" pitchFamily="34" charset="0"/>
                <a:ea typeface="Arial" pitchFamily="34" charset="-122"/>
                <a:cs typeface="Arial" pitchFamily="34" charset="-120"/>
              </a:rPr>
              <a:t>Start with transaction data to identify the highest-impact drop-off points. Run interviews to understand why customers leave at those points. Test three redesigned checkout flows with controlled experiments. Measure success against abandonment rate, customer satisfaction scores, and repeat purchase behaviour. Change approach at each stage based on what the previous phase reveals. Judge success by outcomes, not by methodological consistency.</a:t>
            </a:r>
            <a:endParaRPr lang="en-US" sz="2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The Same Problem. Seven Different Lenses. (1 of 2)</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Amazon cart abandonment through each paradigm</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Positivism:  </a:t>
            </a:r>
            <a:pPr indent="0" marL="0">
              <a:buNone/>
            </a:pPr>
            <a:r>
              <a:rPr lang="en-US" sz="2200" dirty="0">
                <a:solidFill>
                  <a:srgbClr val="2C3E50"/>
                </a:solidFill>
                <a:latin typeface="Arial" pitchFamily="34" charset="0"/>
                <a:ea typeface="Arial" pitchFamily="34" charset="-122"/>
                <a:cs typeface="Arial" pitchFamily="34" charset="-120"/>
              </a:rPr>
              <a:t>Experiment across 500,000 users. Which variables statistically predict abandonment?</a:t>
            </a:r>
            <a:endParaRPr lang="en-US" sz="2200" dirty="0"/>
          </a:p>
        </p:txBody>
      </p:sp>
      <p:sp>
        <p:nvSpPr>
          <p:cNvPr id="7" name="Text 5"/>
          <p:cNvSpPr/>
          <p:nvPr/>
        </p:nvSpPr>
        <p:spPr>
          <a:xfrm>
            <a:off x="457200" y="2226564"/>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Post-Positivism:  </a:t>
            </a:r>
            <a:pPr indent="0" marL="0">
              <a:buNone/>
            </a:pPr>
            <a:r>
              <a:rPr lang="en-US" sz="2200" dirty="0">
                <a:solidFill>
                  <a:srgbClr val="2C3E50"/>
                </a:solidFill>
                <a:latin typeface="Arial" pitchFamily="34" charset="0"/>
                <a:ea typeface="Arial" pitchFamily="34" charset="-122"/>
                <a:cs typeface="Arial" pitchFamily="34" charset="-120"/>
              </a:rPr>
              <a:t>Combine transaction data, interviews, and usability tests. Contradictions are findings.</a:t>
            </a:r>
            <a:endParaRPr lang="en-US" sz="2200" dirty="0"/>
          </a:p>
        </p:txBody>
      </p:sp>
      <p:sp>
        <p:nvSpPr>
          <p:cNvPr id="8" name="Text 6"/>
          <p:cNvSpPr/>
          <p:nvPr/>
        </p:nvSpPr>
        <p:spPr>
          <a:xfrm>
            <a:off x="457200" y="3099816"/>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Interpretivism:  </a:t>
            </a:r>
            <a:pPr indent="0" marL="0">
              <a:buNone/>
            </a:pPr>
            <a:r>
              <a:rPr lang="en-US" sz="2200" dirty="0">
                <a:solidFill>
                  <a:srgbClr val="2C3E50"/>
                </a:solidFill>
                <a:latin typeface="Arial" pitchFamily="34" charset="0"/>
                <a:ea typeface="Arial" pitchFamily="34" charset="-122"/>
                <a:cs typeface="Arial" pitchFamily="34" charset="-120"/>
              </a:rPr>
              <a:t>What does leaving the trolley personally mean to each individual customer?</a:t>
            </a:r>
            <a:endParaRPr lang="en-US" sz="2200" dirty="0"/>
          </a:p>
        </p:txBody>
      </p:sp>
      <p:sp>
        <p:nvSpPr>
          <p:cNvPr id="9" name="Text 7"/>
          <p:cNvSpPr/>
          <p:nvPr/>
        </p:nvSpPr>
        <p:spPr>
          <a:xfrm>
            <a:off x="457200" y="3973068"/>
            <a:ext cx="8229600" cy="827532"/>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Constructivism:  </a:t>
            </a:r>
            <a:pPr indent="0" marL="0">
              <a:buNone/>
            </a:pPr>
            <a:r>
              <a:rPr lang="en-US" sz="2200" dirty="0">
                <a:solidFill>
                  <a:srgbClr val="2C3E50"/>
                </a:solidFill>
                <a:latin typeface="Arial" pitchFamily="34" charset="0"/>
                <a:ea typeface="Arial" pitchFamily="34" charset="-122"/>
                <a:cs typeface="Arial" pitchFamily="34" charset="-120"/>
              </a:rPr>
              <a:t>How does each person's unique history and identity shape their decision?</a:t>
            </a:r>
            <a:endParaRPr lang="en-US" sz="2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5EA8A7"/>
          </a:solidFill>
          <a:ln w="12700">
            <a:solidFill>
              <a:srgbClr val="5EA8A7"/>
            </a:solidFill>
            <a:prstDash val="solid"/>
          </a:ln>
        </p:spPr>
      </p:sp>
      <p:sp>
        <p:nvSpPr>
          <p:cNvPr id="3" name="Text 1"/>
          <p:cNvSpPr/>
          <p:nvPr/>
        </p:nvSpPr>
        <p:spPr>
          <a:xfrm>
            <a:off x="457200" y="146304"/>
            <a:ext cx="8229600" cy="713232"/>
          </a:xfrm>
          <a:prstGeom prst="rect">
            <a:avLst/>
          </a:prstGeom>
          <a:noFill/>
          <a:ln/>
        </p:spPr>
        <p:txBody>
          <a:bodyPr wrap="square" lIns="0" tIns="0" rIns="0" bIns="0" rtlCol="0" anchor="ctr">
            <a:normAutofit/>
          </a:bodyPr>
          <a:lstStyle/>
          <a:p>
            <a:pPr indent="0" marL="0">
              <a:buNone/>
            </a:pPr>
            <a:r>
              <a:rPr lang="en-US" sz="3800" b="1" dirty="0">
                <a:solidFill>
                  <a:srgbClr val="1C2833"/>
                </a:solidFill>
                <a:latin typeface="Arial" pitchFamily="34" charset="0"/>
                <a:ea typeface="Arial" pitchFamily="34" charset="-122"/>
                <a:cs typeface="Arial" pitchFamily="34" charset="-120"/>
              </a:rPr>
              <a:t>The Same Problem. Seven Different Lenses. (2 of 2)</a:t>
            </a:r>
            <a:endParaRPr lang="en-US" sz="3800" dirty="0"/>
          </a:p>
        </p:txBody>
      </p:sp>
      <p:sp>
        <p:nvSpPr>
          <p:cNvPr id="4" name="Text 2"/>
          <p:cNvSpPr/>
          <p:nvPr/>
        </p:nvSpPr>
        <p:spPr>
          <a:xfrm>
            <a:off x="457200" y="859536"/>
            <a:ext cx="8229600" cy="347472"/>
          </a:xfrm>
          <a:prstGeom prst="rect">
            <a:avLst/>
          </a:prstGeom>
          <a:noFill/>
          <a:ln/>
        </p:spPr>
        <p:txBody>
          <a:bodyPr wrap="square" lIns="0" tIns="0" rIns="0" bIns="0" rtlCol="0" anchor="ctr"/>
          <a:lstStyle/>
          <a:p>
            <a:pPr indent="0" marL="0">
              <a:buNone/>
            </a:pPr>
            <a:r>
              <a:rPr lang="en-US" sz="2100" i="1" dirty="0">
                <a:solidFill>
                  <a:srgbClr val="5EA8A7"/>
                </a:solidFill>
                <a:latin typeface="Arial" pitchFamily="34" charset="0"/>
                <a:ea typeface="Arial" pitchFamily="34" charset="-122"/>
                <a:cs typeface="Arial" pitchFamily="34" charset="-120"/>
              </a:rPr>
              <a:t>Amazon cart abandonment through each paradigm</a:t>
            </a:r>
            <a:endParaRPr lang="en-US" sz="2100" dirty="0"/>
          </a:p>
        </p:txBody>
      </p:sp>
      <p:sp>
        <p:nvSpPr>
          <p:cNvPr id="5" name="Shape 3"/>
          <p:cNvSpPr/>
          <p:nvPr/>
        </p:nvSpPr>
        <p:spPr>
          <a:xfrm>
            <a:off x="457200" y="1243584"/>
            <a:ext cx="8229600" cy="27432"/>
          </a:xfrm>
          <a:prstGeom prst="rect">
            <a:avLst/>
          </a:prstGeom>
          <a:solidFill>
            <a:srgbClr val="5EA8A7"/>
          </a:solidFill>
          <a:ln w="12700">
            <a:solidFill>
              <a:srgbClr val="5EA8A7"/>
            </a:solidFill>
            <a:prstDash val="solid"/>
          </a:ln>
        </p:spPr>
      </p:sp>
      <p:sp>
        <p:nvSpPr>
          <p:cNvPr id="6" name="Text 4"/>
          <p:cNvSpPr/>
          <p:nvPr/>
        </p:nvSpPr>
        <p:spPr>
          <a:xfrm>
            <a:off x="457200" y="1353312"/>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Social Constructionism:  </a:t>
            </a:r>
            <a:pPr indent="0" marL="0">
              <a:buNone/>
            </a:pPr>
            <a:r>
              <a:rPr lang="en-US" sz="2200" dirty="0">
                <a:solidFill>
                  <a:srgbClr val="2C3E50"/>
                </a:solidFill>
                <a:latin typeface="Arial" pitchFamily="34" charset="0"/>
                <a:ea typeface="Arial" pitchFamily="34" charset="-122"/>
                <a:cs typeface="Arial" pitchFamily="34" charset="-120"/>
              </a:rPr>
              <a:t>How have different communities collectively decided what a shopping trolley is for?</a:t>
            </a:r>
            <a:endParaRPr lang="en-US" sz="2200" dirty="0"/>
          </a:p>
        </p:txBody>
      </p:sp>
      <p:sp>
        <p:nvSpPr>
          <p:cNvPr id="7" name="Text 5"/>
          <p:cNvSpPr/>
          <p:nvPr/>
        </p:nvSpPr>
        <p:spPr>
          <a:xfrm>
            <a:off x="457200" y="2517648"/>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Critical Theory:  </a:t>
            </a:r>
            <a:pPr indent="0" marL="0">
              <a:buNone/>
            </a:pPr>
            <a:r>
              <a:rPr lang="en-US" sz="2200" dirty="0">
                <a:solidFill>
                  <a:srgbClr val="2C3E50"/>
                </a:solidFill>
                <a:latin typeface="Arial" pitchFamily="34" charset="0"/>
                <a:ea typeface="Arial" pitchFamily="34" charset="-122"/>
                <a:cs typeface="Arial" pitchFamily="34" charset="-120"/>
              </a:rPr>
              <a:t>Who does the checkout design serve? What power does it exercise over customers?</a:t>
            </a:r>
            <a:endParaRPr lang="en-US" sz="2200" dirty="0"/>
          </a:p>
        </p:txBody>
      </p:sp>
      <p:sp>
        <p:nvSpPr>
          <p:cNvPr id="8" name="Text 6"/>
          <p:cNvSpPr/>
          <p:nvPr/>
        </p:nvSpPr>
        <p:spPr>
          <a:xfrm>
            <a:off x="457200" y="3681984"/>
            <a:ext cx="8229600" cy="1118616"/>
          </a:xfrm>
          <a:prstGeom prst="rect">
            <a:avLst/>
          </a:prstGeom>
          <a:noFill/>
          <a:ln/>
        </p:spPr>
        <p:txBody>
          <a:bodyPr wrap="square" rtlCol="0" anchor="ctr"/>
          <a:lstStyle/>
          <a:p>
            <a:pPr indent="0" marL="0">
              <a:buNone/>
            </a:pPr>
            <a:r>
              <a:rPr lang="en-US" sz="2200" b="1" dirty="0">
                <a:solidFill>
                  <a:srgbClr val="5EA8A7"/>
                </a:solidFill>
                <a:latin typeface="Arial" pitchFamily="34" charset="0"/>
                <a:ea typeface="Arial" pitchFamily="34" charset="-122"/>
                <a:cs typeface="Arial" pitchFamily="34" charset="-120"/>
              </a:rPr>
              <a:t>Pragmatism:  </a:t>
            </a:r>
            <a:pPr indent="0" marL="0">
              <a:buNone/>
            </a:pPr>
            <a:r>
              <a:rPr lang="en-US" sz="2200" dirty="0">
                <a:solidFill>
                  <a:srgbClr val="2C3E50"/>
                </a:solidFill>
                <a:latin typeface="Arial" pitchFamily="34" charset="0"/>
                <a:ea typeface="Arial" pitchFamily="34" charset="-122"/>
                <a:cs typeface="Arial" pitchFamily="34" charset="-120"/>
              </a:rPr>
              <a:t>Iterative mixed methods. Judge by whether abandonment falls and satisfaction rises.</a:t>
            </a:r>
            <a:endParaRPr lang="en-US" sz="2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36</Slides>
  <Notes>36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2026-03-08T11:06:45Z</dcterms:created>
  <dcterms:modified xsi:type="dcterms:W3CDTF">2026-03-08T11:06:45Z</dcterms:modified>
</cp:coreProperties>
</file>