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6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915"/>
  </p:normalViewPr>
  <p:slideViewPr>
    <p:cSldViewPr snapToGrid="0" snapToObjects="1">
      <p:cViewPr varScale="1">
        <p:scale>
          <a:sx n="115" d="100"/>
          <a:sy n="115" d="100"/>
        </p:scale>
        <p:origin x="4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1E8F53-E8CD-E34C-8361-79C39BB786F5}" type="datetimeFigureOut">
              <a:rPr lang="en-US" smtClean="0"/>
              <a:t>2/6/20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913742-8D17-B746-983D-D2475527F42F}" type="slidenum">
              <a:rPr lang="en-US" smtClean="0"/>
              <a:t>‹#›</a:t>
            </a:fld>
            <a:endParaRPr lang="en-US"/>
          </a:p>
        </p:txBody>
      </p:sp>
    </p:spTree>
    <p:extLst>
      <p:ext uri="{BB962C8B-B14F-4D97-AF65-F5344CB8AC3E}">
        <p14:creationId xmlns:p14="http://schemas.microsoft.com/office/powerpoint/2010/main" val="4187661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Please in your own time undertake this self-led tutorial on urban freshwater management, to do your own research into the topic.</a:t>
            </a:r>
            <a:br>
              <a:rPr lang="en-US" b="0" dirty="0"/>
            </a:br>
            <a:r>
              <a:rPr lang="en-US" b="0" dirty="0"/>
              <a:t>Look up new or developing technologies that are being implemented today. How can we better them? What are some of the new issues we’re coming up against into the new decade?</a:t>
            </a:r>
          </a:p>
          <a:p>
            <a:endParaRPr lang="en-US" b="0" dirty="0"/>
          </a:p>
          <a:p>
            <a:endParaRPr lang="en-US" b="0" dirty="0"/>
          </a:p>
          <a:p>
            <a:r>
              <a:rPr lang="en-US" b="0" dirty="0"/>
              <a:t>Good Practices Handbook for </a:t>
            </a:r>
            <a:r>
              <a:rPr lang="en-US" b="1" dirty="0"/>
              <a:t>Integrating Urban Development and Wetland Conservation </a:t>
            </a:r>
            <a:r>
              <a:rPr lang="en-US" b="0" dirty="0"/>
              <a:t>(2018)</a:t>
            </a:r>
            <a:r>
              <a:rPr lang="en-US" b="1" dirty="0"/>
              <a:t> </a:t>
            </a:r>
            <a:r>
              <a:rPr lang="en-US" b="0" dirty="0"/>
              <a:t> - https://</a:t>
            </a:r>
            <a:r>
              <a:rPr lang="en-US" b="0" dirty="0" err="1"/>
              <a:t>www.wwtconsulting.co.uk</a:t>
            </a:r>
            <a:r>
              <a:rPr lang="en-US" b="0" dirty="0"/>
              <a:t>/</a:t>
            </a:r>
            <a:r>
              <a:rPr lang="en-US" b="0" dirty="0" err="1"/>
              <a:t>wp</a:t>
            </a:r>
            <a:r>
              <a:rPr lang="en-US" b="0" dirty="0"/>
              <a:t>-content/uploads/2018/10/Good-practices-urban-wetlands-handbook-181004-FOR-WEBSITE.pdf </a:t>
            </a:r>
          </a:p>
          <a:p>
            <a:endParaRPr lang="en-US" b="0" dirty="0"/>
          </a:p>
          <a:p>
            <a:r>
              <a:rPr lang="en-US" b="1" dirty="0"/>
              <a:t>Water-sensitive urban design: Opportunities for the UK </a:t>
            </a:r>
            <a:r>
              <a:rPr lang="en-US" b="0" dirty="0"/>
              <a:t>(2013) – http://</a:t>
            </a:r>
            <a:r>
              <a:rPr lang="en-US" b="0" dirty="0" err="1"/>
              <a:t>eprints.whiterose.ac.uk</a:t>
            </a:r>
            <a:r>
              <a:rPr lang="en-US" b="0" dirty="0"/>
              <a:t>/75856/1/Ashley%20et%20al.pdf </a:t>
            </a:r>
          </a:p>
          <a:p>
            <a:endParaRPr lang="en-US" b="0" dirty="0"/>
          </a:p>
          <a:p>
            <a:r>
              <a:rPr lang="en-US" b="1" dirty="0"/>
              <a:t>Water sensitive urban design in the UK </a:t>
            </a:r>
            <a:r>
              <a:rPr lang="en-US" b="0" dirty="0"/>
              <a:t>– http://</a:t>
            </a:r>
            <a:r>
              <a:rPr lang="en-US" b="0" dirty="0" err="1"/>
              <a:t>urbanwater-eco.services</a:t>
            </a:r>
            <a:r>
              <a:rPr lang="en-US" b="0" dirty="0"/>
              <a:t>/project/water-sensitive-urban-design-</a:t>
            </a:r>
            <a:r>
              <a:rPr lang="en-US" b="0" dirty="0" err="1"/>
              <a:t>wsud</a:t>
            </a:r>
            <a:r>
              <a:rPr lang="en-US" b="0" dirty="0"/>
              <a:t>-in-the-</a:t>
            </a:r>
            <a:r>
              <a:rPr lang="en-US" b="0" dirty="0" err="1"/>
              <a:t>uk</a:t>
            </a:r>
            <a:r>
              <a:rPr lang="en-US" b="0" dirty="0"/>
              <a:t>/ </a:t>
            </a:r>
            <a:br>
              <a:rPr lang="en-US" b="0" dirty="0"/>
            </a:br>
            <a:br>
              <a:rPr lang="en-US" b="0" dirty="0"/>
            </a:br>
            <a:r>
              <a:rPr lang="en-US" b="0" dirty="0"/>
              <a:t>CRC for Water Sensitive Cities (2018), </a:t>
            </a:r>
            <a:r>
              <a:rPr lang="en-US" b="1" dirty="0"/>
              <a:t>Designing water sensitive cities </a:t>
            </a:r>
            <a:r>
              <a:rPr lang="en-US" b="0" dirty="0"/>
              <a:t>– https://</a:t>
            </a:r>
            <a:r>
              <a:rPr lang="en-US" b="0" dirty="0" err="1"/>
              <a:t>watersensitivecities.org.au</a:t>
            </a:r>
            <a:r>
              <a:rPr lang="en-US" b="0" dirty="0"/>
              <a:t>/collaborate/collaborating-with-industry/designing-water-sensitive-cities/</a:t>
            </a:r>
          </a:p>
          <a:p>
            <a:endParaRPr lang="en-US" b="0" dirty="0"/>
          </a:p>
          <a:p>
            <a:r>
              <a:rPr lang="en-US" b="1" dirty="0"/>
              <a:t>Nature’s Way: the Environment for Success, </a:t>
            </a:r>
            <a:r>
              <a:rPr lang="en-US" b="0" dirty="0"/>
              <a:t>Practical proposals for the Government’s 25 year Environment Plan - https://</a:t>
            </a:r>
            <a:r>
              <a:rPr lang="en-US" b="0" dirty="0" err="1"/>
              <a:t>www.wwt.org.uk</a:t>
            </a:r>
            <a:r>
              <a:rPr lang="en-US" b="0" dirty="0"/>
              <a:t>/our-work/wetland-conservation-unit/publications/natures-way/ </a:t>
            </a:r>
            <a:br>
              <a:rPr lang="en-US" b="0" dirty="0"/>
            </a:br>
            <a:r>
              <a:rPr lang="en-US" b="0" dirty="0"/>
              <a:t>(May be a useful resource for exam and other modules?) </a:t>
            </a:r>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1</a:t>
            </a:fld>
            <a:endParaRPr lang="en-US"/>
          </a:p>
        </p:txBody>
      </p:sp>
    </p:spTree>
    <p:extLst>
      <p:ext uri="{BB962C8B-B14F-4D97-AF65-F5344CB8AC3E}">
        <p14:creationId xmlns:p14="http://schemas.microsoft.com/office/powerpoint/2010/main" val="3907440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FF011-915D-BA43-87E4-15D5BEF911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B120F29-C9D7-C242-B4DB-3D6C5C9A17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EFA7A72-391A-E74E-AF5C-7D0DC4F1A115}"/>
              </a:ext>
            </a:extLst>
          </p:cNvPr>
          <p:cNvSpPr>
            <a:spLocks noGrp="1"/>
          </p:cNvSpPr>
          <p:nvPr>
            <p:ph type="dt" sz="half" idx="10"/>
          </p:nvPr>
        </p:nvSpPr>
        <p:spPr/>
        <p:txBody>
          <a:bodyPr/>
          <a:lstStyle/>
          <a:p>
            <a:fld id="{0C75421E-1FDB-9B49-9C2B-D59B7705C8BA}" type="datetimeFigureOut">
              <a:rPr lang="en-US" smtClean="0"/>
              <a:t>2/6/20</a:t>
            </a:fld>
            <a:endParaRPr lang="en-US"/>
          </a:p>
        </p:txBody>
      </p:sp>
      <p:sp>
        <p:nvSpPr>
          <p:cNvPr id="5" name="Footer Placeholder 4">
            <a:extLst>
              <a:ext uri="{FF2B5EF4-FFF2-40B4-BE49-F238E27FC236}">
                <a16:creationId xmlns:a16="http://schemas.microsoft.com/office/drawing/2014/main" id="{359AE900-2F91-EF43-A39C-F41F643D73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1F490A-BF7E-F541-A965-DB399981854B}"/>
              </a:ext>
            </a:extLst>
          </p:cNvPr>
          <p:cNvSpPr>
            <a:spLocks noGrp="1"/>
          </p:cNvSpPr>
          <p:nvPr>
            <p:ph type="sldNum" sz="quarter" idx="12"/>
          </p:nvPr>
        </p:nvSpPr>
        <p:spPr/>
        <p:txBody>
          <a:bodyPr/>
          <a:lstStyle/>
          <a:p>
            <a:fld id="{FE9FAB12-22F9-C540-BDDB-25F7FAF11371}" type="slidenum">
              <a:rPr lang="en-US" smtClean="0"/>
              <a:t>‹#›</a:t>
            </a:fld>
            <a:endParaRPr lang="en-US"/>
          </a:p>
        </p:txBody>
      </p:sp>
    </p:spTree>
    <p:extLst>
      <p:ext uri="{BB962C8B-B14F-4D97-AF65-F5344CB8AC3E}">
        <p14:creationId xmlns:p14="http://schemas.microsoft.com/office/powerpoint/2010/main" val="42408731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E95EA-3DE8-5543-BAA7-1F0AD2A7FE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2BC729E-B977-F94D-A949-8F7D241912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D65DC8-568E-BB4D-8FB3-24DAA5205651}"/>
              </a:ext>
            </a:extLst>
          </p:cNvPr>
          <p:cNvSpPr>
            <a:spLocks noGrp="1"/>
          </p:cNvSpPr>
          <p:nvPr>
            <p:ph type="dt" sz="half" idx="10"/>
          </p:nvPr>
        </p:nvSpPr>
        <p:spPr/>
        <p:txBody>
          <a:bodyPr/>
          <a:lstStyle/>
          <a:p>
            <a:fld id="{0C75421E-1FDB-9B49-9C2B-D59B7705C8BA}" type="datetimeFigureOut">
              <a:rPr lang="en-US" smtClean="0"/>
              <a:t>2/6/20</a:t>
            </a:fld>
            <a:endParaRPr lang="en-US"/>
          </a:p>
        </p:txBody>
      </p:sp>
      <p:sp>
        <p:nvSpPr>
          <p:cNvPr id="5" name="Footer Placeholder 4">
            <a:extLst>
              <a:ext uri="{FF2B5EF4-FFF2-40B4-BE49-F238E27FC236}">
                <a16:creationId xmlns:a16="http://schemas.microsoft.com/office/drawing/2014/main" id="{0628FE81-F585-9843-8467-143A978896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EE6E3B-354F-5446-A492-38F3881D1435}"/>
              </a:ext>
            </a:extLst>
          </p:cNvPr>
          <p:cNvSpPr>
            <a:spLocks noGrp="1"/>
          </p:cNvSpPr>
          <p:nvPr>
            <p:ph type="sldNum" sz="quarter" idx="12"/>
          </p:nvPr>
        </p:nvSpPr>
        <p:spPr/>
        <p:txBody>
          <a:bodyPr/>
          <a:lstStyle/>
          <a:p>
            <a:fld id="{FE9FAB12-22F9-C540-BDDB-25F7FAF11371}" type="slidenum">
              <a:rPr lang="en-US" smtClean="0"/>
              <a:t>‹#›</a:t>
            </a:fld>
            <a:endParaRPr lang="en-US"/>
          </a:p>
        </p:txBody>
      </p:sp>
    </p:spTree>
    <p:extLst>
      <p:ext uri="{BB962C8B-B14F-4D97-AF65-F5344CB8AC3E}">
        <p14:creationId xmlns:p14="http://schemas.microsoft.com/office/powerpoint/2010/main" val="291543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C7D7E-5C3E-A040-8A37-39BDC126B2B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5A931D9-6673-AC44-A13B-070E48CE6D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F398E32-0E57-A740-BF7A-00BB30056437}"/>
              </a:ext>
            </a:extLst>
          </p:cNvPr>
          <p:cNvSpPr>
            <a:spLocks noGrp="1"/>
          </p:cNvSpPr>
          <p:nvPr>
            <p:ph type="dt" sz="half" idx="10"/>
          </p:nvPr>
        </p:nvSpPr>
        <p:spPr/>
        <p:txBody>
          <a:bodyPr/>
          <a:lstStyle/>
          <a:p>
            <a:fld id="{0C75421E-1FDB-9B49-9C2B-D59B7705C8BA}" type="datetimeFigureOut">
              <a:rPr lang="en-US" smtClean="0"/>
              <a:t>2/6/20</a:t>
            </a:fld>
            <a:endParaRPr lang="en-US"/>
          </a:p>
        </p:txBody>
      </p:sp>
      <p:sp>
        <p:nvSpPr>
          <p:cNvPr id="5" name="Footer Placeholder 4">
            <a:extLst>
              <a:ext uri="{FF2B5EF4-FFF2-40B4-BE49-F238E27FC236}">
                <a16:creationId xmlns:a16="http://schemas.microsoft.com/office/drawing/2014/main" id="{7F750FC7-6DF2-8945-A8D1-DADFF751F6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7C8636-F1BB-D141-9D86-AAD173DCF07E}"/>
              </a:ext>
            </a:extLst>
          </p:cNvPr>
          <p:cNvSpPr>
            <a:spLocks noGrp="1"/>
          </p:cNvSpPr>
          <p:nvPr>
            <p:ph type="sldNum" sz="quarter" idx="12"/>
          </p:nvPr>
        </p:nvSpPr>
        <p:spPr/>
        <p:txBody>
          <a:bodyPr/>
          <a:lstStyle/>
          <a:p>
            <a:fld id="{FE9FAB12-22F9-C540-BDDB-25F7FAF11371}" type="slidenum">
              <a:rPr lang="en-US" smtClean="0"/>
              <a:t>‹#›</a:t>
            </a:fld>
            <a:endParaRPr lang="en-US"/>
          </a:p>
        </p:txBody>
      </p:sp>
    </p:spTree>
    <p:extLst>
      <p:ext uri="{BB962C8B-B14F-4D97-AF65-F5344CB8AC3E}">
        <p14:creationId xmlns:p14="http://schemas.microsoft.com/office/powerpoint/2010/main" val="2197160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1BAAA-00F3-4B40-86F7-695AF68E91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C7D90BD-1727-CB41-AB8D-302AFDE3B7E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818A4A0-55DC-5E4F-BE2D-602AC24E8E1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9EC8A0-E331-CA4F-B7EB-412AE950F7A0}"/>
              </a:ext>
            </a:extLst>
          </p:cNvPr>
          <p:cNvSpPr>
            <a:spLocks noGrp="1"/>
          </p:cNvSpPr>
          <p:nvPr>
            <p:ph type="dt" sz="half" idx="10"/>
          </p:nvPr>
        </p:nvSpPr>
        <p:spPr/>
        <p:txBody>
          <a:bodyPr/>
          <a:lstStyle/>
          <a:p>
            <a:fld id="{0C75421E-1FDB-9B49-9C2B-D59B7705C8BA}" type="datetimeFigureOut">
              <a:rPr lang="en-US" smtClean="0"/>
              <a:t>2/6/20</a:t>
            </a:fld>
            <a:endParaRPr lang="en-US"/>
          </a:p>
        </p:txBody>
      </p:sp>
      <p:sp>
        <p:nvSpPr>
          <p:cNvPr id="6" name="Footer Placeholder 5">
            <a:extLst>
              <a:ext uri="{FF2B5EF4-FFF2-40B4-BE49-F238E27FC236}">
                <a16:creationId xmlns:a16="http://schemas.microsoft.com/office/drawing/2014/main" id="{938109CA-2C93-6448-8C43-0352240F56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B43CDE-D8ED-5A47-B49B-816E40844625}"/>
              </a:ext>
            </a:extLst>
          </p:cNvPr>
          <p:cNvSpPr>
            <a:spLocks noGrp="1"/>
          </p:cNvSpPr>
          <p:nvPr>
            <p:ph type="sldNum" sz="quarter" idx="12"/>
          </p:nvPr>
        </p:nvSpPr>
        <p:spPr/>
        <p:txBody>
          <a:bodyPr/>
          <a:lstStyle/>
          <a:p>
            <a:fld id="{FE9FAB12-22F9-C540-BDDB-25F7FAF11371}" type="slidenum">
              <a:rPr lang="en-US" smtClean="0"/>
              <a:t>‹#›</a:t>
            </a:fld>
            <a:endParaRPr lang="en-US"/>
          </a:p>
        </p:txBody>
      </p:sp>
    </p:spTree>
    <p:extLst>
      <p:ext uri="{BB962C8B-B14F-4D97-AF65-F5344CB8AC3E}">
        <p14:creationId xmlns:p14="http://schemas.microsoft.com/office/powerpoint/2010/main" val="1417025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F92DA-C30A-4B47-B7F0-B328FF82583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9B9B21-2D5D-3F42-8220-BC4D043C3F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454DFAB-7757-F74A-AB4C-DE9EDB28A91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A7C2919-1AC1-7F4B-A827-2E12EB09A9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87DE896-B4EB-4E4C-81F3-5990B3374D3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13E6266-F847-1E49-B6CE-687005F288A7}"/>
              </a:ext>
            </a:extLst>
          </p:cNvPr>
          <p:cNvSpPr>
            <a:spLocks noGrp="1"/>
          </p:cNvSpPr>
          <p:nvPr>
            <p:ph type="dt" sz="half" idx="10"/>
          </p:nvPr>
        </p:nvSpPr>
        <p:spPr/>
        <p:txBody>
          <a:bodyPr/>
          <a:lstStyle/>
          <a:p>
            <a:fld id="{0C75421E-1FDB-9B49-9C2B-D59B7705C8BA}" type="datetimeFigureOut">
              <a:rPr lang="en-US" smtClean="0"/>
              <a:t>2/6/20</a:t>
            </a:fld>
            <a:endParaRPr lang="en-US"/>
          </a:p>
        </p:txBody>
      </p:sp>
      <p:sp>
        <p:nvSpPr>
          <p:cNvPr id="8" name="Footer Placeholder 7">
            <a:extLst>
              <a:ext uri="{FF2B5EF4-FFF2-40B4-BE49-F238E27FC236}">
                <a16:creationId xmlns:a16="http://schemas.microsoft.com/office/drawing/2014/main" id="{1343C2E2-D781-1F42-B5DB-FF2AB33A74F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94179B6-2085-3044-A42F-9F3A33A9CCE9}"/>
              </a:ext>
            </a:extLst>
          </p:cNvPr>
          <p:cNvSpPr>
            <a:spLocks noGrp="1"/>
          </p:cNvSpPr>
          <p:nvPr>
            <p:ph type="sldNum" sz="quarter" idx="12"/>
          </p:nvPr>
        </p:nvSpPr>
        <p:spPr/>
        <p:txBody>
          <a:bodyPr/>
          <a:lstStyle/>
          <a:p>
            <a:fld id="{FE9FAB12-22F9-C540-BDDB-25F7FAF11371}" type="slidenum">
              <a:rPr lang="en-US" smtClean="0"/>
              <a:t>‹#›</a:t>
            </a:fld>
            <a:endParaRPr lang="en-US"/>
          </a:p>
        </p:txBody>
      </p:sp>
    </p:spTree>
    <p:extLst>
      <p:ext uri="{BB962C8B-B14F-4D97-AF65-F5344CB8AC3E}">
        <p14:creationId xmlns:p14="http://schemas.microsoft.com/office/powerpoint/2010/main" val="3676198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EE655-4E3B-D94A-ACA0-FAFB12A8749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3B3F36F-3FD4-E74F-BD5E-D573EA788F2A}"/>
              </a:ext>
            </a:extLst>
          </p:cNvPr>
          <p:cNvSpPr>
            <a:spLocks noGrp="1"/>
          </p:cNvSpPr>
          <p:nvPr>
            <p:ph type="dt" sz="half" idx="10"/>
          </p:nvPr>
        </p:nvSpPr>
        <p:spPr/>
        <p:txBody>
          <a:bodyPr/>
          <a:lstStyle/>
          <a:p>
            <a:fld id="{0C75421E-1FDB-9B49-9C2B-D59B7705C8BA}" type="datetimeFigureOut">
              <a:rPr lang="en-US" smtClean="0"/>
              <a:t>2/6/20</a:t>
            </a:fld>
            <a:endParaRPr lang="en-US"/>
          </a:p>
        </p:txBody>
      </p:sp>
      <p:sp>
        <p:nvSpPr>
          <p:cNvPr id="4" name="Footer Placeholder 3">
            <a:extLst>
              <a:ext uri="{FF2B5EF4-FFF2-40B4-BE49-F238E27FC236}">
                <a16:creationId xmlns:a16="http://schemas.microsoft.com/office/drawing/2014/main" id="{C74CCC17-9D3A-1146-85F8-DB22574DCD6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0D703D5-DBE7-224A-9F57-BFD1B6DBE6DE}"/>
              </a:ext>
            </a:extLst>
          </p:cNvPr>
          <p:cNvSpPr>
            <a:spLocks noGrp="1"/>
          </p:cNvSpPr>
          <p:nvPr>
            <p:ph type="sldNum" sz="quarter" idx="12"/>
          </p:nvPr>
        </p:nvSpPr>
        <p:spPr/>
        <p:txBody>
          <a:bodyPr/>
          <a:lstStyle/>
          <a:p>
            <a:fld id="{FE9FAB12-22F9-C540-BDDB-25F7FAF11371}" type="slidenum">
              <a:rPr lang="en-US" smtClean="0"/>
              <a:t>‹#›</a:t>
            </a:fld>
            <a:endParaRPr lang="en-US"/>
          </a:p>
        </p:txBody>
      </p:sp>
    </p:spTree>
    <p:extLst>
      <p:ext uri="{BB962C8B-B14F-4D97-AF65-F5344CB8AC3E}">
        <p14:creationId xmlns:p14="http://schemas.microsoft.com/office/powerpoint/2010/main" val="2848661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E731A5-77AB-2A49-9052-C024DEA00B7A}"/>
              </a:ext>
            </a:extLst>
          </p:cNvPr>
          <p:cNvSpPr>
            <a:spLocks noGrp="1"/>
          </p:cNvSpPr>
          <p:nvPr>
            <p:ph type="dt" sz="half" idx="10"/>
          </p:nvPr>
        </p:nvSpPr>
        <p:spPr/>
        <p:txBody>
          <a:bodyPr/>
          <a:lstStyle/>
          <a:p>
            <a:fld id="{0C75421E-1FDB-9B49-9C2B-D59B7705C8BA}" type="datetimeFigureOut">
              <a:rPr lang="en-US" smtClean="0"/>
              <a:t>2/6/20</a:t>
            </a:fld>
            <a:endParaRPr lang="en-US"/>
          </a:p>
        </p:txBody>
      </p:sp>
      <p:sp>
        <p:nvSpPr>
          <p:cNvPr id="3" name="Footer Placeholder 2">
            <a:extLst>
              <a:ext uri="{FF2B5EF4-FFF2-40B4-BE49-F238E27FC236}">
                <a16:creationId xmlns:a16="http://schemas.microsoft.com/office/drawing/2014/main" id="{76E45F69-FC4C-C64A-8589-DFFB41392E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8144D4-77E7-C04E-A80D-5F483120ACC5}"/>
              </a:ext>
            </a:extLst>
          </p:cNvPr>
          <p:cNvSpPr>
            <a:spLocks noGrp="1"/>
          </p:cNvSpPr>
          <p:nvPr>
            <p:ph type="sldNum" sz="quarter" idx="12"/>
          </p:nvPr>
        </p:nvSpPr>
        <p:spPr/>
        <p:txBody>
          <a:bodyPr/>
          <a:lstStyle/>
          <a:p>
            <a:fld id="{FE9FAB12-22F9-C540-BDDB-25F7FAF11371}" type="slidenum">
              <a:rPr lang="en-US" smtClean="0"/>
              <a:t>‹#›</a:t>
            </a:fld>
            <a:endParaRPr lang="en-US"/>
          </a:p>
        </p:txBody>
      </p:sp>
    </p:spTree>
    <p:extLst>
      <p:ext uri="{BB962C8B-B14F-4D97-AF65-F5344CB8AC3E}">
        <p14:creationId xmlns:p14="http://schemas.microsoft.com/office/powerpoint/2010/main" val="113785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63B08-2ABC-F943-928D-E27C7323CC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67D4DA3-6B3F-1644-BB16-B56D4885CA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F7EC4C-C125-1C4F-82FE-625C95F832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A8BFBF8-7519-2C49-969B-EA7CA427A62B}"/>
              </a:ext>
            </a:extLst>
          </p:cNvPr>
          <p:cNvSpPr>
            <a:spLocks noGrp="1"/>
          </p:cNvSpPr>
          <p:nvPr>
            <p:ph type="dt" sz="half" idx="10"/>
          </p:nvPr>
        </p:nvSpPr>
        <p:spPr/>
        <p:txBody>
          <a:bodyPr/>
          <a:lstStyle/>
          <a:p>
            <a:fld id="{0C75421E-1FDB-9B49-9C2B-D59B7705C8BA}" type="datetimeFigureOut">
              <a:rPr lang="en-US" smtClean="0"/>
              <a:t>2/6/20</a:t>
            </a:fld>
            <a:endParaRPr lang="en-US"/>
          </a:p>
        </p:txBody>
      </p:sp>
      <p:sp>
        <p:nvSpPr>
          <p:cNvPr id="6" name="Footer Placeholder 5">
            <a:extLst>
              <a:ext uri="{FF2B5EF4-FFF2-40B4-BE49-F238E27FC236}">
                <a16:creationId xmlns:a16="http://schemas.microsoft.com/office/drawing/2014/main" id="{71A42430-0659-E146-BE17-9682698E1D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D4DD0B-2505-A241-9CE6-B0BCE1E29558}"/>
              </a:ext>
            </a:extLst>
          </p:cNvPr>
          <p:cNvSpPr>
            <a:spLocks noGrp="1"/>
          </p:cNvSpPr>
          <p:nvPr>
            <p:ph type="sldNum" sz="quarter" idx="12"/>
          </p:nvPr>
        </p:nvSpPr>
        <p:spPr/>
        <p:txBody>
          <a:bodyPr/>
          <a:lstStyle/>
          <a:p>
            <a:fld id="{FE9FAB12-22F9-C540-BDDB-25F7FAF11371}" type="slidenum">
              <a:rPr lang="en-US" smtClean="0"/>
              <a:t>‹#›</a:t>
            </a:fld>
            <a:endParaRPr lang="en-US"/>
          </a:p>
        </p:txBody>
      </p:sp>
    </p:spTree>
    <p:extLst>
      <p:ext uri="{BB962C8B-B14F-4D97-AF65-F5344CB8AC3E}">
        <p14:creationId xmlns:p14="http://schemas.microsoft.com/office/powerpoint/2010/main" val="148902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9AF39-E8B8-3843-A1C1-380A056084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32C18A0-1E72-C84E-BAC2-C4F333FC6D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8DBB0BD-DFE2-574B-A275-89C0262DA1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39DF3BE-7637-B64E-8547-E0FEEFBA7B95}"/>
              </a:ext>
            </a:extLst>
          </p:cNvPr>
          <p:cNvSpPr>
            <a:spLocks noGrp="1"/>
          </p:cNvSpPr>
          <p:nvPr>
            <p:ph type="dt" sz="half" idx="10"/>
          </p:nvPr>
        </p:nvSpPr>
        <p:spPr/>
        <p:txBody>
          <a:bodyPr/>
          <a:lstStyle/>
          <a:p>
            <a:fld id="{0C75421E-1FDB-9B49-9C2B-D59B7705C8BA}" type="datetimeFigureOut">
              <a:rPr lang="en-US" smtClean="0"/>
              <a:t>2/6/20</a:t>
            </a:fld>
            <a:endParaRPr lang="en-US"/>
          </a:p>
        </p:txBody>
      </p:sp>
      <p:sp>
        <p:nvSpPr>
          <p:cNvPr id="6" name="Footer Placeholder 5">
            <a:extLst>
              <a:ext uri="{FF2B5EF4-FFF2-40B4-BE49-F238E27FC236}">
                <a16:creationId xmlns:a16="http://schemas.microsoft.com/office/drawing/2014/main" id="{E5A0382A-85B9-EB4F-8B27-936BD72E98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1B229E-8083-2741-B1D2-8C786E8E80D5}"/>
              </a:ext>
            </a:extLst>
          </p:cNvPr>
          <p:cNvSpPr>
            <a:spLocks noGrp="1"/>
          </p:cNvSpPr>
          <p:nvPr>
            <p:ph type="sldNum" sz="quarter" idx="12"/>
          </p:nvPr>
        </p:nvSpPr>
        <p:spPr/>
        <p:txBody>
          <a:bodyPr/>
          <a:lstStyle/>
          <a:p>
            <a:fld id="{FE9FAB12-22F9-C540-BDDB-25F7FAF11371}" type="slidenum">
              <a:rPr lang="en-US" smtClean="0"/>
              <a:t>‹#›</a:t>
            </a:fld>
            <a:endParaRPr lang="en-US"/>
          </a:p>
        </p:txBody>
      </p:sp>
    </p:spTree>
    <p:extLst>
      <p:ext uri="{BB962C8B-B14F-4D97-AF65-F5344CB8AC3E}">
        <p14:creationId xmlns:p14="http://schemas.microsoft.com/office/powerpoint/2010/main" val="3002987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CF36B-293B-4245-92E5-C23FF1C101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341CC32-B988-3C4B-9A63-61BE3068B1B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8AB88D-BE36-0541-96B9-C2BF9E4645EF}"/>
              </a:ext>
            </a:extLst>
          </p:cNvPr>
          <p:cNvSpPr>
            <a:spLocks noGrp="1"/>
          </p:cNvSpPr>
          <p:nvPr>
            <p:ph type="dt" sz="half" idx="10"/>
          </p:nvPr>
        </p:nvSpPr>
        <p:spPr/>
        <p:txBody>
          <a:bodyPr/>
          <a:lstStyle/>
          <a:p>
            <a:fld id="{0C75421E-1FDB-9B49-9C2B-D59B7705C8BA}" type="datetimeFigureOut">
              <a:rPr lang="en-US" smtClean="0"/>
              <a:t>2/6/20</a:t>
            </a:fld>
            <a:endParaRPr lang="en-US"/>
          </a:p>
        </p:txBody>
      </p:sp>
      <p:sp>
        <p:nvSpPr>
          <p:cNvPr id="5" name="Footer Placeholder 4">
            <a:extLst>
              <a:ext uri="{FF2B5EF4-FFF2-40B4-BE49-F238E27FC236}">
                <a16:creationId xmlns:a16="http://schemas.microsoft.com/office/drawing/2014/main" id="{49ABE5C5-48B6-B145-B392-02E00DA913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DF8A38-CC09-0D48-988F-CEE26106529E}"/>
              </a:ext>
            </a:extLst>
          </p:cNvPr>
          <p:cNvSpPr>
            <a:spLocks noGrp="1"/>
          </p:cNvSpPr>
          <p:nvPr>
            <p:ph type="sldNum" sz="quarter" idx="12"/>
          </p:nvPr>
        </p:nvSpPr>
        <p:spPr/>
        <p:txBody>
          <a:bodyPr/>
          <a:lstStyle/>
          <a:p>
            <a:fld id="{FE9FAB12-22F9-C540-BDDB-25F7FAF11371}" type="slidenum">
              <a:rPr lang="en-US" smtClean="0"/>
              <a:t>‹#›</a:t>
            </a:fld>
            <a:endParaRPr lang="en-US"/>
          </a:p>
        </p:txBody>
      </p:sp>
    </p:spTree>
    <p:extLst>
      <p:ext uri="{BB962C8B-B14F-4D97-AF65-F5344CB8AC3E}">
        <p14:creationId xmlns:p14="http://schemas.microsoft.com/office/powerpoint/2010/main" val="2587045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D90D6E-FEE9-2C48-BAF0-7207567A73E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C260199-DA18-7246-A596-D7F217EC400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77433B-34F4-5F46-9590-247E0CC03C80}"/>
              </a:ext>
            </a:extLst>
          </p:cNvPr>
          <p:cNvSpPr>
            <a:spLocks noGrp="1"/>
          </p:cNvSpPr>
          <p:nvPr>
            <p:ph type="dt" sz="half" idx="10"/>
          </p:nvPr>
        </p:nvSpPr>
        <p:spPr/>
        <p:txBody>
          <a:bodyPr/>
          <a:lstStyle/>
          <a:p>
            <a:fld id="{0C75421E-1FDB-9B49-9C2B-D59B7705C8BA}" type="datetimeFigureOut">
              <a:rPr lang="en-US" smtClean="0"/>
              <a:t>2/6/20</a:t>
            </a:fld>
            <a:endParaRPr lang="en-US"/>
          </a:p>
        </p:txBody>
      </p:sp>
      <p:sp>
        <p:nvSpPr>
          <p:cNvPr id="5" name="Footer Placeholder 4">
            <a:extLst>
              <a:ext uri="{FF2B5EF4-FFF2-40B4-BE49-F238E27FC236}">
                <a16:creationId xmlns:a16="http://schemas.microsoft.com/office/drawing/2014/main" id="{A4DA21C7-555B-DF44-B4DC-57C0780D9A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9622CD-F432-C946-A396-32038EF0680C}"/>
              </a:ext>
            </a:extLst>
          </p:cNvPr>
          <p:cNvSpPr>
            <a:spLocks noGrp="1"/>
          </p:cNvSpPr>
          <p:nvPr>
            <p:ph type="sldNum" sz="quarter" idx="12"/>
          </p:nvPr>
        </p:nvSpPr>
        <p:spPr/>
        <p:txBody>
          <a:bodyPr/>
          <a:lstStyle/>
          <a:p>
            <a:fld id="{FE9FAB12-22F9-C540-BDDB-25F7FAF11371}" type="slidenum">
              <a:rPr lang="en-US" smtClean="0"/>
              <a:t>‹#›</a:t>
            </a:fld>
            <a:endParaRPr lang="en-US"/>
          </a:p>
        </p:txBody>
      </p:sp>
    </p:spTree>
    <p:extLst>
      <p:ext uri="{BB962C8B-B14F-4D97-AF65-F5344CB8AC3E}">
        <p14:creationId xmlns:p14="http://schemas.microsoft.com/office/powerpoint/2010/main" val="3116202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AF3455-8356-6943-88FA-5519257B40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86BB08A-3D63-7C4D-A6A2-38FD747F00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1FA380-D899-3C4B-8557-56FE58AC4B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75421E-1FDB-9B49-9C2B-D59B7705C8BA}" type="datetimeFigureOut">
              <a:rPr lang="en-US" smtClean="0"/>
              <a:t>2/6/20</a:t>
            </a:fld>
            <a:endParaRPr lang="en-US"/>
          </a:p>
        </p:txBody>
      </p:sp>
      <p:sp>
        <p:nvSpPr>
          <p:cNvPr id="5" name="Footer Placeholder 4">
            <a:extLst>
              <a:ext uri="{FF2B5EF4-FFF2-40B4-BE49-F238E27FC236}">
                <a16:creationId xmlns:a16="http://schemas.microsoft.com/office/drawing/2014/main" id="{9C5098DD-0740-1E48-8C2D-48B875F581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1F06E3C-2CE2-BB40-A4C9-07193B4036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9FAB12-22F9-C540-BDDB-25F7FAF11371}" type="slidenum">
              <a:rPr lang="en-US" smtClean="0"/>
              <a:t>‹#›</a:t>
            </a:fld>
            <a:endParaRPr lang="en-US"/>
          </a:p>
        </p:txBody>
      </p:sp>
    </p:spTree>
    <p:extLst>
      <p:ext uri="{BB962C8B-B14F-4D97-AF65-F5344CB8AC3E}">
        <p14:creationId xmlns:p14="http://schemas.microsoft.com/office/powerpoint/2010/main" val="2817287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398C2-93D6-BA49-B0ED-3A2D53D8B5A6}"/>
              </a:ext>
            </a:extLst>
          </p:cNvPr>
          <p:cNvSpPr>
            <a:spLocks noGrp="1"/>
          </p:cNvSpPr>
          <p:nvPr>
            <p:ph type="title"/>
          </p:nvPr>
        </p:nvSpPr>
        <p:spPr/>
        <p:txBody>
          <a:bodyPr>
            <a:normAutofit/>
          </a:bodyPr>
          <a:lstStyle/>
          <a:p>
            <a:r>
              <a:rPr lang="en-GB" sz="5400" b="1" dirty="0"/>
              <a:t>Self- Led Tutorial</a:t>
            </a:r>
            <a:br>
              <a:rPr lang="en-GB" b="1" dirty="0"/>
            </a:br>
            <a:r>
              <a:rPr lang="en-GB" sz="2200" b="1" dirty="0"/>
              <a:t>Urban area planning developments &amp; water management</a:t>
            </a:r>
            <a:endParaRPr lang="en-US" sz="2200" dirty="0"/>
          </a:p>
        </p:txBody>
      </p:sp>
      <p:sp>
        <p:nvSpPr>
          <p:cNvPr id="3" name="Content Placeholder 2">
            <a:extLst>
              <a:ext uri="{FF2B5EF4-FFF2-40B4-BE49-F238E27FC236}">
                <a16:creationId xmlns:a16="http://schemas.microsoft.com/office/drawing/2014/main" id="{E3EA492B-0D15-B740-89AB-F5BC3BB03DC7}"/>
              </a:ext>
            </a:extLst>
          </p:cNvPr>
          <p:cNvSpPr>
            <a:spLocks noGrp="1"/>
          </p:cNvSpPr>
          <p:nvPr>
            <p:ph idx="1"/>
          </p:nvPr>
        </p:nvSpPr>
        <p:spPr>
          <a:xfrm>
            <a:off x="838200" y="2022846"/>
            <a:ext cx="10515600" cy="4351338"/>
          </a:xfrm>
        </p:spPr>
        <p:txBody>
          <a:bodyPr>
            <a:normAutofit lnSpcReduction="10000"/>
          </a:bodyPr>
          <a:lstStyle/>
          <a:p>
            <a:pPr marL="0" indent="0">
              <a:buNone/>
            </a:pPr>
            <a:r>
              <a:rPr lang="en-GB" b="1" dirty="0"/>
              <a:t>Look up the following and take notes in detail of our progress on creating effective urban water solutions for people, communities and the wider biodiversity of the area…</a:t>
            </a:r>
            <a:br>
              <a:rPr lang="en-GB" b="1" dirty="0"/>
            </a:br>
            <a:endParaRPr lang="en-GB" b="1" dirty="0"/>
          </a:p>
          <a:p>
            <a:r>
              <a:rPr lang="en-GB" b="1" dirty="0"/>
              <a:t>Water-saving technologies &amp; techniques</a:t>
            </a:r>
            <a:br>
              <a:rPr lang="en-GB" b="1" dirty="0"/>
            </a:br>
            <a:r>
              <a:rPr lang="en-GB" sz="2700" dirty="0"/>
              <a:t>Rainwater harvesting, compost toilets, low flush toilets, percussion taps and waterless urinals and other uses.</a:t>
            </a:r>
            <a:br>
              <a:rPr lang="en-GB" dirty="0"/>
            </a:br>
            <a:endParaRPr lang="en-GB" dirty="0"/>
          </a:p>
          <a:p>
            <a:r>
              <a:rPr lang="en-GB" b="1" dirty="0"/>
              <a:t>Changing the way we design &amp; plan our urban developments </a:t>
            </a:r>
            <a:br>
              <a:rPr lang="en-GB" b="1" dirty="0"/>
            </a:br>
            <a:r>
              <a:rPr lang="en-GB" sz="2500" dirty="0"/>
              <a:t>How, where and costs. Water Sensitive Urban Design (WSUD) and </a:t>
            </a:r>
            <a:br>
              <a:rPr lang="en-GB" sz="2500" dirty="0"/>
            </a:br>
            <a:r>
              <a:rPr lang="en-GB" sz="2500" dirty="0"/>
              <a:t>Sustainable Urban Drainage Systems (</a:t>
            </a:r>
            <a:r>
              <a:rPr lang="en-GB" sz="2500" dirty="0" err="1"/>
              <a:t>SuDs</a:t>
            </a:r>
            <a:r>
              <a:rPr lang="en-GB" sz="2500" dirty="0"/>
              <a:t>).</a:t>
            </a:r>
          </a:p>
        </p:txBody>
      </p:sp>
    </p:spTree>
    <p:extLst>
      <p:ext uri="{BB962C8B-B14F-4D97-AF65-F5344CB8AC3E}">
        <p14:creationId xmlns:p14="http://schemas.microsoft.com/office/powerpoint/2010/main" val="17637471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319</Words>
  <Application>Microsoft Macintosh PowerPoint</Application>
  <PresentationFormat>Widescreen</PresentationFormat>
  <Paragraphs>15</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Self- Led Tutorial Urban area planning developments &amp; water management</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Led Tutorial Urban area planning developments &amp; water management</dc:title>
  <dc:creator>Sam! Sam!</dc:creator>
  <cp:lastModifiedBy>Sam! Sam!</cp:lastModifiedBy>
  <cp:revision>1</cp:revision>
  <dcterms:created xsi:type="dcterms:W3CDTF">2020-02-06T10:40:17Z</dcterms:created>
  <dcterms:modified xsi:type="dcterms:W3CDTF">2020-02-06T10:40:36Z</dcterms:modified>
</cp:coreProperties>
</file>