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13"/>
  </p:notesMasterIdLst>
  <p:sldIdLst>
    <p:sldId id="256" r:id="rId2"/>
    <p:sldId id="257" r:id="rId3"/>
    <p:sldId id="259" r:id="rId4"/>
    <p:sldId id="260" r:id="rId5"/>
    <p:sldId id="261" r:id="rId6"/>
    <p:sldId id="262" r:id="rId7"/>
    <p:sldId id="263" r:id="rId8"/>
    <p:sldId id="264" r:id="rId9"/>
    <p:sldId id="265" r:id="rId10"/>
    <p:sldId id="258"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6114" autoAdjust="0"/>
  </p:normalViewPr>
  <p:slideViewPr>
    <p:cSldViewPr snapToGrid="0">
      <p:cViewPr varScale="1">
        <p:scale>
          <a:sx n="48" d="100"/>
          <a:sy n="48" d="100"/>
        </p:scale>
        <p:origin x="1578"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DAD5E1-8BD8-4450-9B1B-E88C5C4C542D}" type="datetimeFigureOut">
              <a:rPr lang="en-GB" smtClean="0"/>
              <a:t>21/12/2018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1B9901-2A90-4F7A-870D-4FF0D8DAA9F2}" type="slidenum">
              <a:rPr lang="en-GB" smtClean="0"/>
              <a:t>‹#›</a:t>
            </a:fld>
            <a:endParaRPr lang="en-GB"/>
          </a:p>
        </p:txBody>
      </p:sp>
    </p:spTree>
    <p:extLst>
      <p:ext uri="{BB962C8B-B14F-4D97-AF65-F5344CB8AC3E}">
        <p14:creationId xmlns:p14="http://schemas.microsoft.com/office/powerpoint/2010/main" val="758450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About Apple</a:t>
            </a:r>
          </a:p>
          <a:p>
            <a:endParaRPr lang="en-GB" dirty="0"/>
          </a:p>
          <a:p>
            <a:r>
              <a:rPr lang="en-GB" dirty="0"/>
              <a:t>Apple is a technology manufacturing and retailing company founded on April 1</a:t>
            </a:r>
            <a:r>
              <a:rPr lang="en-GB" baseline="30000" dirty="0"/>
              <a:t>st</a:t>
            </a:r>
            <a:r>
              <a:rPr lang="en-GB" dirty="0"/>
              <a:t> 1976 by Steve Jobs and Steve </a:t>
            </a:r>
            <a:r>
              <a:rPr lang="en-GB" dirty="0" err="1"/>
              <a:t>Wosniak</a:t>
            </a:r>
            <a:r>
              <a:rPr lang="en-GB" dirty="0"/>
              <a:t>. At the time, Steve Jobs worked for Atari and Steve Wozniak worked at HP.</a:t>
            </a:r>
          </a:p>
          <a:p>
            <a:endParaRPr lang="en-GB" dirty="0"/>
          </a:p>
          <a:p>
            <a:r>
              <a:rPr lang="en-GB" dirty="0"/>
              <a:t>Now, almost 37 years later, Apple are the largest and most valuable company in the world based of market capitalisation. To put this into perspective, if Apple were a country, it would have the 20</a:t>
            </a:r>
            <a:r>
              <a:rPr lang="en-GB" baseline="30000" dirty="0"/>
              <a:t>th</a:t>
            </a:r>
            <a:r>
              <a:rPr lang="en-GB" dirty="0"/>
              <a:t> largest GDP in the world.</a:t>
            </a:r>
          </a:p>
          <a:p>
            <a:endParaRPr lang="en-GB" dirty="0"/>
          </a:p>
          <a:p>
            <a:r>
              <a:rPr lang="en-GB" dirty="0"/>
              <a:t>For the first fiscal quarter of 2018, “the Company posted quarterly revenue of 488.3 billion” Apple (2018).</a:t>
            </a:r>
          </a:p>
        </p:txBody>
      </p:sp>
      <p:sp>
        <p:nvSpPr>
          <p:cNvPr id="4" name="Slide Number Placeholder 3"/>
          <p:cNvSpPr>
            <a:spLocks noGrp="1"/>
          </p:cNvSpPr>
          <p:nvPr>
            <p:ph type="sldNum" sz="quarter" idx="5"/>
          </p:nvPr>
        </p:nvSpPr>
        <p:spPr/>
        <p:txBody>
          <a:bodyPr/>
          <a:lstStyle/>
          <a:p>
            <a:fld id="{FE1B9901-2A90-4F7A-870D-4FF0D8DAA9F2}" type="slidenum">
              <a:rPr lang="en-GB" smtClean="0"/>
              <a:t>2</a:t>
            </a:fld>
            <a:endParaRPr lang="en-GB"/>
          </a:p>
        </p:txBody>
      </p:sp>
    </p:spTree>
    <p:extLst>
      <p:ext uri="{BB962C8B-B14F-4D97-AF65-F5344CB8AC3E}">
        <p14:creationId xmlns:p14="http://schemas.microsoft.com/office/powerpoint/2010/main" val="3334412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Pauline Meyer, an author for </a:t>
            </a:r>
            <a:r>
              <a:rPr lang="en-GB" dirty="0" err="1"/>
              <a:t>Panmore</a:t>
            </a:r>
            <a:r>
              <a:rPr lang="en-GB" dirty="0"/>
              <a:t> Institute, ““Apple’s generic strategy and intensive growth strategies directly relate to the company’s strategies in pricing, marketing, and other areas of the business”.</a:t>
            </a:r>
          </a:p>
          <a:p>
            <a:endParaRPr lang="en-GB" dirty="0"/>
          </a:p>
          <a:p>
            <a:r>
              <a:rPr lang="en-GB" dirty="0"/>
              <a:t>Apple have learnt to focus their strategy on how there is differentiation from their products to their competitors. Apple have placed a lot of emphasis on the user friendliness of their software and products as well as their elegant design. Along with high end branding, these are enough to differentiate Apple from their competitors and help them stand out amongst their competitors. </a:t>
            </a:r>
          </a:p>
          <a:p>
            <a:endParaRPr lang="en-GB" dirty="0"/>
          </a:p>
          <a:p>
            <a:r>
              <a:rPr lang="en-GB" dirty="0"/>
              <a:t>However, to keep on top of the market, Apple must invest money into research and development in order to continuously develop new and innovative products.</a:t>
            </a:r>
          </a:p>
        </p:txBody>
      </p:sp>
      <p:sp>
        <p:nvSpPr>
          <p:cNvPr id="4" name="Slide Number Placeholder 3"/>
          <p:cNvSpPr>
            <a:spLocks noGrp="1"/>
          </p:cNvSpPr>
          <p:nvPr>
            <p:ph type="sldNum" sz="quarter" idx="5"/>
          </p:nvPr>
        </p:nvSpPr>
        <p:spPr/>
        <p:txBody>
          <a:bodyPr/>
          <a:lstStyle/>
          <a:p>
            <a:fld id="{FE1B9901-2A90-4F7A-870D-4FF0D8DAA9F2}" type="slidenum">
              <a:rPr lang="en-GB" smtClean="0"/>
              <a:t>4</a:t>
            </a:fld>
            <a:endParaRPr lang="en-GB"/>
          </a:p>
        </p:txBody>
      </p:sp>
    </p:spTree>
    <p:extLst>
      <p:ext uri="{BB962C8B-B14F-4D97-AF65-F5344CB8AC3E}">
        <p14:creationId xmlns:p14="http://schemas.microsoft.com/office/powerpoint/2010/main" val="36553373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SWOT Analysis of Apple</a:t>
            </a:r>
          </a:p>
          <a:p>
            <a:endParaRPr lang="en-GB" dirty="0"/>
          </a:p>
          <a:p>
            <a:r>
              <a:rPr lang="en-GB" dirty="0"/>
              <a:t>Strengths</a:t>
            </a:r>
          </a:p>
          <a:p>
            <a:r>
              <a:rPr lang="en-GB" dirty="0"/>
              <a:t>Apple are on of the biggest companies in the world, they are the market leaders for many of their products so this can benefit their reliability and customer retention. Also, they have a very high profit margin which can result in more investments into R&amp;D which can lead to more innovation. One massive strength to Apple is their brand image. Their brand image allows them to increase their prices of products simply because they are made by them. This leads directly to the higher profit margin.</a:t>
            </a:r>
          </a:p>
          <a:p>
            <a:endParaRPr lang="en-GB" dirty="0"/>
          </a:p>
          <a:p>
            <a:r>
              <a:rPr lang="en-GB" dirty="0"/>
              <a:t>Weaknesses</a:t>
            </a:r>
          </a:p>
          <a:p>
            <a:r>
              <a:rPr lang="en-GB" dirty="0"/>
              <a:t>To an extent, one weakness of Apple is their high prices. Although it allows them to increase their profits with smaller sales, it can also limit their market as many people are unable or unwilling to pay the price of some of their products. Although this does not decrease Apples profits it can prevent them maximising sales.  </a:t>
            </a:r>
          </a:p>
          <a:p>
            <a:endParaRPr lang="en-GB" dirty="0"/>
          </a:p>
          <a:p>
            <a:r>
              <a:rPr lang="en-GB" dirty="0"/>
              <a:t>Compared to some of Apples competitors, they have a limited product range which could also be considered as a weakness. It gives customers a limited choice when wanting to purchase a product, this could result in them going elsewhere to buy new products.</a:t>
            </a:r>
          </a:p>
          <a:p>
            <a:endParaRPr lang="en-GB" dirty="0"/>
          </a:p>
          <a:p>
            <a:r>
              <a:rPr lang="en-GB" dirty="0"/>
              <a:t>Opportunities</a:t>
            </a:r>
          </a:p>
          <a:p>
            <a:r>
              <a:rPr lang="en-GB" dirty="0"/>
              <a:t>One key opportunity to Apple is their high R&amp;D investments. This can lead to greater innovation of new technologies that will be different to their competitors and therefore attracting more customers to their unique products.</a:t>
            </a:r>
          </a:p>
          <a:p>
            <a:endParaRPr lang="en-GB" dirty="0"/>
          </a:p>
          <a:p>
            <a:r>
              <a:rPr lang="en-GB" dirty="0"/>
              <a:t>Furthermore, technology is being used a lot more world wide and this can be seen as an opportunity to Apple as they can maximise their sales by possibly making their products more accessible to people all across the world.</a:t>
            </a:r>
          </a:p>
          <a:p>
            <a:r>
              <a:rPr lang="en-GB" dirty="0"/>
              <a:t>Similarly, if Apple were to have greater product diversification it could suit to more peoples needs and therefore increasing sales and profits.</a:t>
            </a:r>
          </a:p>
          <a:p>
            <a:endParaRPr lang="en-GB" dirty="0"/>
          </a:p>
          <a:p>
            <a:r>
              <a:rPr lang="en-GB" dirty="0"/>
              <a:t>Threats</a:t>
            </a:r>
          </a:p>
          <a:p>
            <a:r>
              <a:rPr lang="en-GB" dirty="0"/>
              <a:t>One of Apples biggest threats is their increase in competition. These competitors can make similar products to Apple for cheaper prices and this could cause customers of Apple to move to their competitors, on of Apples biggest competitors are Samsung/ Android.</a:t>
            </a:r>
          </a:p>
          <a:p>
            <a:endParaRPr lang="en-GB" dirty="0"/>
          </a:p>
          <a:p>
            <a:r>
              <a:rPr lang="en-GB" dirty="0"/>
              <a:t>Another threat to Apple is the global increase in manufacturing costs. Apple need to find out where they can decrease their costs and possibly benefit from economies of scale in order to decrease overall costs without affecting their profit margin.</a:t>
            </a:r>
          </a:p>
          <a:p>
            <a:endParaRPr lang="en-GB" dirty="0"/>
          </a:p>
          <a:p>
            <a:r>
              <a:rPr lang="en-GB" dirty="0"/>
              <a:t>Apple are able to use the SWOT Analysis in order to allow them to maximise sales and use their own strengths to help them increase their profits. They are aware that they have a strong brand image and should invest into customer service etc to help ensure this is maintained. Also, they could look at their weaknesses and can find areas on where they can improve, again this could eventually result in increase in profits.</a:t>
            </a:r>
          </a:p>
          <a:p>
            <a:endParaRPr lang="en-GB" dirty="0"/>
          </a:p>
          <a:p>
            <a:r>
              <a:rPr lang="en-GB" dirty="0"/>
              <a:t>They can take advantage of the opportunities they face to allow them to increase customers and maintain their high quality products. Finally, they can analyse their threats and look at how they can prevent them from affecting the company sales and profits. </a:t>
            </a:r>
          </a:p>
        </p:txBody>
      </p:sp>
      <p:sp>
        <p:nvSpPr>
          <p:cNvPr id="4" name="Slide Number Placeholder 3"/>
          <p:cNvSpPr>
            <a:spLocks noGrp="1"/>
          </p:cNvSpPr>
          <p:nvPr>
            <p:ph type="sldNum" sz="quarter" idx="5"/>
          </p:nvPr>
        </p:nvSpPr>
        <p:spPr/>
        <p:txBody>
          <a:bodyPr/>
          <a:lstStyle/>
          <a:p>
            <a:fld id="{FE1B9901-2A90-4F7A-870D-4FF0D8DAA9F2}" type="slidenum">
              <a:rPr lang="en-GB" smtClean="0"/>
              <a:t>5</a:t>
            </a:fld>
            <a:endParaRPr lang="en-GB"/>
          </a:p>
        </p:txBody>
      </p:sp>
    </p:spTree>
    <p:extLst>
      <p:ext uri="{BB962C8B-B14F-4D97-AF65-F5344CB8AC3E}">
        <p14:creationId xmlns:p14="http://schemas.microsoft.com/office/powerpoint/2010/main" val="1248466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1B9901-2A90-4F7A-870D-4FF0D8DAA9F2}" type="slidenum">
              <a:rPr lang="en-GB" smtClean="0"/>
              <a:t>8</a:t>
            </a:fld>
            <a:endParaRPr lang="en-GB"/>
          </a:p>
        </p:txBody>
      </p:sp>
    </p:spTree>
    <p:extLst>
      <p:ext uri="{BB962C8B-B14F-4D97-AF65-F5344CB8AC3E}">
        <p14:creationId xmlns:p14="http://schemas.microsoft.com/office/powerpoint/2010/main" val="4646790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Corporate Social Responsibility is “ A company’s sense of responsibility towards the community and environment in which it operates”.</a:t>
            </a:r>
          </a:p>
          <a:p>
            <a:endParaRPr lang="en-GB" dirty="0"/>
          </a:p>
          <a:p>
            <a:r>
              <a:rPr lang="en-GB" dirty="0"/>
              <a:t>Many business, especially larger scale businesses, tend to have corporate social responsibility as is can benefit their sales a lot. Their public image can be improved which would encourage customers to use their company over a competitor who might do less social work than another company. </a:t>
            </a:r>
          </a:p>
          <a:p>
            <a:endParaRPr lang="en-GB" dirty="0"/>
          </a:p>
          <a:p>
            <a:r>
              <a:rPr lang="en-GB" dirty="0"/>
              <a:t>Apple have many programs which are designed to help give back to the community. Apples ‘Global Volunteer Program’ was launched in 2011. It was made to encourage employees to volunteer in local communities and since its launch, more than $78 billion has been donated to charities around the world.</a:t>
            </a:r>
          </a:p>
          <a:p>
            <a:endParaRPr lang="en-GB" dirty="0"/>
          </a:p>
          <a:p>
            <a:r>
              <a:rPr lang="en-GB" dirty="0"/>
              <a:t>Apple also enforce the Supplier Code of Conduct which is said to be the toughest in the electronic industry and aims to treat their employees as well as possible.</a:t>
            </a:r>
          </a:p>
        </p:txBody>
      </p:sp>
      <p:sp>
        <p:nvSpPr>
          <p:cNvPr id="4" name="Slide Number Placeholder 3"/>
          <p:cNvSpPr>
            <a:spLocks noGrp="1"/>
          </p:cNvSpPr>
          <p:nvPr>
            <p:ph type="sldNum" sz="quarter" idx="5"/>
          </p:nvPr>
        </p:nvSpPr>
        <p:spPr/>
        <p:txBody>
          <a:bodyPr/>
          <a:lstStyle/>
          <a:p>
            <a:fld id="{FE1B9901-2A90-4F7A-870D-4FF0D8DAA9F2}" type="slidenum">
              <a:rPr lang="en-GB" smtClean="0"/>
              <a:t>9</a:t>
            </a:fld>
            <a:endParaRPr lang="en-GB"/>
          </a:p>
        </p:txBody>
      </p:sp>
    </p:spTree>
    <p:extLst>
      <p:ext uri="{BB962C8B-B14F-4D97-AF65-F5344CB8AC3E}">
        <p14:creationId xmlns:p14="http://schemas.microsoft.com/office/powerpoint/2010/main" val="16660484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1B9901-2A90-4F7A-870D-4FF0D8DAA9F2}" type="slidenum">
              <a:rPr lang="en-GB" smtClean="0"/>
              <a:t>10</a:t>
            </a:fld>
            <a:endParaRPr lang="en-GB"/>
          </a:p>
        </p:txBody>
      </p:sp>
    </p:spTree>
    <p:extLst>
      <p:ext uri="{BB962C8B-B14F-4D97-AF65-F5344CB8AC3E}">
        <p14:creationId xmlns:p14="http://schemas.microsoft.com/office/powerpoint/2010/main" val="23356960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1B9901-2A90-4F7A-870D-4FF0D8DAA9F2}" type="slidenum">
              <a:rPr lang="en-GB" smtClean="0"/>
              <a:t>11</a:t>
            </a:fld>
            <a:endParaRPr lang="en-GB"/>
          </a:p>
        </p:txBody>
      </p:sp>
    </p:spTree>
    <p:extLst>
      <p:ext uri="{BB962C8B-B14F-4D97-AF65-F5344CB8AC3E}">
        <p14:creationId xmlns:p14="http://schemas.microsoft.com/office/powerpoint/2010/main" val="407117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C6F3FA1-D2E3-4029-A7D1-C0D0B3327C31}" type="datetimeFigureOut">
              <a:rPr lang="en-GB" smtClean="0"/>
              <a:t>20/12/2018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E433F-15CB-4B7F-950E-D57B0DA25AD0}" type="slidenum">
              <a:rPr lang="en-GB" smtClean="0"/>
              <a:t>‹#›</a:t>
            </a:fld>
            <a:endParaRPr lang="en-GB"/>
          </a:p>
        </p:txBody>
      </p:sp>
    </p:spTree>
    <p:extLst>
      <p:ext uri="{BB962C8B-B14F-4D97-AF65-F5344CB8AC3E}">
        <p14:creationId xmlns:p14="http://schemas.microsoft.com/office/powerpoint/2010/main" val="185975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C6F3FA1-D2E3-4029-A7D1-C0D0B3327C31}" type="datetimeFigureOut">
              <a:rPr lang="en-GB" smtClean="0"/>
              <a:t>20/12/2018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E433F-15CB-4B7F-950E-D57B0DA25AD0}" type="slidenum">
              <a:rPr lang="en-GB" smtClean="0"/>
              <a:t>‹#›</a:t>
            </a:fld>
            <a:endParaRPr lang="en-GB"/>
          </a:p>
        </p:txBody>
      </p:sp>
    </p:spTree>
    <p:extLst>
      <p:ext uri="{BB962C8B-B14F-4D97-AF65-F5344CB8AC3E}">
        <p14:creationId xmlns:p14="http://schemas.microsoft.com/office/powerpoint/2010/main" val="1591056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C6F3FA1-D2E3-4029-A7D1-C0D0B3327C31}" type="datetimeFigureOut">
              <a:rPr lang="en-GB" smtClean="0"/>
              <a:t>20/12/2018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E433F-15CB-4B7F-950E-D57B0DA25AD0}" type="slidenum">
              <a:rPr lang="en-GB" smtClean="0"/>
              <a:t>‹#›</a:t>
            </a:fld>
            <a:endParaRPr lang="en-GB"/>
          </a:p>
        </p:txBody>
      </p:sp>
    </p:spTree>
    <p:extLst>
      <p:ext uri="{BB962C8B-B14F-4D97-AF65-F5344CB8AC3E}">
        <p14:creationId xmlns:p14="http://schemas.microsoft.com/office/powerpoint/2010/main" val="1202146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6F3FA1-D2E3-4029-A7D1-C0D0B3327C31}" type="datetimeFigureOut">
              <a:rPr lang="en-GB" smtClean="0"/>
              <a:t>20/12/2018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DE433F-15CB-4B7F-950E-D57B0DA25AD0}" type="slidenum">
              <a:rPr lang="en-GB" smtClean="0"/>
              <a:t>‹#›</a:t>
            </a:fld>
            <a:endParaRPr lang="en-GB"/>
          </a:p>
        </p:txBody>
      </p:sp>
    </p:spTree>
    <p:extLst>
      <p:ext uri="{BB962C8B-B14F-4D97-AF65-F5344CB8AC3E}">
        <p14:creationId xmlns:p14="http://schemas.microsoft.com/office/powerpoint/2010/main" val="1972155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6F3FA1-D2E3-4029-A7D1-C0D0B3327C31}" type="datetimeFigureOut">
              <a:rPr lang="en-GB" smtClean="0"/>
              <a:t>20/12/2018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DE433F-15CB-4B7F-950E-D57B0DA25AD0}" type="slidenum">
              <a:rPr lang="en-GB" smtClean="0"/>
              <a:t>‹#›</a:t>
            </a:fld>
            <a:endParaRPr lang="en-GB"/>
          </a:p>
        </p:txBody>
      </p:sp>
    </p:spTree>
    <p:extLst>
      <p:ext uri="{BB962C8B-B14F-4D97-AF65-F5344CB8AC3E}">
        <p14:creationId xmlns:p14="http://schemas.microsoft.com/office/powerpoint/2010/main" val="4176631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C6F3FA1-D2E3-4029-A7D1-C0D0B3327C31}" type="datetimeFigureOut">
              <a:rPr lang="en-GB" smtClean="0"/>
              <a:t>20/12/2018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0DE433F-15CB-4B7F-950E-D57B0DA25AD0}" type="slidenum">
              <a:rPr lang="en-GB" smtClean="0"/>
              <a:t>‹#›</a:t>
            </a:fld>
            <a:endParaRPr lang="en-GB"/>
          </a:p>
        </p:txBody>
      </p:sp>
    </p:spTree>
    <p:extLst>
      <p:ext uri="{BB962C8B-B14F-4D97-AF65-F5344CB8AC3E}">
        <p14:creationId xmlns:p14="http://schemas.microsoft.com/office/powerpoint/2010/main" val="4288015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C6F3FA1-D2E3-4029-A7D1-C0D0B3327C31}" type="datetimeFigureOut">
              <a:rPr lang="en-GB" smtClean="0"/>
              <a:t>20/12/2018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0DE433F-15CB-4B7F-950E-D57B0DA25AD0}" type="slidenum">
              <a:rPr lang="en-GB" smtClean="0"/>
              <a:t>‹#›</a:t>
            </a:fld>
            <a:endParaRPr lang="en-GB"/>
          </a:p>
        </p:txBody>
      </p:sp>
    </p:spTree>
    <p:extLst>
      <p:ext uri="{BB962C8B-B14F-4D97-AF65-F5344CB8AC3E}">
        <p14:creationId xmlns:p14="http://schemas.microsoft.com/office/powerpoint/2010/main" val="1917500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BC6F3FA1-D2E3-4029-A7D1-C0D0B3327C31}" type="datetimeFigureOut">
              <a:rPr lang="en-GB" smtClean="0"/>
              <a:t>20/12/2018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0DE433F-15CB-4B7F-950E-D57B0DA25AD0}" type="slidenum">
              <a:rPr lang="en-GB" smtClean="0"/>
              <a:t>‹#›</a:t>
            </a:fld>
            <a:endParaRPr lang="en-GB"/>
          </a:p>
        </p:txBody>
      </p:sp>
    </p:spTree>
    <p:extLst>
      <p:ext uri="{BB962C8B-B14F-4D97-AF65-F5344CB8AC3E}">
        <p14:creationId xmlns:p14="http://schemas.microsoft.com/office/powerpoint/2010/main" val="3126623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6F3FA1-D2E3-4029-A7D1-C0D0B3327C31}" type="datetimeFigureOut">
              <a:rPr lang="en-GB" smtClean="0"/>
              <a:t>20/12/2018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DE433F-15CB-4B7F-950E-D57B0DA25AD0}" type="slidenum">
              <a:rPr lang="en-GB" smtClean="0"/>
              <a:t>‹#›</a:t>
            </a:fld>
            <a:endParaRPr lang="en-GB"/>
          </a:p>
        </p:txBody>
      </p:sp>
    </p:spTree>
    <p:extLst>
      <p:ext uri="{BB962C8B-B14F-4D97-AF65-F5344CB8AC3E}">
        <p14:creationId xmlns:p14="http://schemas.microsoft.com/office/powerpoint/2010/main" val="2088217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6F3FA1-D2E3-4029-A7D1-C0D0B3327C31}" type="datetimeFigureOut">
              <a:rPr lang="en-GB" smtClean="0"/>
              <a:t>20/12/2018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DE433F-15CB-4B7F-950E-D57B0DA25AD0}" type="slidenum">
              <a:rPr lang="en-GB" smtClean="0"/>
              <a:t>‹#›</a:t>
            </a:fld>
            <a:endParaRPr lang="en-GB"/>
          </a:p>
        </p:txBody>
      </p:sp>
    </p:spTree>
    <p:extLst>
      <p:ext uri="{BB962C8B-B14F-4D97-AF65-F5344CB8AC3E}">
        <p14:creationId xmlns:p14="http://schemas.microsoft.com/office/powerpoint/2010/main" val="1199364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C6F3FA1-D2E3-4029-A7D1-C0D0B3327C31}" type="datetimeFigureOut">
              <a:rPr lang="en-GB" smtClean="0"/>
              <a:t>20/12/2018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E433F-15CB-4B7F-950E-D57B0DA25AD0}" type="slidenum">
              <a:rPr lang="en-GB" smtClean="0"/>
              <a:t>‹#›</a:t>
            </a:fld>
            <a:endParaRPr lang="en-GB"/>
          </a:p>
        </p:txBody>
      </p:sp>
    </p:spTree>
    <p:extLst>
      <p:ext uri="{BB962C8B-B14F-4D97-AF65-F5344CB8AC3E}">
        <p14:creationId xmlns:p14="http://schemas.microsoft.com/office/powerpoint/2010/main" val="38130826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C6F3FA1-D2E3-4029-A7D1-C0D0B3327C31}" type="datetimeFigureOut">
              <a:rPr lang="en-GB" smtClean="0"/>
              <a:t>20/12/2018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E433F-15CB-4B7F-950E-D57B0DA25AD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583998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C6F3FA1-D2E3-4029-A7D1-C0D0B3327C31}" type="datetimeFigureOut">
              <a:rPr lang="en-GB" smtClean="0"/>
              <a:t>20/12/2018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E433F-15CB-4B7F-950E-D57B0DA25AD0}" type="slidenum">
              <a:rPr lang="en-GB" smtClean="0"/>
              <a:t>‹#›</a:t>
            </a:fld>
            <a:endParaRPr lang="en-GB"/>
          </a:p>
        </p:txBody>
      </p:sp>
    </p:spTree>
    <p:extLst>
      <p:ext uri="{BB962C8B-B14F-4D97-AF65-F5344CB8AC3E}">
        <p14:creationId xmlns:p14="http://schemas.microsoft.com/office/powerpoint/2010/main" val="15745807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C6F3FA1-D2E3-4029-A7D1-C0D0B3327C31}" type="datetimeFigureOut">
              <a:rPr lang="en-GB" smtClean="0"/>
              <a:t>20/12/2018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E433F-15CB-4B7F-950E-D57B0DA25AD0}" type="slidenum">
              <a:rPr lang="en-GB" smtClean="0"/>
              <a:t>‹#›</a:t>
            </a:fld>
            <a:endParaRPr lang="en-GB"/>
          </a:p>
        </p:txBody>
      </p:sp>
    </p:spTree>
    <p:extLst>
      <p:ext uri="{BB962C8B-B14F-4D97-AF65-F5344CB8AC3E}">
        <p14:creationId xmlns:p14="http://schemas.microsoft.com/office/powerpoint/2010/main" val="42656168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C6F3FA1-D2E3-4029-A7D1-C0D0B3327C31}" type="datetimeFigureOut">
              <a:rPr lang="en-GB" smtClean="0"/>
              <a:t>20/12/2018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E433F-15CB-4B7F-950E-D57B0DA25AD0}" type="slidenum">
              <a:rPr lang="en-GB" smtClean="0"/>
              <a:t>‹#›</a:t>
            </a:fld>
            <a:endParaRPr lang="en-GB"/>
          </a:p>
        </p:txBody>
      </p:sp>
    </p:spTree>
    <p:extLst>
      <p:ext uri="{BB962C8B-B14F-4D97-AF65-F5344CB8AC3E}">
        <p14:creationId xmlns:p14="http://schemas.microsoft.com/office/powerpoint/2010/main" val="4240462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6F3FA1-D2E3-4029-A7D1-C0D0B3327C31}" type="datetimeFigureOut">
              <a:rPr lang="en-GB" smtClean="0"/>
              <a:t>20/12/2018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E433F-15CB-4B7F-950E-D57B0DA25AD0}" type="slidenum">
              <a:rPr lang="en-GB" smtClean="0"/>
              <a:t>‹#›</a:t>
            </a:fld>
            <a:endParaRPr lang="en-GB"/>
          </a:p>
        </p:txBody>
      </p:sp>
    </p:spTree>
    <p:extLst>
      <p:ext uri="{BB962C8B-B14F-4D97-AF65-F5344CB8AC3E}">
        <p14:creationId xmlns:p14="http://schemas.microsoft.com/office/powerpoint/2010/main" val="41827606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6F3FA1-D2E3-4029-A7D1-C0D0B3327C31}" type="datetimeFigureOut">
              <a:rPr lang="en-GB" smtClean="0"/>
              <a:t>20/12/2018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E433F-15CB-4B7F-950E-D57B0DA25AD0}" type="slidenum">
              <a:rPr lang="en-GB" smtClean="0"/>
              <a:t>‹#›</a:t>
            </a:fld>
            <a:endParaRPr lang="en-GB"/>
          </a:p>
        </p:txBody>
      </p:sp>
    </p:spTree>
    <p:extLst>
      <p:ext uri="{BB962C8B-B14F-4D97-AF65-F5344CB8AC3E}">
        <p14:creationId xmlns:p14="http://schemas.microsoft.com/office/powerpoint/2010/main" val="1305413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C6F3FA1-D2E3-4029-A7D1-C0D0B3327C31}" type="datetimeFigureOut">
              <a:rPr lang="en-GB" smtClean="0"/>
              <a:t>20/12/2018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0DE433F-15CB-4B7F-950E-D57B0DA25AD0}" type="slidenum">
              <a:rPr lang="en-GB" smtClean="0"/>
              <a:t>‹#›</a:t>
            </a:fld>
            <a:endParaRPr lang="en-GB"/>
          </a:p>
        </p:txBody>
      </p:sp>
    </p:spTree>
    <p:extLst>
      <p:ext uri="{BB962C8B-B14F-4D97-AF65-F5344CB8AC3E}">
        <p14:creationId xmlns:p14="http://schemas.microsoft.com/office/powerpoint/2010/main" val="3238921687"/>
      </p:ext>
    </p:extLst>
  </p:cSld>
  <p:clrMap bg1="dk1" tx1="lt1" bg2="dk2" tx2="lt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apple.com/newsroom/2018/02/apple-reports-first-quarter-result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slideshare.net/AditShamanur/management-approach-used-by-apple" TargetMode="External"/><Relationship Id="rId5" Type="http://schemas.openxmlformats.org/officeDocument/2006/relationships/hyperlink" Target="http://www.businessdictionary.com/definition/management-style.html" TargetMode="External"/><Relationship Id="rId4" Type="http://schemas.openxmlformats.org/officeDocument/2006/relationships/hyperlink" Target="http://panmore.com/apple-inc-generic-strategy-intensive-growth-strategie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businessdictionary.com/definition/corporate-social-responsibility.html"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research-methodology.net/apple-corporate-social-responsibility-cs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3A8D2-3E9B-454D-BA88-C2F463D97C7B}"/>
              </a:ext>
            </a:extLst>
          </p:cNvPr>
          <p:cNvSpPr>
            <a:spLocks noGrp="1"/>
          </p:cNvSpPr>
          <p:nvPr>
            <p:ph type="ctrTitle"/>
          </p:nvPr>
        </p:nvSpPr>
        <p:spPr/>
        <p:txBody>
          <a:bodyPr/>
          <a:lstStyle/>
          <a:p>
            <a:r>
              <a:rPr lang="en-GB" dirty="0"/>
              <a:t>Management Approaches: Apple</a:t>
            </a:r>
          </a:p>
        </p:txBody>
      </p:sp>
      <p:sp>
        <p:nvSpPr>
          <p:cNvPr id="3" name="Subtitle 2">
            <a:extLst>
              <a:ext uri="{FF2B5EF4-FFF2-40B4-BE49-F238E27FC236}">
                <a16:creationId xmlns:a16="http://schemas.microsoft.com/office/drawing/2014/main" id="{68C0510F-B511-4A0D-8EB6-6C26FDE3403E}"/>
              </a:ext>
            </a:extLst>
          </p:cNvPr>
          <p:cNvSpPr>
            <a:spLocks noGrp="1"/>
          </p:cNvSpPr>
          <p:nvPr>
            <p:ph type="subTitle" idx="1"/>
          </p:nvPr>
        </p:nvSpPr>
        <p:spPr/>
        <p:txBody>
          <a:bodyPr/>
          <a:lstStyle/>
          <a:p>
            <a:r>
              <a:rPr lang="en-GB" dirty="0"/>
              <a:t>By Jordan Evans 1808395</a:t>
            </a:r>
          </a:p>
        </p:txBody>
      </p:sp>
    </p:spTree>
    <p:extLst>
      <p:ext uri="{BB962C8B-B14F-4D97-AF65-F5344CB8AC3E}">
        <p14:creationId xmlns:p14="http://schemas.microsoft.com/office/powerpoint/2010/main" val="17479455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893DD-7567-491F-A356-2BD4F52C0177}"/>
              </a:ext>
            </a:extLst>
          </p:cNvPr>
          <p:cNvSpPr>
            <a:spLocks noGrp="1"/>
          </p:cNvSpPr>
          <p:nvPr>
            <p:ph type="title"/>
          </p:nvPr>
        </p:nvSpPr>
        <p:spPr/>
        <p:txBody>
          <a:bodyPr/>
          <a:lstStyle/>
          <a:p>
            <a:r>
              <a:rPr lang="en-GB" dirty="0"/>
              <a:t>About Apple</a:t>
            </a:r>
          </a:p>
        </p:txBody>
      </p:sp>
      <p:sp>
        <p:nvSpPr>
          <p:cNvPr id="3" name="Content Placeholder 2">
            <a:extLst>
              <a:ext uri="{FF2B5EF4-FFF2-40B4-BE49-F238E27FC236}">
                <a16:creationId xmlns:a16="http://schemas.microsoft.com/office/drawing/2014/main" id="{4FA3248C-40FD-4D41-B04F-410B8975BF4A}"/>
              </a:ext>
            </a:extLst>
          </p:cNvPr>
          <p:cNvSpPr>
            <a:spLocks noGrp="1"/>
          </p:cNvSpPr>
          <p:nvPr>
            <p:ph idx="1"/>
          </p:nvPr>
        </p:nvSpPr>
        <p:spPr/>
        <p:txBody>
          <a:bodyPr/>
          <a:lstStyle/>
          <a:p>
            <a:r>
              <a:rPr lang="en-GB"/>
              <a:t>Founded April 1</a:t>
            </a:r>
            <a:r>
              <a:rPr lang="en-GB" baseline="30000"/>
              <a:t>st</a:t>
            </a:r>
            <a:r>
              <a:rPr lang="en-GB"/>
              <a:t> 1976 by Steve Jobs and Steve Wozniak</a:t>
            </a:r>
          </a:p>
          <a:p>
            <a:r>
              <a:rPr lang="en-GB"/>
              <a:t>Apple is the largest and most valuable company based on market capitalisation</a:t>
            </a:r>
          </a:p>
          <a:p>
            <a:r>
              <a:rPr lang="en-GB"/>
              <a:t>If Apple was a country, it would have the 20</a:t>
            </a:r>
            <a:r>
              <a:rPr lang="en-GB" baseline="30000"/>
              <a:t>th</a:t>
            </a:r>
            <a:r>
              <a:rPr lang="en-GB"/>
              <a:t> largest GDP in the world</a:t>
            </a:r>
          </a:p>
          <a:p>
            <a:r>
              <a:rPr lang="en-GB"/>
              <a:t>For the 1</a:t>
            </a:r>
            <a:r>
              <a:rPr lang="en-GB" baseline="30000"/>
              <a:t>st</a:t>
            </a:r>
            <a:r>
              <a:rPr lang="en-GB"/>
              <a:t> fiscal quarter of 2018, “the Company posted quarterly revenue of $88.3 billion” Apple (2018).</a:t>
            </a:r>
            <a:endParaRPr lang="en-GB" dirty="0"/>
          </a:p>
        </p:txBody>
      </p:sp>
    </p:spTree>
    <p:extLst>
      <p:ext uri="{BB962C8B-B14F-4D97-AF65-F5344CB8AC3E}">
        <p14:creationId xmlns:p14="http://schemas.microsoft.com/office/powerpoint/2010/main" val="3400873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87955-8416-477F-AE57-7E7B96162566}"/>
              </a:ext>
            </a:extLst>
          </p:cNvPr>
          <p:cNvSpPr>
            <a:spLocks noGrp="1"/>
          </p:cNvSpPr>
          <p:nvPr>
            <p:ph type="title"/>
          </p:nvPr>
        </p:nvSpPr>
        <p:spPr/>
        <p:txBody>
          <a:bodyPr/>
          <a:lstStyle/>
          <a:p>
            <a:r>
              <a:rPr lang="en-GB" dirty="0"/>
              <a:t>Why is a Business Strategy important?</a:t>
            </a:r>
          </a:p>
        </p:txBody>
      </p:sp>
      <p:sp>
        <p:nvSpPr>
          <p:cNvPr id="3" name="Content Placeholder 2">
            <a:extLst>
              <a:ext uri="{FF2B5EF4-FFF2-40B4-BE49-F238E27FC236}">
                <a16:creationId xmlns:a16="http://schemas.microsoft.com/office/drawing/2014/main" id="{D22B25E1-F82E-4784-BD6A-117E7C96FFF9}"/>
              </a:ext>
            </a:extLst>
          </p:cNvPr>
          <p:cNvSpPr>
            <a:spLocks noGrp="1"/>
          </p:cNvSpPr>
          <p:nvPr>
            <p:ph idx="1"/>
          </p:nvPr>
        </p:nvSpPr>
        <p:spPr/>
        <p:txBody>
          <a:bodyPr/>
          <a:lstStyle/>
          <a:p>
            <a:r>
              <a:rPr lang="en-GB" dirty="0"/>
              <a:t>A business strategy is important as it allow a company to take incremental steps, each day in order to achieve their long term goals.</a:t>
            </a:r>
          </a:p>
          <a:p>
            <a:r>
              <a:rPr lang="en-GB" dirty="0"/>
              <a:t>"Apple designs Macs, the best personal computers in the world, along with the OS X, </a:t>
            </a:r>
            <a:r>
              <a:rPr lang="en-GB" dirty="0" err="1"/>
              <a:t>iLife</a:t>
            </a:r>
            <a:r>
              <a:rPr lang="en-GB" dirty="0"/>
              <a:t>, iWork and professional software. Apple leads the digital music revolution with its iPods and iTunes online store. Apple has reinvented the mobile phone with its</a:t>
            </a:r>
            <a:br>
              <a:rPr lang="en-GB" dirty="0"/>
            </a:br>
            <a:r>
              <a:rPr lang="en-GB" dirty="0"/>
              <a:t>revolutionary iPhone and App store, and is defining the future of mobile media and computing devices with iPad.” Apple (2011). </a:t>
            </a:r>
          </a:p>
          <a:p>
            <a:r>
              <a:rPr lang="en-GB" dirty="0"/>
              <a:t>Apples mission statement is unlike most other companies, the mission statement of Apple showcases their products rather than </a:t>
            </a:r>
            <a:r>
              <a:rPr lang="en-GB"/>
              <a:t>their mission.</a:t>
            </a:r>
            <a:endParaRPr lang="en-GB" dirty="0"/>
          </a:p>
        </p:txBody>
      </p:sp>
    </p:spTree>
    <p:extLst>
      <p:ext uri="{BB962C8B-B14F-4D97-AF65-F5344CB8AC3E}">
        <p14:creationId xmlns:p14="http://schemas.microsoft.com/office/powerpoint/2010/main" val="2482567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1E264-7E3A-41D8-B858-A84CD434FC5D}"/>
              </a:ext>
            </a:extLst>
          </p:cNvPr>
          <p:cNvSpPr>
            <a:spLocks noGrp="1"/>
          </p:cNvSpPr>
          <p:nvPr>
            <p:ph type="title"/>
          </p:nvPr>
        </p:nvSpPr>
        <p:spPr/>
        <p:txBody>
          <a:bodyPr/>
          <a:lstStyle/>
          <a:p>
            <a:r>
              <a:rPr lang="en-GB" dirty="0"/>
              <a:t>Approach to Strategy</a:t>
            </a:r>
          </a:p>
        </p:txBody>
      </p:sp>
      <p:sp>
        <p:nvSpPr>
          <p:cNvPr id="3" name="Content Placeholder 2">
            <a:extLst>
              <a:ext uri="{FF2B5EF4-FFF2-40B4-BE49-F238E27FC236}">
                <a16:creationId xmlns:a16="http://schemas.microsoft.com/office/drawing/2014/main" id="{09F35512-FF93-449B-B4E4-2561698AA684}"/>
              </a:ext>
            </a:extLst>
          </p:cNvPr>
          <p:cNvSpPr>
            <a:spLocks noGrp="1"/>
          </p:cNvSpPr>
          <p:nvPr>
            <p:ph idx="1"/>
          </p:nvPr>
        </p:nvSpPr>
        <p:spPr/>
        <p:txBody>
          <a:bodyPr/>
          <a:lstStyle/>
          <a:p>
            <a:r>
              <a:rPr lang="en-GB"/>
              <a:t>“Apple’s generic strategy and intensive growth strategies directly relate to the company’s strategies in pricing, marketing, and other areas of the business” Pauline Meyer (2017).</a:t>
            </a:r>
          </a:p>
          <a:p>
            <a:r>
              <a:rPr lang="en-GB"/>
              <a:t>Learnt to focus on their own strengths to sell their products</a:t>
            </a:r>
          </a:p>
          <a:p>
            <a:r>
              <a:rPr lang="en-GB"/>
              <a:t>Emphasis on user friendliness and their elegant design</a:t>
            </a:r>
          </a:p>
          <a:p>
            <a:r>
              <a:rPr lang="en-GB"/>
              <a:t>Continuously develop new and innovative products</a:t>
            </a:r>
          </a:p>
          <a:p>
            <a:endParaRPr lang="en-GB" dirty="0"/>
          </a:p>
        </p:txBody>
      </p:sp>
    </p:spTree>
    <p:extLst>
      <p:ext uri="{BB962C8B-B14F-4D97-AF65-F5344CB8AC3E}">
        <p14:creationId xmlns:p14="http://schemas.microsoft.com/office/powerpoint/2010/main" val="291823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17449-831B-4BA9-8531-E0AB2DB95219}"/>
              </a:ext>
            </a:extLst>
          </p:cNvPr>
          <p:cNvSpPr>
            <a:spLocks noGrp="1"/>
          </p:cNvSpPr>
          <p:nvPr>
            <p:ph type="title"/>
          </p:nvPr>
        </p:nvSpPr>
        <p:spPr/>
        <p:txBody>
          <a:bodyPr/>
          <a:lstStyle/>
          <a:p>
            <a:r>
              <a:rPr lang="en-GB" dirty="0"/>
              <a:t>SWOT Analysis of Apple</a:t>
            </a:r>
          </a:p>
        </p:txBody>
      </p:sp>
      <p:sp>
        <p:nvSpPr>
          <p:cNvPr id="3" name="Content Placeholder 2">
            <a:extLst>
              <a:ext uri="{FF2B5EF4-FFF2-40B4-BE49-F238E27FC236}">
                <a16:creationId xmlns:a16="http://schemas.microsoft.com/office/drawing/2014/main" id="{84DA2625-337C-4E13-A950-AAFC62C0DD32}"/>
              </a:ext>
            </a:extLst>
          </p:cNvPr>
          <p:cNvSpPr>
            <a:spLocks noGrp="1"/>
          </p:cNvSpPr>
          <p:nvPr>
            <p:ph idx="1"/>
          </p:nvPr>
        </p:nvSpPr>
        <p:spPr>
          <a:xfrm>
            <a:off x="129541" y="1690688"/>
            <a:ext cx="10515600" cy="4351338"/>
          </a:xfrm>
        </p:spPr>
        <p:txBody>
          <a:bodyPr>
            <a:normAutofit/>
          </a:bodyPr>
          <a:lstStyle/>
          <a:p>
            <a:pPr marL="0" indent="0">
              <a:buNone/>
            </a:pPr>
            <a:r>
              <a:rPr lang="en-GB" sz="2400" dirty="0"/>
              <a:t>Strengths</a:t>
            </a:r>
          </a:p>
          <a:p>
            <a:r>
              <a:rPr lang="en-GB" sz="2400" dirty="0"/>
              <a:t>Market Leaders for many of their products</a:t>
            </a:r>
          </a:p>
          <a:p>
            <a:r>
              <a:rPr lang="en-GB" sz="2400" dirty="0"/>
              <a:t>High profit margin</a:t>
            </a:r>
          </a:p>
          <a:p>
            <a:r>
              <a:rPr lang="en-GB" sz="2400" dirty="0"/>
              <a:t>Very strong brand image</a:t>
            </a:r>
          </a:p>
          <a:p>
            <a:pPr marL="0" indent="0">
              <a:buNone/>
            </a:pPr>
            <a:endParaRPr lang="en-GB" sz="2400" dirty="0"/>
          </a:p>
          <a:p>
            <a:pPr marL="0" indent="0">
              <a:buNone/>
            </a:pPr>
            <a:r>
              <a:rPr lang="en-GB" sz="2400" dirty="0"/>
              <a:t>Weaknesses</a:t>
            </a:r>
          </a:p>
          <a:p>
            <a:r>
              <a:rPr lang="en-GB" sz="2400" dirty="0"/>
              <a:t>High prices</a:t>
            </a:r>
          </a:p>
          <a:p>
            <a:r>
              <a:rPr lang="en-GB" sz="2400" dirty="0"/>
              <a:t>Limited product range</a:t>
            </a:r>
          </a:p>
          <a:p>
            <a:endParaRPr lang="en-GB" dirty="0"/>
          </a:p>
          <a:p>
            <a:endParaRPr lang="en-GB" dirty="0"/>
          </a:p>
        </p:txBody>
      </p:sp>
      <p:sp>
        <p:nvSpPr>
          <p:cNvPr id="4" name="Content Placeholder 2">
            <a:extLst>
              <a:ext uri="{FF2B5EF4-FFF2-40B4-BE49-F238E27FC236}">
                <a16:creationId xmlns:a16="http://schemas.microsoft.com/office/drawing/2014/main" id="{CEE9BF5D-0AA8-4862-8F92-3532801FE8ED}"/>
              </a:ext>
            </a:extLst>
          </p:cNvPr>
          <p:cNvSpPr txBox="1">
            <a:spLocks/>
          </p:cNvSpPr>
          <p:nvPr/>
        </p:nvSpPr>
        <p:spPr>
          <a:xfrm>
            <a:off x="6804660" y="1690688"/>
            <a:ext cx="622554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a:t>Opportunities</a:t>
            </a:r>
          </a:p>
          <a:p>
            <a:r>
              <a:rPr lang="en-GB" sz="2400" dirty="0"/>
              <a:t>High R&amp;D investments</a:t>
            </a:r>
          </a:p>
          <a:p>
            <a:r>
              <a:rPr lang="en-GB" sz="2400" dirty="0"/>
              <a:t>Proliferation of technology</a:t>
            </a:r>
          </a:p>
          <a:p>
            <a:r>
              <a:rPr lang="en-GB" sz="2400" dirty="0"/>
              <a:t>Product diversification</a:t>
            </a:r>
          </a:p>
          <a:p>
            <a:pPr marL="0" indent="0">
              <a:buFont typeface="Arial" panose="020B0604020202020204" pitchFamily="34" charset="0"/>
              <a:buNone/>
            </a:pPr>
            <a:endParaRPr lang="en-GB" sz="2400" dirty="0"/>
          </a:p>
          <a:p>
            <a:pPr marL="0" indent="0">
              <a:buFont typeface="Arial" panose="020B0604020202020204" pitchFamily="34" charset="0"/>
              <a:buNone/>
            </a:pPr>
            <a:r>
              <a:rPr lang="en-GB" sz="2400" dirty="0"/>
              <a:t>Threats</a:t>
            </a:r>
          </a:p>
          <a:p>
            <a:r>
              <a:rPr lang="en-GB" sz="2400" dirty="0"/>
              <a:t>Increase in competition</a:t>
            </a:r>
          </a:p>
          <a:p>
            <a:r>
              <a:rPr lang="en-GB" sz="2400" dirty="0"/>
              <a:t>Increases in manufacturing costs</a:t>
            </a:r>
          </a:p>
          <a:p>
            <a:endParaRPr lang="en-GB" dirty="0"/>
          </a:p>
          <a:p>
            <a:endParaRPr lang="en-GB" dirty="0"/>
          </a:p>
          <a:p>
            <a:endParaRPr lang="en-GB" dirty="0"/>
          </a:p>
        </p:txBody>
      </p:sp>
    </p:spTree>
    <p:extLst>
      <p:ext uri="{BB962C8B-B14F-4D97-AF65-F5344CB8AC3E}">
        <p14:creationId xmlns:p14="http://schemas.microsoft.com/office/powerpoint/2010/main" val="3879228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C4143-AADB-4C20-A76E-A75028DBF009}"/>
              </a:ext>
            </a:extLst>
          </p:cNvPr>
          <p:cNvSpPr>
            <a:spLocks noGrp="1"/>
          </p:cNvSpPr>
          <p:nvPr>
            <p:ph type="title"/>
          </p:nvPr>
        </p:nvSpPr>
        <p:spPr/>
        <p:txBody>
          <a:bodyPr/>
          <a:lstStyle/>
          <a:p>
            <a:r>
              <a:rPr lang="en-GB" dirty="0"/>
              <a:t>PESTLE Analysis</a:t>
            </a:r>
          </a:p>
        </p:txBody>
      </p:sp>
      <p:sp>
        <p:nvSpPr>
          <p:cNvPr id="3" name="Content Placeholder 2">
            <a:extLst>
              <a:ext uri="{FF2B5EF4-FFF2-40B4-BE49-F238E27FC236}">
                <a16:creationId xmlns:a16="http://schemas.microsoft.com/office/drawing/2014/main" id="{43793D65-01EF-4AFC-BD5A-4F19231C75F8}"/>
              </a:ext>
            </a:extLst>
          </p:cNvPr>
          <p:cNvSpPr>
            <a:spLocks noGrp="1"/>
          </p:cNvSpPr>
          <p:nvPr>
            <p:ph idx="1"/>
          </p:nvPr>
        </p:nvSpPr>
        <p:spPr>
          <a:xfrm>
            <a:off x="838200" y="1825625"/>
            <a:ext cx="4076700" cy="4351338"/>
          </a:xfrm>
        </p:spPr>
        <p:txBody>
          <a:bodyPr>
            <a:normAutofit fontScale="92500"/>
          </a:bodyPr>
          <a:lstStyle/>
          <a:p>
            <a:pPr marL="0" indent="0">
              <a:buNone/>
            </a:pPr>
            <a:r>
              <a:rPr lang="en-GB" sz="2800" dirty="0"/>
              <a:t>Political</a:t>
            </a:r>
          </a:p>
          <a:p>
            <a:r>
              <a:rPr lang="en-GB" sz="2800" dirty="0"/>
              <a:t>Government stability</a:t>
            </a:r>
          </a:p>
          <a:p>
            <a:r>
              <a:rPr lang="en-GB" sz="2800" dirty="0"/>
              <a:t>Trade unions</a:t>
            </a:r>
          </a:p>
          <a:p>
            <a:endParaRPr lang="en-GB" sz="2800" dirty="0"/>
          </a:p>
          <a:p>
            <a:pPr marL="0" indent="0">
              <a:buNone/>
            </a:pPr>
            <a:r>
              <a:rPr lang="en-GB" sz="2800" dirty="0"/>
              <a:t>Economic</a:t>
            </a:r>
          </a:p>
          <a:p>
            <a:r>
              <a:rPr lang="en-GB" sz="2800" dirty="0"/>
              <a:t>Exchange rates</a:t>
            </a:r>
          </a:p>
          <a:p>
            <a:r>
              <a:rPr lang="en-GB" sz="2800" dirty="0"/>
              <a:t>Taxation</a:t>
            </a:r>
          </a:p>
          <a:p>
            <a:r>
              <a:rPr lang="en-GB" sz="2800" dirty="0"/>
              <a:t>Inflation</a:t>
            </a:r>
          </a:p>
        </p:txBody>
      </p:sp>
      <p:sp>
        <p:nvSpPr>
          <p:cNvPr id="4" name="Content Placeholder 2">
            <a:extLst>
              <a:ext uri="{FF2B5EF4-FFF2-40B4-BE49-F238E27FC236}">
                <a16:creationId xmlns:a16="http://schemas.microsoft.com/office/drawing/2014/main" id="{ADE0277F-4194-4062-9024-E05B1B695FD0}"/>
              </a:ext>
            </a:extLst>
          </p:cNvPr>
          <p:cNvSpPr txBox="1">
            <a:spLocks/>
          </p:cNvSpPr>
          <p:nvPr/>
        </p:nvSpPr>
        <p:spPr>
          <a:xfrm>
            <a:off x="5501640" y="1825625"/>
            <a:ext cx="6690360" cy="435133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Social</a:t>
            </a:r>
          </a:p>
          <a:p>
            <a:r>
              <a:rPr lang="en-GB" dirty="0"/>
              <a:t> Criticism over expense of products, bad publicity</a:t>
            </a:r>
          </a:p>
          <a:p>
            <a:r>
              <a:rPr lang="en-GB" dirty="0"/>
              <a:t>Bad publicity can cause bad reputation</a:t>
            </a:r>
          </a:p>
          <a:p>
            <a:pPr marL="0" indent="0">
              <a:buNone/>
            </a:pPr>
            <a:r>
              <a:rPr lang="en-GB" dirty="0"/>
              <a:t>Technological</a:t>
            </a:r>
          </a:p>
          <a:p>
            <a:r>
              <a:rPr lang="en-GB" dirty="0"/>
              <a:t>Similarity in products with competitors</a:t>
            </a:r>
          </a:p>
          <a:p>
            <a:r>
              <a:rPr lang="en-GB" dirty="0"/>
              <a:t>Limited markets available with some products</a:t>
            </a:r>
          </a:p>
          <a:p>
            <a:r>
              <a:rPr lang="en-GB" dirty="0"/>
              <a:t>Product obsolescence</a:t>
            </a:r>
          </a:p>
        </p:txBody>
      </p:sp>
    </p:spTree>
    <p:extLst>
      <p:ext uri="{BB962C8B-B14F-4D97-AF65-F5344CB8AC3E}">
        <p14:creationId xmlns:p14="http://schemas.microsoft.com/office/powerpoint/2010/main" val="3794825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939F35-E3DB-4D72-858C-D6A60A834F85}"/>
              </a:ext>
            </a:extLst>
          </p:cNvPr>
          <p:cNvSpPr>
            <a:spLocks noGrp="1"/>
          </p:cNvSpPr>
          <p:nvPr>
            <p:ph idx="1"/>
          </p:nvPr>
        </p:nvSpPr>
        <p:spPr>
          <a:xfrm>
            <a:off x="851852" y="1331259"/>
            <a:ext cx="8946541" cy="4195481"/>
          </a:xfrm>
        </p:spPr>
        <p:txBody>
          <a:bodyPr>
            <a:normAutofit/>
          </a:bodyPr>
          <a:lstStyle/>
          <a:p>
            <a:pPr marL="0" indent="0">
              <a:buNone/>
            </a:pPr>
            <a:r>
              <a:rPr lang="en-GB" sz="2400" dirty="0"/>
              <a:t>Legal</a:t>
            </a:r>
          </a:p>
          <a:p>
            <a:r>
              <a:rPr lang="en-GB" sz="2400" dirty="0"/>
              <a:t>Increased legislation as the company continues to grow</a:t>
            </a:r>
          </a:p>
          <a:p>
            <a:r>
              <a:rPr lang="en-GB" sz="2400" dirty="0"/>
              <a:t>Data protection for customers</a:t>
            </a:r>
          </a:p>
          <a:p>
            <a:r>
              <a:rPr lang="en-GB" sz="2400" dirty="0"/>
              <a:t>Avoidance of taxes</a:t>
            </a:r>
          </a:p>
          <a:p>
            <a:pPr marL="0" indent="0">
              <a:buNone/>
            </a:pPr>
            <a:r>
              <a:rPr lang="en-GB" sz="2400" dirty="0"/>
              <a:t>Environmental</a:t>
            </a:r>
          </a:p>
          <a:p>
            <a:r>
              <a:rPr lang="en-GB" sz="2400" dirty="0"/>
              <a:t>Disposal of used products</a:t>
            </a:r>
          </a:p>
          <a:p>
            <a:r>
              <a:rPr lang="en-GB" sz="2400" dirty="0"/>
              <a:t>Pollution</a:t>
            </a:r>
          </a:p>
          <a:p>
            <a:r>
              <a:rPr lang="en-GB" sz="2400" dirty="0"/>
              <a:t>Energy usage</a:t>
            </a:r>
          </a:p>
        </p:txBody>
      </p:sp>
    </p:spTree>
    <p:extLst>
      <p:ext uri="{BB962C8B-B14F-4D97-AF65-F5344CB8AC3E}">
        <p14:creationId xmlns:p14="http://schemas.microsoft.com/office/powerpoint/2010/main" val="1532612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443D6-0312-42FC-B578-A63734001396}"/>
              </a:ext>
            </a:extLst>
          </p:cNvPr>
          <p:cNvSpPr>
            <a:spLocks noGrp="1"/>
          </p:cNvSpPr>
          <p:nvPr>
            <p:ph type="title"/>
          </p:nvPr>
        </p:nvSpPr>
        <p:spPr/>
        <p:txBody>
          <a:bodyPr/>
          <a:lstStyle/>
          <a:p>
            <a:r>
              <a:rPr lang="en-GB" dirty="0"/>
              <a:t>Approaches to organisation and management</a:t>
            </a:r>
          </a:p>
        </p:txBody>
      </p:sp>
      <p:sp>
        <p:nvSpPr>
          <p:cNvPr id="3" name="Content Placeholder 2">
            <a:extLst>
              <a:ext uri="{FF2B5EF4-FFF2-40B4-BE49-F238E27FC236}">
                <a16:creationId xmlns:a16="http://schemas.microsoft.com/office/drawing/2014/main" id="{FF5E79CA-5287-4F40-B031-6CE38A7E03B7}"/>
              </a:ext>
            </a:extLst>
          </p:cNvPr>
          <p:cNvSpPr>
            <a:spLocks noGrp="1"/>
          </p:cNvSpPr>
          <p:nvPr>
            <p:ph idx="1"/>
          </p:nvPr>
        </p:nvSpPr>
        <p:spPr/>
        <p:txBody>
          <a:bodyPr/>
          <a:lstStyle/>
          <a:p>
            <a:r>
              <a:rPr lang="en-GB" dirty="0"/>
              <a:t>Management Style is “The method of leadership that an administrator usually employs when running a business” Business Dictionary (2018).</a:t>
            </a:r>
          </a:p>
          <a:p>
            <a:r>
              <a:rPr lang="en-GB" dirty="0"/>
              <a:t>“Apple is an example for managements, which has probably all the approaches to management” </a:t>
            </a:r>
            <a:r>
              <a:rPr lang="en-GB" dirty="0" err="1"/>
              <a:t>Adit</a:t>
            </a:r>
            <a:r>
              <a:rPr lang="en-GB" dirty="0"/>
              <a:t> </a:t>
            </a:r>
            <a:r>
              <a:rPr lang="en-GB" dirty="0" err="1"/>
              <a:t>Shamanur</a:t>
            </a:r>
            <a:r>
              <a:rPr lang="en-GB" dirty="0"/>
              <a:t> (2015)</a:t>
            </a:r>
          </a:p>
          <a:p>
            <a:r>
              <a:rPr lang="en-GB" dirty="0"/>
              <a:t>Apple are required to use the Classical, Human Relations, Systems and Contingency styles of management as each are used within different areas of the company and at different times. </a:t>
            </a:r>
          </a:p>
        </p:txBody>
      </p:sp>
    </p:spTree>
    <p:extLst>
      <p:ext uri="{BB962C8B-B14F-4D97-AF65-F5344CB8AC3E}">
        <p14:creationId xmlns:p14="http://schemas.microsoft.com/office/powerpoint/2010/main" val="6511715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E6E3E-438F-4139-BC87-E102500FD9AC}"/>
              </a:ext>
            </a:extLst>
          </p:cNvPr>
          <p:cNvSpPr>
            <a:spLocks noGrp="1"/>
          </p:cNvSpPr>
          <p:nvPr>
            <p:ph type="title"/>
          </p:nvPr>
        </p:nvSpPr>
        <p:spPr/>
        <p:txBody>
          <a:bodyPr/>
          <a:lstStyle/>
          <a:p>
            <a:r>
              <a:rPr lang="en-GB" dirty="0"/>
              <a:t>Corporate Social Responsibility </a:t>
            </a:r>
          </a:p>
        </p:txBody>
      </p:sp>
      <p:sp>
        <p:nvSpPr>
          <p:cNvPr id="3" name="Content Placeholder 2">
            <a:extLst>
              <a:ext uri="{FF2B5EF4-FFF2-40B4-BE49-F238E27FC236}">
                <a16:creationId xmlns:a16="http://schemas.microsoft.com/office/drawing/2014/main" id="{90744AB6-89BD-4F38-A296-28CDB8FD5E0A}"/>
              </a:ext>
            </a:extLst>
          </p:cNvPr>
          <p:cNvSpPr>
            <a:spLocks noGrp="1"/>
          </p:cNvSpPr>
          <p:nvPr>
            <p:ph idx="1"/>
          </p:nvPr>
        </p:nvSpPr>
        <p:spPr/>
        <p:txBody>
          <a:bodyPr/>
          <a:lstStyle/>
          <a:p>
            <a:r>
              <a:rPr lang="en-GB" dirty="0"/>
              <a:t>“A company's sense of responsibility towards the community and environment in which it operates” Business Dictionary (2018).</a:t>
            </a:r>
          </a:p>
          <a:p>
            <a:r>
              <a:rPr lang="en-GB" dirty="0"/>
              <a:t>Corporate Social Responsibility can benefit companies as it gives them a good image in the eye of the public</a:t>
            </a:r>
          </a:p>
          <a:p>
            <a:r>
              <a:rPr lang="en-GB" dirty="0"/>
              <a:t>Can increase customer base as more people support the work the company does towards CSR</a:t>
            </a:r>
          </a:p>
          <a:p>
            <a:r>
              <a:rPr lang="en-GB" dirty="0"/>
              <a:t>Apples ‘Global Volunteer Program’ was launched in 2011.</a:t>
            </a:r>
          </a:p>
          <a:p>
            <a:r>
              <a:rPr lang="en-GB" dirty="0"/>
              <a:t>“Apple enforces The Supplier Code of Conduct that is claimed to be the toughest in the electronic industry” John </a:t>
            </a:r>
            <a:r>
              <a:rPr lang="en-GB" dirty="0" err="1"/>
              <a:t>Dudovskiy</a:t>
            </a:r>
            <a:r>
              <a:rPr lang="en-GB" dirty="0"/>
              <a:t> (2018).</a:t>
            </a:r>
          </a:p>
          <a:p>
            <a:endParaRPr lang="en-GB" dirty="0"/>
          </a:p>
        </p:txBody>
      </p:sp>
    </p:spTree>
    <p:extLst>
      <p:ext uri="{BB962C8B-B14F-4D97-AF65-F5344CB8AC3E}">
        <p14:creationId xmlns:p14="http://schemas.microsoft.com/office/powerpoint/2010/main" val="1911332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94E54-31D8-4D09-8853-A5E4B22AA28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3C54ADA-0039-4659-BD0D-AC1E027DEB4B}"/>
              </a:ext>
            </a:extLst>
          </p:cNvPr>
          <p:cNvSpPr>
            <a:spLocks noGrp="1"/>
          </p:cNvSpPr>
          <p:nvPr>
            <p:ph idx="1"/>
          </p:nvPr>
        </p:nvSpPr>
        <p:spPr/>
        <p:txBody>
          <a:bodyPr>
            <a:normAutofit fontScale="92500" lnSpcReduction="20000"/>
          </a:bodyPr>
          <a:lstStyle/>
          <a:p>
            <a:r>
              <a:rPr lang="en-GB" dirty="0"/>
              <a:t>Apple (February, 2018) </a:t>
            </a:r>
            <a:r>
              <a:rPr lang="en-GB" i="1" dirty="0"/>
              <a:t>Apple Reports First Quarter Results </a:t>
            </a:r>
            <a:r>
              <a:rPr lang="en-GB" dirty="0"/>
              <a:t>(Online) Accessed on 20/12/18 Available at </a:t>
            </a:r>
            <a:r>
              <a:rPr lang="en-GB" dirty="0">
                <a:hlinkClick r:id="rId3"/>
              </a:rPr>
              <a:t>https://www.apple.com/newsroom/2018/02/apple-reports-first-quarter-results/</a:t>
            </a:r>
            <a:endParaRPr lang="en-GB" dirty="0"/>
          </a:p>
          <a:p>
            <a:r>
              <a:rPr lang="en-GB" dirty="0"/>
              <a:t>Pauline Meyer, </a:t>
            </a:r>
            <a:r>
              <a:rPr lang="en-GB" dirty="0" err="1"/>
              <a:t>Panmore</a:t>
            </a:r>
            <a:r>
              <a:rPr lang="en-GB" dirty="0"/>
              <a:t> Institute (January, 2017) </a:t>
            </a:r>
            <a:r>
              <a:rPr lang="en-GB" i="1" dirty="0"/>
              <a:t>Apples’ Generic Strategy &amp; Intensive Growth Strategies </a:t>
            </a:r>
            <a:r>
              <a:rPr lang="en-GB" dirty="0"/>
              <a:t>(Online) Accessed on 21/12/18 Available at </a:t>
            </a:r>
            <a:r>
              <a:rPr lang="en-GB" dirty="0">
                <a:hlinkClick r:id="rId4"/>
              </a:rPr>
              <a:t>http://panmore.com/apple-inc-generic-strategy-intensive-growth-strategies</a:t>
            </a:r>
            <a:r>
              <a:rPr lang="en-GB" dirty="0"/>
              <a:t> </a:t>
            </a:r>
          </a:p>
          <a:p>
            <a:r>
              <a:rPr lang="en-GB" dirty="0"/>
              <a:t>Business Dictionary (2018) </a:t>
            </a:r>
            <a:r>
              <a:rPr lang="en-GB" i="1" dirty="0"/>
              <a:t>Management Style </a:t>
            </a:r>
            <a:r>
              <a:rPr lang="en-GB" dirty="0"/>
              <a:t>(Online) Accessed on 21/12/18 Available at  </a:t>
            </a:r>
            <a:r>
              <a:rPr lang="en-GB" dirty="0">
                <a:hlinkClick r:id="rId5"/>
              </a:rPr>
              <a:t>http://www.businessdictionary.com/definition/management-style.html</a:t>
            </a:r>
            <a:endParaRPr lang="en-GB" dirty="0"/>
          </a:p>
          <a:p>
            <a:r>
              <a:rPr lang="en-GB" dirty="0" err="1"/>
              <a:t>Adit</a:t>
            </a:r>
            <a:r>
              <a:rPr lang="en-GB" dirty="0"/>
              <a:t> </a:t>
            </a:r>
            <a:r>
              <a:rPr lang="en-GB" dirty="0" err="1"/>
              <a:t>Shamanur</a:t>
            </a:r>
            <a:r>
              <a:rPr lang="en-GB" dirty="0"/>
              <a:t>, </a:t>
            </a:r>
            <a:r>
              <a:rPr lang="en-GB" dirty="0" err="1"/>
              <a:t>Slidshare</a:t>
            </a:r>
            <a:r>
              <a:rPr lang="en-GB" dirty="0"/>
              <a:t> (October, 2015) </a:t>
            </a:r>
            <a:r>
              <a:rPr lang="en-GB" i="1" dirty="0"/>
              <a:t>Management approach used by Apple </a:t>
            </a:r>
            <a:r>
              <a:rPr lang="en-GB" dirty="0"/>
              <a:t>(Online) Accessed on 21/12/18 Available at </a:t>
            </a:r>
            <a:r>
              <a:rPr lang="en-GB" dirty="0">
                <a:hlinkClick r:id="rId6"/>
              </a:rPr>
              <a:t>https://www.slideshare.net/AditShamanur/management-approach-used-by-apple</a:t>
            </a:r>
            <a:r>
              <a:rPr lang="en-GB" dirty="0"/>
              <a:t> </a:t>
            </a:r>
          </a:p>
        </p:txBody>
      </p:sp>
    </p:spTree>
    <p:extLst>
      <p:ext uri="{BB962C8B-B14F-4D97-AF65-F5344CB8AC3E}">
        <p14:creationId xmlns:p14="http://schemas.microsoft.com/office/powerpoint/2010/main" val="3456348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B7FB2-0EED-43AF-93CF-A937889EB95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FA128C4-8F00-467B-A27A-B23CC6554353}"/>
              </a:ext>
            </a:extLst>
          </p:cNvPr>
          <p:cNvSpPr>
            <a:spLocks noGrp="1"/>
          </p:cNvSpPr>
          <p:nvPr>
            <p:ph idx="1"/>
          </p:nvPr>
        </p:nvSpPr>
        <p:spPr/>
        <p:txBody>
          <a:bodyPr/>
          <a:lstStyle/>
          <a:p>
            <a:r>
              <a:rPr lang="en-GB" dirty="0"/>
              <a:t>Business Dictionary (2018) </a:t>
            </a:r>
            <a:r>
              <a:rPr lang="en-GB" i="1" dirty="0"/>
              <a:t>Corporate Social Responsibility </a:t>
            </a:r>
            <a:r>
              <a:rPr lang="en-GB" dirty="0"/>
              <a:t>(Online)Accessed on 21/12/18 Available at: </a:t>
            </a:r>
            <a:r>
              <a:rPr lang="en-GB" dirty="0">
                <a:hlinkClick r:id="rId3"/>
              </a:rPr>
              <a:t>http://www.businessdictionary.com/definition/corporate-social-responsibility.html</a:t>
            </a:r>
            <a:endParaRPr lang="en-GB" dirty="0"/>
          </a:p>
          <a:p>
            <a:r>
              <a:rPr lang="en-GB" dirty="0"/>
              <a:t>John </a:t>
            </a:r>
            <a:r>
              <a:rPr lang="en-GB" dirty="0" err="1"/>
              <a:t>Dudovskiy</a:t>
            </a:r>
            <a:r>
              <a:rPr lang="en-GB" dirty="0"/>
              <a:t>, Research Methodology (</a:t>
            </a:r>
            <a:r>
              <a:rPr lang="en-GB" dirty="0" err="1"/>
              <a:t>Janurary</a:t>
            </a:r>
            <a:r>
              <a:rPr lang="en-GB" dirty="0"/>
              <a:t>, 2018) </a:t>
            </a:r>
            <a:r>
              <a:rPr lang="en-GB" i="1" dirty="0"/>
              <a:t>Apple Corporate Social Responsibility </a:t>
            </a:r>
            <a:r>
              <a:rPr lang="en-GB" dirty="0"/>
              <a:t>(Online) Accessed on 21/12/18 Available at </a:t>
            </a:r>
            <a:r>
              <a:rPr lang="en-GB" dirty="0">
                <a:hlinkClick r:id="rId4"/>
              </a:rPr>
              <a:t>https://research-methodology.net/apple-corporate-social-responsibility-csr/</a:t>
            </a:r>
            <a:endParaRPr lang="en-GB" dirty="0"/>
          </a:p>
          <a:p>
            <a:r>
              <a:rPr lang="en-GB" dirty="0"/>
              <a:t>Apple (2011) </a:t>
            </a:r>
            <a:r>
              <a:rPr lang="en-GB" i="1" dirty="0"/>
              <a:t>Mission Statement </a:t>
            </a:r>
            <a:endParaRPr lang="en-GB" dirty="0"/>
          </a:p>
        </p:txBody>
      </p:sp>
    </p:spTree>
    <p:extLst>
      <p:ext uri="{BB962C8B-B14F-4D97-AF65-F5344CB8AC3E}">
        <p14:creationId xmlns:p14="http://schemas.microsoft.com/office/powerpoint/2010/main" val="35263167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1566</TotalTime>
  <Words>1619</Words>
  <Application>Microsoft Office PowerPoint</Application>
  <PresentationFormat>Widescreen</PresentationFormat>
  <Paragraphs>126</Paragraphs>
  <Slides>11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Ion</vt:lpstr>
      <vt:lpstr>Management Approaches: Apple</vt:lpstr>
      <vt:lpstr>About Apple</vt:lpstr>
      <vt:lpstr>Why is a Business Strategy important?</vt:lpstr>
      <vt:lpstr>Approach to Strategy</vt:lpstr>
      <vt:lpstr>SWOT Analysis of Apple</vt:lpstr>
      <vt:lpstr>PESTLE Analysis</vt:lpstr>
      <vt:lpstr>PowerPoint Presentation</vt:lpstr>
      <vt:lpstr>Approaches to organisation and management</vt:lpstr>
      <vt:lpstr>Corporate Social Responsibility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Approaches: Apple</dc:title>
  <dc:creator>Jordan Hitchcock (1808395)</dc:creator>
  <cp:lastModifiedBy>Jordan Hitchcock (1808395)</cp:lastModifiedBy>
  <cp:revision>20</cp:revision>
  <dcterms:created xsi:type="dcterms:W3CDTF">2018-12-20T21:24:17Z</dcterms:created>
  <dcterms:modified xsi:type="dcterms:W3CDTF">2018-12-21T23:32:11Z</dcterms:modified>
</cp:coreProperties>
</file>