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sldIdLst>
    <p:sldId id="263" r:id="rId5"/>
    <p:sldId id="261" r:id="rId6"/>
    <p:sldId id="260" r:id="rId7"/>
    <p:sldId id="258" r:id="rId8"/>
    <p:sldId id="259" r:id="rId9"/>
    <p:sldId id="264"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363E7A-AAD5-4044-AF7B-0CCC4F3CB9C4}" type="datetimeFigureOut">
              <a:rPr lang="en-GB" smtClean="0"/>
              <a:t>08/07/2024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D99E7A-6C4B-427F-89F7-8DF8C90861CA}" type="slidenum">
              <a:rPr lang="en-GB" smtClean="0"/>
              <a:t>‹#›</a:t>
            </a:fld>
            <a:endParaRPr lang="en-GB"/>
          </a:p>
        </p:txBody>
      </p:sp>
    </p:spTree>
    <p:extLst>
      <p:ext uri="{BB962C8B-B14F-4D97-AF65-F5344CB8AC3E}">
        <p14:creationId xmlns:p14="http://schemas.microsoft.com/office/powerpoint/2010/main" val="241698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Dementia affects the protein cells that is in the brain causing a degeneration of the brain that causes memory loss, reasoning, wandering, and able to manage </a:t>
            </a:r>
          </a:p>
          <a:p>
            <a:r>
              <a:rPr lang="en-GB" dirty="0"/>
              <a:t>their  continent needs, mood change and not able to remember things, </a:t>
            </a:r>
          </a:p>
        </p:txBody>
      </p:sp>
      <p:sp>
        <p:nvSpPr>
          <p:cNvPr id="4" name="Slide Number Placeholder 3"/>
          <p:cNvSpPr>
            <a:spLocks noGrp="1"/>
          </p:cNvSpPr>
          <p:nvPr>
            <p:ph type="sldNum" sz="quarter" idx="5"/>
          </p:nvPr>
        </p:nvSpPr>
        <p:spPr/>
        <p:txBody>
          <a:bodyPr/>
          <a:lstStyle/>
          <a:p>
            <a:fld id="{4DD99E7A-6C4B-427F-89F7-8DF8C90861CA}" type="slidenum">
              <a:rPr lang="en-GB" smtClean="0"/>
              <a:t>2</a:t>
            </a:fld>
            <a:endParaRPr lang="en-GB"/>
          </a:p>
        </p:txBody>
      </p:sp>
    </p:spTree>
    <p:extLst>
      <p:ext uri="{BB962C8B-B14F-4D97-AF65-F5344CB8AC3E}">
        <p14:creationId xmlns:p14="http://schemas.microsoft.com/office/powerpoint/2010/main" val="31856152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Telehealth technology used to support them in their different home with a care looking after them, Doctor can see them at distance and treat them, in case of any changes, to use video calls and devices, such as wearable device, clocks and alarms that support continued healthcare.</a:t>
            </a:r>
          </a:p>
        </p:txBody>
      </p:sp>
      <p:sp>
        <p:nvSpPr>
          <p:cNvPr id="4" name="Slide Number Placeholder 3"/>
          <p:cNvSpPr>
            <a:spLocks noGrp="1"/>
          </p:cNvSpPr>
          <p:nvPr>
            <p:ph type="sldNum" sz="quarter" idx="5"/>
          </p:nvPr>
        </p:nvSpPr>
        <p:spPr/>
        <p:txBody>
          <a:bodyPr/>
          <a:lstStyle/>
          <a:p>
            <a:fld id="{4DD99E7A-6C4B-427F-89F7-8DF8C90861CA}" type="slidenum">
              <a:rPr lang="en-GB" smtClean="0"/>
              <a:t>4</a:t>
            </a:fld>
            <a:endParaRPr lang="en-GB"/>
          </a:p>
        </p:txBody>
      </p:sp>
    </p:spTree>
    <p:extLst>
      <p:ext uri="{BB962C8B-B14F-4D97-AF65-F5344CB8AC3E}">
        <p14:creationId xmlns:p14="http://schemas.microsoft.com/office/powerpoint/2010/main" val="33125845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of person-centred approach was used in looking after them in the nursing setting, treat them with dignity and respect their wishes and preferences to improve their quality life. Holistic care was used involving the belief, spiritual, emotional, physical, culture on the resident.</a:t>
            </a:r>
          </a:p>
        </p:txBody>
      </p:sp>
      <p:sp>
        <p:nvSpPr>
          <p:cNvPr id="4" name="Slide Number Placeholder 3"/>
          <p:cNvSpPr>
            <a:spLocks noGrp="1"/>
          </p:cNvSpPr>
          <p:nvPr>
            <p:ph type="sldNum" sz="quarter" idx="5"/>
          </p:nvPr>
        </p:nvSpPr>
        <p:spPr/>
        <p:txBody>
          <a:bodyPr/>
          <a:lstStyle/>
          <a:p>
            <a:fld id="{4DD99E7A-6C4B-427F-89F7-8DF8C90861CA}" type="slidenum">
              <a:rPr lang="en-GB" smtClean="0"/>
              <a:t>5</a:t>
            </a:fld>
            <a:endParaRPr lang="en-GB"/>
          </a:p>
        </p:txBody>
      </p:sp>
    </p:spTree>
    <p:extLst>
      <p:ext uri="{BB962C8B-B14F-4D97-AF65-F5344CB8AC3E}">
        <p14:creationId xmlns:p14="http://schemas.microsoft.com/office/powerpoint/2010/main" val="20527090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AEDD8-6416-D76A-BA29-2262CDB6DE7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F18E6CE-95F3-C63F-DB72-F8BA496713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CB2C6AD-B185-91C2-9501-8C8FD2633691}"/>
              </a:ext>
            </a:extLst>
          </p:cNvPr>
          <p:cNvSpPr>
            <a:spLocks noGrp="1"/>
          </p:cNvSpPr>
          <p:nvPr>
            <p:ph type="dt" sz="half" idx="10"/>
          </p:nvPr>
        </p:nvSpPr>
        <p:spPr/>
        <p:txBody>
          <a:bodyPr/>
          <a:lstStyle/>
          <a:p>
            <a:fld id="{C98F66CF-5BD1-44AB-BF29-650DC6D91D4F}" type="datetimeFigureOut">
              <a:rPr lang="en-GB" smtClean="0"/>
              <a:t>08/07/2024</a:t>
            </a:fld>
            <a:endParaRPr lang="en-GB"/>
          </a:p>
        </p:txBody>
      </p:sp>
      <p:sp>
        <p:nvSpPr>
          <p:cNvPr id="5" name="Footer Placeholder 4">
            <a:extLst>
              <a:ext uri="{FF2B5EF4-FFF2-40B4-BE49-F238E27FC236}">
                <a16:creationId xmlns:a16="http://schemas.microsoft.com/office/drawing/2014/main" id="{47D85A5C-53C7-55C6-7C22-A7024D5350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D959EA-1065-C1A5-FDC4-5CEAA8EE4440}"/>
              </a:ext>
            </a:extLst>
          </p:cNvPr>
          <p:cNvSpPr>
            <a:spLocks noGrp="1"/>
          </p:cNvSpPr>
          <p:nvPr>
            <p:ph type="sldNum" sz="quarter" idx="12"/>
          </p:nvPr>
        </p:nvSpPr>
        <p:spPr/>
        <p:txBody>
          <a:bodyPr/>
          <a:lstStyle/>
          <a:p>
            <a:fld id="{6EE9DA68-A982-4512-AAC3-83494662EC2F}" type="slidenum">
              <a:rPr lang="en-GB" smtClean="0"/>
              <a:t>‹#›</a:t>
            </a:fld>
            <a:endParaRPr lang="en-GB"/>
          </a:p>
        </p:txBody>
      </p:sp>
    </p:spTree>
    <p:extLst>
      <p:ext uri="{BB962C8B-B14F-4D97-AF65-F5344CB8AC3E}">
        <p14:creationId xmlns:p14="http://schemas.microsoft.com/office/powerpoint/2010/main" val="19154212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E4508-C034-B5C3-EDFD-CA844C76A2D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A515FC7-B95D-9082-6C9D-D4CBA710654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077B2D-0B5A-B426-9A3F-E2F3180B88CE}"/>
              </a:ext>
            </a:extLst>
          </p:cNvPr>
          <p:cNvSpPr>
            <a:spLocks noGrp="1"/>
          </p:cNvSpPr>
          <p:nvPr>
            <p:ph type="dt" sz="half" idx="10"/>
          </p:nvPr>
        </p:nvSpPr>
        <p:spPr/>
        <p:txBody>
          <a:bodyPr/>
          <a:lstStyle/>
          <a:p>
            <a:fld id="{C98F66CF-5BD1-44AB-BF29-650DC6D91D4F}" type="datetimeFigureOut">
              <a:rPr lang="en-GB" smtClean="0"/>
              <a:t>08/07/2024</a:t>
            </a:fld>
            <a:endParaRPr lang="en-GB"/>
          </a:p>
        </p:txBody>
      </p:sp>
      <p:sp>
        <p:nvSpPr>
          <p:cNvPr id="5" name="Footer Placeholder 4">
            <a:extLst>
              <a:ext uri="{FF2B5EF4-FFF2-40B4-BE49-F238E27FC236}">
                <a16:creationId xmlns:a16="http://schemas.microsoft.com/office/drawing/2014/main" id="{2914B075-4E88-053A-1F55-D03EF2574F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340624-62F9-6F4E-9770-DE243015EE65}"/>
              </a:ext>
            </a:extLst>
          </p:cNvPr>
          <p:cNvSpPr>
            <a:spLocks noGrp="1"/>
          </p:cNvSpPr>
          <p:nvPr>
            <p:ph type="sldNum" sz="quarter" idx="12"/>
          </p:nvPr>
        </p:nvSpPr>
        <p:spPr/>
        <p:txBody>
          <a:bodyPr/>
          <a:lstStyle/>
          <a:p>
            <a:fld id="{6EE9DA68-A982-4512-AAC3-83494662EC2F}" type="slidenum">
              <a:rPr lang="en-GB" smtClean="0"/>
              <a:t>‹#›</a:t>
            </a:fld>
            <a:endParaRPr lang="en-GB"/>
          </a:p>
        </p:txBody>
      </p:sp>
    </p:spTree>
    <p:extLst>
      <p:ext uri="{BB962C8B-B14F-4D97-AF65-F5344CB8AC3E}">
        <p14:creationId xmlns:p14="http://schemas.microsoft.com/office/powerpoint/2010/main" val="406857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1FF1E-8578-9081-8AE8-01D2657209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69A3B95-9F11-0B7F-FC66-4AEE236F731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BB0CFF0-78FB-86BC-0BA3-87DFC55ECF50}"/>
              </a:ext>
            </a:extLst>
          </p:cNvPr>
          <p:cNvSpPr>
            <a:spLocks noGrp="1"/>
          </p:cNvSpPr>
          <p:nvPr>
            <p:ph type="dt" sz="half" idx="10"/>
          </p:nvPr>
        </p:nvSpPr>
        <p:spPr/>
        <p:txBody>
          <a:bodyPr/>
          <a:lstStyle/>
          <a:p>
            <a:fld id="{C98F66CF-5BD1-44AB-BF29-650DC6D91D4F}" type="datetimeFigureOut">
              <a:rPr lang="en-GB" smtClean="0"/>
              <a:t>08/07/2024</a:t>
            </a:fld>
            <a:endParaRPr lang="en-GB"/>
          </a:p>
        </p:txBody>
      </p:sp>
      <p:sp>
        <p:nvSpPr>
          <p:cNvPr id="5" name="Footer Placeholder 4">
            <a:extLst>
              <a:ext uri="{FF2B5EF4-FFF2-40B4-BE49-F238E27FC236}">
                <a16:creationId xmlns:a16="http://schemas.microsoft.com/office/drawing/2014/main" id="{6F780CAA-B2E0-A4CF-9618-13F93CC7C2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92E65A-309C-766A-FE70-9EE386134260}"/>
              </a:ext>
            </a:extLst>
          </p:cNvPr>
          <p:cNvSpPr>
            <a:spLocks noGrp="1"/>
          </p:cNvSpPr>
          <p:nvPr>
            <p:ph type="sldNum" sz="quarter" idx="12"/>
          </p:nvPr>
        </p:nvSpPr>
        <p:spPr/>
        <p:txBody>
          <a:bodyPr/>
          <a:lstStyle/>
          <a:p>
            <a:fld id="{6EE9DA68-A982-4512-AAC3-83494662EC2F}" type="slidenum">
              <a:rPr lang="en-GB" smtClean="0"/>
              <a:t>‹#›</a:t>
            </a:fld>
            <a:endParaRPr lang="en-GB"/>
          </a:p>
        </p:txBody>
      </p:sp>
    </p:spTree>
    <p:extLst>
      <p:ext uri="{BB962C8B-B14F-4D97-AF65-F5344CB8AC3E}">
        <p14:creationId xmlns:p14="http://schemas.microsoft.com/office/powerpoint/2010/main" val="1499364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1E51-DA70-AD18-2010-F445AAB7D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D91EF60-D0E2-F1DF-C16C-7E2CCBD1487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255ACB5-ED80-A763-848E-1D87B8D2E98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9C428D3-6581-EFB1-3F07-D22AEDC469FC}"/>
              </a:ext>
            </a:extLst>
          </p:cNvPr>
          <p:cNvSpPr>
            <a:spLocks noGrp="1"/>
          </p:cNvSpPr>
          <p:nvPr>
            <p:ph type="dt" sz="half" idx="10"/>
          </p:nvPr>
        </p:nvSpPr>
        <p:spPr/>
        <p:txBody>
          <a:bodyPr/>
          <a:lstStyle/>
          <a:p>
            <a:fld id="{C98F66CF-5BD1-44AB-BF29-650DC6D91D4F}" type="datetimeFigureOut">
              <a:rPr lang="en-GB" smtClean="0"/>
              <a:t>08/07/2024</a:t>
            </a:fld>
            <a:endParaRPr lang="en-GB"/>
          </a:p>
        </p:txBody>
      </p:sp>
      <p:sp>
        <p:nvSpPr>
          <p:cNvPr id="6" name="Footer Placeholder 5">
            <a:extLst>
              <a:ext uri="{FF2B5EF4-FFF2-40B4-BE49-F238E27FC236}">
                <a16:creationId xmlns:a16="http://schemas.microsoft.com/office/drawing/2014/main" id="{E7C346DC-1402-9DB3-E9CD-C6FFEADAB0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10061C-9557-0089-98ED-6739D2B00D41}"/>
              </a:ext>
            </a:extLst>
          </p:cNvPr>
          <p:cNvSpPr>
            <a:spLocks noGrp="1"/>
          </p:cNvSpPr>
          <p:nvPr>
            <p:ph type="sldNum" sz="quarter" idx="12"/>
          </p:nvPr>
        </p:nvSpPr>
        <p:spPr/>
        <p:txBody>
          <a:bodyPr/>
          <a:lstStyle/>
          <a:p>
            <a:fld id="{6EE9DA68-A982-4512-AAC3-83494662EC2F}" type="slidenum">
              <a:rPr lang="en-GB" smtClean="0"/>
              <a:t>‹#›</a:t>
            </a:fld>
            <a:endParaRPr lang="en-GB"/>
          </a:p>
        </p:txBody>
      </p:sp>
    </p:spTree>
    <p:extLst>
      <p:ext uri="{BB962C8B-B14F-4D97-AF65-F5344CB8AC3E}">
        <p14:creationId xmlns:p14="http://schemas.microsoft.com/office/powerpoint/2010/main" val="10645928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EBD55-1CC8-2382-B8A5-36D0806F52E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4615A0C-9B33-8140-3FE4-EB4C9155A1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E23C232-C3E6-AA45-9A70-82558C7A0DF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81C067B-5842-7B94-A363-2F763D84C0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B229145-EFA1-2510-CBDF-0CE4F451E86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20CE24F-D9E3-5F5C-BFDC-EB5B0A550A18}"/>
              </a:ext>
            </a:extLst>
          </p:cNvPr>
          <p:cNvSpPr>
            <a:spLocks noGrp="1"/>
          </p:cNvSpPr>
          <p:nvPr>
            <p:ph type="dt" sz="half" idx="10"/>
          </p:nvPr>
        </p:nvSpPr>
        <p:spPr/>
        <p:txBody>
          <a:bodyPr/>
          <a:lstStyle/>
          <a:p>
            <a:fld id="{C98F66CF-5BD1-44AB-BF29-650DC6D91D4F}" type="datetimeFigureOut">
              <a:rPr lang="en-GB" smtClean="0"/>
              <a:t>08/07/2024</a:t>
            </a:fld>
            <a:endParaRPr lang="en-GB"/>
          </a:p>
        </p:txBody>
      </p:sp>
      <p:sp>
        <p:nvSpPr>
          <p:cNvPr id="8" name="Footer Placeholder 7">
            <a:extLst>
              <a:ext uri="{FF2B5EF4-FFF2-40B4-BE49-F238E27FC236}">
                <a16:creationId xmlns:a16="http://schemas.microsoft.com/office/drawing/2014/main" id="{6A9E52E0-FD55-6835-9CE1-4DFDBEA16C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FE568F8-CC04-9D30-9F94-DB036042C83D}"/>
              </a:ext>
            </a:extLst>
          </p:cNvPr>
          <p:cNvSpPr>
            <a:spLocks noGrp="1"/>
          </p:cNvSpPr>
          <p:nvPr>
            <p:ph type="sldNum" sz="quarter" idx="12"/>
          </p:nvPr>
        </p:nvSpPr>
        <p:spPr/>
        <p:txBody>
          <a:bodyPr/>
          <a:lstStyle/>
          <a:p>
            <a:fld id="{6EE9DA68-A982-4512-AAC3-83494662EC2F}" type="slidenum">
              <a:rPr lang="en-GB" smtClean="0"/>
              <a:t>‹#›</a:t>
            </a:fld>
            <a:endParaRPr lang="en-GB"/>
          </a:p>
        </p:txBody>
      </p:sp>
    </p:spTree>
    <p:extLst>
      <p:ext uri="{BB962C8B-B14F-4D97-AF65-F5344CB8AC3E}">
        <p14:creationId xmlns:p14="http://schemas.microsoft.com/office/powerpoint/2010/main" val="7922313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6AB78-4B5E-2D71-797C-765A561D023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D9641BF-9086-1178-C27D-8B35CDA57CD6}"/>
              </a:ext>
            </a:extLst>
          </p:cNvPr>
          <p:cNvSpPr>
            <a:spLocks noGrp="1"/>
          </p:cNvSpPr>
          <p:nvPr>
            <p:ph type="dt" sz="half" idx="10"/>
          </p:nvPr>
        </p:nvSpPr>
        <p:spPr/>
        <p:txBody>
          <a:bodyPr/>
          <a:lstStyle/>
          <a:p>
            <a:fld id="{C98F66CF-5BD1-44AB-BF29-650DC6D91D4F}" type="datetimeFigureOut">
              <a:rPr lang="en-GB" smtClean="0"/>
              <a:t>08/07/2024</a:t>
            </a:fld>
            <a:endParaRPr lang="en-GB"/>
          </a:p>
        </p:txBody>
      </p:sp>
      <p:sp>
        <p:nvSpPr>
          <p:cNvPr id="4" name="Footer Placeholder 3">
            <a:extLst>
              <a:ext uri="{FF2B5EF4-FFF2-40B4-BE49-F238E27FC236}">
                <a16:creationId xmlns:a16="http://schemas.microsoft.com/office/drawing/2014/main" id="{82DE3147-C252-4A77-9555-1D831BB7AD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B711C6-9EED-7D58-9189-FE71FC94D390}"/>
              </a:ext>
            </a:extLst>
          </p:cNvPr>
          <p:cNvSpPr>
            <a:spLocks noGrp="1"/>
          </p:cNvSpPr>
          <p:nvPr>
            <p:ph type="sldNum" sz="quarter" idx="12"/>
          </p:nvPr>
        </p:nvSpPr>
        <p:spPr/>
        <p:txBody>
          <a:bodyPr/>
          <a:lstStyle/>
          <a:p>
            <a:fld id="{6EE9DA68-A982-4512-AAC3-83494662EC2F}" type="slidenum">
              <a:rPr lang="en-GB" smtClean="0"/>
              <a:t>‹#›</a:t>
            </a:fld>
            <a:endParaRPr lang="en-GB"/>
          </a:p>
        </p:txBody>
      </p:sp>
    </p:spTree>
    <p:extLst>
      <p:ext uri="{BB962C8B-B14F-4D97-AF65-F5344CB8AC3E}">
        <p14:creationId xmlns:p14="http://schemas.microsoft.com/office/powerpoint/2010/main" val="3090260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717F3F-2779-E910-FFF0-9C65B98ACAEF}"/>
              </a:ext>
            </a:extLst>
          </p:cNvPr>
          <p:cNvSpPr>
            <a:spLocks noGrp="1"/>
          </p:cNvSpPr>
          <p:nvPr>
            <p:ph type="dt" sz="half" idx="10"/>
          </p:nvPr>
        </p:nvSpPr>
        <p:spPr/>
        <p:txBody>
          <a:bodyPr/>
          <a:lstStyle/>
          <a:p>
            <a:fld id="{C98F66CF-5BD1-44AB-BF29-650DC6D91D4F}" type="datetimeFigureOut">
              <a:rPr lang="en-GB" smtClean="0"/>
              <a:t>08/07/2024</a:t>
            </a:fld>
            <a:endParaRPr lang="en-GB"/>
          </a:p>
        </p:txBody>
      </p:sp>
      <p:sp>
        <p:nvSpPr>
          <p:cNvPr id="3" name="Footer Placeholder 2">
            <a:extLst>
              <a:ext uri="{FF2B5EF4-FFF2-40B4-BE49-F238E27FC236}">
                <a16:creationId xmlns:a16="http://schemas.microsoft.com/office/drawing/2014/main" id="{F6086BB5-5055-A35A-77B6-ECF6B0F001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51D5B97-7833-D29D-C3C7-920E35556FC9}"/>
              </a:ext>
            </a:extLst>
          </p:cNvPr>
          <p:cNvSpPr>
            <a:spLocks noGrp="1"/>
          </p:cNvSpPr>
          <p:nvPr>
            <p:ph type="sldNum" sz="quarter" idx="12"/>
          </p:nvPr>
        </p:nvSpPr>
        <p:spPr/>
        <p:txBody>
          <a:bodyPr/>
          <a:lstStyle/>
          <a:p>
            <a:fld id="{6EE9DA68-A982-4512-AAC3-83494662EC2F}" type="slidenum">
              <a:rPr lang="en-GB" smtClean="0"/>
              <a:t>‹#›</a:t>
            </a:fld>
            <a:endParaRPr lang="en-GB"/>
          </a:p>
        </p:txBody>
      </p:sp>
    </p:spTree>
    <p:extLst>
      <p:ext uri="{BB962C8B-B14F-4D97-AF65-F5344CB8AC3E}">
        <p14:creationId xmlns:p14="http://schemas.microsoft.com/office/powerpoint/2010/main" val="3765853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6AD66-A73A-8278-18FC-94BF754625A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390E321-5604-9FBE-CC71-8AF2E7E179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35F2183-3959-04E0-2EA0-CD4D16F4BC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962381-E48D-AE34-20E7-DA7AE1566264}"/>
              </a:ext>
            </a:extLst>
          </p:cNvPr>
          <p:cNvSpPr>
            <a:spLocks noGrp="1"/>
          </p:cNvSpPr>
          <p:nvPr>
            <p:ph type="dt" sz="half" idx="10"/>
          </p:nvPr>
        </p:nvSpPr>
        <p:spPr/>
        <p:txBody>
          <a:bodyPr/>
          <a:lstStyle/>
          <a:p>
            <a:fld id="{C98F66CF-5BD1-44AB-BF29-650DC6D91D4F}" type="datetimeFigureOut">
              <a:rPr lang="en-GB" smtClean="0"/>
              <a:t>08/07/2024</a:t>
            </a:fld>
            <a:endParaRPr lang="en-GB"/>
          </a:p>
        </p:txBody>
      </p:sp>
      <p:sp>
        <p:nvSpPr>
          <p:cNvPr id="6" name="Footer Placeholder 5">
            <a:extLst>
              <a:ext uri="{FF2B5EF4-FFF2-40B4-BE49-F238E27FC236}">
                <a16:creationId xmlns:a16="http://schemas.microsoft.com/office/drawing/2014/main" id="{CB5DC34A-ED3C-9A04-D002-02C04C4B9E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2A1064-86F8-A4ED-B4B4-CCC889860DFA}"/>
              </a:ext>
            </a:extLst>
          </p:cNvPr>
          <p:cNvSpPr>
            <a:spLocks noGrp="1"/>
          </p:cNvSpPr>
          <p:nvPr>
            <p:ph type="sldNum" sz="quarter" idx="12"/>
          </p:nvPr>
        </p:nvSpPr>
        <p:spPr/>
        <p:txBody>
          <a:bodyPr/>
          <a:lstStyle/>
          <a:p>
            <a:fld id="{6EE9DA68-A982-4512-AAC3-83494662EC2F}" type="slidenum">
              <a:rPr lang="en-GB" smtClean="0"/>
              <a:t>‹#›</a:t>
            </a:fld>
            <a:endParaRPr lang="en-GB"/>
          </a:p>
        </p:txBody>
      </p:sp>
    </p:spTree>
    <p:extLst>
      <p:ext uri="{BB962C8B-B14F-4D97-AF65-F5344CB8AC3E}">
        <p14:creationId xmlns:p14="http://schemas.microsoft.com/office/powerpoint/2010/main" val="386438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31619-1EA2-7064-3808-65718264AED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86E0BDC-7B19-5691-2E07-11081E5D4B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E6CCE8-A334-AC82-F681-4F178699AF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4C31AC3-9943-D21C-4B5C-3AFF709F0FBF}"/>
              </a:ext>
            </a:extLst>
          </p:cNvPr>
          <p:cNvSpPr>
            <a:spLocks noGrp="1"/>
          </p:cNvSpPr>
          <p:nvPr>
            <p:ph type="dt" sz="half" idx="10"/>
          </p:nvPr>
        </p:nvSpPr>
        <p:spPr/>
        <p:txBody>
          <a:bodyPr/>
          <a:lstStyle/>
          <a:p>
            <a:fld id="{C98F66CF-5BD1-44AB-BF29-650DC6D91D4F}" type="datetimeFigureOut">
              <a:rPr lang="en-GB" smtClean="0"/>
              <a:t>08/07/2024</a:t>
            </a:fld>
            <a:endParaRPr lang="en-GB"/>
          </a:p>
        </p:txBody>
      </p:sp>
      <p:sp>
        <p:nvSpPr>
          <p:cNvPr id="6" name="Footer Placeholder 5">
            <a:extLst>
              <a:ext uri="{FF2B5EF4-FFF2-40B4-BE49-F238E27FC236}">
                <a16:creationId xmlns:a16="http://schemas.microsoft.com/office/drawing/2014/main" id="{80FE429C-FB6D-842D-7CD0-935D71F0BC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612FE0-88D5-55FD-7518-2D4544C583FF}"/>
              </a:ext>
            </a:extLst>
          </p:cNvPr>
          <p:cNvSpPr>
            <a:spLocks noGrp="1"/>
          </p:cNvSpPr>
          <p:nvPr>
            <p:ph type="sldNum" sz="quarter" idx="12"/>
          </p:nvPr>
        </p:nvSpPr>
        <p:spPr/>
        <p:txBody>
          <a:bodyPr/>
          <a:lstStyle/>
          <a:p>
            <a:fld id="{6EE9DA68-A982-4512-AAC3-83494662EC2F}" type="slidenum">
              <a:rPr lang="en-GB" smtClean="0"/>
              <a:t>‹#›</a:t>
            </a:fld>
            <a:endParaRPr lang="en-GB"/>
          </a:p>
        </p:txBody>
      </p:sp>
    </p:spTree>
    <p:extLst>
      <p:ext uri="{BB962C8B-B14F-4D97-AF65-F5344CB8AC3E}">
        <p14:creationId xmlns:p14="http://schemas.microsoft.com/office/powerpoint/2010/main" val="1106159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1CBE0-6F9A-BD9C-1D91-947EB73780A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F1A35A1-8E4D-A40E-F9B1-698306526B8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5A8CAE-B9D0-6A67-F465-0730D7689F0D}"/>
              </a:ext>
            </a:extLst>
          </p:cNvPr>
          <p:cNvSpPr>
            <a:spLocks noGrp="1"/>
          </p:cNvSpPr>
          <p:nvPr>
            <p:ph type="dt" sz="half" idx="10"/>
          </p:nvPr>
        </p:nvSpPr>
        <p:spPr/>
        <p:txBody>
          <a:bodyPr/>
          <a:lstStyle/>
          <a:p>
            <a:fld id="{C98F66CF-5BD1-44AB-BF29-650DC6D91D4F}" type="datetimeFigureOut">
              <a:rPr lang="en-GB" smtClean="0"/>
              <a:t>08/07/2024</a:t>
            </a:fld>
            <a:endParaRPr lang="en-GB"/>
          </a:p>
        </p:txBody>
      </p:sp>
      <p:sp>
        <p:nvSpPr>
          <p:cNvPr id="5" name="Footer Placeholder 4">
            <a:extLst>
              <a:ext uri="{FF2B5EF4-FFF2-40B4-BE49-F238E27FC236}">
                <a16:creationId xmlns:a16="http://schemas.microsoft.com/office/drawing/2014/main" id="{C52098B1-9EF0-1FBF-C299-78453F3040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C51132-5C47-D4B6-21AD-BD1CE897EB1C}"/>
              </a:ext>
            </a:extLst>
          </p:cNvPr>
          <p:cNvSpPr>
            <a:spLocks noGrp="1"/>
          </p:cNvSpPr>
          <p:nvPr>
            <p:ph type="sldNum" sz="quarter" idx="12"/>
          </p:nvPr>
        </p:nvSpPr>
        <p:spPr/>
        <p:txBody>
          <a:bodyPr/>
          <a:lstStyle/>
          <a:p>
            <a:fld id="{6EE9DA68-A982-4512-AAC3-83494662EC2F}" type="slidenum">
              <a:rPr lang="en-GB" smtClean="0"/>
              <a:t>‹#›</a:t>
            </a:fld>
            <a:endParaRPr lang="en-GB"/>
          </a:p>
        </p:txBody>
      </p:sp>
    </p:spTree>
    <p:extLst>
      <p:ext uri="{BB962C8B-B14F-4D97-AF65-F5344CB8AC3E}">
        <p14:creationId xmlns:p14="http://schemas.microsoft.com/office/powerpoint/2010/main" val="1559774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1302D5-0722-8774-CEAE-D486511B64ED}"/>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F28CE46-106D-87CB-269D-B9494ABE811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F98B165-55F0-D11F-4860-C225C82C3FCD}"/>
              </a:ext>
            </a:extLst>
          </p:cNvPr>
          <p:cNvSpPr>
            <a:spLocks noGrp="1"/>
          </p:cNvSpPr>
          <p:nvPr>
            <p:ph type="dt" sz="half" idx="10"/>
          </p:nvPr>
        </p:nvSpPr>
        <p:spPr/>
        <p:txBody>
          <a:bodyPr/>
          <a:lstStyle/>
          <a:p>
            <a:fld id="{C98F66CF-5BD1-44AB-BF29-650DC6D91D4F}" type="datetimeFigureOut">
              <a:rPr lang="en-GB" smtClean="0"/>
              <a:t>08/07/2024</a:t>
            </a:fld>
            <a:endParaRPr lang="en-GB"/>
          </a:p>
        </p:txBody>
      </p:sp>
      <p:sp>
        <p:nvSpPr>
          <p:cNvPr id="5" name="Footer Placeholder 4">
            <a:extLst>
              <a:ext uri="{FF2B5EF4-FFF2-40B4-BE49-F238E27FC236}">
                <a16:creationId xmlns:a16="http://schemas.microsoft.com/office/drawing/2014/main" id="{EA47FFEF-A362-9C6D-E23B-0AE282DD81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6AD1E9-1C05-8846-B743-254C4675DA61}"/>
              </a:ext>
            </a:extLst>
          </p:cNvPr>
          <p:cNvSpPr>
            <a:spLocks noGrp="1"/>
          </p:cNvSpPr>
          <p:nvPr>
            <p:ph type="sldNum" sz="quarter" idx="12"/>
          </p:nvPr>
        </p:nvSpPr>
        <p:spPr/>
        <p:txBody>
          <a:bodyPr/>
          <a:lstStyle/>
          <a:p>
            <a:fld id="{6EE9DA68-A982-4512-AAC3-83494662EC2F}" type="slidenum">
              <a:rPr lang="en-GB" smtClean="0"/>
              <a:t>‹#›</a:t>
            </a:fld>
            <a:endParaRPr lang="en-GB"/>
          </a:p>
        </p:txBody>
      </p:sp>
    </p:spTree>
    <p:extLst>
      <p:ext uri="{BB962C8B-B14F-4D97-AF65-F5344CB8AC3E}">
        <p14:creationId xmlns:p14="http://schemas.microsoft.com/office/powerpoint/2010/main" val="1617688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E12E4A-DB6F-E78A-1A5F-378C560A9A2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FB306A4-BE6B-2464-FC12-EFF078E50C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EB613DB-7344-58A2-6D3F-1E0D6015870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98F66CF-5BD1-44AB-BF29-650DC6D91D4F}" type="datetimeFigureOut">
              <a:rPr lang="en-GB" smtClean="0"/>
              <a:t>08/07/2024</a:t>
            </a:fld>
            <a:endParaRPr lang="en-GB"/>
          </a:p>
        </p:txBody>
      </p:sp>
      <p:sp>
        <p:nvSpPr>
          <p:cNvPr id="5" name="Footer Placeholder 4">
            <a:extLst>
              <a:ext uri="{FF2B5EF4-FFF2-40B4-BE49-F238E27FC236}">
                <a16:creationId xmlns:a16="http://schemas.microsoft.com/office/drawing/2014/main" id="{30525A94-ED3C-8FB8-35A5-8FE1F541CE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8FCB56E-47D1-D940-58FE-922E6AC8A7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EE9DA68-A982-4512-AAC3-83494662EC2F}" type="slidenum">
              <a:rPr lang="en-GB" smtClean="0"/>
              <a:t>‹#›</a:t>
            </a:fld>
            <a:endParaRPr lang="en-GB"/>
          </a:p>
        </p:txBody>
      </p:sp>
    </p:spTree>
    <p:extLst>
      <p:ext uri="{BB962C8B-B14F-4D97-AF65-F5344CB8AC3E}">
        <p14:creationId xmlns:p14="http://schemas.microsoft.com/office/powerpoint/2010/main" val="40614945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0B592524-6E4B-8CB8-85E4-3DA9CABDD090}"/>
              </a:ext>
            </a:extLst>
          </p:cNvPr>
          <p:cNvSpPr txBox="1"/>
          <p:nvPr/>
        </p:nvSpPr>
        <p:spPr>
          <a:xfrm>
            <a:off x="1120690" y="2917370"/>
            <a:ext cx="10515600" cy="3644957"/>
          </a:xfrm>
          <a:prstGeom prst="rect">
            <a:avLst/>
          </a:prstGeom>
        </p:spPr>
        <p:txBody>
          <a:bodyPr vert="horz" lIns="91440" tIns="45720" rIns="91440" bIns="45720" rtlCol="0">
            <a:normAutofit lnSpcReduction="10000"/>
          </a:bodyPr>
          <a:lstStyle/>
          <a:p>
            <a:pPr>
              <a:lnSpc>
                <a:spcPct val="150000"/>
              </a:lnSpc>
              <a:spcAft>
                <a:spcPts val="600"/>
              </a:spcAft>
            </a:pPr>
            <a:r>
              <a:rPr lang="en-US" sz="3200" dirty="0"/>
              <a:t>Name: Bernice Nwagbo.</a:t>
            </a:r>
            <a:br>
              <a:rPr lang="en-US" sz="3200" dirty="0"/>
            </a:br>
            <a:r>
              <a:rPr lang="en-US" sz="3200" dirty="0"/>
              <a:t>Student ID: 2323240.</a:t>
            </a:r>
          </a:p>
          <a:p>
            <a:pPr>
              <a:lnSpc>
                <a:spcPct val="150000"/>
              </a:lnSpc>
              <a:spcAft>
                <a:spcPts val="600"/>
              </a:spcAft>
            </a:pPr>
            <a:r>
              <a:rPr lang="en-US" sz="3200" dirty="0"/>
              <a:t>Module Name: LCHS4005 Introduction to Health and Social Care.</a:t>
            </a:r>
            <a:br>
              <a:rPr lang="en-US" sz="3200" dirty="0"/>
            </a:br>
            <a:r>
              <a:rPr lang="en-US" sz="3200" dirty="0"/>
              <a:t>Lecturer: Rachel Cohen</a:t>
            </a:r>
            <a:r>
              <a:rPr lang="en-US" dirty="0"/>
              <a:t>.</a:t>
            </a:r>
          </a:p>
        </p:txBody>
      </p:sp>
      <p:pic>
        <p:nvPicPr>
          <p:cNvPr id="2" name="Picture 1">
            <a:extLst>
              <a:ext uri="{FF2B5EF4-FFF2-40B4-BE49-F238E27FC236}">
                <a16:creationId xmlns:a16="http://schemas.microsoft.com/office/drawing/2014/main" id="{4444C6F7-968E-66B8-CB97-C3C82167BD8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9712" y="275432"/>
            <a:ext cx="4192546" cy="1612118"/>
          </a:xfrm>
          <a:prstGeom prst="rect">
            <a:avLst/>
          </a:prstGeom>
          <a:noFill/>
        </p:spPr>
      </p:pic>
    </p:spTree>
    <p:extLst>
      <p:ext uri="{BB962C8B-B14F-4D97-AF65-F5344CB8AC3E}">
        <p14:creationId xmlns:p14="http://schemas.microsoft.com/office/powerpoint/2010/main" val="5892409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EA5137-41C1-5C6E-1932-102E224E4179}"/>
              </a:ext>
            </a:extLst>
          </p:cNvPr>
          <p:cNvSpPr>
            <a:spLocks noGrp="1"/>
          </p:cNvSpPr>
          <p:nvPr>
            <p:ph type="title"/>
          </p:nvPr>
        </p:nvSpPr>
        <p:spPr>
          <a:xfrm>
            <a:off x="589560" y="856180"/>
            <a:ext cx="5279408" cy="1128068"/>
          </a:xfrm>
        </p:spPr>
        <p:txBody>
          <a:bodyPr anchor="ctr">
            <a:normAutofit/>
          </a:bodyPr>
          <a:lstStyle/>
          <a:p>
            <a:r>
              <a:rPr lang="en-GB" sz="3700"/>
              <a:t>Introduction Dementia.</a:t>
            </a:r>
            <a:br>
              <a:rPr lang="en-GB" sz="3700"/>
            </a:br>
            <a:endParaRPr lang="en-GB" sz="3700"/>
          </a:p>
        </p:txBody>
      </p:sp>
      <p:grpSp>
        <p:nvGrpSpPr>
          <p:cNvPr id="1033"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960C32-B8C1-A531-1759-B4447FD94DE8}"/>
              </a:ext>
            </a:extLst>
          </p:cNvPr>
          <p:cNvSpPr>
            <a:spLocks noGrp="1"/>
          </p:cNvSpPr>
          <p:nvPr>
            <p:ph idx="1"/>
          </p:nvPr>
        </p:nvSpPr>
        <p:spPr>
          <a:xfrm>
            <a:off x="590719" y="2330505"/>
            <a:ext cx="5278066" cy="3979585"/>
          </a:xfrm>
        </p:spPr>
        <p:txBody>
          <a:bodyPr anchor="ctr">
            <a:normAutofit/>
          </a:bodyPr>
          <a:lstStyle/>
          <a:p>
            <a:r>
              <a:rPr lang="en-GB" sz="1700" dirty="0">
                <a:latin typeface="Arial" panose="020B0604020202020204" pitchFamily="34" charset="0"/>
                <a:cs typeface="Arial" panose="020B0604020202020204" pitchFamily="34" charset="0"/>
              </a:rPr>
              <a:t>Dementia is a disorder of the brain in which the person has cognitive impairment, with contributing factors such as serve head injuries, stroke, smoking, obesity, down syndrome and diseases. (WHO,2023).</a:t>
            </a:r>
          </a:p>
          <a:p>
            <a:r>
              <a:rPr lang="en-GB" sz="1700" dirty="0">
                <a:latin typeface="Arial" panose="020B0604020202020204" pitchFamily="34" charset="0"/>
                <a:cs typeface="Arial" panose="020B0604020202020204" pitchFamily="34" charset="0"/>
              </a:rPr>
              <a:t>It causes memory loss, speech impairment, judgement, thinking, social behaviour and the person may not be able to carry out  any activities of daily living. (WHO, 2023).</a:t>
            </a:r>
          </a:p>
          <a:p>
            <a:r>
              <a:rPr lang="en-GB" sz="1700" dirty="0">
                <a:latin typeface="Arial" panose="020B0604020202020204" pitchFamily="34" charset="0"/>
                <a:cs typeface="Arial" panose="020B0604020202020204" pitchFamily="34" charset="0"/>
              </a:rPr>
              <a:t>The onset can be between 30 to 65years of old which is called “Ealy onset” of dementia. Everyone’s experience is unique, and  the progress differs, women suffers it most than men. (Dementia UK, 2024).</a:t>
            </a:r>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What is dementia? Causes, symptoms and diagnosis. Dementia is an umbrella term for loss of memory and other abilities.">
            <a:extLst>
              <a:ext uri="{FF2B5EF4-FFF2-40B4-BE49-F238E27FC236}">
                <a16:creationId xmlns:a16="http://schemas.microsoft.com/office/drawing/2014/main" id="{34CDFFCF-6CB4-C891-8552-145B97D1762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02100" y="581892"/>
            <a:ext cx="3560079" cy="2518756"/>
          </a:xfrm>
          <a:prstGeom prst="rect">
            <a:avLst/>
          </a:prstGeom>
          <a:noFill/>
          <a:extLst>
            <a:ext uri="{909E8E84-426E-40DD-AFC4-6F175D3DCCD1}">
              <a14:hiddenFill xmlns:a14="http://schemas.microsoft.com/office/drawing/2010/main">
                <a:solidFill>
                  <a:srgbClr val="FFFFFF"/>
                </a:solidFill>
              </a14:hiddenFill>
            </a:ext>
          </a:extLst>
        </p:spPr>
      </p:pic>
      <p:sp>
        <p:nvSpPr>
          <p:cNvPr id="1043" name="Rectangle 1042">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auses Dementia and Know Early Signs ...">
            <a:extLst>
              <a:ext uri="{FF2B5EF4-FFF2-40B4-BE49-F238E27FC236}">
                <a16:creationId xmlns:a16="http://schemas.microsoft.com/office/drawing/2014/main" id="{5E929FD8-1A29-3F09-BF01-34934E23D8E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829006" y="3707894"/>
            <a:ext cx="2904402" cy="251875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76EA6C4-9068-76D2-6606-37528C1163AA}"/>
              </a:ext>
            </a:extLst>
          </p:cNvPr>
          <p:cNvSpPr txBox="1"/>
          <p:nvPr/>
        </p:nvSpPr>
        <p:spPr>
          <a:xfrm>
            <a:off x="3048000" y="3842658"/>
            <a:ext cx="4038600" cy="2318656"/>
          </a:xfrm>
          <a:prstGeom prst="rect">
            <a:avLst/>
          </a:prstGeom>
          <a:noFill/>
        </p:spPr>
        <p:txBody>
          <a:bodyPr wrap="square">
            <a:spAutoFit/>
          </a:bodyPr>
          <a:lstStyle/>
          <a:p>
            <a:endParaRPr lang="en-GB" dirty="0"/>
          </a:p>
        </p:txBody>
      </p:sp>
    </p:spTree>
    <p:extLst>
      <p:ext uri="{BB962C8B-B14F-4D97-AF65-F5344CB8AC3E}">
        <p14:creationId xmlns:p14="http://schemas.microsoft.com/office/powerpoint/2010/main" val="1059586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group of people sitting in a room&#10;&#10;Description automatically generated">
            <a:extLst>
              <a:ext uri="{FF2B5EF4-FFF2-40B4-BE49-F238E27FC236}">
                <a16:creationId xmlns:a16="http://schemas.microsoft.com/office/drawing/2014/main" id="{2167CFB9-36D7-11CF-CCA8-F8C84864F4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41053" y="1999008"/>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DF3E5D8-90CB-7CD8-9B2E-620D2CBD1BED}"/>
              </a:ext>
            </a:extLst>
          </p:cNvPr>
          <p:cNvSpPr>
            <a:spLocks noGrp="1"/>
          </p:cNvSpPr>
          <p:nvPr>
            <p:ph type="title"/>
          </p:nvPr>
        </p:nvSpPr>
        <p:spPr>
          <a:xfrm>
            <a:off x="838201" y="479493"/>
            <a:ext cx="5257800" cy="1325563"/>
          </a:xfrm>
        </p:spPr>
        <p:txBody>
          <a:bodyPr>
            <a:normAutofit/>
          </a:bodyPr>
          <a:lstStyle/>
          <a:p>
            <a:r>
              <a:rPr lang="en-GB"/>
              <a:t>Origins of Dementia.</a:t>
            </a:r>
            <a:br>
              <a:rPr lang="en-GB"/>
            </a:br>
            <a:endParaRPr lang="en-GB" dirty="0"/>
          </a:p>
        </p:txBody>
      </p:sp>
      <p:sp>
        <p:nvSpPr>
          <p:cNvPr id="3" name="Content Placeholder 2">
            <a:extLst>
              <a:ext uri="{FF2B5EF4-FFF2-40B4-BE49-F238E27FC236}">
                <a16:creationId xmlns:a16="http://schemas.microsoft.com/office/drawing/2014/main" id="{9523D103-E400-6881-48FC-D3D335189E39}"/>
              </a:ext>
            </a:extLst>
          </p:cNvPr>
          <p:cNvSpPr>
            <a:spLocks noGrp="1"/>
          </p:cNvSpPr>
          <p:nvPr>
            <p:ph idx="1"/>
          </p:nvPr>
        </p:nvSpPr>
        <p:spPr>
          <a:xfrm>
            <a:off x="729343" y="1186543"/>
            <a:ext cx="5693228" cy="5475514"/>
          </a:xfrm>
        </p:spPr>
        <p:txBody>
          <a:bodyPr>
            <a:normAutofit/>
          </a:bodyPr>
          <a:lstStyle/>
          <a:p>
            <a:r>
              <a:rPr lang="en-GB" sz="2000" dirty="0">
                <a:latin typeface="Arial" panose="020B0604020202020204" pitchFamily="34" charset="0"/>
                <a:cs typeface="Arial" panose="020B0604020202020204" pitchFamily="34" charset="0"/>
              </a:rPr>
              <a:t>The origin of Dementia comes from Latin word “demens” meaning out of mind, condition, that was related with a person with demon-possession, insanity and witch hunt. </a:t>
            </a:r>
          </a:p>
          <a:p>
            <a:r>
              <a:rPr lang="en-GB" sz="2000" dirty="0">
                <a:latin typeface="Arial" panose="020B0604020202020204" pitchFamily="34" charset="0"/>
                <a:cs typeface="Arial" panose="020B0604020202020204" pitchFamily="34" charset="0"/>
              </a:rPr>
              <a:t>It was associated to supernatural causes at about 14</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to 15</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centuries. (Sarah, 2024), and  there was no medical diagnosis nor medications given to them, no diagnostic tools like MRI,  PET, CT scan to confirm the illness. (NHS, 2023).</a:t>
            </a:r>
          </a:p>
          <a:p>
            <a:r>
              <a:rPr lang="en-GB" sz="2000" dirty="0">
                <a:latin typeface="Arial" panose="020B0604020202020204" pitchFamily="34" charset="0"/>
                <a:cs typeface="Arial" panose="020B0604020202020204" pitchFamily="34" charset="0"/>
              </a:rPr>
              <a:t>There were no treatment, admitted as a mental or lunatic asylum or in a  poorhouse together with those with mental illness. (Wolverton, 2023).</a:t>
            </a:r>
          </a:p>
          <a:p>
            <a:r>
              <a:rPr lang="en-GB" sz="2000" dirty="0">
                <a:latin typeface="Arial" panose="020B0604020202020204" pitchFamily="34" charset="0"/>
                <a:cs typeface="Arial" panose="020B0604020202020204" pitchFamily="34" charset="0"/>
              </a:rPr>
              <a:t>They were maltreated because no one understood what dementia was, they bear the stigma of mental impairment, (lack of knowledge). (NIH, 2024 ).</a:t>
            </a:r>
          </a:p>
          <a:p>
            <a:endParaRPr lang="en-GB" sz="1500" dirty="0"/>
          </a:p>
        </p:txBody>
      </p:sp>
    </p:spTree>
    <p:extLst>
      <p:ext uri="{BB962C8B-B14F-4D97-AF65-F5344CB8AC3E}">
        <p14:creationId xmlns:p14="http://schemas.microsoft.com/office/powerpoint/2010/main" val="13108350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57" name="Arc 205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DDDE96-FE2A-72E9-6521-9830BA4BEE72}"/>
              </a:ext>
            </a:extLst>
          </p:cNvPr>
          <p:cNvSpPr>
            <a:spLocks noGrp="1"/>
          </p:cNvSpPr>
          <p:nvPr>
            <p:ph type="title"/>
          </p:nvPr>
        </p:nvSpPr>
        <p:spPr>
          <a:xfrm>
            <a:off x="5894962" y="479493"/>
            <a:ext cx="5458838" cy="1325563"/>
          </a:xfrm>
        </p:spPr>
        <p:txBody>
          <a:bodyPr>
            <a:normAutofit/>
          </a:bodyPr>
          <a:lstStyle/>
          <a:p>
            <a:r>
              <a:rPr lang="en-GB" sz="3400"/>
              <a:t>How Dementia is at present.</a:t>
            </a:r>
            <a:br>
              <a:rPr lang="en-GB" sz="3400"/>
            </a:br>
            <a:endParaRPr lang="en-GB" sz="3400"/>
          </a:p>
        </p:txBody>
      </p:sp>
      <p:sp>
        <p:nvSpPr>
          <p:cNvPr id="2059" name="Freeform: Shape 205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Gene APOE4 causes Alzheimers disease in humans and a fix has been created |  NextBigFuture.com">
            <a:extLst>
              <a:ext uri="{FF2B5EF4-FFF2-40B4-BE49-F238E27FC236}">
                <a16:creationId xmlns:a16="http://schemas.microsoft.com/office/drawing/2014/main" id="{7A17BDA5-870E-1C17-89D2-1DC6A91F74E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1674709"/>
            <a:ext cx="4777381" cy="333883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191EA64-7713-1E89-5D41-1D7EAFA1A48C}"/>
              </a:ext>
            </a:extLst>
          </p:cNvPr>
          <p:cNvSpPr>
            <a:spLocks noGrp="1"/>
          </p:cNvSpPr>
          <p:nvPr>
            <p:ph idx="1"/>
          </p:nvPr>
        </p:nvSpPr>
        <p:spPr>
          <a:xfrm>
            <a:off x="5584371" y="1132114"/>
            <a:ext cx="5769429" cy="5551715"/>
          </a:xfrm>
        </p:spPr>
        <p:txBody>
          <a:bodyPr>
            <a:normAutofit/>
          </a:bodyPr>
          <a:lstStyle/>
          <a:p>
            <a:r>
              <a:rPr lang="en-GB" sz="2000" dirty="0">
                <a:latin typeface="Arial" panose="020B0604020202020204" pitchFamily="34" charset="0"/>
                <a:cs typeface="Arial" panose="020B0604020202020204" pitchFamily="34" charset="0"/>
              </a:rPr>
              <a:t>Introduction of technology to be able to make diagnosis on time  like CT head scan, PET and MRI, (NIH, 2024)</a:t>
            </a:r>
          </a:p>
          <a:p>
            <a:r>
              <a:rPr lang="en-GB" sz="2000" dirty="0">
                <a:latin typeface="Arial" panose="020B0604020202020204" pitchFamily="34" charset="0"/>
                <a:cs typeface="Arial" panose="020B0604020202020204" pitchFamily="34" charset="0"/>
              </a:rPr>
              <a:t>Professional start doing research into the brain and nervous system, to find out that there are different types of dementia like Alzheimer’s disease which is the commonest type. Vascular, Lewy body, Frontotemporal, Mixed Dementia. (Family caregivers, 2022)</a:t>
            </a:r>
          </a:p>
          <a:p>
            <a:r>
              <a:rPr lang="en-GB" sz="2000" dirty="0">
                <a:latin typeface="Arial" panose="020B0604020202020204" pitchFamily="34" charset="0"/>
                <a:cs typeface="Arial" panose="020B0604020202020204" pitchFamily="34" charset="0"/>
              </a:rPr>
              <a:t>Medical management and treatment to improve quality of life for Dementia people such as Memantine, Donepezil, Rivastigmine and Galantamine. ( Alzheimer’ Society, 2023 ). In addition, fighting for their right and to remove the stigma.</a:t>
            </a:r>
          </a:p>
          <a:p>
            <a:r>
              <a:rPr lang="en-GB" sz="2000" dirty="0">
                <a:latin typeface="Arial" panose="020B0604020202020204" pitchFamily="34" charset="0"/>
                <a:cs typeface="Arial" panose="020B0604020202020204" pitchFamily="34" charset="0"/>
              </a:rPr>
              <a:t>Use of Telehealth home support during COVID-19, which was used for those that are not able to go the hospital because of social distances.</a:t>
            </a:r>
          </a:p>
          <a:p>
            <a:endParaRPr lang="en-GB" sz="2000" dirty="0">
              <a:latin typeface="Arial" panose="020B0604020202020204" pitchFamily="34" charset="0"/>
              <a:cs typeface="Arial" panose="020B0604020202020204" pitchFamily="34" charset="0"/>
            </a:endParaRPr>
          </a:p>
          <a:p>
            <a:endParaRPr lang="en-GB" sz="1500" dirty="0"/>
          </a:p>
          <a:p>
            <a:endParaRPr lang="en-GB" sz="1500" dirty="0"/>
          </a:p>
          <a:p>
            <a:endParaRPr lang="en-GB" sz="1500" dirty="0"/>
          </a:p>
          <a:p>
            <a:endParaRPr lang="en-GB" sz="1500" dirty="0"/>
          </a:p>
        </p:txBody>
      </p:sp>
    </p:spTree>
    <p:extLst>
      <p:ext uri="{BB962C8B-B14F-4D97-AF65-F5344CB8AC3E}">
        <p14:creationId xmlns:p14="http://schemas.microsoft.com/office/powerpoint/2010/main" val="3300377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075C6C-AC86-34DF-0613-9319C20A860D}"/>
              </a:ext>
            </a:extLst>
          </p:cNvPr>
          <p:cNvSpPr>
            <a:spLocks noGrp="1"/>
          </p:cNvSpPr>
          <p:nvPr>
            <p:ph type="title"/>
          </p:nvPr>
        </p:nvSpPr>
        <p:spPr>
          <a:xfrm>
            <a:off x="804672" y="98659"/>
            <a:ext cx="4977976" cy="1562059"/>
          </a:xfrm>
        </p:spPr>
        <p:txBody>
          <a:bodyPr>
            <a:normAutofit/>
          </a:bodyPr>
          <a:lstStyle/>
          <a:p>
            <a:r>
              <a:rPr lang="en-GB" sz="3300" dirty="0">
                <a:solidFill>
                  <a:schemeClr val="tx2"/>
                </a:solidFill>
              </a:rPr>
              <a:t>How development has aided healthcare service in the community.</a:t>
            </a:r>
          </a:p>
        </p:txBody>
      </p:sp>
      <p:sp>
        <p:nvSpPr>
          <p:cNvPr id="3" name="Content Placeholder 2">
            <a:extLst>
              <a:ext uri="{FF2B5EF4-FFF2-40B4-BE49-F238E27FC236}">
                <a16:creationId xmlns:a16="http://schemas.microsoft.com/office/drawing/2014/main" id="{0F0CE72F-E3C0-B5FD-A6B7-96585DE4F7C6}"/>
              </a:ext>
            </a:extLst>
          </p:cNvPr>
          <p:cNvSpPr>
            <a:spLocks noGrp="1"/>
          </p:cNvSpPr>
          <p:nvPr>
            <p:ph idx="1"/>
          </p:nvPr>
        </p:nvSpPr>
        <p:spPr>
          <a:xfrm>
            <a:off x="272144" y="1452456"/>
            <a:ext cx="7000164" cy="4908673"/>
          </a:xfrm>
        </p:spPr>
        <p:txBody>
          <a:bodyPr anchor="ctr">
            <a:noAutofit/>
          </a:bodyPr>
          <a:lstStyle/>
          <a:p>
            <a:r>
              <a:rPr lang="en-GB" sz="1800" dirty="0">
                <a:solidFill>
                  <a:schemeClr val="tx2"/>
                </a:solidFill>
                <a:latin typeface="Arial" panose="020B0604020202020204" pitchFamily="34" charset="0"/>
                <a:cs typeface="Arial" panose="020B0604020202020204" pitchFamily="34" charset="0"/>
              </a:rPr>
              <a:t>Care homes were built for the dementia people to have a place to live in and nurses looking after them to promote their well-being. (</a:t>
            </a:r>
            <a:r>
              <a:rPr lang="en-GB" sz="1800" dirty="0" err="1">
                <a:solidFill>
                  <a:schemeClr val="tx2"/>
                </a:solidFill>
                <a:latin typeface="Arial" panose="020B0604020202020204" pitchFamily="34" charset="0"/>
                <a:cs typeface="Arial" panose="020B0604020202020204" pitchFamily="34" charset="0"/>
              </a:rPr>
              <a:t>Carehomeuk</a:t>
            </a:r>
            <a:r>
              <a:rPr lang="en-GB" sz="1800" dirty="0">
                <a:solidFill>
                  <a:schemeClr val="tx2"/>
                </a:solidFill>
                <a:latin typeface="Arial" panose="020B0604020202020204" pitchFamily="34" charset="0"/>
                <a:cs typeface="Arial" panose="020B0604020202020204" pitchFamily="34" charset="0"/>
              </a:rPr>
              <a:t>, 2024).</a:t>
            </a:r>
          </a:p>
          <a:p>
            <a:r>
              <a:rPr lang="en-GB" sz="1800" dirty="0">
                <a:solidFill>
                  <a:schemeClr val="tx2"/>
                </a:solidFill>
                <a:latin typeface="Arial" panose="020B0604020202020204" pitchFamily="34" charset="0"/>
                <a:cs typeface="Arial" panose="020B0604020202020204" pitchFamily="34" charset="0"/>
              </a:rPr>
              <a:t>Doctors were able to identify the predisposing factors such as, Brain injuries, Parkinson disease, Excess alcohol, Infection, Blood clot in the brain.</a:t>
            </a:r>
          </a:p>
          <a:p>
            <a:r>
              <a:rPr lang="en-GB" sz="1800" dirty="0">
                <a:solidFill>
                  <a:schemeClr val="tx2"/>
                </a:solidFill>
                <a:latin typeface="Arial" panose="020B0604020202020204" pitchFamily="34" charset="0"/>
                <a:cs typeface="Arial" panose="020B0604020202020204" pitchFamily="34" charset="0"/>
              </a:rPr>
              <a:t>Healthcare workers were employed to be looking after them, so that their care needs will be met and to support them. </a:t>
            </a:r>
          </a:p>
          <a:p>
            <a:r>
              <a:rPr lang="en-GB" sz="1800" dirty="0">
                <a:solidFill>
                  <a:schemeClr val="tx2"/>
                </a:solidFill>
                <a:latin typeface="Arial" panose="020B0604020202020204" pitchFamily="34" charset="0"/>
                <a:cs typeface="Arial" panose="020B0604020202020204" pitchFamily="34" charset="0"/>
              </a:rPr>
              <a:t>Introduction of legislations, to prevent abuse of staff and residents in the home,  Human Right Act 1998, Mental capacity Act 2005, Equality Act 2020 and Care Act 2014. ( Gov.UK, 2023).</a:t>
            </a:r>
          </a:p>
          <a:p>
            <a:r>
              <a:rPr lang="en-GB" sz="1800" dirty="0">
                <a:solidFill>
                  <a:schemeClr val="tx2"/>
                </a:solidFill>
                <a:latin typeface="Arial" panose="020B0604020202020204" pitchFamily="34" charset="0"/>
                <a:cs typeface="Arial" panose="020B0604020202020204" pitchFamily="34" charset="0"/>
              </a:rPr>
              <a:t>It is more of holistic integrated care models, care that is planned with mutual understanding, including all multidisciplinary teams and healthcare workers. Training in progress for patient and staff. ( NHS, 2023 ).</a:t>
            </a:r>
          </a:p>
        </p:txBody>
      </p:sp>
      <p:grpSp>
        <p:nvGrpSpPr>
          <p:cNvPr id="23" name="Group 22">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4" name="Freeform: Shape 23">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6" name="Graphic 15" descr="Hospital">
            <a:extLst>
              <a:ext uri="{FF2B5EF4-FFF2-40B4-BE49-F238E27FC236}">
                <a16:creationId xmlns:a16="http://schemas.microsoft.com/office/drawing/2014/main" id="{92A51D05-0225-E531-63A7-E488B589922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290359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4F2E2428-58BA-458D-AA54-05502E63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FEB38C0-94B6-DA3A-1E1D-6EDC8B362CB8}"/>
              </a:ext>
            </a:extLst>
          </p:cNvPr>
          <p:cNvSpPr>
            <a:spLocks noGrp="1"/>
          </p:cNvSpPr>
          <p:nvPr>
            <p:ph type="title"/>
          </p:nvPr>
        </p:nvSpPr>
        <p:spPr>
          <a:xfrm>
            <a:off x="1137034" y="174172"/>
            <a:ext cx="6881026" cy="1264618"/>
          </a:xfrm>
        </p:spPr>
        <p:txBody>
          <a:bodyPr>
            <a:normAutofit/>
          </a:bodyPr>
          <a:lstStyle/>
          <a:p>
            <a:r>
              <a:rPr lang="en-GB"/>
              <a:t>Conclusion</a:t>
            </a:r>
          </a:p>
        </p:txBody>
      </p:sp>
      <p:sp>
        <p:nvSpPr>
          <p:cNvPr id="3" name="Content Placeholder 2">
            <a:extLst>
              <a:ext uri="{FF2B5EF4-FFF2-40B4-BE49-F238E27FC236}">
                <a16:creationId xmlns:a16="http://schemas.microsoft.com/office/drawing/2014/main" id="{3BA4180D-362C-E8BF-8287-C5C230B50095}"/>
              </a:ext>
            </a:extLst>
          </p:cNvPr>
          <p:cNvSpPr>
            <a:spLocks noGrp="1"/>
          </p:cNvSpPr>
          <p:nvPr>
            <p:ph idx="1"/>
          </p:nvPr>
        </p:nvSpPr>
        <p:spPr>
          <a:xfrm>
            <a:off x="163286" y="1175658"/>
            <a:ext cx="8143649" cy="5508170"/>
          </a:xfrm>
        </p:spPr>
        <p:txBody>
          <a:bodyPr>
            <a:noAutofit/>
          </a:bodyPr>
          <a:lstStyle/>
          <a:p>
            <a:pPr marL="0" indent="0">
              <a:buNone/>
            </a:pPr>
            <a:r>
              <a:rPr lang="en-GB" dirty="0"/>
              <a:t>Dementia ancient misconception in the past and how they were maltreated has been changed. It is a disorder of the brain that affects the person’s behaviour and ability for the person to manage independently. At times they exhibit challenging behaviour.</a:t>
            </a:r>
          </a:p>
          <a:p>
            <a:pPr marL="0" indent="0">
              <a:buNone/>
            </a:pPr>
            <a:r>
              <a:rPr lang="en-GB" dirty="0"/>
              <a:t>At present people suffering from dementia are living in a care setting with support of healthcare and social care to render high quality  standard of care.</a:t>
            </a:r>
          </a:p>
          <a:p>
            <a:pPr marL="0" indent="0">
              <a:buNone/>
            </a:pPr>
            <a:r>
              <a:rPr lang="en-GB" dirty="0"/>
              <a:t>There care involves multidisciplinary team and other professionals working in partnership. Legislations in place to protect residents from any form of abuse and to support them. </a:t>
            </a:r>
          </a:p>
        </p:txBody>
      </p:sp>
      <p:pic>
        <p:nvPicPr>
          <p:cNvPr id="7" name="Graphic 6" descr="Brain in head">
            <a:extLst>
              <a:ext uri="{FF2B5EF4-FFF2-40B4-BE49-F238E27FC236}">
                <a16:creationId xmlns:a16="http://schemas.microsoft.com/office/drawing/2014/main" id="{68FCB899-A8DC-1A66-031B-62ED125E3F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95981" y="1990229"/>
            <a:ext cx="2906973" cy="2906973"/>
          </a:xfrm>
          <a:prstGeom prst="rect">
            <a:avLst/>
          </a:prstGeom>
        </p:spPr>
      </p:pic>
    </p:spTree>
    <p:extLst>
      <p:ext uri="{BB962C8B-B14F-4D97-AF65-F5344CB8AC3E}">
        <p14:creationId xmlns:p14="http://schemas.microsoft.com/office/powerpoint/2010/main" val="21295745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96810B0-546D-0B99-4872-E7E47E5A0892}"/>
              </a:ext>
            </a:extLst>
          </p:cNvPr>
          <p:cNvSpPr>
            <a:spLocks noGrp="1"/>
          </p:cNvSpPr>
          <p:nvPr>
            <p:ph type="title"/>
          </p:nvPr>
        </p:nvSpPr>
        <p:spPr>
          <a:xfrm>
            <a:off x="555710" y="359230"/>
            <a:ext cx="10395010" cy="947056"/>
          </a:xfrm>
        </p:spPr>
        <p:txBody>
          <a:bodyPr>
            <a:normAutofit/>
          </a:bodyPr>
          <a:lstStyle/>
          <a:p>
            <a:r>
              <a:rPr lang="en-GB" dirty="0"/>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2AC47CE-BF31-06A3-5DEA-8681556E7930}"/>
              </a:ext>
            </a:extLst>
          </p:cNvPr>
          <p:cNvSpPr>
            <a:spLocks noGrp="1"/>
          </p:cNvSpPr>
          <p:nvPr>
            <p:ph idx="1"/>
          </p:nvPr>
        </p:nvSpPr>
        <p:spPr>
          <a:xfrm>
            <a:off x="0" y="1023258"/>
            <a:ext cx="12094029" cy="5834741"/>
          </a:xfrm>
        </p:spPr>
        <p:txBody>
          <a:bodyPr>
            <a:normAutofit fontScale="25000" lnSpcReduction="20000"/>
          </a:bodyPr>
          <a:lstStyle/>
          <a:p>
            <a:pPr>
              <a:lnSpc>
                <a:spcPct val="170000"/>
              </a:lnSpc>
            </a:pPr>
            <a:r>
              <a:rPr lang="en-GB" sz="6400" b="0" i="0" dirty="0">
                <a:effectLst/>
                <a:highlight>
                  <a:srgbClr val="FBFBFB"/>
                </a:highlight>
                <a:latin typeface="Arial" panose="020B0604020202020204" pitchFamily="34" charset="0"/>
                <a:cs typeface="Arial" panose="020B0604020202020204" pitchFamily="34" charset="0"/>
              </a:rPr>
              <a:t>Alzheimer's Association (2020) </a:t>
            </a:r>
            <a:r>
              <a:rPr lang="en-GB" sz="6400" b="0" i="1" dirty="0">
                <a:effectLst/>
                <a:highlight>
                  <a:srgbClr val="FBFBFB"/>
                </a:highlight>
                <a:latin typeface="Arial" panose="020B0604020202020204" pitchFamily="34" charset="0"/>
                <a:cs typeface="Arial" panose="020B0604020202020204" pitchFamily="34" charset="0"/>
              </a:rPr>
              <a:t>Alzheimer's and Dementia</a:t>
            </a:r>
            <a:r>
              <a:rPr lang="en-GB" sz="6400" b="0" i="0" dirty="0">
                <a:effectLst/>
                <a:highlight>
                  <a:srgbClr val="FBFBFB"/>
                </a:highlight>
                <a:latin typeface="Arial" panose="020B0604020202020204" pitchFamily="34" charset="0"/>
                <a:cs typeface="Arial" panose="020B0604020202020204" pitchFamily="34" charset="0"/>
              </a:rPr>
              <a:t>. Available at: https://doi.org/10.1002/alz.12068 (Accessed: </a:t>
            </a:r>
            <a:r>
              <a:rPr lang="en-GB" sz="6400" dirty="0">
                <a:highlight>
                  <a:srgbClr val="FBFBFB"/>
                </a:highlight>
                <a:latin typeface="Arial" panose="020B0604020202020204" pitchFamily="34" charset="0"/>
                <a:cs typeface="Arial" panose="020B0604020202020204" pitchFamily="34" charset="0"/>
              </a:rPr>
              <a:t>30</a:t>
            </a:r>
            <a:r>
              <a:rPr lang="en-GB" sz="6400" b="0" i="0" dirty="0">
                <a:effectLst/>
                <a:highlight>
                  <a:srgbClr val="FBFBFB"/>
                </a:highlight>
                <a:latin typeface="Arial" panose="020B0604020202020204" pitchFamily="34" charset="0"/>
                <a:cs typeface="Arial" panose="020B0604020202020204" pitchFamily="34" charset="0"/>
              </a:rPr>
              <a:t> June 2024).</a:t>
            </a:r>
          </a:p>
          <a:p>
            <a:pPr algn="l">
              <a:lnSpc>
                <a:spcPct val="170000"/>
              </a:lnSpc>
            </a:pPr>
            <a:r>
              <a:rPr lang="en-GB" sz="6400" b="0" i="0" dirty="0">
                <a:solidFill>
                  <a:srgbClr val="333333"/>
                </a:solidFill>
                <a:effectLst/>
                <a:highlight>
                  <a:srgbClr val="FBFBFB"/>
                </a:highlight>
                <a:latin typeface="Arial" panose="020B0604020202020204" pitchFamily="34" charset="0"/>
                <a:cs typeface="Arial" panose="020B0604020202020204" pitchFamily="34" charset="0"/>
              </a:rPr>
              <a:t>Assal, F. (2015) 'Brain'. History of Dementia. Front </a:t>
            </a:r>
            <a:r>
              <a:rPr lang="en-GB" sz="6400" b="0" i="0" dirty="0" err="1">
                <a:solidFill>
                  <a:srgbClr val="333333"/>
                </a:solidFill>
                <a:effectLst/>
                <a:highlight>
                  <a:srgbClr val="FBFBFB"/>
                </a:highlight>
                <a:latin typeface="Arial" panose="020B0604020202020204" pitchFamily="34" charset="0"/>
                <a:cs typeface="Arial" panose="020B0604020202020204" pitchFamily="34" charset="0"/>
              </a:rPr>
              <a:t>Neurol</a:t>
            </a:r>
            <a:r>
              <a:rPr lang="en-GB" sz="6400" b="0" i="0" dirty="0">
                <a:solidFill>
                  <a:srgbClr val="333333"/>
                </a:solidFill>
                <a:effectLst/>
                <a:highlight>
                  <a:srgbClr val="FBFBFB"/>
                </a:highlight>
                <a:latin typeface="Arial" panose="020B0604020202020204" pitchFamily="34" charset="0"/>
                <a:cs typeface="Arial" panose="020B0604020202020204" pitchFamily="34" charset="0"/>
              </a:rPr>
              <a:t> </a:t>
            </a:r>
            <a:r>
              <a:rPr lang="en-GB" sz="6400" b="0" i="0" dirty="0" err="1">
                <a:solidFill>
                  <a:srgbClr val="333333"/>
                </a:solidFill>
                <a:effectLst/>
                <a:highlight>
                  <a:srgbClr val="FBFBFB"/>
                </a:highlight>
                <a:latin typeface="Arial" panose="020B0604020202020204" pitchFamily="34" charset="0"/>
                <a:cs typeface="Arial" panose="020B0604020202020204" pitchFamily="34" charset="0"/>
              </a:rPr>
              <a:t>Neurosci</a:t>
            </a:r>
            <a:r>
              <a:rPr lang="en-GB" sz="6400" b="0" i="0" dirty="0">
                <a:solidFill>
                  <a:srgbClr val="333333"/>
                </a:solidFill>
                <a:effectLst/>
                <a:highlight>
                  <a:srgbClr val="FBFBFB"/>
                </a:highlight>
                <a:latin typeface="Arial" panose="020B0604020202020204" pitchFamily="34" charset="0"/>
                <a:cs typeface="Arial" panose="020B0604020202020204" pitchFamily="34" charset="0"/>
              </a:rPr>
              <a:t>.</a:t>
            </a:r>
            <a:r>
              <a:rPr lang="en-GB" sz="6400" b="0" i="1" dirty="0">
                <a:solidFill>
                  <a:srgbClr val="333333"/>
                </a:solidFill>
                <a:effectLst/>
                <a:highlight>
                  <a:srgbClr val="FBFBFB"/>
                </a:highlight>
                <a:latin typeface="Arial" panose="020B0604020202020204" pitchFamily="34" charset="0"/>
                <a:cs typeface="Arial" panose="020B0604020202020204" pitchFamily="34" charset="0"/>
              </a:rPr>
              <a:t> </a:t>
            </a:r>
            <a:r>
              <a:rPr lang="en-GB" sz="6400" b="0" i="0" dirty="0">
                <a:solidFill>
                  <a:srgbClr val="333333"/>
                </a:solidFill>
                <a:effectLst/>
                <a:highlight>
                  <a:srgbClr val="FBFBFB"/>
                </a:highlight>
                <a:latin typeface="Arial" panose="020B0604020202020204" pitchFamily="34" charset="0"/>
                <a:cs typeface="Arial" panose="020B0604020202020204" pitchFamily="34" charset="0"/>
              </a:rPr>
              <a:t>, Volume </a:t>
            </a:r>
            <a:r>
              <a:rPr lang="en-GB" sz="6400" b="0" i="0" dirty="0">
                <a:solidFill>
                  <a:srgbClr val="5B616B"/>
                </a:solidFill>
                <a:effectLst/>
                <a:highlight>
                  <a:srgbClr val="FFFFFF"/>
                </a:highlight>
                <a:latin typeface="Arial" panose="020B0604020202020204" pitchFamily="34" charset="0"/>
                <a:cs typeface="Arial" panose="020B0604020202020204" pitchFamily="34" charset="0"/>
              </a:rPr>
              <a:t>2019:44:118-126. </a:t>
            </a:r>
            <a:r>
              <a:rPr lang="en-GB" sz="6400" b="0" i="0" dirty="0">
                <a:solidFill>
                  <a:srgbClr val="212121"/>
                </a:solidFill>
                <a:effectLst/>
                <a:highlight>
                  <a:srgbClr val="FFFFFF"/>
                </a:highlight>
                <a:latin typeface="Arial" panose="020B0604020202020204" pitchFamily="34" charset="0"/>
                <a:cs typeface="Arial" panose="020B0604020202020204" pitchFamily="34" charset="0"/>
              </a:rPr>
              <a:t> </a:t>
            </a:r>
            <a:r>
              <a:rPr lang="en-GB" sz="6400" b="0" i="0" dirty="0" err="1">
                <a:solidFill>
                  <a:srgbClr val="5B616B"/>
                </a:solidFill>
                <a:effectLst/>
                <a:highlight>
                  <a:srgbClr val="FFFFFF"/>
                </a:highlight>
                <a:latin typeface="Arial" panose="020B0604020202020204" pitchFamily="34" charset="0"/>
                <a:cs typeface="Arial" panose="020B0604020202020204" pitchFamily="34" charset="0"/>
              </a:rPr>
              <a:t>doi</a:t>
            </a:r>
            <a:r>
              <a:rPr lang="en-GB" sz="6400" b="0" i="0" dirty="0">
                <a:solidFill>
                  <a:srgbClr val="5B616B"/>
                </a:solidFill>
                <a:effectLst/>
                <a:highlight>
                  <a:srgbClr val="FFFFFF"/>
                </a:highlight>
                <a:latin typeface="Arial" panose="020B0604020202020204" pitchFamily="34" charset="0"/>
                <a:cs typeface="Arial" panose="020B0604020202020204" pitchFamily="34" charset="0"/>
              </a:rPr>
              <a:t>: 10.1159/000494959.</a:t>
            </a:r>
            <a:r>
              <a:rPr lang="en-GB" sz="6400" b="0" i="0" dirty="0">
                <a:solidFill>
                  <a:srgbClr val="212121"/>
                </a:solidFill>
                <a:effectLst/>
                <a:highlight>
                  <a:srgbClr val="FFFFFF"/>
                </a:highlight>
                <a:latin typeface="Arial" panose="020B0604020202020204" pitchFamily="34" charset="0"/>
                <a:cs typeface="Arial" panose="020B0604020202020204" pitchFamily="34" charset="0"/>
              </a:rPr>
              <a:t> </a:t>
            </a:r>
            <a:r>
              <a:rPr lang="en-GB" sz="6400" b="0" i="0" dirty="0" err="1">
                <a:solidFill>
                  <a:srgbClr val="5B616B"/>
                </a:solidFill>
                <a:effectLst/>
                <a:highlight>
                  <a:srgbClr val="FFFFFF"/>
                </a:highlight>
                <a:latin typeface="Arial" panose="020B0604020202020204" pitchFamily="34" charset="0"/>
                <a:cs typeface="Arial" panose="020B0604020202020204" pitchFamily="34" charset="0"/>
              </a:rPr>
              <a:t>Epub</a:t>
            </a:r>
            <a:r>
              <a:rPr lang="en-GB" sz="6400" b="0" i="0" dirty="0">
                <a:solidFill>
                  <a:srgbClr val="5B616B"/>
                </a:solidFill>
                <a:effectLst/>
                <a:highlight>
                  <a:srgbClr val="FFFFFF"/>
                </a:highlight>
                <a:latin typeface="Arial" panose="020B0604020202020204" pitchFamily="34" charset="0"/>
                <a:cs typeface="Arial" panose="020B0604020202020204" pitchFamily="34" charset="0"/>
              </a:rPr>
              <a:t> 2019 Apr 30.</a:t>
            </a:r>
            <a:r>
              <a:rPr lang="en-GB" sz="6400" b="0" i="0" dirty="0">
                <a:solidFill>
                  <a:srgbClr val="333333"/>
                </a:solidFill>
                <a:effectLst/>
                <a:highlight>
                  <a:srgbClr val="FBFBFB"/>
                </a:highlight>
                <a:latin typeface="Arial" panose="020B0604020202020204" pitchFamily="34" charset="0"/>
                <a:cs typeface="Arial" panose="020B0604020202020204" pitchFamily="34" charset="0"/>
              </a:rPr>
              <a:t> ]. Available at: https://pubmed ncbi.nih.gov/31220848/  (Accessed: 05 July 2024).</a:t>
            </a:r>
            <a:endParaRPr lang="en-GB" sz="6400" b="0" i="0" dirty="0">
              <a:effectLst/>
              <a:highlight>
                <a:srgbClr val="FBFBFB"/>
              </a:highlight>
              <a:latin typeface="Arial" panose="020B0604020202020204" pitchFamily="34" charset="0"/>
              <a:cs typeface="Arial" panose="020B0604020202020204" pitchFamily="34" charset="0"/>
            </a:endParaRPr>
          </a:p>
          <a:p>
            <a:pPr>
              <a:lnSpc>
                <a:spcPct val="170000"/>
              </a:lnSpc>
            </a:pPr>
            <a:r>
              <a:rPr lang="en-GB" sz="6400" b="0" i="0" dirty="0">
                <a:effectLst/>
                <a:highlight>
                  <a:srgbClr val="FBFBFB"/>
                </a:highlight>
                <a:latin typeface="Arial" panose="020B0604020202020204" pitchFamily="34" charset="0"/>
                <a:cs typeface="Arial" panose="020B0604020202020204" pitchFamily="34" charset="0"/>
              </a:rPr>
              <a:t>Munson, S. (2024) 'A history of care home', </a:t>
            </a:r>
            <a:r>
              <a:rPr lang="en-GB" sz="6400" dirty="0">
                <a:latin typeface="Arial" panose="020B0604020202020204" pitchFamily="34" charset="0"/>
                <a:cs typeface="Arial" panose="020B0604020202020204" pitchFamily="34" charset="0"/>
              </a:rPr>
              <a:t>A history of care homes - carehome.co.uk advice, </a:t>
            </a:r>
            <a:r>
              <a:rPr lang="en-GB" sz="6400" b="0" i="0" dirty="0">
                <a:effectLst/>
                <a:highlight>
                  <a:srgbClr val="FBFBFB"/>
                </a:highlight>
                <a:latin typeface="Arial" panose="020B0604020202020204" pitchFamily="34" charset="0"/>
                <a:cs typeface="Arial" panose="020B0604020202020204" pitchFamily="34" charset="0"/>
              </a:rPr>
              <a:t>01-09. Available at: </a:t>
            </a:r>
            <a:r>
              <a:rPr lang="en-GB" sz="6400" b="0" i="1" dirty="0">
                <a:effectLst/>
                <a:highlight>
                  <a:srgbClr val="FBFBFB"/>
                </a:highlight>
                <a:latin typeface="Arial" panose="020B0604020202020204" pitchFamily="34" charset="0"/>
                <a:cs typeface="Arial" panose="020B0604020202020204" pitchFamily="34" charset="0"/>
              </a:rPr>
              <a:t>https://www.carehome.co.uk/advice/a-histoy-of-care-homes. (Accessed: 30 Jun 2024 ).</a:t>
            </a:r>
            <a:endParaRPr lang="en-GB" sz="6400" b="0" i="0" dirty="0">
              <a:effectLst/>
              <a:highlight>
                <a:srgbClr val="FBFBFB"/>
              </a:highlight>
              <a:latin typeface="Arial" panose="020B0604020202020204" pitchFamily="34" charset="0"/>
              <a:cs typeface="Arial" panose="020B0604020202020204" pitchFamily="34" charset="0"/>
            </a:endParaRPr>
          </a:p>
          <a:p>
            <a:pPr>
              <a:lnSpc>
                <a:spcPct val="170000"/>
              </a:lnSpc>
            </a:pPr>
            <a:r>
              <a:rPr lang="en-GB" sz="6400" b="0" i="0" dirty="0" err="1">
                <a:solidFill>
                  <a:srgbClr val="333333"/>
                </a:solidFill>
                <a:effectLst/>
                <a:highlight>
                  <a:srgbClr val="FBFBFB"/>
                </a:highlight>
                <a:latin typeface="Arial" panose="020B0604020202020204" pitchFamily="34" charset="0"/>
                <a:cs typeface="Arial" panose="020B0604020202020204" pitchFamily="34" charset="0"/>
              </a:rPr>
              <a:t>Natalie,S</a:t>
            </a:r>
            <a:r>
              <a:rPr lang="en-GB" sz="6400" b="0" i="0" dirty="0">
                <a:solidFill>
                  <a:srgbClr val="333333"/>
                </a:solidFill>
                <a:effectLst/>
                <a:highlight>
                  <a:srgbClr val="FBFBFB"/>
                </a:highlight>
                <a:latin typeface="Arial" panose="020B0604020202020204" pitchFamily="34" charset="0"/>
                <a:cs typeface="Arial" panose="020B0604020202020204" pitchFamily="34" charset="0"/>
              </a:rPr>
              <a:t>. Ryan, Martin, N. </a:t>
            </a:r>
            <a:r>
              <a:rPr lang="en-GB" sz="6400" b="0" i="0" dirty="0" err="1">
                <a:solidFill>
                  <a:srgbClr val="333333"/>
                </a:solidFill>
                <a:effectLst/>
                <a:highlight>
                  <a:srgbClr val="FBFBFB"/>
                </a:highlight>
                <a:latin typeface="Arial" panose="020B0604020202020204" pitchFamily="34" charset="0"/>
                <a:cs typeface="Arial" panose="020B0604020202020204" pitchFamily="34" charset="0"/>
              </a:rPr>
              <a:t>Rossor</a:t>
            </a:r>
            <a:r>
              <a:rPr lang="en-GB" sz="6400" b="0" i="0" dirty="0">
                <a:solidFill>
                  <a:srgbClr val="333333"/>
                </a:solidFill>
                <a:effectLst/>
                <a:highlight>
                  <a:srgbClr val="FBFBFB"/>
                </a:highlight>
                <a:latin typeface="Arial" panose="020B0604020202020204" pitchFamily="34" charset="0"/>
                <a:cs typeface="Arial" panose="020B0604020202020204" pitchFamily="34" charset="0"/>
              </a:rPr>
              <a:t>, Nick, C. Fox (2015) 'Brain'. Alzheimer's disease in the 100 years since Alzheimer's death</a:t>
            </a:r>
            <a:r>
              <a:rPr lang="en-GB" sz="6400" b="0" i="1" dirty="0">
                <a:solidFill>
                  <a:srgbClr val="333333"/>
                </a:solidFill>
                <a:effectLst/>
                <a:highlight>
                  <a:srgbClr val="FBFBFB"/>
                </a:highlight>
                <a:latin typeface="Arial" panose="020B0604020202020204" pitchFamily="34" charset="0"/>
                <a:cs typeface="Arial" panose="020B0604020202020204" pitchFamily="34" charset="0"/>
              </a:rPr>
              <a:t> </a:t>
            </a:r>
            <a:r>
              <a:rPr lang="en-GB" sz="6400" b="0" i="0" dirty="0">
                <a:solidFill>
                  <a:srgbClr val="333333"/>
                </a:solidFill>
                <a:effectLst/>
                <a:highlight>
                  <a:srgbClr val="FBFBFB"/>
                </a:highlight>
                <a:latin typeface="Arial" panose="020B0604020202020204" pitchFamily="34" charset="0"/>
                <a:cs typeface="Arial" panose="020B0604020202020204" pitchFamily="34" charset="0"/>
              </a:rPr>
              <a:t>, Volume 138, Issue 12, Pages 3816-3821 [Version]. Available at: https://doi.org/10.1093/brain/awv316 (Accessed: 05 July 2024).</a:t>
            </a:r>
            <a:endParaRPr lang="en-GB" sz="6400" b="0" i="0" dirty="0">
              <a:effectLst/>
              <a:highlight>
                <a:srgbClr val="FBFBFB"/>
              </a:highlight>
              <a:latin typeface="Arial" panose="020B0604020202020204" pitchFamily="34" charset="0"/>
              <a:cs typeface="Arial" panose="020B0604020202020204" pitchFamily="34" charset="0"/>
            </a:endParaRPr>
          </a:p>
          <a:p>
            <a:pPr>
              <a:lnSpc>
                <a:spcPct val="170000"/>
              </a:lnSpc>
            </a:pPr>
            <a:r>
              <a:rPr lang="en-GB" sz="6400" b="0" i="1" dirty="0">
                <a:effectLst/>
                <a:highlight>
                  <a:srgbClr val="FBFBFB"/>
                </a:highlight>
                <a:latin typeface="Arial" panose="020B0604020202020204" pitchFamily="34" charset="0"/>
                <a:cs typeface="Arial" panose="020B0604020202020204" pitchFamily="34" charset="0"/>
              </a:rPr>
              <a:t>.</a:t>
            </a:r>
            <a:r>
              <a:rPr lang="en-GB" sz="6400" b="0" i="0" dirty="0">
                <a:solidFill>
                  <a:srgbClr val="333333"/>
                </a:solidFill>
                <a:effectLst/>
                <a:highlight>
                  <a:srgbClr val="FBFBFB"/>
                </a:highlight>
                <a:latin typeface="Arial" panose="020B0604020202020204" pitchFamily="34" charset="0"/>
                <a:cs typeface="Arial" panose="020B0604020202020204" pitchFamily="34" charset="0"/>
              </a:rPr>
              <a:t> National Library of Medicine (2018) </a:t>
            </a:r>
            <a:r>
              <a:rPr lang="en-GB" sz="6400" b="0" i="1" dirty="0">
                <a:solidFill>
                  <a:srgbClr val="333333"/>
                </a:solidFill>
                <a:effectLst/>
                <a:highlight>
                  <a:srgbClr val="FBFBFB"/>
                </a:highlight>
                <a:latin typeface="Arial" panose="020B0604020202020204" pitchFamily="34" charset="0"/>
                <a:cs typeface="Arial" panose="020B0604020202020204" pitchFamily="34" charset="0"/>
              </a:rPr>
              <a:t>Dementia: Assessment, management and support for people living with dementia and their carers</a:t>
            </a:r>
            <a:r>
              <a:rPr lang="en-GB" sz="6400" b="0" i="0" dirty="0">
                <a:solidFill>
                  <a:srgbClr val="333333"/>
                </a:solidFill>
                <a:effectLst/>
                <a:highlight>
                  <a:srgbClr val="FBFBFB"/>
                </a:highlight>
                <a:latin typeface="Arial" panose="020B0604020202020204" pitchFamily="34" charset="0"/>
                <a:cs typeface="Arial" panose="020B0604020202020204" pitchFamily="34" charset="0"/>
              </a:rPr>
              <a:t>: Available at: https://pubmed.ncbi.nlm.nih.gov/30011160/ (Accessed: 05 July 2024).</a:t>
            </a:r>
            <a:endParaRPr lang="en-GB" sz="6400" i="1" dirty="0">
              <a:highlight>
                <a:srgbClr val="FBFBFB"/>
              </a:highlight>
              <a:latin typeface="Arial" panose="020B0604020202020204" pitchFamily="34" charset="0"/>
              <a:cs typeface="Arial" panose="020B0604020202020204" pitchFamily="34" charset="0"/>
            </a:endParaRPr>
          </a:p>
          <a:p>
            <a:pPr>
              <a:lnSpc>
                <a:spcPct val="170000"/>
              </a:lnSpc>
            </a:pPr>
            <a:r>
              <a:rPr lang="en-GB" sz="6400" b="0" i="0" dirty="0">
                <a:effectLst/>
                <a:highlight>
                  <a:srgbClr val="FBFBFB"/>
                </a:highlight>
                <a:latin typeface="Arial" panose="020B0604020202020204" pitchFamily="34" charset="0"/>
                <a:cs typeface="Arial" panose="020B0604020202020204" pitchFamily="34" charset="0"/>
              </a:rPr>
              <a:t>World Health Organization (2021)</a:t>
            </a:r>
            <a:r>
              <a:rPr lang="en-GB" sz="6400" b="0" i="1" dirty="0">
                <a:effectLst/>
                <a:highlight>
                  <a:srgbClr val="FBFBFB"/>
                </a:highlight>
                <a:latin typeface="Arial" panose="020B0604020202020204" pitchFamily="34" charset="0"/>
                <a:cs typeface="Arial" panose="020B0604020202020204" pitchFamily="34" charset="0"/>
              </a:rPr>
              <a:t> Dementia</a:t>
            </a:r>
            <a:r>
              <a:rPr lang="en-GB" sz="6400" b="0" i="0" dirty="0">
                <a:effectLst/>
                <a:highlight>
                  <a:srgbClr val="FBFBFB"/>
                </a:highlight>
                <a:latin typeface="Arial" panose="020B0604020202020204" pitchFamily="34" charset="0"/>
                <a:cs typeface="Arial" panose="020B0604020202020204" pitchFamily="34" charset="0"/>
              </a:rPr>
              <a:t>. Available at:</a:t>
            </a:r>
            <a:r>
              <a:rPr lang="en-GB" sz="6400" b="0" i="1" dirty="0">
                <a:effectLst/>
                <a:highlight>
                  <a:srgbClr val="FBFBFB"/>
                </a:highlight>
                <a:latin typeface="Arial" panose="020B0604020202020204" pitchFamily="34" charset="0"/>
                <a:cs typeface="Arial" panose="020B0604020202020204" pitchFamily="34" charset="0"/>
              </a:rPr>
              <a:t> https://www.who.int/news-room/facts-in-pictures/detail/dementia</a:t>
            </a:r>
            <a:r>
              <a:rPr lang="en-GB" sz="6400" b="0" i="0" dirty="0">
                <a:effectLst/>
                <a:highlight>
                  <a:srgbClr val="FBFBFB"/>
                </a:highlight>
                <a:latin typeface="Arial" panose="020B0604020202020204" pitchFamily="34" charset="0"/>
                <a:cs typeface="Arial" panose="020B0604020202020204" pitchFamily="34" charset="0"/>
              </a:rPr>
              <a:t> (Accessed: 25 July 2024). </a:t>
            </a:r>
          </a:p>
          <a:p>
            <a:endParaRPr lang="en-GB" sz="8000" b="0" i="0" dirty="0">
              <a:effectLst/>
              <a:highlight>
                <a:srgbClr val="FBFBFB"/>
              </a:highlight>
              <a:latin typeface="Arial" panose="020B0604020202020204" pitchFamily="34" charset="0"/>
              <a:cs typeface="Arial" panose="020B0604020202020204" pitchFamily="34" charset="0"/>
            </a:endParaRPr>
          </a:p>
          <a:p>
            <a:pPr>
              <a:lnSpc>
                <a:spcPct val="170000"/>
              </a:lnSpc>
            </a:pPr>
            <a:endParaRPr lang="en-GB" sz="8000" b="0" i="0" dirty="0">
              <a:effectLst/>
              <a:highlight>
                <a:srgbClr val="FBFBFB"/>
              </a:highlight>
              <a:latin typeface="Arial" panose="020B0604020202020204" pitchFamily="34" charset="0"/>
              <a:cs typeface="Arial" panose="020B0604020202020204" pitchFamily="34" charset="0"/>
            </a:endParaRPr>
          </a:p>
          <a:p>
            <a:pPr marL="0" indent="0">
              <a:lnSpc>
                <a:spcPct val="170000"/>
              </a:lnSpc>
              <a:buNone/>
            </a:pPr>
            <a:endParaRPr lang="en-GB" sz="8000" dirty="0">
              <a:latin typeface="Arial" panose="020B0604020202020204" pitchFamily="34" charset="0"/>
              <a:cs typeface="Arial" panose="020B0604020202020204" pitchFamily="34" charset="0"/>
            </a:endParaRPr>
          </a:p>
          <a:p>
            <a:endParaRPr lang="en-GB" sz="8000" b="0" i="0" dirty="0">
              <a:effectLst/>
              <a:highlight>
                <a:srgbClr val="FBFBFB"/>
              </a:highlight>
              <a:latin typeface="Arial" panose="020B0604020202020204" pitchFamily="34" charset="0"/>
              <a:cs typeface="Arial" panose="020B0604020202020204" pitchFamily="34" charset="0"/>
            </a:endParaRPr>
          </a:p>
          <a:p>
            <a:endParaRPr lang="en-GB" sz="2000" dirty="0"/>
          </a:p>
        </p:txBody>
      </p:sp>
    </p:spTree>
    <p:extLst>
      <p:ext uri="{BB962C8B-B14F-4D97-AF65-F5344CB8AC3E}">
        <p14:creationId xmlns:p14="http://schemas.microsoft.com/office/powerpoint/2010/main" val="35844144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6c735d2-3114-479d-9f38-f4e14bc16876"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8" ma:contentTypeDescription="Create a new document." ma:contentTypeScope="" ma:versionID="5985b7d02a3f6ac79a81d189bb85cbdf">
  <xsd:schema xmlns:xsd="http://www.w3.org/2001/XMLSchema" xmlns:xs="http://www.w3.org/2001/XMLSchema" xmlns:p="http://schemas.microsoft.com/office/2006/metadata/properties" xmlns:ns3="b6c735d2-3114-479d-9f38-f4e14bc16876" xmlns:ns4="bd58668a-75ed-4e88-8b6f-7357ab2eb406" targetNamespace="http://schemas.microsoft.com/office/2006/metadata/properties" ma:root="true" ma:fieldsID="50e4c77e171777e3bc8c1b8b0f1a0190" ns3:_="" ns4:_="">
    <xsd:import namespace="b6c735d2-3114-479d-9f38-f4e14bc16876"/>
    <xsd:import namespace="bd58668a-75ed-4e88-8b6f-7357ab2eb40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bd58668a-75ed-4e88-8b6f-7357ab2eb406"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92E7DA8-BC31-4895-B268-68A2CCCF2615}">
  <ds:schemaRefs>
    <ds:schemaRef ds:uri="bd58668a-75ed-4e88-8b6f-7357ab2eb406"/>
    <ds:schemaRef ds:uri="http://schemas.microsoft.com/office/2006/metadata/properties"/>
    <ds:schemaRef ds:uri="http://purl.org/dc/dcmitype/"/>
    <ds:schemaRef ds:uri="b6c735d2-3114-479d-9f38-f4e14bc16876"/>
    <ds:schemaRef ds:uri="http://purl.org/dc/terms/"/>
    <ds:schemaRef ds:uri="http://schemas.microsoft.com/office/2006/documentManagement/types"/>
    <ds:schemaRef ds:uri="http://www.w3.org/XML/1998/namespace"/>
    <ds:schemaRef ds:uri="http://purl.org/dc/elements/1.1/"/>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1F5276C7-4A54-408C-92E2-0166CA74F6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c735d2-3114-479d-9f38-f4e14bc16876"/>
    <ds:schemaRef ds:uri="bd58668a-75ed-4e88-8b6f-7357ab2eb40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EDCD56E-E2FA-4542-BD04-60FB4791894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7202</TotalTime>
  <Words>1136</Words>
  <Application>Microsoft Office PowerPoint</Application>
  <PresentationFormat>Widescreen</PresentationFormat>
  <Paragraphs>46</Paragraphs>
  <Slides>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Calibri</vt:lpstr>
      <vt:lpstr>Office Theme</vt:lpstr>
      <vt:lpstr>PowerPoint Presentation</vt:lpstr>
      <vt:lpstr>Introduction Dementia. </vt:lpstr>
      <vt:lpstr>Origins of Dementia. </vt:lpstr>
      <vt:lpstr>How Dementia is at present. </vt:lpstr>
      <vt:lpstr>How development has aided healthcare service in the community.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Bernice Ozioma Nwagbo (2323240)</dc:creator>
  <cp:lastModifiedBy>Ozioma nwagbo</cp:lastModifiedBy>
  <cp:revision>10</cp:revision>
  <dcterms:created xsi:type="dcterms:W3CDTF">2024-06-22T22:20:35Z</dcterms:created>
  <dcterms:modified xsi:type="dcterms:W3CDTF">2024-07-08T20:43:47Z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