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3"/>
  </p:notesMasterIdLst>
  <p:handoutMasterIdLst>
    <p:handoutMasterId r:id="rId64"/>
  </p:handoutMasterIdLst>
  <p:sldIdLst>
    <p:sldId id="256" r:id="rId5"/>
    <p:sldId id="344" r:id="rId6"/>
    <p:sldId id="345" r:id="rId7"/>
    <p:sldId id="346" r:id="rId8"/>
    <p:sldId id="347" r:id="rId9"/>
    <p:sldId id="348" r:id="rId10"/>
    <p:sldId id="369" r:id="rId11"/>
    <p:sldId id="349" r:id="rId12"/>
    <p:sldId id="351" r:id="rId13"/>
    <p:sldId id="352" r:id="rId14"/>
    <p:sldId id="353" r:id="rId15"/>
    <p:sldId id="370" r:id="rId16"/>
    <p:sldId id="356" r:id="rId17"/>
    <p:sldId id="580" r:id="rId18"/>
    <p:sldId id="560" r:id="rId19"/>
    <p:sldId id="562" r:id="rId20"/>
    <p:sldId id="563" r:id="rId21"/>
    <p:sldId id="564" r:id="rId22"/>
    <p:sldId id="565" r:id="rId23"/>
    <p:sldId id="567" r:id="rId24"/>
    <p:sldId id="569" r:id="rId25"/>
    <p:sldId id="581" r:id="rId26"/>
    <p:sldId id="574" r:id="rId27"/>
    <p:sldId id="570" r:id="rId28"/>
    <p:sldId id="571" r:id="rId29"/>
    <p:sldId id="572" r:id="rId30"/>
    <p:sldId id="573" r:id="rId31"/>
    <p:sldId id="582" r:id="rId32"/>
    <p:sldId id="583" r:id="rId33"/>
    <p:sldId id="354" r:id="rId34"/>
    <p:sldId id="355" r:id="rId35"/>
    <p:sldId id="584" r:id="rId36"/>
    <p:sldId id="357" r:id="rId37"/>
    <p:sldId id="363" r:id="rId38"/>
    <p:sldId id="364" r:id="rId39"/>
    <p:sldId id="585" r:id="rId40"/>
    <p:sldId id="365" r:id="rId41"/>
    <p:sldId id="358" r:id="rId42"/>
    <p:sldId id="350" r:id="rId43"/>
    <p:sldId id="586" r:id="rId44"/>
    <p:sldId id="587" r:id="rId45"/>
    <p:sldId id="588" r:id="rId46"/>
    <p:sldId id="589" r:id="rId47"/>
    <p:sldId id="590" r:id="rId48"/>
    <p:sldId id="591" r:id="rId49"/>
    <p:sldId id="272" r:id="rId50"/>
    <p:sldId id="269" r:id="rId51"/>
    <p:sldId id="267" r:id="rId52"/>
    <p:sldId id="268" r:id="rId53"/>
    <p:sldId id="266" r:id="rId54"/>
    <p:sldId id="270" r:id="rId55"/>
    <p:sldId id="265" r:id="rId56"/>
    <p:sldId id="271" r:id="rId57"/>
    <p:sldId id="259" r:id="rId58"/>
    <p:sldId id="568" r:id="rId59"/>
    <p:sldId id="343" r:id="rId60"/>
    <p:sldId id="594" r:id="rId61"/>
    <p:sldId id="593"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48" autoAdjust="0"/>
    <p:restoredTop sz="94665"/>
  </p:normalViewPr>
  <p:slideViewPr>
    <p:cSldViewPr>
      <p:cViewPr varScale="1">
        <p:scale>
          <a:sx n="107" d="100"/>
          <a:sy n="107" d="100"/>
        </p:scale>
        <p:origin x="1800" y="1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handoutMaster" Target="handoutMasters/handoutMaster1.xml"/><Relationship Id="rId69"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45B25463-AF22-4DF9-9CCE-66BA647C371A}"/>
    <pc:docChg chg="delSld">
      <pc:chgData name="Aishat Bakre" userId="839b68a6-4a2b-45ef-9a5a-14f954bfea5f" providerId="ADAL" clId="{45B25463-AF22-4DF9-9CCE-66BA647C371A}" dt="2022-11-08T09:19:58.589" v="1" actId="2696"/>
      <pc:docMkLst>
        <pc:docMk/>
      </pc:docMkLst>
      <pc:sldChg chg="del">
        <pc:chgData name="Aishat Bakre" userId="839b68a6-4a2b-45ef-9a5a-14f954bfea5f" providerId="ADAL" clId="{45B25463-AF22-4DF9-9CCE-66BA647C371A}" dt="2022-11-02T15:32:54.085" v="0" actId="2696"/>
        <pc:sldMkLst>
          <pc:docMk/>
          <pc:sldMk cId="140963296" sldId="397"/>
        </pc:sldMkLst>
      </pc:sldChg>
      <pc:sldChg chg="del">
        <pc:chgData name="Aishat Bakre" userId="839b68a6-4a2b-45ef-9a5a-14f954bfea5f" providerId="ADAL" clId="{45B25463-AF22-4DF9-9CCE-66BA647C371A}" dt="2022-11-08T09:19:58.589" v="1" actId="2696"/>
        <pc:sldMkLst>
          <pc:docMk/>
          <pc:sldMk cId="989528690" sldId="145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6ABE77-0EA5-4973-88FC-206857946F0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7D289491-5812-47C7-91E1-77DB47A31DAE}">
      <dgm:prSet phldrT="[Text]"/>
      <dgm:spPr/>
      <dgm:t>
        <a:bodyPr/>
        <a:lstStyle/>
        <a:p>
          <a:r>
            <a:rPr lang="en-GB" dirty="0"/>
            <a:t>Equality</a:t>
          </a:r>
        </a:p>
      </dgm:t>
    </dgm:pt>
    <dgm:pt modelId="{8BB24271-91A2-42C0-A426-6952B5E46677}" type="parTrans" cxnId="{A263358D-D8EA-479D-8D27-6F1469C77041}">
      <dgm:prSet/>
      <dgm:spPr/>
      <dgm:t>
        <a:bodyPr/>
        <a:lstStyle/>
        <a:p>
          <a:endParaRPr lang="en-GB"/>
        </a:p>
      </dgm:t>
    </dgm:pt>
    <dgm:pt modelId="{51048FE0-C182-42BD-B5B5-EF0C32373AA9}" type="sibTrans" cxnId="{A263358D-D8EA-479D-8D27-6F1469C77041}">
      <dgm:prSet/>
      <dgm:spPr/>
      <dgm:t>
        <a:bodyPr/>
        <a:lstStyle/>
        <a:p>
          <a:endParaRPr lang="en-GB"/>
        </a:p>
      </dgm:t>
    </dgm:pt>
    <dgm:pt modelId="{600B110E-77D1-4F16-AECA-1329387919F8}">
      <dgm:prSet phldrT="[Text]"/>
      <dgm:spPr/>
      <dgm:t>
        <a:bodyPr/>
        <a:lstStyle/>
        <a:p>
          <a:r>
            <a:rPr lang="en-GB" dirty="0"/>
            <a:t>Social cohesion</a:t>
          </a:r>
        </a:p>
      </dgm:t>
    </dgm:pt>
    <dgm:pt modelId="{E1462291-5A83-49B5-BFC6-40DCF68AB8C2}" type="parTrans" cxnId="{1BFFF2C9-8C7E-4D89-AE25-B11640B6F9F0}">
      <dgm:prSet/>
      <dgm:spPr/>
      <dgm:t>
        <a:bodyPr/>
        <a:lstStyle/>
        <a:p>
          <a:endParaRPr lang="en-GB"/>
        </a:p>
      </dgm:t>
    </dgm:pt>
    <dgm:pt modelId="{B118FE9E-3584-4F12-B69A-CB5F1BA1EC0F}" type="sibTrans" cxnId="{1BFFF2C9-8C7E-4D89-AE25-B11640B6F9F0}">
      <dgm:prSet/>
      <dgm:spPr/>
      <dgm:t>
        <a:bodyPr/>
        <a:lstStyle/>
        <a:p>
          <a:endParaRPr lang="en-GB"/>
        </a:p>
      </dgm:t>
    </dgm:pt>
    <dgm:pt modelId="{3F9F1C80-BC13-4C03-BE69-5FD4D680663D}">
      <dgm:prSet phldrT="[Text]"/>
      <dgm:spPr/>
      <dgm:t>
        <a:bodyPr/>
        <a:lstStyle/>
        <a:p>
          <a:r>
            <a:rPr lang="en-GB" dirty="0"/>
            <a:t>Ability to participate in society</a:t>
          </a:r>
        </a:p>
      </dgm:t>
    </dgm:pt>
    <dgm:pt modelId="{DC000D03-6D88-41F5-9970-BF05859388B7}" type="parTrans" cxnId="{79F087DE-BB73-49C6-BFA2-D3B51665096A}">
      <dgm:prSet/>
      <dgm:spPr/>
      <dgm:t>
        <a:bodyPr/>
        <a:lstStyle/>
        <a:p>
          <a:endParaRPr lang="en-GB"/>
        </a:p>
      </dgm:t>
    </dgm:pt>
    <dgm:pt modelId="{A410C52F-8AF8-4162-A7FA-52BE89D99414}" type="sibTrans" cxnId="{79F087DE-BB73-49C6-BFA2-D3B51665096A}">
      <dgm:prSet/>
      <dgm:spPr/>
      <dgm:t>
        <a:bodyPr/>
        <a:lstStyle/>
        <a:p>
          <a:endParaRPr lang="en-GB"/>
        </a:p>
      </dgm:t>
    </dgm:pt>
    <dgm:pt modelId="{F80F2727-93CD-46D6-9E6D-F10A9559EA72}">
      <dgm:prSet phldrT="[Text]"/>
      <dgm:spPr/>
      <dgm:t>
        <a:bodyPr/>
        <a:lstStyle/>
        <a:p>
          <a:r>
            <a:rPr lang="en-GB" dirty="0"/>
            <a:t>Power to make meaningful choices </a:t>
          </a:r>
        </a:p>
      </dgm:t>
    </dgm:pt>
    <dgm:pt modelId="{36B2AA38-4F02-4849-9D86-38BB3F4E6A04}" type="parTrans" cxnId="{5F958B0D-D2B1-4DCC-B3F2-0AD14BC0AAFA}">
      <dgm:prSet/>
      <dgm:spPr/>
      <dgm:t>
        <a:bodyPr/>
        <a:lstStyle/>
        <a:p>
          <a:endParaRPr lang="en-GB"/>
        </a:p>
      </dgm:t>
    </dgm:pt>
    <dgm:pt modelId="{87AF86D7-7162-4D68-BD9B-F9B8F9F9C8C8}" type="sibTrans" cxnId="{5F958B0D-D2B1-4DCC-B3F2-0AD14BC0AAFA}">
      <dgm:prSet/>
      <dgm:spPr/>
      <dgm:t>
        <a:bodyPr/>
        <a:lstStyle/>
        <a:p>
          <a:endParaRPr lang="en-GB"/>
        </a:p>
      </dgm:t>
    </dgm:pt>
    <dgm:pt modelId="{2BCDEC33-DAAC-4C08-872C-9E14E7156469}">
      <dgm:prSet phldrT="[Text]"/>
      <dgm:spPr/>
      <dgm:t>
        <a:bodyPr/>
        <a:lstStyle/>
        <a:p>
          <a:r>
            <a:rPr lang="en-GB" dirty="0"/>
            <a:t>Work: demand/control balance</a:t>
          </a:r>
        </a:p>
      </dgm:t>
    </dgm:pt>
    <dgm:pt modelId="{20270AA7-FF00-4AB5-B42D-6EB2D7ABBE66}" type="parTrans" cxnId="{32245D89-B470-4A1B-A5AF-75F76E983196}">
      <dgm:prSet/>
      <dgm:spPr/>
      <dgm:t>
        <a:bodyPr/>
        <a:lstStyle/>
        <a:p>
          <a:endParaRPr lang="en-GB"/>
        </a:p>
      </dgm:t>
    </dgm:pt>
    <dgm:pt modelId="{D4E2878B-6556-412C-AE10-3963AA7DBB20}" type="sibTrans" cxnId="{32245D89-B470-4A1B-A5AF-75F76E983196}">
      <dgm:prSet/>
      <dgm:spPr/>
      <dgm:t>
        <a:bodyPr/>
        <a:lstStyle/>
        <a:p>
          <a:endParaRPr lang="en-GB"/>
        </a:p>
      </dgm:t>
    </dgm:pt>
    <dgm:pt modelId="{EF3964CC-7788-4D55-8BC8-3BB8CCC2D05E}">
      <dgm:prSet phldrT="[Text]"/>
      <dgm:spPr/>
      <dgm:t>
        <a:bodyPr/>
        <a:lstStyle/>
        <a:p>
          <a:r>
            <a:rPr lang="en-GB" dirty="0"/>
            <a:t>Work: effort/reward balance</a:t>
          </a:r>
        </a:p>
      </dgm:t>
    </dgm:pt>
    <dgm:pt modelId="{8EF029E4-6C27-4AE6-B883-5B1AD7D3DA81}" type="parTrans" cxnId="{0028A8CB-B199-43C3-871D-EF703DF54A5E}">
      <dgm:prSet/>
      <dgm:spPr/>
      <dgm:t>
        <a:bodyPr/>
        <a:lstStyle/>
        <a:p>
          <a:endParaRPr lang="en-GB"/>
        </a:p>
      </dgm:t>
    </dgm:pt>
    <dgm:pt modelId="{3A11E586-56ED-43CC-AF0E-F038739C6E75}" type="sibTrans" cxnId="{0028A8CB-B199-43C3-871D-EF703DF54A5E}">
      <dgm:prSet/>
      <dgm:spPr/>
      <dgm:t>
        <a:bodyPr/>
        <a:lstStyle/>
        <a:p>
          <a:endParaRPr lang="en-GB"/>
        </a:p>
      </dgm:t>
    </dgm:pt>
    <dgm:pt modelId="{781F0E40-815D-4617-882A-6CBFC20BA7EC}">
      <dgm:prSet phldrT="[Text]"/>
      <dgm:spPr/>
      <dgm:t>
        <a:bodyPr/>
        <a:lstStyle/>
        <a:p>
          <a:r>
            <a:rPr lang="en-GB" dirty="0"/>
            <a:t>‘Ontological Security’</a:t>
          </a:r>
        </a:p>
      </dgm:t>
    </dgm:pt>
    <dgm:pt modelId="{5CDD0149-DF1E-46FA-8F09-672999AB71F2}" type="parTrans" cxnId="{2987CD45-0028-42A4-AAC7-D0DA330ECA38}">
      <dgm:prSet/>
      <dgm:spPr/>
      <dgm:t>
        <a:bodyPr/>
        <a:lstStyle/>
        <a:p>
          <a:endParaRPr lang="en-GB"/>
        </a:p>
      </dgm:t>
    </dgm:pt>
    <dgm:pt modelId="{F6E4EB80-DF39-4AB0-8677-7C940BCDC6AB}" type="sibTrans" cxnId="{2987CD45-0028-42A4-AAC7-D0DA330ECA38}">
      <dgm:prSet/>
      <dgm:spPr/>
      <dgm:t>
        <a:bodyPr/>
        <a:lstStyle/>
        <a:p>
          <a:endParaRPr lang="en-GB"/>
        </a:p>
      </dgm:t>
    </dgm:pt>
    <dgm:pt modelId="{8F4A7914-81B9-4BDB-8608-0BA3AEBB003D}">
      <dgm:prSet phldrT="[Text]"/>
      <dgm:spPr/>
      <dgm:t>
        <a:bodyPr/>
        <a:lstStyle/>
        <a:p>
          <a:r>
            <a:rPr lang="en-GB" dirty="0"/>
            <a:t>Relationships with others</a:t>
          </a:r>
        </a:p>
      </dgm:t>
    </dgm:pt>
    <dgm:pt modelId="{5D1B9768-4976-40D9-BB25-A787BE46D3AE}" type="parTrans" cxnId="{EDA37A6F-9B89-4CB7-8B77-193710582FE1}">
      <dgm:prSet/>
      <dgm:spPr/>
      <dgm:t>
        <a:bodyPr/>
        <a:lstStyle/>
        <a:p>
          <a:endParaRPr lang="en-GB"/>
        </a:p>
      </dgm:t>
    </dgm:pt>
    <dgm:pt modelId="{685C7816-0C95-48C2-918E-9F953B0916DD}" type="sibTrans" cxnId="{EDA37A6F-9B89-4CB7-8B77-193710582FE1}">
      <dgm:prSet/>
      <dgm:spPr/>
      <dgm:t>
        <a:bodyPr/>
        <a:lstStyle/>
        <a:p>
          <a:endParaRPr lang="en-GB"/>
        </a:p>
      </dgm:t>
    </dgm:pt>
    <dgm:pt modelId="{7A64F024-2A37-478D-BB72-4A1E55F38780}">
      <dgm:prSet phldrT="[Text]"/>
      <dgm:spPr/>
      <dgm:t>
        <a:bodyPr/>
        <a:lstStyle/>
        <a:p>
          <a:r>
            <a:rPr lang="en-GB" dirty="0"/>
            <a:t>Positive early life experiences</a:t>
          </a:r>
        </a:p>
      </dgm:t>
    </dgm:pt>
    <dgm:pt modelId="{F6BD4319-F6B7-4DEB-89C4-39EF10FBFE38}" type="parTrans" cxnId="{4B904070-389B-4EDA-84AF-6248B350EA30}">
      <dgm:prSet/>
      <dgm:spPr/>
      <dgm:t>
        <a:bodyPr/>
        <a:lstStyle/>
        <a:p>
          <a:endParaRPr lang="en-GB"/>
        </a:p>
      </dgm:t>
    </dgm:pt>
    <dgm:pt modelId="{E7AC93E5-83E9-462A-B8B6-D76CD1CF868B}" type="sibTrans" cxnId="{4B904070-389B-4EDA-84AF-6248B350EA30}">
      <dgm:prSet/>
      <dgm:spPr/>
      <dgm:t>
        <a:bodyPr/>
        <a:lstStyle/>
        <a:p>
          <a:endParaRPr lang="en-GB"/>
        </a:p>
      </dgm:t>
    </dgm:pt>
    <dgm:pt modelId="{7329136C-7148-4C8C-8D89-04A18FE48426}">
      <dgm:prSet phldrT="[Text]"/>
      <dgm:spPr/>
      <dgm:t>
        <a:bodyPr/>
        <a:lstStyle/>
        <a:p>
          <a:r>
            <a:rPr lang="en-GB" dirty="0"/>
            <a:t>…</a:t>
          </a:r>
        </a:p>
      </dgm:t>
    </dgm:pt>
    <dgm:pt modelId="{B849AB2E-EC3E-46A1-B48B-0F08E75F4473}" type="parTrans" cxnId="{E4ED4721-365C-4218-8B7C-22E73ECA7271}">
      <dgm:prSet/>
      <dgm:spPr/>
      <dgm:t>
        <a:bodyPr/>
        <a:lstStyle/>
        <a:p>
          <a:endParaRPr lang="en-GB"/>
        </a:p>
      </dgm:t>
    </dgm:pt>
    <dgm:pt modelId="{F2F10ED0-14FF-48A7-ABC9-9627BA276FA8}" type="sibTrans" cxnId="{E4ED4721-365C-4218-8B7C-22E73ECA7271}">
      <dgm:prSet/>
      <dgm:spPr/>
      <dgm:t>
        <a:bodyPr/>
        <a:lstStyle/>
        <a:p>
          <a:endParaRPr lang="en-GB"/>
        </a:p>
      </dgm:t>
    </dgm:pt>
    <dgm:pt modelId="{94E51BA1-FF20-4337-9D9F-4D440A37535E}" type="pres">
      <dgm:prSet presAssocID="{086ABE77-0EA5-4973-88FC-206857946F08}" presName="diagram" presStyleCnt="0">
        <dgm:presLayoutVars>
          <dgm:dir/>
          <dgm:resizeHandles val="exact"/>
        </dgm:presLayoutVars>
      </dgm:prSet>
      <dgm:spPr/>
    </dgm:pt>
    <dgm:pt modelId="{1C7AAD93-E5E5-4B19-9BF9-2AB01841587F}" type="pres">
      <dgm:prSet presAssocID="{7D289491-5812-47C7-91E1-77DB47A31DAE}" presName="node" presStyleLbl="node1" presStyleIdx="0" presStyleCnt="10">
        <dgm:presLayoutVars>
          <dgm:bulletEnabled val="1"/>
        </dgm:presLayoutVars>
      </dgm:prSet>
      <dgm:spPr/>
    </dgm:pt>
    <dgm:pt modelId="{05DC55EC-FB6E-411F-B88C-2C33C09245EA}" type="pres">
      <dgm:prSet presAssocID="{51048FE0-C182-42BD-B5B5-EF0C32373AA9}" presName="sibTrans" presStyleCnt="0"/>
      <dgm:spPr/>
    </dgm:pt>
    <dgm:pt modelId="{91C916BF-28B7-4706-AEC7-147156B54CD2}" type="pres">
      <dgm:prSet presAssocID="{600B110E-77D1-4F16-AECA-1329387919F8}" presName="node" presStyleLbl="node1" presStyleIdx="1" presStyleCnt="10">
        <dgm:presLayoutVars>
          <dgm:bulletEnabled val="1"/>
        </dgm:presLayoutVars>
      </dgm:prSet>
      <dgm:spPr/>
    </dgm:pt>
    <dgm:pt modelId="{84FDE2DC-9F96-4341-B039-F67C74EB2E5D}" type="pres">
      <dgm:prSet presAssocID="{B118FE9E-3584-4F12-B69A-CB5F1BA1EC0F}" presName="sibTrans" presStyleCnt="0"/>
      <dgm:spPr/>
    </dgm:pt>
    <dgm:pt modelId="{B4A6BD2F-271A-4DA2-942F-3500D5F381D7}" type="pres">
      <dgm:prSet presAssocID="{3F9F1C80-BC13-4C03-BE69-5FD4D680663D}" presName="node" presStyleLbl="node1" presStyleIdx="2" presStyleCnt="10">
        <dgm:presLayoutVars>
          <dgm:bulletEnabled val="1"/>
        </dgm:presLayoutVars>
      </dgm:prSet>
      <dgm:spPr/>
    </dgm:pt>
    <dgm:pt modelId="{3FCCEEE5-5A77-440F-8872-5FB7617DC3DD}" type="pres">
      <dgm:prSet presAssocID="{A410C52F-8AF8-4162-A7FA-52BE89D99414}" presName="sibTrans" presStyleCnt="0"/>
      <dgm:spPr/>
    </dgm:pt>
    <dgm:pt modelId="{8E8B56C8-097B-4CA8-A5CD-98552A420364}" type="pres">
      <dgm:prSet presAssocID="{F80F2727-93CD-46D6-9E6D-F10A9559EA72}" presName="node" presStyleLbl="node1" presStyleIdx="3" presStyleCnt="10">
        <dgm:presLayoutVars>
          <dgm:bulletEnabled val="1"/>
        </dgm:presLayoutVars>
      </dgm:prSet>
      <dgm:spPr/>
    </dgm:pt>
    <dgm:pt modelId="{5EA9F8FB-EA46-4ECB-85E6-5082B67D1DF3}" type="pres">
      <dgm:prSet presAssocID="{87AF86D7-7162-4D68-BD9B-F9B8F9F9C8C8}" presName="sibTrans" presStyleCnt="0"/>
      <dgm:spPr/>
    </dgm:pt>
    <dgm:pt modelId="{5E4AA337-99DD-48F3-8F1B-57CE744E6431}" type="pres">
      <dgm:prSet presAssocID="{2BCDEC33-DAAC-4C08-872C-9E14E7156469}" presName="node" presStyleLbl="node1" presStyleIdx="4" presStyleCnt="10">
        <dgm:presLayoutVars>
          <dgm:bulletEnabled val="1"/>
        </dgm:presLayoutVars>
      </dgm:prSet>
      <dgm:spPr/>
    </dgm:pt>
    <dgm:pt modelId="{A669DE96-46A5-4EC9-B8D0-E488DFA78635}" type="pres">
      <dgm:prSet presAssocID="{D4E2878B-6556-412C-AE10-3963AA7DBB20}" presName="sibTrans" presStyleCnt="0"/>
      <dgm:spPr/>
    </dgm:pt>
    <dgm:pt modelId="{5790868B-2609-48FB-82B8-FD504FCEA927}" type="pres">
      <dgm:prSet presAssocID="{EF3964CC-7788-4D55-8BC8-3BB8CCC2D05E}" presName="node" presStyleLbl="node1" presStyleIdx="5" presStyleCnt="10">
        <dgm:presLayoutVars>
          <dgm:bulletEnabled val="1"/>
        </dgm:presLayoutVars>
      </dgm:prSet>
      <dgm:spPr/>
    </dgm:pt>
    <dgm:pt modelId="{DAD72DC9-D677-40FA-88B0-3557EBDB1321}" type="pres">
      <dgm:prSet presAssocID="{3A11E586-56ED-43CC-AF0E-F038739C6E75}" presName="sibTrans" presStyleCnt="0"/>
      <dgm:spPr/>
    </dgm:pt>
    <dgm:pt modelId="{78037DD1-AF16-49E6-9864-052A40DBB2DD}" type="pres">
      <dgm:prSet presAssocID="{781F0E40-815D-4617-882A-6CBFC20BA7EC}" presName="node" presStyleLbl="node1" presStyleIdx="6" presStyleCnt="10">
        <dgm:presLayoutVars>
          <dgm:bulletEnabled val="1"/>
        </dgm:presLayoutVars>
      </dgm:prSet>
      <dgm:spPr/>
    </dgm:pt>
    <dgm:pt modelId="{72B88193-BD45-4396-8553-913245E48B16}" type="pres">
      <dgm:prSet presAssocID="{F6E4EB80-DF39-4AB0-8677-7C940BCDC6AB}" presName="sibTrans" presStyleCnt="0"/>
      <dgm:spPr/>
    </dgm:pt>
    <dgm:pt modelId="{776C1FA5-885F-4C81-9D76-22419CEDACC2}" type="pres">
      <dgm:prSet presAssocID="{8F4A7914-81B9-4BDB-8608-0BA3AEBB003D}" presName="node" presStyleLbl="node1" presStyleIdx="7" presStyleCnt="10">
        <dgm:presLayoutVars>
          <dgm:bulletEnabled val="1"/>
        </dgm:presLayoutVars>
      </dgm:prSet>
      <dgm:spPr/>
    </dgm:pt>
    <dgm:pt modelId="{207006E8-7806-4B88-B240-740EA67AA308}" type="pres">
      <dgm:prSet presAssocID="{685C7816-0C95-48C2-918E-9F953B0916DD}" presName="sibTrans" presStyleCnt="0"/>
      <dgm:spPr/>
    </dgm:pt>
    <dgm:pt modelId="{1B8D1F63-D8C4-48CB-9D43-09821345C9E5}" type="pres">
      <dgm:prSet presAssocID="{7A64F024-2A37-478D-BB72-4A1E55F38780}" presName="node" presStyleLbl="node1" presStyleIdx="8" presStyleCnt="10">
        <dgm:presLayoutVars>
          <dgm:bulletEnabled val="1"/>
        </dgm:presLayoutVars>
      </dgm:prSet>
      <dgm:spPr/>
    </dgm:pt>
    <dgm:pt modelId="{B21A02DE-4C6A-45F2-8A44-06B306DF57E5}" type="pres">
      <dgm:prSet presAssocID="{E7AC93E5-83E9-462A-B8B6-D76CD1CF868B}" presName="sibTrans" presStyleCnt="0"/>
      <dgm:spPr/>
    </dgm:pt>
    <dgm:pt modelId="{E0EE33A7-5D88-4B91-8DAA-B011287A0FE3}" type="pres">
      <dgm:prSet presAssocID="{7329136C-7148-4C8C-8D89-04A18FE48426}" presName="node" presStyleLbl="node1" presStyleIdx="9" presStyleCnt="10">
        <dgm:presLayoutVars>
          <dgm:bulletEnabled val="1"/>
        </dgm:presLayoutVars>
      </dgm:prSet>
      <dgm:spPr/>
    </dgm:pt>
  </dgm:ptLst>
  <dgm:cxnLst>
    <dgm:cxn modelId="{CDA51E0B-7ADB-49C0-AC5B-5F3D1EC113AF}" type="presOf" srcId="{F80F2727-93CD-46D6-9E6D-F10A9559EA72}" destId="{8E8B56C8-097B-4CA8-A5CD-98552A420364}" srcOrd="0" destOrd="0" presId="urn:microsoft.com/office/officeart/2005/8/layout/default"/>
    <dgm:cxn modelId="{409A370B-26E8-4CD9-81EA-C77C9B3FD810}" type="presOf" srcId="{086ABE77-0EA5-4973-88FC-206857946F08}" destId="{94E51BA1-FF20-4337-9D9F-4D440A37535E}" srcOrd="0" destOrd="0" presId="urn:microsoft.com/office/officeart/2005/8/layout/default"/>
    <dgm:cxn modelId="{5F958B0D-D2B1-4DCC-B3F2-0AD14BC0AAFA}" srcId="{086ABE77-0EA5-4973-88FC-206857946F08}" destId="{F80F2727-93CD-46D6-9E6D-F10A9559EA72}" srcOrd="3" destOrd="0" parTransId="{36B2AA38-4F02-4849-9D86-38BB3F4E6A04}" sibTransId="{87AF86D7-7162-4D68-BD9B-F9B8F9F9C8C8}"/>
    <dgm:cxn modelId="{E4ED4721-365C-4218-8B7C-22E73ECA7271}" srcId="{086ABE77-0EA5-4973-88FC-206857946F08}" destId="{7329136C-7148-4C8C-8D89-04A18FE48426}" srcOrd="9" destOrd="0" parTransId="{B849AB2E-EC3E-46A1-B48B-0F08E75F4473}" sibTransId="{F2F10ED0-14FF-48A7-ABC9-9627BA276FA8}"/>
    <dgm:cxn modelId="{3207CF32-C16D-4615-BA43-F94D316F86D8}" type="presOf" srcId="{8F4A7914-81B9-4BDB-8608-0BA3AEBB003D}" destId="{776C1FA5-885F-4C81-9D76-22419CEDACC2}" srcOrd="0" destOrd="0" presId="urn:microsoft.com/office/officeart/2005/8/layout/default"/>
    <dgm:cxn modelId="{58119245-3293-4DC0-8E51-4E12ACE62BC6}" type="presOf" srcId="{600B110E-77D1-4F16-AECA-1329387919F8}" destId="{91C916BF-28B7-4706-AEC7-147156B54CD2}" srcOrd="0" destOrd="0" presId="urn:microsoft.com/office/officeart/2005/8/layout/default"/>
    <dgm:cxn modelId="{2987CD45-0028-42A4-AAC7-D0DA330ECA38}" srcId="{086ABE77-0EA5-4973-88FC-206857946F08}" destId="{781F0E40-815D-4617-882A-6CBFC20BA7EC}" srcOrd="6" destOrd="0" parTransId="{5CDD0149-DF1E-46FA-8F09-672999AB71F2}" sibTransId="{F6E4EB80-DF39-4AB0-8677-7C940BCDC6AB}"/>
    <dgm:cxn modelId="{999E644F-B15F-4DBA-8756-099577A5ABDD}" type="presOf" srcId="{7329136C-7148-4C8C-8D89-04A18FE48426}" destId="{E0EE33A7-5D88-4B91-8DAA-B011287A0FE3}" srcOrd="0" destOrd="0" presId="urn:microsoft.com/office/officeart/2005/8/layout/default"/>
    <dgm:cxn modelId="{6BCAA452-6E5E-493E-A90E-6C90FA6D5FC4}" type="presOf" srcId="{2BCDEC33-DAAC-4C08-872C-9E14E7156469}" destId="{5E4AA337-99DD-48F3-8F1B-57CE744E6431}" srcOrd="0" destOrd="0" presId="urn:microsoft.com/office/officeart/2005/8/layout/default"/>
    <dgm:cxn modelId="{D4BCBB59-DF14-440E-9E12-1237722C0DDC}" type="presOf" srcId="{7D289491-5812-47C7-91E1-77DB47A31DAE}" destId="{1C7AAD93-E5E5-4B19-9BF9-2AB01841587F}" srcOrd="0" destOrd="0" presId="urn:microsoft.com/office/officeart/2005/8/layout/default"/>
    <dgm:cxn modelId="{EDA37A6F-9B89-4CB7-8B77-193710582FE1}" srcId="{086ABE77-0EA5-4973-88FC-206857946F08}" destId="{8F4A7914-81B9-4BDB-8608-0BA3AEBB003D}" srcOrd="7" destOrd="0" parTransId="{5D1B9768-4976-40D9-BB25-A787BE46D3AE}" sibTransId="{685C7816-0C95-48C2-918E-9F953B0916DD}"/>
    <dgm:cxn modelId="{4B904070-389B-4EDA-84AF-6248B350EA30}" srcId="{086ABE77-0EA5-4973-88FC-206857946F08}" destId="{7A64F024-2A37-478D-BB72-4A1E55F38780}" srcOrd="8" destOrd="0" parTransId="{F6BD4319-F6B7-4DEB-89C4-39EF10FBFE38}" sibTransId="{E7AC93E5-83E9-462A-B8B6-D76CD1CF868B}"/>
    <dgm:cxn modelId="{32245D89-B470-4A1B-A5AF-75F76E983196}" srcId="{086ABE77-0EA5-4973-88FC-206857946F08}" destId="{2BCDEC33-DAAC-4C08-872C-9E14E7156469}" srcOrd="4" destOrd="0" parTransId="{20270AA7-FF00-4AB5-B42D-6EB2D7ABBE66}" sibTransId="{D4E2878B-6556-412C-AE10-3963AA7DBB20}"/>
    <dgm:cxn modelId="{A263358D-D8EA-479D-8D27-6F1469C77041}" srcId="{086ABE77-0EA5-4973-88FC-206857946F08}" destId="{7D289491-5812-47C7-91E1-77DB47A31DAE}" srcOrd="0" destOrd="0" parTransId="{8BB24271-91A2-42C0-A426-6952B5E46677}" sibTransId="{51048FE0-C182-42BD-B5B5-EF0C32373AA9}"/>
    <dgm:cxn modelId="{343A8AA4-EB12-4085-AD79-A447859CCB77}" type="presOf" srcId="{EF3964CC-7788-4D55-8BC8-3BB8CCC2D05E}" destId="{5790868B-2609-48FB-82B8-FD504FCEA927}" srcOrd="0" destOrd="0" presId="urn:microsoft.com/office/officeart/2005/8/layout/default"/>
    <dgm:cxn modelId="{1BFFF2C9-8C7E-4D89-AE25-B11640B6F9F0}" srcId="{086ABE77-0EA5-4973-88FC-206857946F08}" destId="{600B110E-77D1-4F16-AECA-1329387919F8}" srcOrd="1" destOrd="0" parTransId="{E1462291-5A83-49B5-BFC6-40DCF68AB8C2}" sibTransId="{B118FE9E-3584-4F12-B69A-CB5F1BA1EC0F}"/>
    <dgm:cxn modelId="{0028A8CB-B199-43C3-871D-EF703DF54A5E}" srcId="{086ABE77-0EA5-4973-88FC-206857946F08}" destId="{EF3964CC-7788-4D55-8BC8-3BB8CCC2D05E}" srcOrd="5" destOrd="0" parTransId="{8EF029E4-6C27-4AE6-B883-5B1AD7D3DA81}" sibTransId="{3A11E586-56ED-43CC-AF0E-F038739C6E75}"/>
    <dgm:cxn modelId="{71A461DA-CEFE-4117-9FE4-4586ACDD10AC}" type="presOf" srcId="{3F9F1C80-BC13-4C03-BE69-5FD4D680663D}" destId="{B4A6BD2F-271A-4DA2-942F-3500D5F381D7}" srcOrd="0" destOrd="0" presId="urn:microsoft.com/office/officeart/2005/8/layout/default"/>
    <dgm:cxn modelId="{D43AA8DD-65DE-4F43-816B-FE4CF81CC343}" type="presOf" srcId="{781F0E40-815D-4617-882A-6CBFC20BA7EC}" destId="{78037DD1-AF16-49E6-9864-052A40DBB2DD}" srcOrd="0" destOrd="0" presId="urn:microsoft.com/office/officeart/2005/8/layout/default"/>
    <dgm:cxn modelId="{79F087DE-BB73-49C6-BFA2-D3B51665096A}" srcId="{086ABE77-0EA5-4973-88FC-206857946F08}" destId="{3F9F1C80-BC13-4C03-BE69-5FD4D680663D}" srcOrd="2" destOrd="0" parTransId="{DC000D03-6D88-41F5-9970-BF05859388B7}" sibTransId="{A410C52F-8AF8-4162-A7FA-52BE89D99414}"/>
    <dgm:cxn modelId="{38766BEE-53D3-41F9-BB74-838D88F6735A}" type="presOf" srcId="{7A64F024-2A37-478D-BB72-4A1E55F38780}" destId="{1B8D1F63-D8C4-48CB-9D43-09821345C9E5}" srcOrd="0" destOrd="0" presId="urn:microsoft.com/office/officeart/2005/8/layout/default"/>
    <dgm:cxn modelId="{2CFB05B5-573C-44B7-A89C-840694D17099}" type="presParOf" srcId="{94E51BA1-FF20-4337-9D9F-4D440A37535E}" destId="{1C7AAD93-E5E5-4B19-9BF9-2AB01841587F}" srcOrd="0" destOrd="0" presId="urn:microsoft.com/office/officeart/2005/8/layout/default"/>
    <dgm:cxn modelId="{7CA15730-00EA-40D2-97AD-9B718075929C}" type="presParOf" srcId="{94E51BA1-FF20-4337-9D9F-4D440A37535E}" destId="{05DC55EC-FB6E-411F-B88C-2C33C09245EA}" srcOrd="1" destOrd="0" presId="urn:microsoft.com/office/officeart/2005/8/layout/default"/>
    <dgm:cxn modelId="{9D94F029-F5E1-4155-AF9D-79B416A5BB13}" type="presParOf" srcId="{94E51BA1-FF20-4337-9D9F-4D440A37535E}" destId="{91C916BF-28B7-4706-AEC7-147156B54CD2}" srcOrd="2" destOrd="0" presId="urn:microsoft.com/office/officeart/2005/8/layout/default"/>
    <dgm:cxn modelId="{1122D54E-127F-4C84-9A2F-05E8F9651C86}" type="presParOf" srcId="{94E51BA1-FF20-4337-9D9F-4D440A37535E}" destId="{84FDE2DC-9F96-4341-B039-F67C74EB2E5D}" srcOrd="3" destOrd="0" presId="urn:microsoft.com/office/officeart/2005/8/layout/default"/>
    <dgm:cxn modelId="{1DE2A95E-AE11-4325-BDA7-E648F9EB7F08}" type="presParOf" srcId="{94E51BA1-FF20-4337-9D9F-4D440A37535E}" destId="{B4A6BD2F-271A-4DA2-942F-3500D5F381D7}" srcOrd="4" destOrd="0" presId="urn:microsoft.com/office/officeart/2005/8/layout/default"/>
    <dgm:cxn modelId="{E56B74A6-0C09-4E0E-955C-8CC87E29881B}" type="presParOf" srcId="{94E51BA1-FF20-4337-9D9F-4D440A37535E}" destId="{3FCCEEE5-5A77-440F-8872-5FB7617DC3DD}" srcOrd="5" destOrd="0" presId="urn:microsoft.com/office/officeart/2005/8/layout/default"/>
    <dgm:cxn modelId="{6143A37D-F4A7-4B72-BAEB-26B89458E383}" type="presParOf" srcId="{94E51BA1-FF20-4337-9D9F-4D440A37535E}" destId="{8E8B56C8-097B-4CA8-A5CD-98552A420364}" srcOrd="6" destOrd="0" presId="urn:microsoft.com/office/officeart/2005/8/layout/default"/>
    <dgm:cxn modelId="{E3373B69-412C-4781-9036-053ACF5948E2}" type="presParOf" srcId="{94E51BA1-FF20-4337-9D9F-4D440A37535E}" destId="{5EA9F8FB-EA46-4ECB-85E6-5082B67D1DF3}" srcOrd="7" destOrd="0" presId="urn:microsoft.com/office/officeart/2005/8/layout/default"/>
    <dgm:cxn modelId="{EF6C9ED9-17E4-40A7-8911-18847F1A6D42}" type="presParOf" srcId="{94E51BA1-FF20-4337-9D9F-4D440A37535E}" destId="{5E4AA337-99DD-48F3-8F1B-57CE744E6431}" srcOrd="8" destOrd="0" presId="urn:microsoft.com/office/officeart/2005/8/layout/default"/>
    <dgm:cxn modelId="{146B0AA0-AC89-47C3-9C57-197B5053502D}" type="presParOf" srcId="{94E51BA1-FF20-4337-9D9F-4D440A37535E}" destId="{A669DE96-46A5-4EC9-B8D0-E488DFA78635}" srcOrd="9" destOrd="0" presId="urn:microsoft.com/office/officeart/2005/8/layout/default"/>
    <dgm:cxn modelId="{9825A957-0B3E-484C-9B83-D8E7462F81AC}" type="presParOf" srcId="{94E51BA1-FF20-4337-9D9F-4D440A37535E}" destId="{5790868B-2609-48FB-82B8-FD504FCEA927}" srcOrd="10" destOrd="0" presId="urn:microsoft.com/office/officeart/2005/8/layout/default"/>
    <dgm:cxn modelId="{9A681BF5-9B9A-498C-AEB5-3E2D9E33F412}" type="presParOf" srcId="{94E51BA1-FF20-4337-9D9F-4D440A37535E}" destId="{DAD72DC9-D677-40FA-88B0-3557EBDB1321}" srcOrd="11" destOrd="0" presId="urn:microsoft.com/office/officeart/2005/8/layout/default"/>
    <dgm:cxn modelId="{08A5A83F-8AE8-47F9-B542-DEA49BC21DE7}" type="presParOf" srcId="{94E51BA1-FF20-4337-9D9F-4D440A37535E}" destId="{78037DD1-AF16-49E6-9864-052A40DBB2DD}" srcOrd="12" destOrd="0" presId="urn:microsoft.com/office/officeart/2005/8/layout/default"/>
    <dgm:cxn modelId="{4A2E9D27-218A-45BB-8BB7-8FE25A119E00}" type="presParOf" srcId="{94E51BA1-FF20-4337-9D9F-4D440A37535E}" destId="{72B88193-BD45-4396-8553-913245E48B16}" srcOrd="13" destOrd="0" presId="urn:microsoft.com/office/officeart/2005/8/layout/default"/>
    <dgm:cxn modelId="{AFBEA7FE-7487-44EA-B112-5FD454B779DF}" type="presParOf" srcId="{94E51BA1-FF20-4337-9D9F-4D440A37535E}" destId="{776C1FA5-885F-4C81-9D76-22419CEDACC2}" srcOrd="14" destOrd="0" presId="urn:microsoft.com/office/officeart/2005/8/layout/default"/>
    <dgm:cxn modelId="{51C70EEF-E461-43C7-9095-3AA733AF8382}" type="presParOf" srcId="{94E51BA1-FF20-4337-9D9F-4D440A37535E}" destId="{207006E8-7806-4B88-B240-740EA67AA308}" srcOrd="15" destOrd="0" presId="urn:microsoft.com/office/officeart/2005/8/layout/default"/>
    <dgm:cxn modelId="{817F01B6-F535-4088-86D7-D73143A9FE84}" type="presParOf" srcId="{94E51BA1-FF20-4337-9D9F-4D440A37535E}" destId="{1B8D1F63-D8C4-48CB-9D43-09821345C9E5}" srcOrd="16" destOrd="0" presId="urn:microsoft.com/office/officeart/2005/8/layout/default"/>
    <dgm:cxn modelId="{68F8D564-3104-4F74-86F5-4D7E6E53A5D6}" type="presParOf" srcId="{94E51BA1-FF20-4337-9D9F-4D440A37535E}" destId="{B21A02DE-4C6A-45F2-8A44-06B306DF57E5}" srcOrd="17" destOrd="0" presId="urn:microsoft.com/office/officeart/2005/8/layout/default"/>
    <dgm:cxn modelId="{C9A1D0C9-2BAE-48C7-ADBB-003316DFB79D}" type="presParOf" srcId="{94E51BA1-FF20-4337-9D9F-4D440A37535E}" destId="{E0EE33A7-5D88-4B91-8DAA-B011287A0FE3}"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313FBC-83DA-48FD-87B4-1AF4FB9F4DB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4E4C086D-4CC4-4CE8-A0F9-5893D713BE39}">
      <dgm:prSet phldrT="[Text]"/>
      <dgm:spPr/>
      <dgm:t>
        <a:bodyPr/>
        <a:lstStyle/>
        <a:p>
          <a:r>
            <a:rPr lang="en-GB" dirty="0"/>
            <a:t>Exposure to crime</a:t>
          </a:r>
        </a:p>
      </dgm:t>
    </dgm:pt>
    <dgm:pt modelId="{8FCBDEE1-A44D-4688-A168-1422D66B9196}" type="parTrans" cxnId="{B900A761-8525-4A55-9550-D76A5DDFB818}">
      <dgm:prSet/>
      <dgm:spPr/>
      <dgm:t>
        <a:bodyPr/>
        <a:lstStyle/>
        <a:p>
          <a:endParaRPr lang="en-GB"/>
        </a:p>
      </dgm:t>
    </dgm:pt>
    <dgm:pt modelId="{1EE41591-6AC6-4840-88BB-EF932EB3104F}" type="sibTrans" cxnId="{B900A761-8525-4A55-9550-D76A5DDFB818}">
      <dgm:prSet/>
      <dgm:spPr/>
      <dgm:t>
        <a:bodyPr/>
        <a:lstStyle/>
        <a:p>
          <a:endParaRPr lang="en-GB"/>
        </a:p>
      </dgm:t>
    </dgm:pt>
    <dgm:pt modelId="{FE357162-FC87-448D-80A5-EB70275FED9C}">
      <dgm:prSet phldrT="[Text]"/>
      <dgm:spPr/>
      <dgm:t>
        <a:bodyPr/>
        <a:lstStyle/>
        <a:p>
          <a:r>
            <a:rPr lang="en-GB" dirty="0"/>
            <a:t>Ability to be able to participate in society</a:t>
          </a:r>
        </a:p>
      </dgm:t>
    </dgm:pt>
    <dgm:pt modelId="{FE552A35-089A-4F98-B3A8-4688598D715B}" type="parTrans" cxnId="{83E8E350-F90F-4CFC-9F95-29367F9D36C9}">
      <dgm:prSet/>
      <dgm:spPr/>
      <dgm:t>
        <a:bodyPr/>
        <a:lstStyle/>
        <a:p>
          <a:endParaRPr lang="en-GB"/>
        </a:p>
      </dgm:t>
    </dgm:pt>
    <dgm:pt modelId="{01BD45C4-8199-468C-877C-16CC0EA135E4}" type="sibTrans" cxnId="{83E8E350-F90F-4CFC-9F95-29367F9D36C9}">
      <dgm:prSet/>
      <dgm:spPr/>
      <dgm:t>
        <a:bodyPr/>
        <a:lstStyle/>
        <a:p>
          <a:endParaRPr lang="en-GB"/>
        </a:p>
      </dgm:t>
    </dgm:pt>
    <dgm:pt modelId="{B37C80E2-8EEA-4CE3-9976-A61055553CFA}">
      <dgm:prSet phldrT="[Text]"/>
      <dgm:spPr/>
      <dgm:t>
        <a:bodyPr/>
        <a:lstStyle/>
        <a:p>
          <a:r>
            <a:rPr lang="en-GB" dirty="0"/>
            <a:t>Control over life circumstances</a:t>
          </a:r>
        </a:p>
      </dgm:t>
    </dgm:pt>
    <dgm:pt modelId="{29FF50A5-E8B2-44F4-A894-B5E90734B41B}" type="parTrans" cxnId="{B0EE1B19-4B7D-4CCB-AB5D-519832CDB04A}">
      <dgm:prSet/>
      <dgm:spPr/>
      <dgm:t>
        <a:bodyPr/>
        <a:lstStyle/>
        <a:p>
          <a:endParaRPr lang="en-GB"/>
        </a:p>
      </dgm:t>
    </dgm:pt>
    <dgm:pt modelId="{C3FFAEBE-F231-47A2-BDE2-FDAAEE433FBB}" type="sibTrans" cxnId="{B0EE1B19-4B7D-4CCB-AB5D-519832CDB04A}">
      <dgm:prSet/>
      <dgm:spPr/>
      <dgm:t>
        <a:bodyPr/>
        <a:lstStyle/>
        <a:p>
          <a:endParaRPr lang="en-GB"/>
        </a:p>
      </dgm:t>
    </dgm:pt>
    <dgm:pt modelId="{18968C69-4FC7-4131-93E6-9BA7326ACB9F}">
      <dgm:prSet phldrT="[Text]"/>
      <dgm:spPr/>
      <dgm:t>
        <a:bodyPr/>
        <a:lstStyle/>
        <a:p>
          <a:r>
            <a:rPr lang="en-GB" dirty="0"/>
            <a:t>Social support &amp; number of relationships</a:t>
          </a:r>
        </a:p>
      </dgm:t>
    </dgm:pt>
    <dgm:pt modelId="{AA4C8F21-4A1A-4089-98B3-09A75443908A}" type="parTrans" cxnId="{6A79D4ED-12CA-4EF8-AC34-2354C8EBD7EC}">
      <dgm:prSet/>
      <dgm:spPr/>
      <dgm:t>
        <a:bodyPr/>
        <a:lstStyle/>
        <a:p>
          <a:endParaRPr lang="en-GB"/>
        </a:p>
      </dgm:t>
    </dgm:pt>
    <dgm:pt modelId="{B02A673B-8725-4410-8CA1-024D666D5597}" type="sibTrans" cxnId="{6A79D4ED-12CA-4EF8-AC34-2354C8EBD7EC}">
      <dgm:prSet/>
      <dgm:spPr/>
      <dgm:t>
        <a:bodyPr/>
        <a:lstStyle/>
        <a:p>
          <a:endParaRPr lang="en-GB"/>
        </a:p>
      </dgm:t>
    </dgm:pt>
    <dgm:pt modelId="{9C70DD67-AB1C-4C89-8F80-77C32767E9FC}">
      <dgm:prSet phldrT="[Text]"/>
      <dgm:spPr/>
      <dgm:t>
        <a:bodyPr/>
        <a:lstStyle/>
        <a:p>
          <a:r>
            <a:rPr lang="en-GB" dirty="0"/>
            <a:t>Social status</a:t>
          </a:r>
        </a:p>
      </dgm:t>
    </dgm:pt>
    <dgm:pt modelId="{7E1247EA-9DCA-4D8D-BDD0-11D275878B76}" type="parTrans" cxnId="{CC18E51E-EC3F-4118-ACA8-66B27248870E}">
      <dgm:prSet/>
      <dgm:spPr/>
      <dgm:t>
        <a:bodyPr/>
        <a:lstStyle/>
        <a:p>
          <a:endParaRPr lang="en-GB"/>
        </a:p>
      </dgm:t>
    </dgm:pt>
    <dgm:pt modelId="{83F94ACC-19A1-49DD-922B-ED4D7F50B368}" type="sibTrans" cxnId="{CC18E51E-EC3F-4118-ACA8-66B27248870E}">
      <dgm:prSet/>
      <dgm:spPr/>
      <dgm:t>
        <a:bodyPr/>
        <a:lstStyle/>
        <a:p>
          <a:endParaRPr lang="en-GB"/>
        </a:p>
      </dgm:t>
    </dgm:pt>
    <dgm:pt modelId="{B6E46EA1-2FCD-4C88-9124-03797D042F51}">
      <dgm:prSet phldrT="[Text]"/>
      <dgm:spPr/>
      <dgm:t>
        <a:bodyPr/>
        <a:lstStyle/>
        <a:p>
          <a:r>
            <a:rPr lang="en-GB"/>
            <a:t>Power to make meaningful choices </a:t>
          </a:r>
          <a:endParaRPr lang="en-GB" dirty="0"/>
        </a:p>
      </dgm:t>
    </dgm:pt>
    <dgm:pt modelId="{CFF9A1F3-64D4-4DAD-ACFB-9818923256BA}" type="parTrans" cxnId="{305942D5-32D3-423B-946D-D07871017595}">
      <dgm:prSet/>
      <dgm:spPr/>
      <dgm:t>
        <a:bodyPr/>
        <a:lstStyle/>
        <a:p>
          <a:endParaRPr lang="en-GB"/>
        </a:p>
      </dgm:t>
    </dgm:pt>
    <dgm:pt modelId="{4A856998-7D7C-4BFA-A1FA-98341B87DAE6}" type="sibTrans" cxnId="{305942D5-32D3-423B-946D-D07871017595}">
      <dgm:prSet/>
      <dgm:spPr/>
      <dgm:t>
        <a:bodyPr/>
        <a:lstStyle/>
        <a:p>
          <a:endParaRPr lang="en-GB"/>
        </a:p>
      </dgm:t>
    </dgm:pt>
    <dgm:pt modelId="{50E1A37C-A772-4844-83FB-FFE99184ECF6}">
      <dgm:prSet phldrT="[Text]"/>
      <dgm:spPr/>
      <dgm:t>
        <a:bodyPr/>
        <a:lstStyle/>
        <a:p>
          <a:r>
            <a:rPr lang="en-GB" dirty="0"/>
            <a:t>Work: demand/control balance</a:t>
          </a:r>
        </a:p>
      </dgm:t>
    </dgm:pt>
    <dgm:pt modelId="{FE7A8EC2-B25A-4472-97A2-D3D67EF0D97A}" type="parTrans" cxnId="{FF88D01F-FAEC-4714-A873-6D47C550CCD9}">
      <dgm:prSet/>
      <dgm:spPr/>
      <dgm:t>
        <a:bodyPr/>
        <a:lstStyle/>
        <a:p>
          <a:endParaRPr lang="en-GB"/>
        </a:p>
      </dgm:t>
    </dgm:pt>
    <dgm:pt modelId="{19BC3155-86B6-43F6-BF81-3FCEEC19DE7D}" type="sibTrans" cxnId="{FF88D01F-FAEC-4714-A873-6D47C550CCD9}">
      <dgm:prSet/>
      <dgm:spPr/>
      <dgm:t>
        <a:bodyPr/>
        <a:lstStyle/>
        <a:p>
          <a:endParaRPr lang="en-GB"/>
        </a:p>
      </dgm:t>
    </dgm:pt>
    <dgm:pt modelId="{8E54FB11-DD2B-450B-BD9E-AB90F02143D2}">
      <dgm:prSet phldrT="[Text]"/>
      <dgm:spPr/>
      <dgm:t>
        <a:bodyPr/>
        <a:lstStyle/>
        <a:p>
          <a:r>
            <a:rPr lang="en-GB" dirty="0"/>
            <a:t>Work: effort/reward balance</a:t>
          </a:r>
        </a:p>
      </dgm:t>
    </dgm:pt>
    <dgm:pt modelId="{EB94710B-B031-4A6F-8092-CD9DB5CAE1DA}" type="parTrans" cxnId="{67B8C93A-8763-4496-B346-18C0DCCF394F}">
      <dgm:prSet/>
      <dgm:spPr/>
      <dgm:t>
        <a:bodyPr/>
        <a:lstStyle/>
        <a:p>
          <a:endParaRPr lang="en-GB"/>
        </a:p>
      </dgm:t>
    </dgm:pt>
    <dgm:pt modelId="{8826E571-5B1A-4976-A559-D37D53FC742A}" type="sibTrans" cxnId="{67B8C93A-8763-4496-B346-18C0DCCF394F}">
      <dgm:prSet/>
      <dgm:spPr/>
      <dgm:t>
        <a:bodyPr/>
        <a:lstStyle/>
        <a:p>
          <a:endParaRPr lang="en-GB"/>
        </a:p>
      </dgm:t>
    </dgm:pt>
    <dgm:pt modelId="{182CCA23-7DC5-46A2-BFC9-360F92247E92}">
      <dgm:prSet phldrT="[Text]"/>
      <dgm:spPr/>
      <dgm:t>
        <a:bodyPr/>
        <a:lstStyle/>
        <a:p>
          <a:r>
            <a:rPr lang="en-GB" dirty="0"/>
            <a:t>‘Ontological Security’</a:t>
          </a:r>
          <a:endParaRPr lang="en-GB"/>
        </a:p>
      </dgm:t>
    </dgm:pt>
    <dgm:pt modelId="{6EDA37B3-353A-4421-9822-4E1DBA3B5EDB}" type="parTrans" cxnId="{AAC1F3B0-94E2-4779-8052-44632925891E}">
      <dgm:prSet/>
      <dgm:spPr/>
      <dgm:t>
        <a:bodyPr/>
        <a:lstStyle/>
        <a:p>
          <a:endParaRPr lang="en-GB"/>
        </a:p>
      </dgm:t>
    </dgm:pt>
    <dgm:pt modelId="{71C96FD2-FA60-47DE-90C5-5AD47E0404CB}" type="sibTrans" cxnId="{AAC1F3B0-94E2-4779-8052-44632925891E}">
      <dgm:prSet/>
      <dgm:spPr/>
      <dgm:t>
        <a:bodyPr/>
        <a:lstStyle/>
        <a:p>
          <a:endParaRPr lang="en-GB"/>
        </a:p>
      </dgm:t>
    </dgm:pt>
    <dgm:pt modelId="{E0AFAB5C-3B7F-4EF6-8084-AEDC24710569}">
      <dgm:prSet phldrT="[Text]"/>
      <dgm:spPr/>
      <dgm:t>
        <a:bodyPr/>
        <a:lstStyle/>
        <a:p>
          <a:r>
            <a:rPr lang="en-GB" dirty="0"/>
            <a:t>Positive early life experiences</a:t>
          </a:r>
        </a:p>
      </dgm:t>
    </dgm:pt>
    <dgm:pt modelId="{DE3C7ED1-A1A0-482E-82E7-6F546219CB35}" type="parTrans" cxnId="{6285D85B-FD84-4DB3-A281-A47276AFD0CD}">
      <dgm:prSet/>
      <dgm:spPr/>
      <dgm:t>
        <a:bodyPr/>
        <a:lstStyle/>
        <a:p>
          <a:endParaRPr lang="en-GB"/>
        </a:p>
      </dgm:t>
    </dgm:pt>
    <dgm:pt modelId="{2CF12C5C-BB1D-45CD-A478-A9848C12B0FF}" type="sibTrans" cxnId="{6285D85B-FD84-4DB3-A281-A47276AFD0CD}">
      <dgm:prSet/>
      <dgm:spPr/>
      <dgm:t>
        <a:bodyPr/>
        <a:lstStyle/>
        <a:p>
          <a:endParaRPr lang="en-GB"/>
        </a:p>
      </dgm:t>
    </dgm:pt>
    <dgm:pt modelId="{764ACE88-0BDE-442C-B81B-8BE20F4709C2}">
      <dgm:prSet phldrT="[Text]"/>
      <dgm:spPr/>
      <dgm:t>
        <a:bodyPr/>
        <a:lstStyle/>
        <a:p>
          <a:r>
            <a:rPr lang="en-GB" dirty="0"/>
            <a:t>Education</a:t>
          </a:r>
        </a:p>
      </dgm:t>
    </dgm:pt>
    <dgm:pt modelId="{ED50F9DD-3E76-4287-B74E-B1B49FD27D7E}" type="parTrans" cxnId="{BA0A58E1-1464-46CD-BA89-E394C0710A81}">
      <dgm:prSet/>
      <dgm:spPr/>
      <dgm:t>
        <a:bodyPr/>
        <a:lstStyle/>
        <a:p>
          <a:endParaRPr lang="en-GB"/>
        </a:p>
      </dgm:t>
    </dgm:pt>
    <dgm:pt modelId="{565D4003-CA24-4DA7-B3F8-C0B1B33CD57A}" type="sibTrans" cxnId="{BA0A58E1-1464-46CD-BA89-E394C0710A81}">
      <dgm:prSet/>
      <dgm:spPr/>
      <dgm:t>
        <a:bodyPr/>
        <a:lstStyle/>
        <a:p>
          <a:endParaRPr lang="en-GB"/>
        </a:p>
      </dgm:t>
    </dgm:pt>
    <dgm:pt modelId="{24E9883C-0E3C-47EC-8F52-129EC14C294E}" type="pres">
      <dgm:prSet presAssocID="{DD313FBC-83DA-48FD-87B4-1AF4FB9F4DBD}" presName="diagram" presStyleCnt="0">
        <dgm:presLayoutVars>
          <dgm:dir/>
          <dgm:resizeHandles val="exact"/>
        </dgm:presLayoutVars>
      </dgm:prSet>
      <dgm:spPr/>
    </dgm:pt>
    <dgm:pt modelId="{18BE0E06-02D2-4AD9-8F6F-F78FA2DF488B}" type="pres">
      <dgm:prSet presAssocID="{4E4C086D-4CC4-4CE8-A0F9-5893D713BE39}" presName="node" presStyleLbl="node1" presStyleIdx="0" presStyleCnt="11">
        <dgm:presLayoutVars>
          <dgm:bulletEnabled val="1"/>
        </dgm:presLayoutVars>
      </dgm:prSet>
      <dgm:spPr/>
    </dgm:pt>
    <dgm:pt modelId="{4C9818A9-8914-4D9A-BBFA-658E6333F65A}" type="pres">
      <dgm:prSet presAssocID="{1EE41591-6AC6-4840-88BB-EF932EB3104F}" presName="sibTrans" presStyleCnt="0"/>
      <dgm:spPr/>
    </dgm:pt>
    <dgm:pt modelId="{C9BE5403-777F-4711-915E-F3FBE32EC804}" type="pres">
      <dgm:prSet presAssocID="{FE357162-FC87-448D-80A5-EB70275FED9C}" presName="node" presStyleLbl="node1" presStyleIdx="1" presStyleCnt="11">
        <dgm:presLayoutVars>
          <dgm:bulletEnabled val="1"/>
        </dgm:presLayoutVars>
      </dgm:prSet>
      <dgm:spPr/>
    </dgm:pt>
    <dgm:pt modelId="{7E28F127-EF58-4D8D-9C12-B8FCE197581B}" type="pres">
      <dgm:prSet presAssocID="{01BD45C4-8199-468C-877C-16CC0EA135E4}" presName="sibTrans" presStyleCnt="0"/>
      <dgm:spPr/>
    </dgm:pt>
    <dgm:pt modelId="{9F39D902-CAED-434A-94DA-D1542AFEE64A}" type="pres">
      <dgm:prSet presAssocID="{B37C80E2-8EEA-4CE3-9976-A61055553CFA}" presName="node" presStyleLbl="node1" presStyleIdx="2" presStyleCnt="11">
        <dgm:presLayoutVars>
          <dgm:bulletEnabled val="1"/>
        </dgm:presLayoutVars>
      </dgm:prSet>
      <dgm:spPr/>
    </dgm:pt>
    <dgm:pt modelId="{63BFDFD2-2DDE-4D7D-A595-C1F60D7FDEDF}" type="pres">
      <dgm:prSet presAssocID="{C3FFAEBE-F231-47A2-BDE2-FDAAEE433FBB}" presName="sibTrans" presStyleCnt="0"/>
      <dgm:spPr/>
    </dgm:pt>
    <dgm:pt modelId="{F7609D67-62BE-42AA-85E1-ED399BE1A4AA}" type="pres">
      <dgm:prSet presAssocID="{18968C69-4FC7-4131-93E6-9BA7326ACB9F}" presName="node" presStyleLbl="node1" presStyleIdx="3" presStyleCnt="11">
        <dgm:presLayoutVars>
          <dgm:bulletEnabled val="1"/>
        </dgm:presLayoutVars>
      </dgm:prSet>
      <dgm:spPr/>
    </dgm:pt>
    <dgm:pt modelId="{129EA9D7-0082-4517-8952-F71905831DA9}" type="pres">
      <dgm:prSet presAssocID="{B02A673B-8725-4410-8CA1-024D666D5597}" presName="sibTrans" presStyleCnt="0"/>
      <dgm:spPr/>
    </dgm:pt>
    <dgm:pt modelId="{14E4A9F1-440D-449B-9994-DA1D6860AA8E}" type="pres">
      <dgm:prSet presAssocID="{9C70DD67-AB1C-4C89-8F80-77C32767E9FC}" presName="node" presStyleLbl="node1" presStyleIdx="4" presStyleCnt="11">
        <dgm:presLayoutVars>
          <dgm:bulletEnabled val="1"/>
        </dgm:presLayoutVars>
      </dgm:prSet>
      <dgm:spPr/>
    </dgm:pt>
    <dgm:pt modelId="{F5241496-FDC0-4BC1-B61E-91F86D65A923}" type="pres">
      <dgm:prSet presAssocID="{83F94ACC-19A1-49DD-922B-ED4D7F50B368}" presName="sibTrans" presStyleCnt="0"/>
      <dgm:spPr/>
    </dgm:pt>
    <dgm:pt modelId="{D0AA6E67-5D2E-404E-BC39-D34CB87EB4AD}" type="pres">
      <dgm:prSet presAssocID="{764ACE88-0BDE-442C-B81B-8BE20F4709C2}" presName="node" presStyleLbl="node1" presStyleIdx="5" presStyleCnt="11">
        <dgm:presLayoutVars>
          <dgm:bulletEnabled val="1"/>
        </dgm:presLayoutVars>
      </dgm:prSet>
      <dgm:spPr/>
    </dgm:pt>
    <dgm:pt modelId="{E4FBFB6C-0E49-4510-9089-A641E98357BC}" type="pres">
      <dgm:prSet presAssocID="{565D4003-CA24-4DA7-B3F8-C0B1B33CD57A}" presName="sibTrans" presStyleCnt="0"/>
      <dgm:spPr/>
    </dgm:pt>
    <dgm:pt modelId="{075BCF69-8005-4464-BEDE-B33728BF09E2}" type="pres">
      <dgm:prSet presAssocID="{B6E46EA1-2FCD-4C88-9124-03797D042F51}" presName="node" presStyleLbl="node1" presStyleIdx="6" presStyleCnt="11">
        <dgm:presLayoutVars>
          <dgm:bulletEnabled val="1"/>
        </dgm:presLayoutVars>
      </dgm:prSet>
      <dgm:spPr/>
    </dgm:pt>
    <dgm:pt modelId="{63F70A07-A0D7-4C88-BC7E-7C30A8C1C8BD}" type="pres">
      <dgm:prSet presAssocID="{4A856998-7D7C-4BFA-A1FA-98341B87DAE6}" presName="sibTrans" presStyleCnt="0"/>
      <dgm:spPr/>
    </dgm:pt>
    <dgm:pt modelId="{F25A07BD-9886-4ED8-93E1-022D90B68E9C}" type="pres">
      <dgm:prSet presAssocID="{50E1A37C-A772-4844-83FB-FFE99184ECF6}" presName="node" presStyleLbl="node1" presStyleIdx="7" presStyleCnt="11">
        <dgm:presLayoutVars>
          <dgm:bulletEnabled val="1"/>
        </dgm:presLayoutVars>
      </dgm:prSet>
      <dgm:spPr/>
    </dgm:pt>
    <dgm:pt modelId="{B472EB0B-B4A8-497C-82B2-5236219DDA85}" type="pres">
      <dgm:prSet presAssocID="{19BC3155-86B6-43F6-BF81-3FCEEC19DE7D}" presName="sibTrans" presStyleCnt="0"/>
      <dgm:spPr/>
    </dgm:pt>
    <dgm:pt modelId="{9575A899-9FBE-4EEE-BCAA-2E933C8E43F2}" type="pres">
      <dgm:prSet presAssocID="{8E54FB11-DD2B-450B-BD9E-AB90F02143D2}" presName="node" presStyleLbl="node1" presStyleIdx="8" presStyleCnt="11">
        <dgm:presLayoutVars>
          <dgm:bulletEnabled val="1"/>
        </dgm:presLayoutVars>
      </dgm:prSet>
      <dgm:spPr/>
    </dgm:pt>
    <dgm:pt modelId="{CE32449E-5D04-44A2-ABCD-9046515C2F37}" type="pres">
      <dgm:prSet presAssocID="{8826E571-5B1A-4976-A559-D37D53FC742A}" presName="sibTrans" presStyleCnt="0"/>
      <dgm:spPr/>
    </dgm:pt>
    <dgm:pt modelId="{2B817EFF-C79A-4E3B-8EE9-AFEFAD4D122F}" type="pres">
      <dgm:prSet presAssocID="{182CCA23-7DC5-46A2-BFC9-360F92247E92}" presName="node" presStyleLbl="node1" presStyleIdx="9" presStyleCnt="11">
        <dgm:presLayoutVars>
          <dgm:bulletEnabled val="1"/>
        </dgm:presLayoutVars>
      </dgm:prSet>
      <dgm:spPr/>
    </dgm:pt>
    <dgm:pt modelId="{9C0F78F1-8446-4473-AA36-58AEDA388098}" type="pres">
      <dgm:prSet presAssocID="{71C96FD2-FA60-47DE-90C5-5AD47E0404CB}" presName="sibTrans" presStyleCnt="0"/>
      <dgm:spPr/>
    </dgm:pt>
    <dgm:pt modelId="{89073768-9917-4425-BB2F-8C242C72390E}" type="pres">
      <dgm:prSet presAssocID="{E0AFAB5C-3B7F-4EF6-8084-AEDC24710569}" presName="node" presStyleLbl="node1" presStyleIdx="10" presStyleCnt="11">
        <dgm:presLayoutVars>
          <dgm:bulletEnabled val="1"/>
        </dgm:presLayoutVars>
      </dgm:prSet>
      <dgm:spPr/>
    </dgm:pt>
  </dgm:ptLst>
  <dgm:cxnLst>
    <dgm:cxn modelId="{B0EE1B19-4B7D-4CCB-AB5D-519832CDB04A}" srcId="{DD313FBC-83DA-48FD-87B4-1AF4FB9F4DBD}" destId="{B37C80E2-8EEA-4CE3-9976-A61055553CFA}" srcOrd="2" destOrd="0" parTransId="{29FF50A5-E8B2-44F4-A894-B5E90734B41B}" sibTransId="{C3FFAEBE-F231-47A2-BDE2-FDAAEE433FBB}"/>
    <dgm:cxn modelId="{E3A4FA1B-007D-4F6D-8ABC-E6CC002DEDD0}" type="presOf" srcId="{B37C80E2-8EEA-4CE3-9976-A61055553CFA}" destId="{9F39D902-CAED-434A-94DA-D1542AFEE64A}" srcOrd="0" destOrd="0" presId="urn:microsoft.com/office/officeart/2005/8/layout/default"/>
    <dgm:cxn modelId="{CC18E51E-EC3F-4118-ACA8-66B27248870E}" srcId="{DD313FBC-83DA-48FD-87B4-1AF4FB9F4DBD}" destId="{9C70DD67-AB1C-4C89-8F80-77C32767E9FC}" srcOrd="4" destOrd="0" parTransId="{7E1247EA-9DCA-4D8D-BDD0-11D275878B76}" sibTransId="{83F94ACC-19A1-49DD-922B-ED4D7F50B368}"/>
    <dgm:cxn modelId="{FF88D01F-FAEC-4714-A873-6D47C550CCD9}" srcId="{DD313FBC-83DA-48FD-87B4-1AF4FB9F4DBD}" destId="{50E1A37C-A772-4844-83FB-FFE99184ECF6}" srcOrd="7" destOrd="0" parTransId="{FE7A8EC2-B25A-4472-97A2-D3D67EF0D97A}" sibTransId="{19BC3155-86B6-43F6-BF81-3FCEEC19DE7D}"/>
    <dgm:cxn modelId="{67B8C93A-8763-4496-B346-18C0DCCF394F}" srcId="{DD313FBC-83DA-48FD-87B4-1AF4FB9F4DBD}" destId="{8E54FB11-DD2B-450B-BD9E-AB90F02143D2}" srcOrd="8" destOrd="0" parTransId="{EB94710B-B031-4A6F-8092-CD9DB5CAE1DA}" sibTransId="{8826E571-5B1A-4976-A559-D37D53FC742A}"/>
    <dgm:cxn modelId="{D387DB4D-7F57-438B-9874-19D03921CA1B}" type="presOf" srcId="{18968C69-4FC7-4131-93E6-9BA7326ACB9F}" destId="{F7609D67-62BE-42AA-85E1-ED399BE1A4AA}" srcOrd="0" destOrd="0" presId="urn:microsoft.com/office/officeart/2005/8/layout/default"/>
    <dgm:cxn modelId="{83E8E350-F90F-4CFC-9F95-29367F9D36C9}" srcId="{DD313FBC-83DA-48FD-87B4-1AF4FB9F4DBD}" destId="{FE357162-FC87-448D-80A5-EB70275FED9C}" srcOrd="1" destOrd="0" parTransId="{FE552A35-089A-4F98-B3A8-4688598D715B}" sibTransId="{01BD45C4-8199-468C-877C-16CC0EA135E4}"/>
    <dgm:cxn modelId="{6285D85B-FD84-4DB3-A281-A47276AFD0CD}" srcId="{DD313FBC-83DA-48FD-87B4-1AF4FB9F4DBD}" destId="{E0AFAB5C-3B7F-4EF6-8084-AEDC24710569}" srcOrd="10" destOrd="0" parTransId="{DE3C7ED1-A1A0-482E-82E7-6F546219CB35}" sibTransId="{2CF12C5C-BB1D-45CD-A478-A9848C12B0FF}"/>
    <dgm:cxn modelId="{B900A761-8525-4A55-9550-D76A5DDFB818}" srcId="{DD313FBC-83DA-48FD-87B4-1AF4FB9F4DBD}" destId="{4E4C086D-4CC4-4CE8-A0F9-5893D713BE39}" srcOrd="0" destOrd="0" parTransId="{8FCBDEE1-A44D-4688-A168-1422D66B9196}" sibTransId="{1EE41591-6AC6-4840-88BB-EF932EB3104F}"/>
    <dgm:cxn modelId="{75B40A66-4D49-48D2-997D-610334520515}" type="presOf" srcId="{8E54FB11-DD2B-450B-BD9E-AB90F02143D2}" destId="{9575A899-9FBE-4EEE-BCAA-2E933C8E43F2}" srcOrd="0" destOrd="0" presId="urn:microsoft.com/office/officeart/2005/8/layout/default"/>
    <dgm:cxn modelId="{6033BB68-F6BF-4CBC-BE3F-62ED1E871E57}" type="presOf" srcId="{DD313FBC-83DA-48FD-87B4-1AF4FB9F4DBD}" destId="{24E9883C-0E3C-47EC-8F52-129EC14C294E}" srcOrd="0" destOrd="0" presId="urn:microsoft.com/office/officeart/2005/8/layout/default"/>
    <dgm:cxn modelId="{F3490673-02E3-448B-A38F-590495018D50}" type="presOf" srcId="{50E1A37C-A772-4844-83FB-FFE99184ECF6}" destId="{F25A07BD-9886-4ED8-93E1-022D90B68E9C}" srcOrd="0" destOrd="0" presId="urn:microsoft.com/office/officeart/2005/8/layout/default"/>
    <dgm:cxn modelId="{DD8A4493-70AC-478C-9C1D-DE03A6892CB9}" type="presOf" srcId="{182CCA23-7DC5-46A2-BFC9-360F92247E92}" destId="{2B817EFF-C79A-4E3B-8EE9-AFEFAD4D122F}" srcOrd="0" destOrd="0" presId="urn:microsoft.com/office/officeart/2005/8/layout/default"/>
    <dgm:cxn modelId="{1F4B6C9F-78C5-45E8-8E04-2064013ABDF8}" type="presOf" srcId="{FE357162-FC87-448D-80A5-EB70275FED9C}" destId="{C9BE5403-777F-4711-915E-F3FBE32EC804}" srcOrd="0" destOrd="0" presId="urn:microsoft.com/office/officeart/2005/8/layout/default"/>
    <dgm:cxn modelId="{C33F96A6-86BD-46DA-AC64-9613B70FEE4F}" type="presOf" srcId="{764ACE88-0BDE-442C-B81B-8BE20F4709C2}" destId="{D0AA6E67-5D2E-404E-BC39-D34CB87EB4AD}" srcOrd="0" destOrd="0" presId="urn:microsoft.com/office/officeart/2005/8/layout/default"/>
    <dgm:cxn modelId="{AAC1F3B0-94E2-4779-8052-44632925891E}" srcId="{DD313FBC-83DA-48FD-87B4-1AF4FB9F4DBD}" destId="{182CCA23-7DC5-46A2-BFC9-360F92247E92}" srcOrd="9" destOrd="0" parTransId="{6EDA37B3-353A-4421-9822-4E1DBA3B5EDB}" sibTransId="{71C96FD2-FA60-47DE-90C5-5AD47E0404CB}"/>
    <dgm:cxn modelId="{A40535C8-8708-4282-BFA7-A4780FDCEB89}" type="presOf" srcId="{E0AFAB5C-3B7F-4EF6-8084-AEDC24710569}" destId="{89073768-9917-4425-BB2F-8C242C72390E}" srcOrd="0" destOrd="0" presId="urn:microsoft.com/office/officeart/2005/8/layout/default"/>
    <dgm:cxn modelId="{305942D5-32D3-423B-946D-D07871017595}" srcId="{DD313FBC-83DA-48FD-87B4-1AF4FB9F4DBD}" destId="{B6E46EA1-2FCD-4C88-9124-03797D042F51}" srcOrd="6" destOrd="0" parTransId="{CFF9A1F3-64D4-4DAD-ACFB-9818923256BA}" sibTransId="{4A856998-7D7C-4BFA-A1FA-98341B87DAE6}"/>
    <dgm:cxn modelId="{BA0A58E1-1464-46CD-BA89-E394C0710A81}" srcId="{DD313FBC-83DA-48FD-87B4-1AF4FB9F4DBD}" destId="{764ACE88-0BDE-442C-B81B-8BE20F4709C2}" srcOrd="5" destOrd="0" parTransId="{ED50F9DD-3E76-4287-B74E-B1B49FD27D7E}" sibTransId="{565D4003-CA24-4DA7-B3F8-C0B1B33CD57A}"/>
    <dgm:cxn modelId="{25F3F3E4-178A-4D50-BDE1-297BDDCB0BC5}" type="presOf" srcId="{4E4C086D-4CC4-4CE8-A0F9-5893D713BE39}" destId="{18BE0E06-02D2-4AD9-8F6F-F78FA2DF488B}" srcOrd="0" destOrd="0" presId="urn:microsoft.com/office/officeart/2005/8/layout/default"/>
    <dgm:cxn modelId="{6A79D4ED-12CA-4EF8-AC34-2354C8EBD7EC}" srcId="{DD313FBC-83DA-48FD-87B4-1AF4FB9F4DBD}" destId="{18968C69-4FC7-4131-93E6-9BA7326ACB9F}" srcOrd="3" destOrd="0" parTransId="{AA4C8F21-4A1A-4089-98B3-09A75443908A}" sibTransId="{B02A673B-8725-4410-8CA1-024D666D5597}"/>
    <dgm:cxn modelId="{E1EADAFA-A8C2-4395-9DFD-7EDE3B184567}" type="presOf" srcId="{9C70DD67-AB1C-4C89-8F80-77C32767E9FC}" destId="{14E4A9F1-440D-449B-9994-DA1D6860AA8E}" srcOrd="0" destOrd="0" presId="urn:microsoft.com/office/officeart/2005/8/layout/default"/>
    <dgm:cxn modelId="{D04029FE-41D1-4699-8813-0FC895145D49}" type="presOf" srcId="{B6E46EA1-2FCD-4C88-9124-03797D042F51}" destId="{075BCF69-8005-4464-BEDE-B33728BF09E2}" srcOrd="0" destOrd="0" presId="urn:microsoft.com/office/officeart/2005/8/layout/default"/>
    <dgm:cxn modelId="{20A1D786-C376-41F2-A790-03CB20437091}" type="presParOf" srcId="{24E9883C-0E3C-47EC-8F52-129EC14C294E}" destId="{18BE0E06-02D2-4AD9-8F6F-F78FA2DF488B}" srcOrd="0" destOrd="0" presId="urn:microsoft.com/office/officeart/2005/8/layout/default"/>
    <dgm:cxn modelId="{1F4A82D7-A215-42FA-9408-29B55BC804DA}" type="presParOf" srcId="{24E9883C-0E3C-47EC-8F52-129EC14C294E}" destId="{4C9818A9-8914-4D9A-BBFA-658E6333F65A}" srcOrd="1" destOrd="0" presId="urn:microsoft.com/office/officeart/2005/8/layout/default"/>
    <dgm:cxn modelId="{97B5A4AE-9783-45BB-AB9F-4D7320867495}" type="presParOf" srcId="{24E9883C-0E3C-47EC-8F52-129EC14C294E}" destId="{C9BE5403-777F-4711-915E-F3FBE32EC804}" srcOrd="2" destOrd="0" presId="urn:microsoft.com/office/officeart/2005/8/layout/default"/>
    <dgm:cxn modelId="{9A253452-9947-4422-A887-1987CD309AEC}" type="presParOf" srcId="{24E9883C-0E3C-47EC-8F52-129EC14C294E}" destId="{7E28F127-EF58-4D8D-9C12-B8FCE197581B}" srcOrd="3" destOrd="0" presId="urn:microsoft.com/office/officeart/2005/8/layout/default"/>
    <dgm:cxn modelId="{32595744-5B59-4B8C-BFE2-6E266425CA49}" type="presParOf" srcId="{24E9883C-0E3C-47EC-8F52-129EC14C294E}" destId="{9F39D902-CAED-434A-94DA-D1542AFEE64A}" srcOrd="4" destOrd="0" presId="urn:microsoft.com/office/officeart/2005/8/layout/default"/>
    <dgm:cxn modelId="{A153FE8F-02F5-45AA-952A-DB96B0543809}" type="presParOf" srcId="{24E9883C-0E3C-47EC-8F52-129EC14C294E}" destId="{63BFDFD2-2DDE-4D7D-A595-C1F60D7FDEDF}" srcOrd="5" destOrd="0" presId="urn:microsoft.com/office/officeart/2005/8/layout/default"/>
    <dgm:cxn modelId="{9BE94AE3-2A27-449A-821B-CD1870F368E4}" type="presParOf" srcId="{24E9883C-0E3C-47EC-8F52-129EC14C294E}" destId="{F7609D67-62BE-42AA-85E1-ED399BE1A4AA}" srcOrd="6" destOrd="0" presId="urn:microsoft.com/office/officeart/2005/8/layout/default"/>
    <dgm:cxn modelId="{D5BF6F84-A92C-4EC5-ABEB-E6AC662E534D}" type="presParOf" srcId="{24E9883C-0E3C-47EC-8F52-129EC14C294E}" destId="{129EA9D7-0082-4517-8952-F71905831DA9}" srcOrd="7" destOrd="0" presId="urn:microsoft.com/office/officeart/2005/8/layout/default"/>
    <dgm:cxn modelId="{32C6257F-F5B5-41C7-BA24-A06F59FE2D61}" type="presParOf" srcId="{24E9883C-0E3C-47EC-8F52-129EC14C294E}" destId="{14E4A9F1-440D-449B-9994-DA1D6860AA8E}" srcOrd="8" destOrd="0" presId="urn:microsoft.com/office/officeart/2005/8/layout/default"/>
    <dgm:cxn modelId="{CAD9DA9D-0D28-477B-B936-E19D3A1000A5}" type="presParOf" srcId="{24E9883C-0E3C-47EC-8F52-129EC14C294E}" destId="{F5241496-FDC0-4BC1-B61E-91F86D65A923}" srcOrd="9" destOrd="0" presId="urn:microsoft.com/office/officeart/2005/8/layout/default"/>
    <dgm:cxn modelId="{57EF481B-6B88-4DF6-AC47-B01A2BC6DE8D}" type="presParOf" srcId="{24E9883C-0E3C-47EC-8F52-129EC14C294E}" destId="{D0AA6E67-5D2E-404E-BC39-D34CB87EB4AD}" srcOrd="10" destOrd="0" presId="urn:microsoft.com/office/officeart/2005/8/layout/default"/>
    <dgm:cxn modelId="{21F3D001-9B83-4574-AF44-CD7F5250EDAE}" type="presParOf" srcId="{24E9883C-0E3C-47EC-8F52-129EC14C294E}" destId="{E4FBFB6C-0E49-4510-9089-A641E98357BC}" srcOrd="11" destOrd="0" presId="urn:microsoft.com/office/officeart/2005/8/layout/default"/>
    <dgm:cxn modelId="{DEEC3218-D0D8-4FB3-8C03-0FAF60364584}" type="presParOf" srcId="{24E9883C-0E3C-47EC-8F52-129EC14C294E}" destId="{075BCF69-8005-4464-BEDE-B33728BF09E2}" srcOrd="12" destOrd="0" presId="urn:microsoft.com/office/officeart/2005/8/layout/default"/>
    <dgm:cxn modelId="{11CE743D-EE6B-49D8-A773-944895E0FAA8}" type="presParOf" srcId="{24E9883C-0E3C-47EC-8F52-129EC14C294E}" destId="{63F70A07-A0D7-4C88-BC7E-7C30A8C1C8BD}" srcOrd="13" destOrd="0" presId="urn:microsoft.com/office/officeart/2005/8/layout/default"/>
    <dgm:cxn modelId="{0787B140-E9F7-4E30-A0FB-A3AA52651369}" type="presParOf" srcId="{24E9883C-0E3C-47EC-8F52-129EC14C294E}" destId="{F25A07BD-9886-4ED8-93E1-022D90B68E9C}" srcOrd="14" destOrd="0" presId="urn:microsoft.com/office/officeart/2005/8/layout/default"/>
    <dgm:cxn modelId="{E8D8759A-47F8-4177-B1EE-2AEF58587B82}" type="presParOf" srcId="{24E9883C-0E3C-47EC-8F52-129EC14C294E}" destId="{B472EB0B-B4A8-497C-82B2-5236219DDA85}" srcOrd="15" destOrd="0" presId="urn:microsoft.com/office/officeart/2005/8/layout/default"/>
    <dgm:cxn modelId="{95A1BD85-CC01-4DBB-A386-BDF3A1DDD865}" type="presParOf" srcId="{24E9883C-0E3C-47EC-8F52-129EC14C294E}" destId="{9575A899-9FBE-4EEE-BCAA-2E933C8E43F2}" srcOrd="16" destOrd="0" presId="urn:microsoft.com/office/officeart/2005/8/layout/default"/>
    <dgm:cxn modelId="{4A457AA1-6294-44F4-A0A3-6BAAC5A066A9}" type="presParOf" srcId="{24E9883C-0E3C-47EC-8F52-129EC14C294E}" destId="{CE32449E-5D04-44A2-ABCD-9046515C2F37}" srcOrd="17" destOrd="0" presId="urn:microsoft.com/office/officeart/2005/8/layout/default"/>
    <dgm:cxn modelId="{B19583D8-D6D9-4AA3-8871-5234F5060B2A}" type="presParOf" srcId="{24E9883C-0E3C-47EC-8F52-129EC14C294E}" destId="{2B817EFF-C79A-4E3B-8EE9-AFEFAD4D122F}" srcOrd="18" destOrd="0" presId="urn:microsoft.com/office/officeart/2005/8/layout/default"/>
    <dgm:cxn modelId="{71BFA1D8-CC0A-4E45-819B-20E0DE4D11A1}" type="presParOf" srcId="{24E9883C-0E3C-47EC-8F52-129EC14C294E}" destId="{9C0F78F1-8446-4473-AA36-58AEDA388098}" srcOrd="19" destOrd="0" presId="urn:microsoft.com/office/officeart/2005/8/layout/default"/>
    <dgm:cxn modelId="{340F939D-E10C-405D-B7C1-D43BD8793125}" type="presParOf" srcId="{24E9883C-0E3C-47EC-8F52-129EC14C294E}" destId="{89073768-9917-4425-BB2F-8C242C72390E}"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7AAD93-E5E5-4B19-9BF9-2AB01841587F}">
      <dsp:nvSpPr>
        <dsp:cNvPr id="0" name=""/>
        <dsp:cNvSpPr/>
      </dsp:nvSpPr>
      <dsp:spPr>
        <a:xfrm>
          <a:off x="2644" y="77707"/>
          <a:ext cx="2097961" cy="1258777"/>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Equality</a:t>
          </a:r>
        </a:p>
      </dsp:txBody>
      <dsp:txXfrm>
        <a:off x="2644" y="77707"/>
        <a:ext cx="2097961" cy="1258777"/>
      </dsp:txXfrm>
    </dsp:sp>
    <dsp:sp modelId="{91C916BF-28B7-4706-AEC7-147156B54CD2}">
      <dsp:nvSpPr>
        <dsp:cNvPr id="0" name=""/>
        <dsp:cNvSpPr/>
      </dsp:nvSpPr>
      <dsp:spPr>
        <a:xfrm>
          <a:off x="2310402" y="77707"/>
          <a:ext cx="2097961" cy="1258777"/>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Social cohesion</a:t>
          </a:r>
        </a:p>
      </dsp:txBody>
      <dsp:txXfrm>
        <a:off x="2310402" y="77707"/>
        <a:ext cx="2097961" cy="1258777"/>
      </dsp:txXfrm>
    </dsp:sp>
    <dsp:sp modelId="{B4A6BD2F-271A-4DA2-942F-3500D5F381D7}">
      <dsp:nvSpPr>
        <dsp:cNvPr id="0" name=""/>
        <dsp:cNvSpPr/>
      </dsp:nvSpPr>
      <dsp:spPr>
        <a:xfrm>
          <a:off x="4618160" y="77707"/>
          <a:ext cx="2097961" cy="1258777"/>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Ability to participate in society</a:t>
          </a:r>
        </a:p>
      </dsp:txBody>
      <dsp:txXfrm>
        <a:off x="4618160" y="77707"/>
        <a:ext cx="2097961" cy="1258777"/>
      </dsp:txXfrm>
    </dsp:sp>
    <dsp:sp modelId="{8E8B56C8-097B-4CA8-A5CD-98552A420364}">
      <dsp:nvSpPr>
        <dsp:cNvPr id="0" name=""/>
        <dsp:cNvSpPr/>
      </dsp:nvSpPr>
      <dsp:spPr>
        <a:xfrm>
          <a:off x="6925918" y="77707"/>
          <a:ext cx="2097961" cy="1258777"/>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Power to make meaningful choices </a:t>
          </a:r>
        </a:p>
      </dsp:txBody>
      <dsp:txXfrm>
        <a:off x="6925918" y="77707"/>
        <a:ext cx="2097961" cy="1258777"/>
      </dsp:txXfrm>
    </dsp:sp>
    <dsp:sp modelId="{5E4AA337-99DD-48F3-8F1B-57CE744E6431}">
      <dsp:nvSpPr>
        <dsp:cNvPr id="0" name=""/>
        <dsp:cNvSpPr/>
      </dsp:nvSpPr>
      <dsp:spPr>
        <a:xfrm>
          <a:off x="2644" y="1546280"/>
          <a:ext cx="2097961" cy="1258777"/>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Work: demand/control balance</a:t>
          </a:r>
        </a:p>
      </dsp:txBody>
      <dsp:txXfrm>
        <a:off x="2644" y="1546280"/>
        <a:ext cx="2097961" cy="1258777"/>
      </dsp:txXfrm>
    </dsp:sp>
    <dsp:sp modelId="{5790868B-2609-48FB-82B8-FD504FCEA927}">
      <dsp:nvSpPr>
        <dsp:cNvPr id="0" name=""/>
        <dsp:cNvSpPr/>
      </dsp:nvSpPr>
      <dsp:spPr>
        <a:xfrm>
          <a:off x="2310402" y="1546280"/>
          <a:ext cx="2097961" cy="1258777"/>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Work: effort/reward balance</a:t>
          </a:r>
        </a:p>
      </dsp:txBody>
      <dsp:txXfrm>
        <a:off x="2310402" y="1546280"/>
        <a:ext cx="2097961" cy="1258777"/>
      </dsp:txXfrm>
    </dsp:sp>
    <dsp:sp modelId="{78037DD1-AF16-49E6-9864-052A40DBB2DD}">
      <dsp:nvSpPr>
        <dsp:cNvPr id="0" name=""/>
        <dsp:cNvSpPr/>
      </dsp:nvSpPr>
      <dsp:spPr>
        <a:xfrm>
          <a:off x="4618160" y="1546280"/>
          <a:ext cx="2097961" cy="1258777"/>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‘Ontological Security’</a:t>
          </a:r>
        </a:p>
      </dsp:txBody>
      <dsp:txXfrm>
        <a:off x="4618160" y="1546280"/>
        <a:ext cx="2097961" cy="1258777"/>
      </dsp:txXfrm>
    </dsp:sp>
    <dsp:sp modelId="{776C1FA5-885F-4C81-9D76-22419CEDACC2}">
      <dsp:nvSpPr>
        <dsp:cNvPr id="0" name=""/>
        <dsp:cNvSpPr/>
      </dsp:nvSpPr>
      <dsp:spPr>
        <a:xfrm>
          <a:off x="6925918" y="1546280"/>
          <a:ext cx="2097961" cy="1258777"/>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Relationships with others</a:t>
          </a:r>
        </a:p>
      </dsp:txBody>
      <dsp:txXfrm>
        <a:off x="6925918" y="1546280"/>
        <a:ext cx="2097961" cy="1258777"/>
      </dsp:txXfrm>
    </dsp:sp>
    <dsp:sp modelId="{1B8D1F63-D8C4-48CB-9D43-09821345C9E5}">
      <dsp:nvSpPr>
        <dsp:cNvPr id="0" name=""/>
        <dsp:cNvSpPr/>
      </dsp:nvSpPr>
      <dsp:spPr>
        <a:xfrm>
          <a:off x="2310402" y="3014853"/>
          <a:ext cx="2097961" cy="1258777"/>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Positive early life experiences</a:t>
          </a:r>
        </a:p>
      </dsp:txBody>
      <dsp:txXfrm>
        <a:off x="2310402" y="3014853"/>
        <a:ext cx="2097961" cy="1258777"/>
      </dsp:txXfrm>
    </dsp:sp>
    <dsp:sp modelId="{E0EE33A7-5D88-4B91-8DAA-B011287A0FE3}">
      <dsp:nvSpPr>
        <dsp:cNvPr id="0" name=""/>
        <dsp:cNvSpPr/>
      </dsp:nvSpPr>
      <dsp:spPr>
        <a:xfrm>
          <a:off x="4618160" y="3014853"/>
          <a:ext cx="2097961" cy="1258777"/>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t>
          </a:r>
        </a:p>
      </dsp:txBody>
      <dsp:txXfrm>
        <a:off x="4618160" y="3014853"/>
        <a:ext cx="2097961" cy="12587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BE0E06-02D2-4AD9-8F6F-F78FA2DF488B}">
      <dsp:nvSpPr>
        <dsp:cNvPr id="0" name=""/>
        <dsp:cNvSpPr/>
      </dsp:nvSpPr>
      <dsp:spPr>
        <a:xfrm>
          <a:off x="2644" y="77707"/>
          <a:ext cx="2097961" cy="1258777"/>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Exposure to crime</a:t>
          </a:r>
        </a:p>
      </dsp:txBody>
      <dsp:txXfrm>
        <a:off x="2644" y="77707"/>
        <a:ext cx="2097961" cy="1258777"/>
      </dsp:txXfrm>
    </dsp:sp>
    <dsp:sp modelId="{C9BE5403-777F-4711-915E-F3FBE32EC804}">
      <dsp:nvSpPr>
        <dsp:cNvPr id="0" name=""/>
        <dsp:cNvSpPr/>
      </dsp:nvSpPr>
      <dsp:spPr>
        <a:xfrm>
          <a:off x="2310402" y="77707"/>
          <a:ext cx="2097961" cy="1258777"/>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Ability to be able to participate in society</a:t>
          </a:r>
        </a:p>
      </dsp:txBody>
      <dsp:txXfrm>
        <a:off x="2310402" y="77707"/>
        <a:ext cx="2097961" cy="1258777"/>
      </dsp:txXfrm>
    </dsp:sp>
    <dsp:sp modelId="{9F39D902-CAED-434A-94DA-D1542AFEE64A}">
      <dsp:nvSpPr>
        <dsp:cNvPr id="0" name=""/>
        <dsp:cNvSpPr/>
      </dsp:nvSpPr>
      <dsp:spPr>
        <a:xfrm>
          <a:off x="4618160" y="77707"/>
          <a:ext cx="2097961" cy="1258777"/>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Control over life circumstances</a:t>
          </a:r>
        </a:p>
      </dsp:txBody>
      <dsp:txXfrm>
        <a:off x="4618160" y="77707"/>
        <a:ext cx="2097961" cy="1258777"/>
      </dsp:txXfrm>
    </dsp:sp>
    <dsp:sp modelId="{F7609D67-62BE-42AA-85E1-ED399BE1A4AA}">
      <dsp:nvSpPr>
        <dsp:cNvPr id="0" name=""/>
        <dsp:cNvSpPr/>
      </dsp:nvSpPr>
      <dsp:spPr>
        <a:xfrm>
          <a:off x="6925918" y="77707"/>
          <a:ext cx="2097961" cy="1258777"/>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Social support &amp; number of relationships</a:t>
          </a:r>
        </a:p>
      </dsp:txBody>
      <dsp:txXfrm>
        <a:off x="6925918" y="77707"/>
        <a:ext cx="2097961" cy="1258777"/>
      </dsp:txXfrm>
    </dsp:sp>
    <dsp:sp modelId="{14E4A9F1-440D-449B-9994-DA1D6860AA8E}">
      <dsp:nvSpPr>
        <dsp:cNvPr id="0" name=""/>
        <dsp:cNvSpPr/>
      </dsp:nvSpPr>
      <dsp:spPr>
        <a:xfrm>
          <a:off x="2644" y="1546280"/>
          <a:ext cx="2097961" cy="1258777"/>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Social status</a:t>
          </a:r>
        </a:p>
      </dsp:txBody>
      <dsp:txXfrm>
        <a:off x="2644" y="1546280"/>
        <a:ext cx="2097961" cy="1258777"/>
      </dsp:txXfrm>
    </dsp:sp>
    <dsp:sp modelId="{D0AA6E67-5D2E-404E-BC39-D34CB87EB4AD}">
      <dsp:nvSpPr>
        <dsp:cNvPr id="0" name=""/>
        <dsp:cNvSpPr/>
      </dsp:nvSpPr>
      <dsp:spPr>
        <a:xfrm>
          <a:off x="2310402" y="1546280"/>
          <a:ext cx="2097961" cy="1258777"/>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Education</a:t>
          </a:r>
        </a:p>
      </dsp:txBody>
      <dsp:txXfrm>
        <a:off x="2310402" y="1546280"/>
        <a:ext cx="2097961" cy="1258777"/>
      </dsp:txXfrm>
    </dsp:sp>
    <dsp:sp modelId="{075BCF69-8005-4464-BEDE-B33728BF09E2}">
      <dsp:nvSpPr>
        <dsp:cNvPr id="0" name=""/>
        <dsp:cNvSpPr/>
      </dsp:nvSpPr>
      <dsp:spPr>
        <a:xfrm>
          <a:off x="4618160" y="1546280"/>
          <a:ext cx="2097961" cy="1258777"/>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Power to make meaningful choices </a:t>
          </a:r>
          <a:endParaRPr lang="en-GB" sz="2200" kern="1200" dirty="0"/>
        </a:p>
      </dsp:txBody>
      <dsp:txXfrm>
        <a:off x="4618160" y="1546280"/>
        <a:ext cx="2097961" cy="1258777"/>
      </dsp:txXfrm>
    </dsp:sp>
    <dsp:sp modelId="{F25A07BD-9886-4ED8-93E1-022D90B68E9C}">
      <dsp:nvSpPr>
        <dsp:cNvPr id="0" name=""/>
        <dsp:cNvSpPr/>
      </dsp:nvSpPr>
      <dsp:spPr>
        <a:xfrm>
          <a:off x="6925918" y="1546280"/>
          <a:ext cx="2097961" cy="1258777"/>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Work: demand/control balance</a:t>
          </a:r>
        </a:p>
      </dsp:txBody>
      <dsp:txXfrm>
        <a:off x="6925918" y="1546280"/>
        <a:ext cx="2097961" cy="1258777"/>
      </dsp:txXfrm>
    </dsp:sp>
    <dsp:sp modelId="{9575A899-9FBE-4EEE-BCAA-2E933C8E43F2}">
      <dsp:nvSpPr>
        <dsp:cNvPr id="0" name=""/>
        <dsp:cNvSpPr/>
      </dsp:nvSpPr>
      <dsp:spPr>
        <a:xfrm>
          <a:off x="1156523" y="3014853"/>
          <a:ext cx="2097961" cy="1258777"/>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Work: effort/reward balance</a:t>
          </a:r>
        </a:p>
      </dsp:txBody>
      <dsp:txXfrm>
        <a:off x="1156523" y="3014853"/>
        <a:ext cx="2097961" cy="1258777"/>
      </dsp:txXfrm>
    </dsp:sp>
    <dsp:sp modelId="{2B817EFF-C79A-4E3B-8EE9-AFEFAD4D122F}">
      <dsp:nvSpPr>
        <dsp:cNvPr id="0" name=""/>
        <dsp:cNvSpPr/>
      </dsp:nvSpPr>
      <dsp:spPr>
        <a:xfrm>
          <a:off x="3464281" y="3014853"/>
          <a:ext cx="2097961" cy="1258777"/>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‘Ontological Security’</a:t>
          </a:r>
          <a:endParaRPr lang="en-GB" sz="2200" kern="1200"/>
        </a:p>
      </dsp:txBody>
      <dsp:txXfrm>
        <a:off x="3464281" y="3014853"/>
        <a:ext cx="2097961" cy="1258777"/>
      </dsp:txXfrm>
    </dsp:sp>
    <dsp:sp modelId="{89073768-9917-4425-BB2F-8C242C72390E}">
      <dsp:nvSpPr>
        <dsp:cNvPr id="0" name=""/>
        <dsp:cNvSpPr/>
      </dsp:nvSpPr>
      <dsp:spPr>
        <a:xfrm>
          <a:off x="5772039" y="3014853"/>
          <a:ext cx="2097961" cy="1258777"/>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Positive early life experiences</a:t>
          </a:r>
        </a:p>
      </dsp:txBody>
      <dsp:txXfrm>
        <a:off x="5772039" y="3014853"/>
        <a:ext cx="2097961" cy="125877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20/04/2023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20/04/2023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Positive health factors contribute to maintenance of good health – e.g. job security, food security, adequate housing</a:t>
            </a:r>
          </a:p>
          <a:p>
            <a:r>
              <a:rPr lang="en-GB" dirty="0"/>
              <a:t>Protective factors – these help risk to not be translated into pathology – e.g. immunisation, social supports, psychological wellbeing</a:t>
            </a:r>
          </a:p>
          <a:p>
            <a:r>
              <a:rPr lang="en-GB" dirty="0"/>
              <a:t>Risk factors or </a:t>
            </a:r>
            <a:r>
              <a:rPr lang="en-GB"/>
              <a:t>risk conditions - What </a:t>
            </a:r>
            <a:r>
              <a:rPr lang="en-GB" dirty="0"/>
              <a:t>are the causes of diseases that are theoretically preventable?</a:t>
            </a:r>
          </a:p>
        </p:txBody>
      </p:sp>
      <p:sp>
        <p:nvSpPr>
          <p:cNvPr id="4" name="Slide Number Placeholder 3"/>
          <p:cNvSpPr>
            <a:spLocks noGrp="1"/>
          </p:cNvSpPr>
          <p:nvPr>
            <p:ph type="sldNum" sz="quarter" idx="5"/>
          </p:nvPr>
        </p:nvSpPr>
        <p:spPr/>
        <p:txBody>
          <a:bodyPr/>
          <a:lstStyle/>
          <a:p>
            <a:fld id="{45029F4C-CF3E-4683-98AD-C5AAD01A69A8}" type="slidenum">
              <a:rPr lang="en-GB" smtClean="0"/>
              <a:t>5</a:t>
            </a:fld>
            <a:endParaRPr lang="en-GB"/>
          </a:p>
        </p:txBody>
      </p:sp>
    </p:spTree>
    <p:extLst>
      <p:ext uri="{BB962C8B-B14F-4D97-AF65-F5344CB8AC3E}">
        <p14:creationId xmlns:p14="http://schemas.microsoft.com/office/powerpoint/2010/main" val="3102721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INCREDIBLY significant figure. </a:t>
            </a:r>
          </a:p>
          <a:p>
            <a:endParaRPr lang="en-GB" dirty="0"/>
          </a:p>
          <a:p>
            <a:pPr marL="0" marR="0" lvl="0" indent="0" algn="l" defTabSz="1219022"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Both the US (where 40m people have no health insurance) AND Britain have steep health inequalities – so the explanation cannot be down to differences in access to health care. (p.8)</a:t>
            </a:r>
          </a:p>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6</a:t>
            </a:fld>
            <a:endParaRPr lang="en-GB"/>
          </a:p>
        </p:txBody>
      </p:sp>
    </p:spTree>
    <p:extLst>
      <p:ext uri="{BB962C8B-B14F-4D97-AF65-F5344CB8AC3E}">
        <p14:creationId xmlns:p14="http://schemas.microsoft.com/office/powerpoint/2010/main" val="36794665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health inequality and social determinant of health are closely connected concepts. </a:t>
            </a:r>
          </a:p>
        </p:txBody>
      </p:sp>
      <p:sp>
        <p:nvSpPr>
          <p:cNvPr id="4" name="Slide Number Placeholder 3"/>
          <p:cNvSpPr>
            <a:spLocks noGrp="1"/>
          </p:cNvSpPr>
          <p:nvPr>
            <p:ph type="sldNum" sz="quarter" idx="5"/>
          </p:nvPr>
        </p:nvSpPr>
        <p:spPr/>
        <p:txBody>
          <a:bodyPr/>
          <a:lstStyle/>
          <a:p>
            <a:fld id="{45029F4C-CF3E-4683-98AD-C5AAD01A69A8}" type="slidenum">
              <a:rPr lang="en-GB" smtClean="0"/>
              <a:t>7</a:t>
            </a:fld>
            <a:endParaRPr lang="en-GB"/>
          </a:p>
        </p:txBody>
      </p:sp>
    </p:spTree>
    <p:extLst>
      <p:ext uri="{BB962C8B-B14F-4D97-AF65-F5344CB8AC3E}">
        <p14:creationId xmlns:p14="http://schemas.microsoft.com/office/powerpoint/2010/main" val="3013939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Chief Medical Officer’s top ten tips for health 1999. </a:t>
            </a:r>
          </a:p>
        </p:txBody>
      </p:sp>
      <p:sp>
        <p:nvSpPr>
          <p:cNvPr id="4" name="Slide Number Placeholder 3"/>
          <p:cNvSpPr>
            <a:spLocks noGrp="1"/>
          </p:cNvSpPr>
          <p:nvPr>
            <p:ph type="sldNum" sz="quarter" idx="5"/>
          </p:nvPr>
        </p:nvSpPr>
        <p:spPr/>
        <p:txBody>
          <a:bodyPr/>
          <a:lstStyle/>
          <a:p>
            <a:fld id="{45029F4C-CF3E-4683-98AD-C5AAD01A69A8}" type="slidenum">
              <a:rPr lang="en-GB" smtClean="0"/>
              <a:t>9</a:t>
            </a:fld>
            <a:endParaRPr lang="en-GB"/>
          </a:p>
        </p:txBody>
      </p:sp>
    </p:spTree>
    <p:extLst>
      <p:ext uri="{BB962C8B-B14F-4D97-AF65-F5344CB8AC3E}">
        <p14:creationId xmlns:p14="http://schemas.microsoft.com/office/powerpoint/2010/main" val="2196950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Gordon, cited in Marmot, 2016, p.36. </a:t>
            </a:r>
          </a:p>
        </p:txBody>
      </p:sp>
      <p:sp>
        <p:nvSpPr>
          <p:cNvPr id="4" name="Slide Number Placeholder 3"/>
          <p:cNvSpPr>
            <a:spLocks noGrp="1"/>
          </p:cNvSpPr>
          <p:nvPr>
            <p:ph type="sldNum" sz="quarter" idx="5"/>
          </p:nvPr>
        </p:nvSpPr>
        <p:spPr/>
        <p:txBody>
          <a:bodyPr/>
          <a:lstStyle/>
          <a:p>
            <a:fld id="{45029F4C-CF3E-4683-98AD-C5AAD01A69A8}" type="slidenum">
              <a:rPr lang="en-GB" smtClean="0"/>
              <a:t>10</a:t>
            </a:fld>
            <a:endParaRPr lang="en-GB"/>
          </a:p>
        </p:txBody>
      </p:sp>
    </p:spTree>
    <p:extLst>
      <p:ext uri="{BB962C8B-B14F-4D97-AF65-F5344CB8AC3E}">
        <p14:creationId xmlns:p14="http://schemas.microsoft.com/office/powerpoint/2010/main" val="1562761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11</a:t>
            </a:fld>
            <a:endParaRPr lang="en-GB"/>
          </a:p>
        </p:txBody>
      </p:sp>
    </p:spTree>
    <p:extLst>
      <p:ext uri="{BB962C8B-B14F-4D97-AF65-F5344CB8AC3E}">
        <p14:creationId xmlns:p14="http://schemas.microsoft.com/office/powerpoint/2010/main" val="2291007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Gradient – some take this to show that the poor, excluded, marginalised are (at least in part) responsible for their own poor health – so it is not social inequalities that are to blame, but poor people themselves. </a:t>
            </a:r>
          </a:p>
          <a:p>
            <a:endParaRPr lang="en-GB" dirty="0"/>
          </a:p>
          <a:p>
            <a:r>
              <a:rPr lang="en-GB" dirty="0"/>
              <a:t>This is not to deny that individual choices matter, but they are a) statistically less significant than other factors, and b) cannot be understood out of context – it is </a:t>
            </a:r>
            <a:r>
              <a:rPr lang="en-GB" i="1" dirty="0"/>
              <a:t>literally easier </a:t>
            </a:r>
            <a:r>
              <a:rPr lang="en-GB" i="0" dirty="0"/>
              <a:t>for a rich person to make healthy choices. </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13</a:t>
            </a:fld>
            <a:endParaRPr lang="en-GB"/>
          </a:p>
        </p:txBody>
      </p:sp>
    </p:spTree>
    <p:extLst>
      <p:ext uri="{BB962C8B-B14F-4D97-AF65-F5344CB8AC3E}">
        <p14:creationId xmlns:p14="http://schemas.microsoft.com/office/powerpoint/2010/main" val="12998159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Domestic comparisons work too – the street homeless are </a:t>
            </a:r>
            <a:r>
              <a:rPr lang="en-GB" i="1" dirty="0"/>
              <a:t>destitute. </a:t>
            </a:r>
            <a:r>
              <a:rPr lang="en-GB" i="0" dirty="0"/>
              <a:t>Their poverty is absolute. Their health will drastically improve with a) housing, b) enough calories. Etc. But most ‘unhealthy’ people in Britain are not absolutely poor – they have housing, enough calories, access to education and health services, etc. </a:t>
            </a:r>
          </a:p>
          <a:p>
            <a:endParaRPr lang="en-GB" i="0" dirty="0"/>
          </a:p>
          <a:p>
            <a:pPr marL="0" marR="0" lvl="0" indent="0" algn="l" defTabSz="1219022"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1910, </a:t>
            </a:r>
            <a:r>
              <a:rPr lang="en-GB" sz="1600" kern="1200">
                <a:solidFill>
                  <a:schemeClr val="tx1"/>
                </a:solidFill>
                <a:effectLst/>
                <a:latin typeface="+mn-lt"/>
                <a:ea typeface="+mn-ea"/>
                <a:cs typeface="+mn-cs"/>
              </a:rPr>
              <a:t>William Osler </a:t>
            </a:r>
            <a:r>
              <a:rPr lang="en-GB" sz="1600" kern="1200" dirty="0">
                <a:solidFill>
                  <a:schemeClr val="tx1"/>
                </a:solidFill>
                <a:effectLst/>
                <a:latin typeface="+mn-lt"/>
                <a:ea typeface="+mn-ea"/>
                <a:cs typeface="+mn-cs"/>
              </a:rPr>
              <a:t>found that heart disease was a disease of richer people, brought on by job stress. He was probably right </a:t>
            </a:r>
            <a:r>
              <a:rPr lang="en-GB" sz="1600" i="1" kern="1200" dirty="0">
                <a:solidFill>
                  <a:schemeClr val="tx1"/>
                </a:solidFill>
                <a:effectLst/>
                <a:latin typeface="+mn-lt"/>
                <a:ea typeface="+mn-ea"/>
                <a:cs typeface="+mn-cs"/>
              </a:rPr>
              <a:t>then</a:t>
            </a:r>
            <a:r>
              <a:rPr lang="en-GB" sz="1600" kern="1200" dirty="0">
                <a:solidFill>
                  <a:schemeClr val="tx1"/>
                </a:solidFill>
                <a:effectLst/>
                <a:latin typeface="+mn-lt"/>
                <a:ea typeface="+mn-ea"/>
                <a:cs typeface="+mn-cs"/>
              </a:rPr>
              <a:t> as poorer people were by-and-large dying earlier of e.g. infectious diseases before reaching an age where they could die of heart disease. As life expectancy has risen, heart disease is now a poor person’s disease more than a rich person’s one. (pp.24-5)</a:t>
            </a:r>
          </a:p>
          <a:p>
            <a:endParaRPr lang="en-GB" dirty="0"/>
          </a:p>
          <a:p>
            <a:endParaRPr lang="en-GB" dirty="0"/>
          </a:p>
          <a:p>
            <a:r>
              <a:rPr lang="en-GB" dirty="0"/>
              <a:t>If you are absolutely poor, you need more money (either in your own hands or spent on social programmes) AND you need something else too. </a:t>
            </a:r>
          </a:p>
          <a:p>
            <a:endParaRPr lang="en-GB" dirty="0"/>
          </a:p>
          <a:p>
            <a:r>
              <a:rPr lang="en-GB" dirty="0"/>
              <a:t>If you are relatively poor, you don’t need more money per se, but you need the ‘something else’. </a:t>
            </a:r>
          </a:p>
          <a:p>
            <a:endParaRPr lang="en-GB" dirty="0"/>
          </a:p>
          <a:p>
            <a:r>
              <a:rPr lang="en-GB" dirty="0"/>
              <a:t>What is the something else?</a:t>
            </a:r>
          </a:p>
        </p:txBody>
      </p:sp>
      <p:sp>
        <p:nvSpPr>
          <p:cNvPr id="4" name="Slide Number Placeholder 3"/>
          <p:cNvSpPr>
            <a:spLocks noGrp="1"/>
          </p:cNvSpPr>
          <p:nvPr>
            <p:ph type="sldNum" sz="quarter" idx="5"/>
          </p:nvPr>
        </p:nvSpPr>
        <p:spPr/>
        <p:txBody>
          <a:bodyPr/>
          <a:lstStyle/>
          <a:p>
            <a:fld id="{45029F4C-CF3E-4683-98AD-C5AAD01A69A8}" type="slidenum">
              <a:rPr lang="en-GB" smtClean="0"/>
              <a:t>18</a:t>
            </a:fld>
            <a:endParaRPr lang="en-GB"/>
          </a:p>
        </p:txBody>
      </p:sp>
    </p:spTree>
    <p:extLst>
      <p:ext uri="{BB962C8B-B14F-4D97-AF65-F5344CB8AC3E}">
        <p14:creationId xmlns:p14="http://schemas.microsoft.com/office/powerpoint/2010/main" val="21956768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022" rtl="0" eaLnBrk="1" fontAlgn="auto" latinLnBrk="0" hangingPunct="1">
              <a:lnSpc>
                <a:spcPct val="100000"/>
              </a:lnSpc>
              <a:spcBef>
                <a:spcPts val="0"/>
              </a:spcBef>
              <a:spcAft>
                <a:spcPts val="0"/>
              </a:spcAft>
              <a:buClrTx/>
              <a:buSzTx/>
              <a:buFontTx/>
              <a:buNone/>
              <a:tabLst/>
              <a:defRPr/>
            </a:pPr>
            <a:r>
              <a:rPr lang="en-GB" dirty="0"/>
              <a:t>Lots of ideas around</a:t>
            </a:r>
          </a:p>
          <a:p>
            <a:pPr marL="0" marR="0" lvl="0" indent="0" algn="l" defTabSz="1219022" rtl="0" eaLnBrk="1" fontAlgn="auto" latinLnBrk="0" hangingPunct="1">
              <a:lnSpc>
                <a:spcPct val="100000"/>
              </a:lnSpc>
              <a:spcBef>
                <a:spcPts val="0"/>
              </a:spcBef>
              <a:spcAft>
                <a:spcPts val="0"/>
              </a:spcAft>
              <a:buClrTx/>
              <a:buSzTx/>
              <a:buFontTx/>
              <a:buNone/>
              <a:tabLst/>
              <a:defRPr/>
            </a:pPr>
            <a:endParaRPr lang="en-GB" sz="1600" kern="1200" dirty="0">
              <a:solidFill>
                <a:schemeClr val="tx1"/>
              </a:solidFill>
              <a:effectLst/>
              <a:latin typeface="+mn-lt"/>
              <a:ea typeface="+mn-ea"/>
              <a:cs typeface="+mn-cs"/>
            </a:endParaRPr>
          </a:p>
          <a:p>
            <a:pPr marL="0" marR="0" lvl="0" indent="0" algn="l" defTabSz="1219022" rtl="0" eaLnBrk="1" fontAlgn="auto" latinLnBrk="0" hangingPunct="1">
              <a:lnSpc>
                <a:spcPct val="100000"/>
              </a:lnSpc>
              <a:spcBef>
                <a:spcPts val="0"/>
              </a:spcBef>
              <a:spcAft>
                <a:spcPts val="0"/>
              </a:spcAft>
              <a:buClrTx/>
              <a:buSzTx/>
              <a:buFontTx/>
              <a:buNone/>
              <a:tabLst/>
              <a:defRPr/>
            </a:pPr>
            <a:r>
              <a:rPr lang="en-GB" dirty="0"/>
              <a:t>Equality – The Spirit Level - </a:t>
            </a:r>
            <a:r>
              <a:rPr lang="en-GB" sz="1600" kern="1200" dirty="0">
                <a:solidFill>
                  <a:schemeClr val="tx1"/>
                </a:solidFill>
                <a:effectLst/>
                <a:latin typeface="+mn-lt"/>
                <a:ea typeface="+mn-ea"/>
                <a:cs typeface="+mn-cs"/>
              </a:rPr>
              <a:t>‘The problems in rich countries are not caused by the society not being rich enough (or even by being too rich) but by the scale of material differences between people within each society being too big. What matters is where we stand in relation to others in our own society.’ (p.25)</a:t>
            </a:r>
          </a:p>
          <a:p>
            <a:endParaRPr lang="en-GB" dirty="0"/>
          </a:p>
          <a:p>
            <a:pPr marL="0" marR="0" lvl="0" indent="0" algn="l" defTabSz="1219022" rtl="0" eaLnBrk="1" fontAlgn="auto" latinLnBrk="0" hangingPunct="1">
              <a:lnSpc>
                <a:spcPct val="100000"/>
              </a:lnSpc>
              <a:spcBef>
                <a:spcPts val="0"/>
              </a:spcBef>
              <a:spcAft>
                <a:spcPts val="0"/>
              </a:spcAft>
              <a:buClrTx/>
              <a:buSzTx/>
              <a:buFontTx/>
              <a:buNone/>
              <a:tabLst/>
              <a:defRPr/>
            </a:pPr>
            <a:r>
              <a:rPr lang="en-GB" dirty="0"/>
              <a:t>Social cohesion – </a:t>
            </a:r>
            <a:r>
              <a:rPr lang="en-GB" sz="1600" kern="1200" dirty="0">
                <a:solidFill>
                  <a:schemeClr val="tx1"/>
                </a:solidFill>
                <a:effectLst/>
                <a:latin typeface="+mn-lt"/>
                <a:ea typeface="+mn-ea"/>
                <a:cs typeface="+mn-cs"/>
              </a:rPr>
              <a:t>Sen found that the biggest improvements in life expectancy were during the years spanning the 2 world wars – he attributes this to the coming together caused by the wars – </a:t>
            </a:r>
            <a:r>
              <a:rPr lang="en-GB" sz="1600" b="1" kern="1200" dirty="0">
                <a:solidFill>
                  <a:schemeClr val="tx1"/>
                </a:solidFill>
                <a:effectLst/>
                <a:latin typeface="+mn-lt"/>
                <a:ea typeface="+mn-ea"/>
                <a:cs typeface="+mn-cs"/>
              </a:rPr>
              <a:t>A. Sen (1999). Development as Freedom. New York: Alfred A. Knopf, Inc. </a:t>
            </a:r>
            <a:endParaRPr lang="en-GB" dirty="0"/>
          </a:p>
          <a:p>
            <a:endParaRPr lang="en-GB" dirty="0"/>
          </a:p>
          <a:p>
            <a:r>
              <a:rPr lang="en-GB" dirty="0"/>
              <a:t>Power to make meaningful choices – Marmot, Amartya Sen</a:t>
            </a:r>
          </a:p>
          <a:p>
            <a:endParaRPr lang="en-GB" dirty="0"/>
          </a:p>
          <a:p>
            <a:pPr marL="0" marR="0" lvl="0" indent="0" algn="l" defTabSz="1219022"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Giddens - ‘ontological security’ - stability/reliability of people, things, situations in your life (pp.211-2)</a:t>
            </a:r>
            <a:endParaRPr lang="en-GB" dirty="0"/>
          </a:p>
          <a:p>
            <a:endParaRPr lang="en-GB" dirty="0"/>
          </a:p>
          <a:p>
            <a:pPr marL="0" marR="0" lvl="0" indent="0" algn="l" defTabSz="1219022" rtl="0" eaLnBrk="1" fontAlgn="auto" latinLnBrk="0" hangingPunct="1">
              <a:lnSpc>
                <a:spcPct val="100000"/>
              </a:lnSpc>
              <a:spcBef>
                <a:spcPts val="0"/>
              </a:spcBef>
              <a:spcAft>
                <a:spcPts val="0"/>
              </a:spcAft>
              <a:buClrTx/>
              <a:buSzTx/>
              <a:buFontTx/>
              <a:buNone/>
              <a:tabLst/>
              <a:defRPr/>
            </a:pPr>
            <a:r>
              <a:rPr lang="en-GB" dirty="0"/>
              <a:t>Relationships with others - </a:t>
            </a:r>
            <a:r>
              <a:rPr lang="en-GB" sz="1600" kern="1200" dirty="0">
                <a:solidFill>
                  <a:schemeClr val="tx1"/>
                </a:solidFill>
                <a:effectLst/>
                <a:latin typeface="+mn-lt"/>
                <a:ea typeface="+mn-ea"/>
                <a:cs typeface="+mn-cs"/>
              </a:rPr>
              <a:t>A study found that number/quality of social relationships was related strongly with host resistance to the common cold! (pp.164-5) - Cohen, S. et al (1997). Social Ties and Susceptibility to the Common Cold. Journal of the American Medical Association, 277, pp.1940-44.</a:t>
            </a:r>
          </a:p>
          <a:p>
            <a:endParaRPr lang="en-GB" dirty="0"/>
          </a:p>
          <a:p>
            <a:pPr marL="0" marR="0" lvl="0" indent="0" algn="l" defTabSz="1219022" rtl="0" eaLnBrk="1" fontAlgn="auto" latinLnBrk="0" hangingPunct="1">
              <a:lnSpc>
                <a:spcPct val="100000"/>
              </a:lnSpc>
              <a:spcBef>
                <a:spcPts val="0"/>
              </a:spcBef>
              <a:spcAft>
                <a:spcPts val="0"/>
              </a:spcAft>
              <a:buClrTx/>
              <a:buSzTx/>
              <a:buFontTx/>
              <a:buNone/>
              <a:tabLst/>
              <a:defRPr/>
            </a:pPr>
            <a:r>
              <a:rPr lang="en-GB" dirty="0"/>
              <a:t>Positive early life experiences - </a:t>
            </a:r>
            <a:r>
              <a:rPr lang="en-GB" sz="1600" kern="1200" dirty="0">
                <a:solidFill>
                  <a:schemeClr val="tx1"/>
                </a:solidFill>
                <a:effectLst/>
                <a:latin typeface="+mn-lt"/>
                <a:ea typeface="+mn-ea"/>
                <a:cs typeface="+mn-cs"/>
              </a:rPr>
              <a:t>Adverse Childhood Experiences study 1998 – asked 8,000 people in San Diego if they had experienced psychological, physical, or sexual abuse in childhood; and if they lived with a problem drinker or use of street drugs, mental illness or attempted suicide of family member, mother treated violently, criminal behaviour in the household. Results shows strong link to adult health and health-affecting behaviours. </a:t>
            </a:r>
          </a:p>
          <a:p>
            <a:pPr marL="0" marR="0" lvl="0" indent="0" algn="l" defTabSz="1219022" rtl="0" eaLnBrk="1" fontAlgn="auto" latinLnBrk="0" hangingPunct="1">
              <a:lnSpc>
                <a:spcPct val="100000"/>
              </a:lnSpc>
              <a:spcBef>
                <a:spcPts val="0"/>
              </a:spcBef>
              <a:spcAft>
                <a:spcPts val="0"/>
              </a:spcAft>
              <a:buClrTx/>
              <a:buSzTx/>
              <a:buFontTx/>
              <a:buNone/>
              <a:tabLst/>
              <a:defRPr/>
            </a:pPr>
            <a:endParaRPr lang="en-GB" sz="1600" kern="1200" dirty="0">
              <a:solidFill>
                <a:schemeClr val="tx1"/>
              </a:solidFill>
              <a:effectLst/>
              <a:latin typeface="+mn-lt"/>
              <a:ea typeface="+mn-ea"/>
              <a:cs typeface="+mn-cs"/>
            </a:endParaRPr>
          </a:p>
          <a:p>
            <a:pPr marL="0" marR="0" lvl="0" indent="0" algn="l" defTabSz="1219022"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These things ALL follow a gradient (with the exception of inequality – which is the gradient). We will focus on equality, and social cohesion/relationships today. The others will come up in the coming weeks on the life course. </a:t>
            </a:r>
          </a:p>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19</a:t>
            </a:fld>
            <a:endParaRPr lang="en-GB"/>
          </a:p>
        </p:txBody>
      </p:sp>
    </p:spTree>
    <p:extLst>
      <p:ext uri="{BB962C8B-B14F-4D97-AF65-F5344CB8AC3E}">
        <p14:creationId xmlns:p14="http://schemas.microsoft.com/office/powerpoint/2010/main" val="39983884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these things are related to health outcomes.</a:t>
            </a:r>
          </a:p>
        </p:txBody>
      </p:sp>
      <p:sp>
        <p:nvSpPr>
          <p:cNvPr id="4" name="Slide Number Placeholder 3"/>
          <p:cNvSpPr>
            <a:spLocks noGrp="1"/>
          </p:cNvSpPr>
          <p:nvPr>
            <p:ph type="sldNum" sz="quarter" idx="5"/>
          </p:nvPr>
        </p:nvSpPr>
        <p:spPr/>
        <p:txBody>
          <a:bodyPr/>
          <a:lstStyle/>
          <a:p>
            <a:fld id="{45029F4C-CF3E-4683-98AD-C5AAD01A69A8}" type="slidenum">
              <a:rPr lang="en-GB" smtClean="0"/>
              <a:t>20</a:t>
            </a:fld>
            <a:endParaRPr lang="en-GB"/>
          </a:p>
        </p:txBody>
      </p:sp>
    </p:spTree>
    <p:extLst>
      <p:ext uri="{BB962C8B-B14F-4D97-AF65-F5344CB8AC3E}">
        <p14:creationId xmlns:p14="http://schemas.microsoft.com/office/powerpoint/2010/main" val="22057339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You’ll probably notice this list is very similar to the ‘something else’ list from a few slides back</a:t>
            </a:r>
          </a:p>
        </p:txBody>
      </p:sp>
      <p:sp>
        <p:nvSpPr>
          <p:cNvPr id="4" name="Slide Number Placeholder 3"/>
          <p:cNvSpPr>
            <a:spLocks noGrp="1"/>
          </p:cNvSpPr>
          <p:nvPr>
            <p:ph type="sldNum" sz="quarter" idx="5"/>
          </p:nvPr>
        </p:nvSpPr>
        <p:spPr/>
        <p:txBody>
          <a:bodyPr/>
          <a:lstStyle/>
          <a:p>
            <a:fld id="{45029F4C-CF3E-4683-98AD-C5AAD01A69A8}" type="slidenum">
              <a:rPr lang="en-GB" smtClean="0"/>
              <a:t>24</a:t>
            </a:fld>
            <a:endParaRPr lang="en-GB"/>
          </a:p>
        </p:txBody>
      </p:sp>
    </p:spTree>
    <p:extLst>
      <p:ext uri="{BB962C8B-B14F-4D97-AF65-F5344CB8AC3E}">
        <p14:creationId xmlns:p14="http://schemas.microsoft.com/office/powerpoint/2010/main" val="38817166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9022" rtl="0" eaLnBrk="1" fontAlgn="auto" latinLnBrk="0" hangingPunct="1">
              <a:lnSpc>
                <a:spcPct val="100000"/>
              </a:lnSpc>
              <a:spcBef>
                <a:spcPts val="0"/>
              </a:spcBef>
              <a:spcAft>
                <a:spcPts val="0"/>
              </a:spcAft>
              <a:buClrTx/>
              <a:buSzTx/>
              <a:buFontTx/>
              <a:buNone/>
              <a:tabLst/>
              <a:defRPr/>
            </a:pPr>
            <a:r>
              <a:rPr lang="en-GB" dirty="0"/>
              <a:t>General - </a:t>
            </a:r>
            <a:r>
              <a:rPr lang="en-GB" sz="1600" kern="1200" dirty="0">
                <a:solidFill>
                  <a:schemeClr val="tx1"/>
                </a:solidFill>
                <a:effectLst/>
                <a:latin typeface="+mn-lt"/>
                <a:ea typeface="+mn-ea"/>
                <a:cs typeface="+mn-cs"/>
              </a:rPr>
              <a:t>‘host resistance’ - some people are better positioned to fight off disease x due to their social etc conditions (pp.150-3)</a:t>
            </a:r>
          </a:p>
          <a:p>
            <a:r>
              <a:rPr lang="en-GB" dirty="0"/>
              <a:t>- Think Covid-19. </a:t>
            </a:r>
          </a:p>
        </p:txBody>
      </p:sp>
      <p:sp>
        <p:nvSpPr>
          <p:cNvPr id="4" name="Slide Number Placeholder 3"/>
          <p:cNvSpPr>
            <a:spLocks noGrp="1"/>
          </p:cNvSpPr>
          <p:nvPr>
            <p:ph type="sldNum" sz="quarter" idx="5"/>
          </p:nvPr>
        </p:nvSpPr>
        <p:spPr/>
        <p:txBody>
          <a:bodyPr/>
          <a:lstStyle/>
          <a:p>
            <a:fld id="{45029F4C-CF3E-4683-98AD-C5AAD01A69A8}" type="slidenum">
              <a:rPr lang="en-GB" smtClean="0"/>
              <a:t>26</a:t>
            </a:fld>
            <a:endParaRPr lang="en-GB"/>
          </a:p>
        </p:txBody>
      </p:sp>
    </p:spTree>
    <p:extLst>
      <p:ext uri="{BB962C8B-B14F-4D97-AF65-F5344CB8AC3E}">
        <p14:creationId xmlns:p14="http://schemas.microsoft.com/office/powerpoint/2010/main" val="22168610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 USSR cup story</a:t>
            </a:r>
          </a:p>
        </p:txBody>
      </p:sp>
      <p:sp>
        <p:nvSpPr>
          <p:cNvPr id="4" name="Slide Number Placeholder 3"/>
          <p:cNvSpPr>
            <a:spLocks noGrp="1"/>
          </p:cNvSpPr>
          <p:nvPr>
            <p:ph type="sldNum" sz="quarter" idx="5"/>
          </p:nvPr>
        </p:nvSpPr>
        <p:spPr/>
        <p:txBody>
          <a:bodyPr/>
          <a:lstStyle/>
          <a:p>
            <a:fld id="{45029F4C-CF3E-4683-98AD-C5AAD01A69A8}" type="slidenum">
              <a:rPr lang="en-GB" smtClean="0"/>
              <a:t>27</a:t>
            </a:fld>
            <a:endParaRPr lang="en-GB"/>
          </a:p>
        </p:txBody>
      </p:sp>
    </p:spTree>
    <p:extLst>
      <p:ext uri="{BB962C8B-B14F-4D97-AF65-F5344CB8AC3E}">
        <p14:creationId xmlns:p14="http://schemas.microsoft.com/office/powerpoint/2010/main" val="7757432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Latency = one-off exposure that leads to particular outcomes later in life [car crash</a:t>
            </a:r>
            <a:r>
              <a:rPr lang="en-GB"/>
              <a:t>; poisoning; etc]</a:t>
            </a:r>
            <a:endParaRPr lang="en-GB" dirty="0"/>
          </a:p>
          <a:p>
            <a:endParaRPr lang="en-GB" dirty="0"/>
          </a:p>
          <a:p>
            <a:r>
              <a:rPr lang="en-GB" dirty="0"/>
              <a:t>Cumulative = refers to multiple exposures over the life course whose effects on development combine. These may be either multiple exposures to a single recurrent factor (e.g., chronic poverty) or a series of exposures to different factors.</a:t>
            </a:r>
          </a:p>
          <a:p>
            <a:endParaRPr lang="en-GB" dirty="0"/>
          </a:p>
          <a:p>
            <a:r>
              <a:rPr lang="en-GB" dirty="0"/>
              <a:t>Pathways = dependent sequences, such that an exposure/experience at one stage of the life course influences the probability of others later in the life course, as well as associated health and developmental outcomes. This is akin to the notion of chains of risk (85). For example, the divorce of someone’s parents in early childhood may reduce that child’s readiness to learn at school entry, which may, in turn, affect school performance, which could then affect the subsequent life course trajectory. </a:t>
            </a:r>
          </a:p>
          <a:p>
            <a:endParaRPr lang="en-GB" dirty="0"/>
          </a:p>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28</a:t>
            </a:fld>
            <a:endParaRPr lang="en-GB"/>
          </a:p>
        </p:txBody>
      </p:sp>
    </p:spTree>
    <p:extLst>
      <p:ext uri="{BB962C8B-B14F-4D97-AF65-F5344CB8AC3E}">
        <p14:creationId xmlns:p14="http://schemas.microsoft.com/office/powerpoint/2010/main" val="30025232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29</a:t>
            </a:fld>
            <a:endParaRPr lang="en-GB"/>
          </a:p>
        </p:txBody>
      </p:sp>
    </p:spTree>
    <p:extLst>
      <p:ext uri="{BB962C8B-B14F-4D97-AF65-F5344CB8AC3E}">
        <p14:creationId xmlns:p14="http://schemas.microsoft.com/office/powerpoint/2010/main" val="31728270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31</a:t>
            </a:fld>
            <a:endParaRPr lang="en-GB"/>
          </a:p>
        </p:txBody>
      </p:sp>
    </p:spTree>
    <p:extLst>
      <p:ext uri="{BB962C8B-B14F-4D97-AF65-F5344CB8AC3E}">
        <p14:creationId xmlns:p14="http://schemas.microsoft.com/office/powerpoint/2010/main" val="23154416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32</a:t>
            </a:fld>
            <a:endParaRPr lang="en-GB"/>
          </a:p>
        </p:txBody>
      </p:sp>
    </p:spTree>
    <p:extLst>
      <p:ext uri="{BB962C8B-B14F-4D97-AF65-F5344CB8AC3E}">
        <p14:creationId xmlns:p14="http://schemas.microsoft.com/office/powerpoint/2010/main" val="39404944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Proximate vs distal/ultimate cause – what actually happens are emergent phenomena</a:t>
            </a:r>
          </a:p>
        </p:txBody>
      </p:sp>
      <p:sp>
        <p:nvSpPr>
          <p:cNvPr id="4" name="Slide Number Placeholder 3"/>
          <p:cNvSpPr>
            <a:spLocks noGrp="1"/>
          </p:cNvSpPr>
          <p:nvPr>
            <p:ph type="sldNum" sz="quarter" idx="5"/>
          </p:nvPr>
        </p:nvSpPr>
        <p:spPr/>
        <p:txBody>
          <a:bodyPr/>
          <a:lstStyle/>
          <a:p>
            <a:fld id="{45029F4C-CF3E-4683-98AD-C5AAD01A69A8}" type="slidenum">
              <a:rPr lang="en-GB" smtClean="0"/>
              <a:t>33</a:t>
            </a:fld>
            <a:endParaRPr lang="en-GB"/>
          </a:p>
        </p:txBody>
      </p:sp>
    </p:spTree>
    <p:extLst>
      <p:ext uri="{BB962C8B-B14F-4D97-AF65-F5344CB8AC3E}">
        <p14:creationId xmlns:p14="http://schemas.microsoft.com/office/powerpoint/2010/main" val="31891354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34</a:t>
            </a:fld>
            <a:endParaRPr lang="en-GB"/>
          </a:p>
        </p:txBody>
      </p:sp>
    </p:spTree>
    <p:extLst>
      <p:ext uri="{BB962C8B-B14F-4D97-AF65-F5344CB8AC3E}">
        <p14:creationId xmlns:p14="http://schemas.microsoft.com/office/powerpoint/2010/main" val="21568211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this stage, you DO NOT need to remember a lot of the complicated biological terms etc – but do remember the broad outline of the point</a:t>
            </a:r>
          </a:p>
        </p:txBody>
      </p:sp>
      <p:sp>
        <p:nvSpPr>
          <p:cNvPr id="4" name="Slide Number Placeholder 3"/>
          <p:cNvSpPr>
            <a:spLocks noGrp="1"/>
          </p:cNvSpPr>
          <p:nvPr>
            <p:ph type="sldNum" sz="quarter" idx="5"/>
          </p:nvPr>
        </p:nvSpPr>
        <p:spPr/>
        <p:txBody>
          <a:bodyPr/>
          <a:lstStyle/>
          <a:p>
            <a:fld id="{45029F4C-CF3E-4683-98AD-C5AAD01A69A8}" type="slidenum">
              <a:rPr lang="en-GB" smtClean="0"/>
              <a:t>36</a:t>
            </a:fld>
            <a:endParaRPr lang="en-GB"/>
          </a:p>
        </p:txBody>
      </p:sp>
    </p:spTree>
    <p:extLst>
      <p:ext uri="{BB962C8B-B14F-4D97-AF65-F5344CB8AC3E}">
        <p14:creationId xmlns:p14="http://schemas.microsoft.com/office/powerpoint/2010/main" val="27201294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Increasing blood glucose = more energy for fight or flight</a:t>
            </a:r>
          </a:p>
          <a:p>
            <a:endParaRPr lang="en-GB" dirty="0"/>
          </a:p>
          <a:p>
            <a:r>
              <a:rPr lang="en-GB" dirty="0"/>
              <a:t>HPA is ONE mechanism – there are many others, e.g. psychological mechanisms do with attachment etc. But it is an important illustration. </a:t>
            </a:r>
          </a:p>
        </p:txBody>
      </p:sp>
      <p:sp>
        <p:nvSpPr>
          <p:cNvPr id="4" name="Slide Number Placeholder 3"/>
          <p:cNvSpPr>
            <a:spLocks noGrp="1"/>
          </p:cNvSpPr>
          <p:nvPr>
            <p:ph type="sldNum" sz="quarter" idx="5"/>
          </p:nvPr>
        </p:nvSpPr>
        <p:spPr/>
        <p:txBody>
          <a:bodyPr/>
          <a:lstStyle/>
          <a:p>
            <a:fld id="{45029F4C-CF3E-4683-98AD-C5AAD01A69A8}" type="slidenum">
              <a:rPr lang="en-GB" smtClean="0"/>
              <a:t>39</a:t>
            </a:fld>
            <a:endParaRPr lang="en-GB"/>
          </a:p>
        </p:txBody>
      </p:sp>
    </p:spTree>
    <p:extLst>
      <p:ext uri="{BB962C8B-B14F-4D97-AF65-F5344CB8AC3E}">
        <p14:creationId xmlns:p14="http://schemas.microsoft.com/office/powerpoint/2010/main" val="29366395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why do poorer people get heart disease? Last week we looked at stress and the contribution of childhood. Now we will look at another major contributor: work. </a:t>
            </a:r>
          </a:p>
        </p:txBody>
      </p:sp>
      <p:sp>
        <p:nvSpPr>
          <p:cNvPr id="4" name="Slide Number Placeholder 3"/>
          <p:cNvSpPr>
            <a:spLocks noGrp="1"/>
          </p:cNvSpPr>
          <p:nvPr>
            <p:ph type="sldNum" sz="quarter" idx="5"/>
          </p:nvPr>
        </p:nvSpPr>
        <p:spPr/>
        <p:txBody>
          <a:bodyPr/>
          <a:lstStyle/>
          <a:p>
            <a:fld id="{45029F4C-CF3E-4683-98AD-C5AAD01A69A8}" type="slidenum">
              <a:rPr lang="en-GB" smtClean="0"/>
              <a:t>40</a:t>
            </a:fld>
            <a:endParaRPr lang="en-GB"/>
          </a:p>
        </p:txBody>
      </p:sp>
    </p:spTree>
    <p:extLst>
      <p:ext uri="{BB962C8B-B14F-4D97-AF65-F5344CB8AC3E}">
        <p14:creationId xmlns:p14="http://schemas.microsoft.com/office/powerpoint/2010/main" val="30889367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 amazon warehouse picker; not the Amazon CEO. </a:t>
            </a:r>
          </a:p>
          <a:p>
            <a:endParaRPr lang="en-GB" dirty="0"/>
          </a:p>
          <a:p>
            <a:r>
              <a:rPr lang="en-GB" dirty="0"/>
              <a:t>Think back to our ideas about human ‘needs’ – </a:t>
            </a:r>
            <a:r>
              <a:rPr lang="en-GB" dirty="0" err="1"/>
              <a:t>fuflillment</a:t>
            </a:r>
            <a:r>
              <a:rPr lang="en-GB" dirty="0"/>
              <a:t>, purpose, self-esteem, etc. </a:t>
            </a:r>
          </a:p>
          <a:p>
            <a:r>
              <a:rPr lang="en-GB" dirty="0"/>
              <a:t>Think back to our ideas about what is needed for health – control over your life. </a:t>
            </a:r>
          </a:p>
        </p:txBody>
      </p:sp>
      <p:sp>
        <p:nvSpPr>
          <p:cNvPr id="4" name="Slide Number Placeholder 3"/>
          <p:cNvSpPr>
            <a:spLocks noGrp="1"/>
          </p:cNvSpPr>
          <p:nvPr>
            <p:ph type="sldNum" sz="quarter" idx="5"/>
          </p:nvPr>
        </p:nvSpPr>
        <p:spPr/>
        <p:txBody>
          <a:bodyPr/>
          <a:lstStyle/>
          <a:p>
            <a:fld id="{45029F4C-CF3E-4683-98AD-C5AAD01A69A8}" type="slidenum">
              <a:rPr lang="en-GB" smtClean="0"/>
              <a:t>41</a:t>
            </a:fld>
            <a:endParaRPr lang="en-GB"/>
          </a:p>
        </p:txBody>
      </p:sp>
    </p:spTree>
    <p:extLst>
      <p:ext uri="{BB962C8B-B14F-4D97-AF65-F5344CB8AC3E}">
        <p14:creationId xmlns:p14="http://schemas.microsoft.com/office/powerpoint/2010/main" val="9177345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44</a:t>
            </a:fld>
            <a:endParaRPr lang="en-GB"/>
          </a:p>
        </p:txBody>
      </p:sp>
    </p:spTree>
    <p:extLst>
      <p:ext uri="{BB962C8B-B14F-4D97-AF65-F5344CB8AC3E}">
        <p14:creationId xmlns:p14="http://schemas.microsoft.com/office/powerpoint/2010/main" val="23493225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 so there is low quality work – this offends our better nature. But what about having no work?  </a:t>
            </a:r>
          </a:p>
          <a:p>
            <a:endParaRPr lang="en-GB" dirty="0"/>
          </a:p>
          <a:p>
            <a:r>
              <a:rPr lang="en-GB" dirty="0"/>
              <a:t>Where conditions of work are on the fourth layer on the Dahlgren and Whitehead diagram, these issues are on the outer edge!</a:t>
            </a:r>
          </a:p>
          <a:p>
            <a:endParaRPr lang="en-GB" dirty="0"/>
          </a:p>
          <a:p>
            <a:r>
              <a:rPr lang="en-GB" dirty="0"/>
              <a:t>Remember Giddens’ concept of ‘ontological security’?</a:t>
            </a:r>
          </a:p>
          <a:p>
            <a:r>
              <a:rPr lang="en-GB" dirty="0"/>
              <a:t>- The involuntarily unemployed will feel that they have no control over their lives (even if welfare arrangements are sufficient for survival – which they may not be)</a:t>
            </a:r>
          </a:p>
        </p:txBody>
      </p:sp>
      <p:sp>
        <p:nvSpPr>
          <p:cNvPr id="4" name="Slide Number Placeholder 3"/>
          <p:cNvSpPr>
            <a:spLocks noGrp="1"/>
          </p:cNvSpPr>
          <p:nvPr>
            <p:ph type="sldNum" sz="quarter" idx="5"/>
          </p:nvPr>
        </p:nvSpPr>
        <p:spPr/>
        <p:txBody>
          <a:bodyPr/>
          <a:lstStyle/>
          <a:p>
            <a:fld id="{45029F4C-CF3E-4683-98AD-C5AAD01A69A8}" type="slidenum">
              <a:rPr lang="en-GB" smtClean="0"/>
              <a:t>45</a:t>
            </a:fld>
            <a:endParaRPr lang="en-GB"/>
          </a:p>
        </p:txBody>
      </p:sp>
    </p:spTree>
    <p:extLst>
      <p:ext uri="{BB962C8B-B14F-4D97-AF65-F5344CB8AC3E}">
        <p14:creationId xmlns:p14="http://schemas.microsoft.com/office/powerpoint/2010/main" val="18315808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55</a:t>
            </a:fld>
            <a:endParaRPr lang="en-GB"/>
          </a:p>
        </p:txBody>
      </p:sp>
    </p:spTree>
    <p:extLst>
      <p:ext uri="{BB962C8B-B14F-4D97-AF65-F5344CB8AC3E}">
        <p14:creationId xmlns:p14="http://schemas.microsoft.com/office/powerpoint/2010/main" val="592663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58</a:t>
            </a:fld>
            <a:endParaRPr lang="en-GB"/>
          </a:p>
        </p:txBody>
      </p:sp>
    </p:spTree>
    <p:extLst>
      <p:ext uri="{BB962C8B-B14F-4D97-AF65-F5344CB8AC3E}">
        <p14:creationId xmlns:p14="http://schemas.microsoft.com/office/powerpoint/2010/main" val="549312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20/04/2023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20/04/2023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20/04/2023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20/04/2023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20/04/2023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20/04/2023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www.health.org.uk/sites/default/files/upload/publications/2020/Health%20Equity%20in%20England_The%20Marmot%20Review%2010%20Years%20On_full%20report.pdf"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455811/gs-15-20-future-ageing-inequalities-healthy-life-expectancy-er15.pdf"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www.who.int/ageing/publications/lifecourse/alc_lifecourse_training_en.pdf"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r>
              <a:rPr lang="en-GB" sz="3600" b="1" i="1" dirty="0">
                <a:solidFill>
                  <a:schemeClr val="bg1"/>
                </a:solidFill>
              </a:rPr>
              <a:t>Foundations of Social Epidemiology </a:t>
            </a:r>
            <a:br>
              <a:rPr lang="en-GB" sz="3600" b="1" i="1" dirty="0">
                <a:solidFill>
                  <a:schemeClr val="bg1"/>
                </a:solidFill>
              </a:rPr>
            </a:br>
            <a:br>
              <a:rPr lang="en-GB" sz="3600" b="1" i="1" dirty="0">
                <a:solidFill>
                  <a:schemeClr val="bg1"/>
                </a:solidFill>
              </a:rPr>
            </a:br>
            <a:br>
              <a:rPr lang="en-GB" sz="3600" b="1" dirty="0">
                <a:solidFill>
                  <a:schemeClr val="bg1"/>
                </a:solidFill>
              </a:rPr>
            </a:br>
            <a:endParaRPr lang="en-GB" sz="36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4" name="Rectangle 3">
            <a:extLst>
              <a:ext uri="{FF2B5EF4-FFF2-40B4-BE49-F238E27FC236}">
                <a16:creationId xmlns:a16="http://schemas.microsoft.com/office/drawing/2014/main" id="{BFEAD78E-5FF4-472C-BE85-C162D2E53C5D}"/>
              </a:ext>
            </a:extLst>
          </p:cNvPr>
          <p:cNvSpPr/>
          <p:nvPr/>
        </p:nvSpPr>
        <p:spPr>
          <a:xfrm>
            <a:off x="3059832" y="3737537"/>
            <a:ext cx="3960440" cy="584775"/>
          </a:xfrm>
          <a:prstGeom prst="rect">
            <a:avLst/>
          </a:prstGeom>
        </p:spPr>
        <p:txBody>
          <a:bodyPr wrap="square">
            <a:spAutoFit/>
          </a:bodyPr>
          <a:lstStyle/>
          <a:p>
            <a:r>
              <a:rPr lang="en-GB" sz="3200" b="1" i="1" dirty="0">
                <a:solidFill>
                  <a:schemeClr val="bg1"/>
                </a:solidFill>
              </a:rPr>
              <a:t>Health Inequality</a:t>
            </a:r>
            <a:endParaRPr lang="en-GB" sz="3200" dirty="0"/>
          </a:p>
        </p:txBody>
      </p:sp>
      <p:sp>
        <p:nvSpPr>
          <p:cNvPr id="6" name="TextBox 5">
            <a:extLst>
              <a:ext uri="{FF2B5EF4-FFF2-40B4-BE49-F238E27FC236}">
                <a16:creationId xmlns:a16="http://schemas.microsoft.com/office/drawing/2014/main" id="{D9A7C35A-F647-48FB-A0DB-059055374871}"/>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James Pike</a:t>
            </a:r>
            <a:endParaRPr kumimoji="0" lang="en-GB" sz="24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DEEB1B-0549-4DC5-B0C8-F732C68C8648}"/>
              </a:ext>
            </a:extLst>
          </p:cNvPr>
          <p:cNvSpPr>
            <a:spLocks noGrp="1"/>
          </p:cNvSpPr>
          <p:nvPr>
            <p:ph idx="1"/>
          </p:nvPr>
        </p:nvSpPr>
        <p:spPr>
          <a:xfrm>
            <a:off x="5348241" y="5252935"/>
            <a:ext cx="3626794" cy="419825"/>
          </a:xfrm>
        </p:spPr>
        <p:txBody>
          <a:bodyPr>
            <a:normAutofit fontScale="55000" lnSpcReduction="20000"/>
          </a:bodyPr>
          <a:lstStyle/>
          <a:p>
            <a:r>
              <a:rPr lang="en-GB" dirty="0"/>
              <a:t>(Dahlgren and Whitehead, 2006)</a:t>
            </a:r>
          </a:p>
        </p:txBody>
      </p:sp>
      <p:pic>
        <p:nvPicPr>
          <p:cNvPr id="5" name="Picture 4" descr="Diagram&#10;&#10;Description automatically generated">
            <a:extLst>
              <a:ext uri="{FF2B5EF4-FFF2-40B4-BE49-F238E27FC236}">
                <a16:creationId xmlns:a16="http://schemas.microsoft.com/office/drawing/2014/main" id="{285104C3-223F-4D3A-90CC-0F9A3CDAD2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9121" y="1071438"/>
            <a:ext cx="6375957" cy="4250638"/>
          </a:xfrm>
          <a:prstGeom prst="rect">
            <a:avLst/>
          </a:prstGeom>
        </p:spPr>
      </p:pic>
    </p:spTree>
    <p:extLst>
      <p:ext uri="{BB962C8B-B14F-4D97-AF65-F5344CB8AC3E}">
        <p14:creationId xmlns:p14="http://schemas.microsoft.com/office/powerpoint/2010/main" val="1366540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39C00-5A87-47C3-B6DC-C2B207B724E5}"/>
              </a:ext>
            </a:extLst>
          </p:cNvPr>
          <p:cNvSpPr>
            <a:spLocks noGrp="1"/>
          </p:cNvSpPr>
          <p:nvPr>
            <p:ph type="title"/>
          </p:nvPr>
        </p:nvSpPr>
        <p:spPr/>
        <p:txBody>
          <a:bodyPr/>
          <a:lstStyle/>
          <a:p>
            <a:r>
              <a:rPr lang="en-GB" dirty="0"/>
              <a:t>Dahlgren and Whitehead (2006)</a:t>
            </a:r>
          </a:p>
        </p:txBody>
      </p:sp>
      <p:sp>
        <p:nvSpPr>
          <p:cNvPr id="3" name="Content Placeholder 2">
            <a:extLst>
              <a:ext uri="{FF2B5EF4-FFF2-40B4-BE49-F238E27FC236}">
                <a16:creationId xmlns:a16="http://schemas.microsoft.com/office/drawing/2014/main" id="{D76FBF82-7A11-4F5A-BD05-FD1C2EDB01FF}"/>
              </a:ext>
            </a:extLst>
          </p:cNvPr>
          <p:cNvSpPr>
            <a:spLocks noGrp="1"/>
          </p:cNvSpPr>
          <p:nvPr>
            <p:ph idx="1"/>
          </p:nvPr>
        </p:nvSpPr>
        <p:spPr/>
        <p:txBody>
          <a:bodyPr>
            <a:normAutofit fontScale="85000" lnSpcReduction="20000"/>
          </a:bodyPr>
          <a:lstStyle/>
          <a:p>
            <a:r>
              <a:rPr lang="en-GB" dirty="0"/>
              <a:t>‘In the centre of the figure, individuals possess age, sex and constitutional characteristics that influence their health and that are largely fixed. Surrounding them, however, are influences that are theoretically modifiable by policy. First, there are personal behaviour factors, such as smoking habits and physical activity. Second, individuals interact with their peers and immediate community and are influenced by them, which is represented in the second layer. Next, a person’s ability to maintain their health (in the third layer) is…</a:t>
            </a:r>
          </a:p>
        </p:txBody>
      </p:sp>
    </p:spTree>
    <p:extLst>
      <p:ext uri="{BB962C8B-B14F-4D97-AF65-F5344CB8AC3E}">
        <p14:creationId xmlns:p14="http://schemas.microsoft.com/office/powerpoint/2010/main" val="3332342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CC04-ACD0-4F09-A3AB-86CD1FED12C2}"/>
              </a:ext>
            </a:extLst>
          </p:cNvPr>
          <p:cNvSpPr>
            <a:spLocks noGrp="1"/>
          </p:cNvSpPr>
          <p:nvPr>
            <p:ph type="title"/>
          </p:nvPr>
        </p:nvSpPr>
        <p:spPr/>
        <p:txBody>
          <a:bodyPr/>
          <a:lstStyle/>
          <a:p>
            <a:r>
              <a:rPr lang="en-GB" dirty="0"/>
              <a:t>Dahlgren and Whitehead (2006)</a:t>
            </a:r>
          </a:p>
        </p:txBody>
      </p:sp>
      <p:sp>
        <p:nvSpPr>
          <p:cNvPr id="3" name="Content Placeholder 2">
            <a:extLst>
              <a:ext uri="{FF2B5EF4-FFF2-40B4-BE49-F238E27FC236}">
                <a16:creationId xmlns:a16="http://schemas.microsoft.com/office/drawing/2014/main" id="{2A00BB6E-F231-4FC0-9630-B6591FB37C48}"/>
              </a:ext>
            </a:extLst>
          </p:cNvPr>
          <p:cNvSpPr>
            <a:spLocks noGrp="1"/>
          </p:cNvSpPr>
          <p:nvPr>
            <p:ph idx="1"/>
          </p:nvPr>
        </p:nvSpPr>
        <p:spPr/>
        <p:txBody>
          <a:bodyPr>
            <a:normAutofit fontScale="85000" lnSpcReduction="10000"/>
          </a:bodyPr>
          <a:lstStyle/>
          <a:p>
            <a:r>
              <a:rPr lang="en-GB" dirty="0"/>
              <a:t>‘… influenced by their living and working conditions, food supply, and access to essential goods and services. Finally, as mediator of population health, economic, cultural and environmental influences prevail in the overall society. This model for describing health determinants emphasizes interactions: individual lifestyles are embedded in social norms and networks, and in living and working conditions, which in turn are related to the wider socioeconomic and cultural environment.’</a:t>
            </a:r>
          </a:p>
        </p:txBody>
      </p:sp>
    </p:spTree>
    <p:extLst>
      <p:ext uri="{BB962C8B-B14F-4D97-AF65-F5344CB8AC3E}">
        <p14:creationId xmlns:p14="http://schemas.microsoft.com/office/powerpoint/2010/main" val="1445408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B09FB-D00A-4845-83A2-B3927388F131}"/>
              </a:ext>
            </a:extLst>
          </p:cNvPr>
          <p:cNvSpPr>
            <a:spLocks noGrp="1"/>
          </p:cNvSpPr>
          <p:nvPr>
            <p:ph type="title"/>
          </p:nvPr>
        </p:nvSpPr>
        <p:spPr/>
        <p:txBody>
          <a:bodyPr>
            <a:normAutofit fontScale="90000"/>
          </a:bodyPr>
          <a:lstStyle/>
          <a:p>
            <a:r>
              <a:rPr lang="en-GB" dirty="0"/>
              <a:t>Factors (Dahlgren and Whitehead, 2006)</a:t>
            </a:r>
          </a:p>
        </p:txBody>
      </p:sp>
      <p:sp>
        <p:nvSpPr>
          <p:cNvPr id="3" name="Content Placeholder 2">
            <a:extLst>
              <a:ext uri="{FF2B5EF4-FFF2-40B4-BE49-F238E27FC236}">
                <a16:creationId xmlns:a16="http://schemas.microsoft.com/office/drawing/2014/main" id="{94EDB56D-1E9C-463B-B1F6-CF39DA9C5EF2}"/>
              </a:ext>
            </a:extLst>
          </p:cNvPr>
          <p:cNvSpPr>
            <a:spLocks noGrp="1"/>
          </p:cNvSpPr>
          <p:nvPr>
            <p:ph idx="1"/>
          </p:nvPr>
        </p:nvSpPr>
        <p:spPr/>
        <p:txBody>
          <a:bodyPr/>
          <a:lstStyle/>
          <a:p>
            <a:pPr marL="257175" indent="-257175"/>
            <a:r>
              <a:rPr lang="en-GB" dirty="0"/>
              <a:t>Positive health factors</a:t>
            </a:r>
          </a:p>
          <a:p>
            <a:pPr marL="257175" indent="-257175"/>
            <a:r>
              <a:rPr lang="en-GB" dirty="0"/>
              <a:t>Protective factors </a:t>
            </a:r>
          </a:p>
          <a:p>
            <a:pPr marL="257175" indent="-257175"/>
            <a:r>
              <a:rPr lang="en-GB" dirty="0"/>
              <a:t>Risk factors or risk conditions</a:t>
            </a:r>
          </a:p>
        </p:txBody>
      </p:sp>
    </p:spTree>
    <p:extLst>
      <p:ext uri="{BB962C8B-B14F-4D97-AF65-F5344CB8AC3E}">
        <p14:creationId xmlns:p14="http://schemas.microsoft.com/office/powerpoint/2010/main" val="3126293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FCCE-1F69-4C74-BDDC-15214FC327B5}"/>
              </a:ext>
            </a:extLst>
          </p:cNvPr>
          <p:cNvSpPr>
            <a:spLocks noGrp="1"/>
          </p:cNvSpPr>
          <p:nvPr>
            <p:ph type="title"/>
          </p:nvPr>
        </p:nvSpPr>
        <p:spPr/>
        <p:txBody>
          <a:bodyPr/>
          <a:lstStyle/>
          <a:p>
            <a:r>
              <a:rPr lang="en-GB" dirty="0"/>
              <a:t>Health, not health care</a:t>
            </a:r>
          </a:p>
        </p:txBody>
      </p:sp>
      <p:sp>
        <p:nvSpPr>
          <p:cNvPr id="3" name="Content Placeholder 2">
            <a:extLst>
              <a:ext uri="{FF2B5EF4-FFF2-40B4-BE49-F238E27FC236}">
                <a16:creationId xmlns:a16="http://schemas.microsoft.com/office/drawing/2014/main" id="{E750E583-3D10-4791-8E70-23C7805E45D6}"/>
              </a:ext>
            </a:extLst>
          </p:cNvPr>
          <p:cNvSpPr>
            <a:spLocks noGrp="1"/>
          </p:cNvSpPr>
          <p:nvPr>
            <p:ph idx="1"/>
          </p:nvPr>
        </p:nvSpPr>
        <p:spPr>
          <a:xfrm>
            <a:off x="1173807" y="2226469"/>
            <a:ext cx="4014419" cy="3263504"/>
          </a:xfrm>
        </p:spPr>
        <p:txBody>
          <a:bodyPr>
            <a:normAutofit fontScale="62500" lnSpcReduction="20000"/>
          </a:bodyPr>
          <a:lstStyle/>
          <a:p>
            <a:r>
              <a:rPr lang="en-GB" dirty="0"/>
              <a:t>‘When people get sick they need access to high-quality medical care. Medical care saves lives. But it is not the lack of medical care that causes illness in the first place. Inequalities in health arise from inequalities in society. Social conditions have a determining impact on access to medical care, as they do on access to the other aspects of society that lead to good health.’ (Marmot, 2016, p.37)</a:t>
            </a:r>
          </a:p>
          <a:p>
            <a:endParaRPr lang="en-GB" dirty="0"/>
          </a:p>
        </p:txBody>
      </p:sp>
      <p:pic>
        <p:nvPicPr>
          <p:cNvPr id="5" name="Picture 4">
            <a:extLst>
              <a:ext uri="{FF2B5EF4-FFF2-40B4-BE49-F238E27FC236}">
                <a16:creationId xmlns:a16="http://schemas.microsoft.com/office/drawing/2014/main" id="{07F429BC-A0BF-4644-9087-6B81A3F6733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0" b="96000" l="2250" r="99500">
                        <a14:foregroundMark x1="13750" y1="18250" x2="19500" y2="6750"/>
                        <a14:foregroundMark x1="19500" y1="6750" x2="33000" y2="2750"/>
                        <a14:foregroundMark x1="33000" y1="2750" x2="46500" y2="2750"/>
                        <a14:foregroundMark x1="46500" y1="2750" x2="56500" y2="12250"/>
                        <a14:foregroundMark x1="56500" y1="12250" x2="60750" y2="21000"/>
                        <a14:foregroundMark x1="62750" y1="17250" x2="60250" y2="2750"/>
                        <a14:foregroundMark x1="60250" y1="2750" x2="58500" y2="0"/>
                        <a14:foregroundMark x1="16250" y1="31250" x2="15750" y2="4000"/>
                        <a14:foregroundMark x1="15750" y1="4000" x2="18000" y2="2750"/>
                        <a14:foregroundMark x1="26250" y1="64250" x2="4250" y2="78250"/>
                        <a14:foregroundMark x1="4250" y1="78250" x2="10000" y2="90750"/>
                        <a14:foregroundMark x1="10000" y1="90750" x2="85000" y2="92250"/>
                        <a14:foregroundMark x1="85000" y1="92250" x2="99500" y2="90000"/>
                        <a14:foregroundMark x1="99500" y1="90000" x2="66000" y2="64000"/>
                        <a14:foregroundMark x1="66000" y1="64000" x2="59250" y2="53000"/>
                        <a14:foregroundMark x1="59250" y1="53000" x2="59250" y2="52750"/>
                        <a14:foregroundMark x1="59750" y1="63250" x2="39500" y2="80250"/>
                        <a14:foregroundMark x1="39500" y1="80250" x2="30000" y2="83500"/>
                        <a14:foregroundMark x1="49750" y1="79750" x2="59250" y2="70500"/>
                        <a14:foregroundMark x1="59250" y1="70500" x2="59250" y2="70500"/>
                        <a14:foregroundMark x1="55000" y1="87750" x2="71750" y2="87750"/>
                        <a14:foregroundMark x1="71750" y1="87750" x2="79000" y2="77250"/>
                        <a14:foregroundMark x1="79000" y1="77250" x2="60500" y2="78250"/>
                        <a14:foregroundMark x1="60500" y1="78250" x2="54500" y2="87750"/>
                        <a14:foregroundMark x1="6000" y1="73000" x2="1750" y2="85500"/>
                        <a14:foregroundMark x1="1750" y1="85500" x2="12500" y2="93500"/>
                        <a14:foregroundMark x1="12500" y1="93500" x2="68500" y2="96000"/>
                        <a14:foregroundMark x1="68500" y1="96000" x2="92000" y2="92250"/>
                        <a14:foregroundMark x1="8500" y1="95000" x2="2250" y2="81750"/>
                        <a14:foregroundMark x1="2250" y1="81750" x2="3250" y2="73500"/>
                      </a14:backgroundRemoval>
                    </a14:imgEffect>
                  </a14:imgLayer>
                </a14:imgProps>
              </a:ext>
              <a:ext uri="{28A0092B-C50C-407E-A947-70E740481C1C}">
                <a14:useLocalDpi xmlns:a14="http://schemas.microsoft.com/office/drawing/2010/main" val="0"/>
              </a:ext>
            </a:extLst>
          </a:blip>
          <a:stretch>
            <a:fillRect/>
          </a:stretch>
        </p:blipFill>
        <p:spPr>
          <a:xfrm>
            <a:off x="5382040" y="1892008"/>
            <a:ext cx="3597965" cy="3597965"/>
          </a:xfrm>
          <a:prstGeom prst="rect">
            <a:avLst/>
          </a:prstGeom>
        </p:spPr>
      </p:pic>
    </p:spTree>
    <p:extLst>
      <p:ext uri="{BB962C8B-B14F-4D97-AF65-F5344CB8AC3E}">
        <p14:creationId xmlns:p14="http://schemas.microsoft.com/office/powerpoint/2010/main" val="186469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89F48-0CB3-44F6-865F-16CA76BAF137}"/>
              </a:ext>
            </a:extLst>
          </p:cNvPr>
          <p:cNvSpPr>
            <a:spLocks noGrp="1"/>
          </p:cNvSpPr>
          <p:nvPr>
            <p:ph type="title"/>
          </p:nvPr>
        </p:nvSpPr>
        <p:spPr/>
        <p:txBody>
          <a:bodyPr/>
          <a:lstStyle/>
          <a:p>
            <a:r>
              <a:rPr lang="en-GB" dirty="0"/>
              <a:t>What is a health inequality?</a:t>
            </a:r>
          </a:p>
        </p:txBody>
      </p:sp>
      <p:sp>
        <p:nvSpPr>
          <p:cNvPr id="3" name="Content Placeholder 2">
            <a:extLst>
              <a:ext uri="{FF2B5EF4-FFF2-40B4-BE49-F238E27FC236}">
                <a16:creationId xmlns:a16="http://schemas.microsoft.com/office/drawing/2014/main" id="{575A2CDD-870E-4DB3-82CC-0A2F44B33897}"/>
              </a:ext>
            </a:extLst>
          </p:cNvPr>
          <p:cNvSpPr>
            <a:spLocks noGrp="1"/>
          </p:cNvSpPr>
          <p:nvPr>
            <p:ph idx="1"/>
          </p:nvPr>
        </p:nvSpPr>
        <p:spPr/>
        <p:txBody>
          <a:bodyPr/>
          <a:lstStyle/>
          <a:p>
            <a:r>
              <a:rPr lang="en-GB" dirty="0"/>
              <a:t>WHO defines health inequalities as those inequalities which are ‘unjust’ and ‘avoidable’. </a:t>
            </a:r>
          </a:p>
        </p:txBody>
      </p:sp>
    </p:spTree>
    <p:extLst>
      <p:ext uri="{BB962C8B-B14F-4D97-AF65-F5344CB8AC3E}">
        <p14:creationId xmlns:p14="http://schemas.microsoft.com/office/powerpoint/2010/main" val="2584735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4492-76ED-4344-8AE8-1B5A75C68BF4}"/>
              </a:ext>
            </a:extLst>
          </p:cNvPr>
          <p:cNvSpPr>
            <a:spLocks noGrp="1"/>
          </p:cNvSpPr>
          <p:nvPr>
            <p:ph type="title"/>
          </p:nvPr>
        </p:nvSpPr>
        <p:spPr/>
        <p:txBody>
          <a:bodyPr/>
          <a:lstStyle/>
          <a:p>
            <a:r>
              <a:rPr lang="en-GB" dirty="0"/>
              <a:t>The individual vs. the general</a:t>
            </a:r>
          </a:p>
        </p:txBody>
      </p:sp>
      <p:sp>
        <p:nvSpPr>
          <p:cNvPr id="3" name="Content Placeholder 2">
            <a:extLst>
              <a:ext uri="{FF2B5EF4-FFF2-40B4-BE49-F238E27FC236}">
                <a16:creationId xmlns:a16="http://schemas.microsoft.com/office/drawing/2014/main" id="{31CE3C76-4788-4373-8F11-600B6BFD11FA}"/>
              </a:ext>
            </a:extLst>
          </p:cNvPr>
          <p:cNvSpPr>
            <a:spLocks noGrp="1"/>
          </p:cNvSpPr>
          <p:nvPr>
            <p:ph idx="1"/>
          </p:nvPr>
        </p:nvSpPr>
        <p:spPr/>
        <p:txBody>
          <a:bodyPr>
            <a:normAutofit fontScale="92500" lnSpcReduction="20000"/>
          </a:bodyPr>
          <a:lstStyle/>
          <a:p>
            <a:pPr marL="257175" indent="-257175"/>
            <a:r>
              <a:rPr lang="en-GB" dirty="0"/>
              <a:t>A doctor is often concerned with one individual. </a:t>
            </a:r>
          </a:p>
          <a:p>
            <a:pPr marL="257175" indent="-257175"/>
            <a:r>
              <a:rPr lang="en-GB" dirty="0"/>
              <a:t>In public health (and the study of health inequalities), we are concerned with </a:t>
            </a:r>
            <a:r>
              <a:rPr lang="en-GB" i="1" dirty="0"/>
              <a:t>general trends. </a:t>
            </a:r>
          </a:p>
          <a:p>
            <a:pPr marL="257175" indent="-257175"/>
            <a:r>
              <a:rPr lang="en-GB" sz="3225" b="1" dirty="0">
                <a:solidFill>
                  <a:srgbClr val="FF0000"/>
                </a:solidFill>
              </a:rPr>
              <a:t>X</a:t>
            </a:r>
            <a:r>
              <a:rPr lang="en-GB" sz="3225" dirty="0">
                <a:solidFill>
                  <a:srgbClr val="FF0000"/>
                </a:solidFill>
              </a:rPr>
              <a:t> </a:t>
            </a:r>
            <a:r>
              <a:rPr lang="en-GB" dirty="0"/>
              <a:t>– why did individual x develop diabetes and individual y did not?</a:t>
            </a:r>
          </a:p>
          <a:p>
            <a:pPr marL="257175" indent="-257175"/>
            <a:r>
              <a:rPr lang="en-GB" sz="3000" b="1" dirty="0">
                <a:solidFill>
                  <a:srgbClr val="00B050"/>
                </a:solidFill>
              </a:rPr>
              <a:t>✓</a:t>
            </a:r>
            <a:r>
              <a:rPr lang="en-GB" dirty="0"/>
              <a:t> - why do BAME people </a:t>
            </a:r>
            <a:r>
              <a:rPr lang="en-GB" i="1" dirty="0"/>
              <a:t>in general</a:t>
            </a:r>
            <a:r>
              <a:rPr lang="en-GB" dirty="0"/>
              <a:t> have a higher </a:t>
            </a:r>
            <a:r>
              <a:rPr lang="en-GB" i="1" dirty="0"/>
              <a:t>likelihood of </a:t>
            </a:r>
            <a:r>
              <a:rPr lang="en-GB" dirty="0"/>
              <a:t>developing diabetes than a white person? </a:t>
            </a:r>
          </a:p>
          <a:p>
            <a:pPr marL="257175" indent="-257175"/>
            <a:endParaRPr lang="en-GB" dirty="0"/>
          </a:p>
        </p:txBody>
      </p:sp>
    </p:spTree>
    <p:extLst>
      <p:ext uri="{BB962C8B-B14F-4D97-AF65-F5344CB8AC3E}">
        <p14:creationId xmlns:p14="http://schemas.microsoft.com/office/powerpoint/2010/main" val="897339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7A4F5-D033-4634-B1A8-5940D4659214}"/>
              </a:ext>
            </a:extLst>
          </p:cNvPr>
          <p:cNvSpPr>
            <a:spLocks noGrp="1"/>
          </p:cNvSpPr>
          <p:nvPr>
            <p:ph type="title"/>
          </p:nvPr>
        </p:nvSpPr>
        <p:spPr/>
        <p:txBody>
          <a:bodyPr/>
          <a:lstStyle/>
          <a:p>
            <a:r>
              <a:rPr lang="en-GB" dirty="0"/>
              <a:t>The role of ‘lifestyle’ factors</a:t>
            </a:r>
          </a:p>
        </p:txBody>
      </p:sp>
      <p:sp>
        <p:nvSpPr>
          <p:cNvPr id="3" name="Content Placeholder 2">
            <a:extLst>
              <a:ext uri="{FF2B5EF4-FFF2-40B4-BE49-F238E27FC236}">
                <a16:creationId xmlns:a16="http://schemas.microsoft.com/office/drawing/2014/main" id="{AE65D744-3B3E-44C2-AC06-987CE176DF8E}"/>
              </a:ext>
            </a:extLst>
          </p:cNvPr>
          <p:cNvSpPr>
            <a:spLocks noGrp="1"/>
          </p:cNvSpPr>
          <p:nvPr>
            <p:ph idx="1"/>
          </p:nvPr>
        </p:nvSpPr>
        <p:spPr/>
        <p:txBody>
          <a:bodyPr>
            <a:normAutofit fontScale="70000" lnSpcReduction="20000"/>
          </a:bodyPr>
          <a:lstStyle/>
          <a:p>
            <a:r>
              <a:rPr lang="en-GB" i="1" dirty="0"/>
              <a:t>1. Don’t smoke. If you can, stop. If you can’t, cut down.</a:t>
            </a:r>
            <a:endParaRPr lang="en-GB" dirty="0"/>
          </a:p>
          <a:p>
            <a:r>
              <a:rPr lang="en-GB" i="1" dirty="0"/>
              <a:t>2. Follow a balanced diet with plenty of fruit and vegetables.</a:t>
            </a:r>
            <a:endParaRPr lang="en-GB" dirty="0"/>
          </a:p>
          <a:p>
            <a:r>
              <a:rPr lang="en-GB" i="1" dirty="0"/>
              <a:t>3. Keep physically active.</a:t>
            </a:r>
            <a:endParaRPr lang="en-GB" dirty="0"/>
          </a:p>
          <a:p>
            <a:r>
              <a:rPr lang="en-GB" i="1" dirty="0"/>
              <a:t>4. Manage stress by, for example, talking things through and making time to relax.</a:t>
            </a:r>
            <a:endParaRPr lang="en-GB" dirty="0"/>
          </a:p>
          <a:p>
            <a:r>
              <a:rPr lang="en-GB" i="1" dirty="0"/>
              <a:t>5. If you drink alcohol, do so in moderation.</a:t>
            </a:r>
            <a:endParaRPr lang="en-GB" dirty="0"/>
          </a:p>
          <a:p>
            <a:r>
              <a:rPr lang="en-GB" i="1" dirty="0"/>
              <a:t>6. Cover up in the sun, and protect children from sunburn.</a:t>
            </a:r>
            <a:endParaRPr lang="en-GB" dirty="0"/>
          </a:p>
          <a:p>
            <a:r>
              <a:rPr lang="en-GB" i="1" dirty="0"/>
              <a:t>7. Practise safer sex.</a:t>
            </a:r>
            <a:endParaRPr lang="en-GB" dirty="0"/>
          </a:p>
          <a:p>
            <a:r>
              <a:rPr lang="en-GB" i="1" dirty="0"/>
              <a:t>8. Take up cancer-screening opportunities.</a:t>
            </a:r>
            <a:endParaRPr lang="en-GB" dirty="0"/>
          </a:p>
          <a:p>
            <a:r>
              <a:rPr lang="en-GB" i="1" dirty="0"/>
              <a:t>9. Be safe on the roads: follow the Highway Code.</a:t>
            </a:r>
            <a:endParaRPr lang="en-GB" dirty="0"/>
          </a:p>
          <a:p>
            <a:r>
              <a:rPr lang="en-GB" i="1" dirty="0"/>
              <a:t>10. Learn the First Aid ABC: airways, breathing, circulation.</a:t>
            </a:r>
            <a:endParaRPr lang="en-GB" dirty="0"/>
          </a:p>
          <a:p>
            <a:endParaRPr lang="en-GB" dirty="0"/>
          </a:p>
        </p:txBody>
      </p:sp>
    </p:spTree>
    <p:extLst>
      <p:ext uri="{BB962C8B-B14F-4D97-AF65-F5344CB8AC3E}">
        <p14:creationId xmlns:p14="http://schemas.microsoft.com/office/powerpoint/2010/main" val="841080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B2A2D-353C-4C5C-AD70-01E202CBFDD2}"/>
              </a:ext>
            </a:extLst>
          </p:cNvPr>
          <p:cNvSpPr>
            <a:spLocks noGrp="1"/>
          </p:cNvSpPr>
          <p:nvPr>
            <p:ph type="title"/>
          </p:nvPr>
        </p:nvSpPr>
        <p:spPr/>
        <p:txBody>
          <a:bodyPr>
            <a:normAutofit fontScale="90000"/>
          </a:bodyPr>
          <a:lstStyle/>
          <a:p>
            <a:r>
              <a:rPr lang="en-GB" dirty="0"/>
              <a:t>Alternative take: The role of ‘lifestyle’ factors</a:t>
            </a:r>
          </a:p>
        </p:txBody>
      </p:sp>
      <p:sp>
        <p:nvSpPr>
          <p:cNvPr id="3" name="Content Placeholder 2">
            <a:extLst>
              <a:ext uri="{FF2B5EF4-FFF2-40B4-BE49-F238E27FC236}">
                <a16:creationId xmlns:a16="http://schemas.microsoft.com/office/drawing/2014/main" id="{A5EA29E9-D562-4A93-BE1B-38CB6D944594}"/>
              </a:ext>
            </a:extLst>
          </p:cNvPr>
          <p:cNvSpPr>
            <a:spLocks noGrp="1"/>
          </p:cNvSpPr>
          <p:nvPr>
            <p:ph idx="1"/>
          </p:nvPr>
        </p:nvSpPr>
        <p:spPr/>
        <p:txBody>
          <a:bodyPr>
            <a:normAutofit fontScale="70000" lnSpcReduction="20000"/>
          </a:bodyPr>
          <a:lstStyle/>
          <a:p>
            <a:r>
              <a:rPr lang="en-GB" i="1" dirty="0"/>
              <a:t>1. Don’t be poor. If you can, stop. If you can’t, try not to be poor for long.</a:t>
            </a:r>
            <a:endParaRPr lang="en-GB" dirty="0"/>
          </a:p>
          <a:p>
            <a:r>
              <a:rPr lang="en-GB" i="1" dirty="0"/>
              <a:t>2. Don’t live in a deprived area. If you do, move.</a:t>
            </a:r>
            <a:endParaRPr lang="en-GB" dirty="0"/>
          </a:p>
          <a:p>
            <a:r>
              <a:rPr lang="en-GB" i="1" dirty="0"/>
              <a:t>3. Don’t be disabled or have a disabled child.</a:t>
            </a:r>
            <a:endParaRPr lang="en-GB" dirty="0"/>
          </a:p>
          <a:p>
            <a:r>
              <a:rPr lang="en-GB" i="1" dirty="0"/>
              <a:t>4. Don’t work in a stressful, low-paid manual job.</a:t>
            </a:r>
            <a:endParaRPr lang="en-GB" dirty="0"/>
          </a:p>
          <a:p>
            <a:r>
              <a:rPr lang="en-GB" i="1" dirty="0"/>
              <a:t>5. Don’t live in damp, low-quality housing or be homeless.</a:t>
            </a:r>
            <a:endParaRPr lang="en-GB" dirty="0"/>
          </a:p>
          <a:p>
            <a:r>
              <a:rPr lang="en-GB" i="1" dirty="0"/>
              <a:t>6. Be able to afford to pay for social activities and annual holidays.</a:t>
            </a:r>
            <a:endParaRPr lang="en-GB" dirty="0"/>
          </a:p>
          <a:p>
            <a:r>
              <a:rPr lang="en-GB" i="1" dirty="0"/>
              <a:t>7. Don’t be a lone parent.</a:t>
            </a:r>
            <a:endParaRPr lang="en-GB" dirty="0"/>
          </a:p>
          <a:p>
            <a:r>
              <a:rPr lang="en-GB" i="1" dirty="0"/>
              <a:t>8. Claim all benefits to which you are entitled.</a:t>
            </a:r>
            <a:endParaRPr lang="en-GB" dirty="0"/>
          </a:p>
          <a:p>
            <a:r>
              <a:rPr lang="en-GB" i="1" dirty="0"/>
              <a:t>9. Be able to afford to own a car.</a:t>
            </a:r>
            <a:endParaRPr lang="en-GB" dirty="0"/>
          </a:p>
          <a:p>
            <a:r>
              <a:rPr lang="en-GB" i="1" dirty="0"/>
              <a:t>10. Use education to improve your socio-economic position.</a:t>
            </a:r>
            <a:endParaRPr lang="en-GB" dirty="0"/>
          </a:p>
          <a:p>
            <a:endParaRPr lang="en-GB" dirty="0"/>
          </a:p>
        </p:txBody>
      </p:sp>
    </p:spTree>
    <p:extLst>
      <p:ext uri="{BB962C8B-B14F-4D97-AF65-F5344CB8AC3E}">
        <p14:creationId xmlns:p14="http://schemas.microsoft.com/office/powerpoint/2010/main" val="1201305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B3035-CE87-4FA6-B9E6-062B0C30EDB7}"/>
              </a:ext>
            </a:extLst>
          </p:cNvPr>
          <p:cNvSpPr>
            <a:spLocks noGrp="1"/>
          </p:cNvSpPr>
          <p:nvPr>
            <p:ph type="title"/>
          </p:nvPr>
        </p:nvSpPr>
        <p:spPr/>
        <p:txBody>
          <a:bodyPr/>
          <a:lstStyle/>
          <a:p>
            <a:r>
              <a:rPr lang="en-GB" dirty="0"/>
              <a:t>‘Lifestyle factors’ follow a gradient</a:t>
            </a:r>
          </a:p>
        </p:txBody>
      </p:sp>
      <p:sp>
        <p:nvSpPr>
          <p:cNvPr id="3" name="Content Placeholder 2">
            <a:extLst>
              <a:ext uri="{FF2B5EF4-FFF2-40B4-BE49-F238E27FC236}">
                <a16:creationId xmlns:a16="http://schemas.microsoft.com/office/drawing/2014/main" id="{76B29962-A989-4762-9528-826DC9F983BC}"/>
              </a:ext>
            </a:extLst>
          </p:cNvPr>
          <p:cNvSpPr>
            <a:spLocks noGrp="1"/>
          </p:cNvSpPr>
          <p:nvPr>
            <p:ph idx="1"/>
          </p:nvPr>
        </p:nvSpPr>
        <p:spPr/>
        <p:txBody>
          <a:bodyPr>
            <a:normAutofit fontScale="85000" lnSpcReduction="20000"/>
          </a:bodyPr>
          <a:lstStyle/>
          <a:p>
            <a:pPr marL="257175" indent="-257175"/>
            <a:r>
              <a:rPr lang="en-GB" dirty="0"/>
              <a:t>The prevalence of ‘lifestyle’ related risk factors increases the further down the ‘social gradient’ – poorer, less educated, etc = more likely to smoke.</a:t>
            </a:r>
          </a:p>
          <a:p>
            <a:pPr marL="257175" indent="-257175"/>
            <a:r>
              <a:rPr lang="en-GB" dirty="0"/>
              <a:t>AND the </a:t>
            </a:r>
            <a:r>
              <a:rPr lang="en-GB" i="1" dirty="0"/>
              <a:t>impact on health </a:t>
            </a:r>
            <a:r>
              <a:rPr lang="en-GB" dirty="0"/>
              <a:t>of the </a:t>
            </a:r>
            <a:r>
              <a:rPr lang="en-GB" i="1" dirty="0"/>
              <a:t>same risk factors </a:t>
            </a:r>
            <a:r>
              <a:rPr lang="en-GB" dirty="0"/>
              <a:t>also follows a social gradient – a rich person who smokes is at </a:t>
            </a:r>
            <a:r>
              <a:rPr lang="en-GB" i="1" dirty="0"/>
              <a:t>less risk </a:t>
            </a:r>
            <a:r>
              <a:rPr lang="en-GB" dirty="0"/>
              <a:t>of developing lung cancer than a poor person who smokes the </a:t>
            </a:r>
            <a:r>
              <a:rPr lang="en-GB" i="1" dirty="0"/>
              <a:t>same amount </a:t>
            </a:r>
            <a:r>
              <a:rPr lang="en-GB" dirty="0"/>
              <a:t>(Marmot, 2016, pp.45-7).</a:t>
            </a:r>
          </a:p>
          <a:p>
            <a:pPr marL="257175" indent="-257175"/>
            <a:r>
              <a:rPr lang="en-GB" dirty="0"/>
              <a:t>‘Lifestyle choices’ accounted for just 1/3 of the ‘health gradient’ in Marmot’s Whitehall 1 study. So what accounts for the other 2/3?</a:t>
            </a:r>
          </a:p>
        </p:txBody>
      </p:sp>
    </p:spTree>
    <p:extLst>
      <p:ext uri="{BB962C8B-B14F-4D97-AF65-F5344CB8AC3E}">
        <p14:creationId xmlns:p14="http://schemas.microsoft.com/office/powerpoint/2010/main" val="3522155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FEC04-7083-4E69-8EE0-90450B216819}"/>
              </a:ext>
            </a:extLst>
          </p:cNvPr>
          <p:cNvSpPr>
            <a:spLocks noGrp="1"/>
          </p:cNvSpPr>
          <p:nvPr>
            <p:ph type="title"/>
          </p:nvPr>
        </p:nvSpPr>
        <p:spPr/>
        <p:txBody>
          <a:bodyPr/>
          <a:lstStyle/>
          <a:p>
            <a:r>
              <a:rPr lang="en-GB" i="1" dirty="0"/>
              <a:t>General causes of the gradient</a:t>
            </a:r>
          </a:p>
        </p:txBody>
      </p:sp>
      <p:sp>
        <p:nvSpPr>
          <p:cNvPr id="3" name="Content Placeholder 2">
            <a:extLst>
              <a:ext uri="{FF2B5EF4-FFF2-40B4-BE49-F238E27FC236}">
                <a16:creationId xmlns:a16="http://schemas.microsoft.com/office/drawing/2014/main" id="{5D189306-CF6B-4DF3-AD7B-27B9D1D04419}"/>
              </a:ext>
            </a:extLst>
          </p:cNvPr>
          <p:cNvSpPr>
            <a:spLocks noGrp="1"/>
          </p:cNvSpPr>
          <p:nvPr>
            <p:ph idx="1"/>
          </p:nvPr>
        </p:nvSpPr>
        <p:spPr/>
        <p:txBody>
          <a:bodyPr>
            <a:normAutofit fontScale="70000" lnSpcReduction="20000"/>
          </a:bodyPr>
          <a:lstStyle/>
          <a:p>
            <a:r>
              <a:rPr lang="en-GB" dirty="0"/>
              <a:t>‘Social causation is nonspecific, in contrast to the capacity of traditional epidemiology to link singular causes with singular outcomes, e.g., insufficient folate intake and neural tube defects, asbestos exposure and mesothelioma, the Bordetella bacterium with pertussis. Exposures to stressors and rearing in disadvantageous socioeconomic circumstances, by contrast, appear to augment risk for multiple categories of disorder by generating a generalized susceptibility within multiple causal paths (13, 94). Adverse social conditions yield broad, pluripotential pathogenicity rather than focal, specific morbidities, whereas salutary social environments tend to diminish liabilities to multiple diseases’ (Hertzman and Boyce, 2010).</a:t>
            </a:r>
          </a:p>
        </p:txBody>
      </p:sp>
    </p:spTree>
    <p:extLst>
      <p:ext uri="{BB962C8B-B14F-4D97-AF65-F5344CB8AC3E}">
        <p14:creationId xmlns:p14="http://schemas.microsoft.com/office/powerpoint/2010/main" val="3768073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7F2F6-7255-403B-95C9-FB8D6852D5FA}"/>
              </a:ext>
            </a:extLst>
          </p:cNvPr>
          <p:cNvSpPr>
            <a:spLocks noGrp="1"/>
          </p:cNvSpPr>
          <p:nvPr>
            <p:ph type="title"/>
          </p:nvPr>
        </p:nvSpPr>
        <p:spPr/>
        <p:txBody>
          <a:bodyPr>
            <a:normAutofit fontScale="90000"/>
          </a:bodyPr>
          <a:lstStyle/>
          <a:p>
            <a:r>
              <a:rPr lang="en-GB" dirty="0"/>
              <a:t>‘Lifestyle factors’ – avoiding judgement</a:t>
            </a:r>
          </a:p>
        </p:txBody>
      </p:sp>
      <p:sp>
        <p:nvSpPr>
          <p:cNvPr id="3" name="Content Placeholder 2">
            <a:extLst>
              <a:ext uri="{FF2B5EF4-FFF2-40B4-BE49-F238E27FC236}">
                <a16:creationId xmlns:a16="http://schemas.microsoft.com/office/drawing/2014/main" id="{CA3BC1BB-0A7B-4F5E-8D87-E0020ED0B82D}"/>
              </a:ext>
            </a:extLst>
          </p:cNvPr>
          <p:cNvSpPr>
            <a:spLocks noGrp="1"/>
          </p:cNvSpPr>
          <p:nvPr>
            <p:ph idx="1"/>
          </p:nvPr>
        </p:nvSpPr>
        <p:spPr/>
        <p:txBody>
          <a:bodyPr>
            <a:normAutofit fontScale="70000" lnSpcReduction="20000"/>
          </a:bodyPr>
          <a:lstStyle/>
          <a:p>
            <a:pPr marL="257175" indent="-257175"/>
            <a:r>
              <a:rPr lang="en-GB" dirty="0"/>
              <a:t>Unhealthy ‘lifestyle choices’ follow a gradient – there must be a REASON. </a:t>
            </a:r>
          </a:p>
          <a:p>
            <a:pPr marL="257175" indent="-257175"/>
            <a:r>
              <a:rPr lang="en-GB" dirty="0"/>
              <a:t>Practical issues: healthier food may be less available; gambling and alcohol advertising may be targeted more heavily at your demographic group etc. </a:t>
            </a:r>
          </a:p>
          <a:p>
            <a:pPr marL="257175" indent="-257175"/>
            <a:r>
              <a:rPr lang="en-GB" dirty="0"/>
              <a:t>We must view people’s choices as </a:t>
            </a:r>
            <a:r>
              <a:rPr lang="en-GB" i="1" dirty="0"/>
              <a:t>rational </a:t>
            </a:r>
            <a:r>
              <a:rPr lang="en-GB" dirty="0"/>
              <a:t>responses to their circumstances: Alcohol may be an escape; a kebab may be the only treat someone can reasonably afford; if you reasonably expect, based on your experiences, to die by 65, why bother to sacrifice now for health in later life?</a:t>
            </a:r>
          </a:p>
          <a:p>
            <a:pPr marL="257175" indent="-257175"/>
            <a:r>
              <a:rPr lang="en-GB" dirty="0" err="1"/>
              <a:t>Mullanaithan</a:t>
            </a:r>
            <a:r>
              <a:rPr lang="en-GB" dirty="0"/>
              <a:t> and </a:t>
            </a:r>
            <a:r>
              <a:rPr lang="en-GB" dirty="0" err="1"/>
              <a:t>Shafir</a:t>
            </a:r>
            <a:r>
              <a:rPr lang="en-GB" dirty="0"/>
              <a:t> (2013) review evidence which shows that cognitive functioning is impaired by poverty – it is literally harder to e.g. make long-term plans when you are poor.</a:t>
            </a:r>
          </a:p>
        </p:txBody>
      </p:sp>
    </p:spTree>
    <p:extLst>
      <p:ext uri="{BB962C8B-B14F-4D97-AF65-F5344CB8AC3E}">
        <p14:creationId xmlns:p14="http://schemas.microsoft.com/office/powerpoint/2010/main" val="494114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ACFA0-57BF-4359-9892-5CC5D9141E03}"/>
              </a:ext>
            </a:extLst>
          </p:cNvPr>
          <p:cNvSpPr>
            <a:spLocks noGrp="1"/>
          </p:cNvSpPr>
          <p:nvPr>
            <p:ph type="title"/>
          </p:nvPr>
        </p:nvSpPr>
        <p:spPr/>
        <p:txBody>
          <a:bodyPr/>
          <a:lstStyle/>
          <a:p>
            <a:r>
              <a:rPr lang="en-GB" dirty="0"/>
              <a:t>The causes of the causes</a:t>
            </a:r>
          </a:p>
        </p:txBody>
      </p:sp>
      <p:sp>
        <p:nvSpPr>
          <p:cNvPr id="3" name="Content Placeholder 2">
            <a:extLst>
              <a:ext uri="{FF2B5EF4-FFF2-40B4-BE49-F238E27FC236}">
                <a16:creationId xmlns:a16="http://schemas.microsoft.com/office/drawing/2014/main" id="{D2A29C9E-D71E-431E-9822-9B05D554ABFC}"/>
              </a:ext>
            </a:extLst>
          </p:cNvPr>
          <p:cNvSpPr>
            <a:spLocks noGrp="1"/>
          </p:cNvSpPr>
          <p:nvPr>
            <p:ph idx="1"/>
          </p:nvPr>
        </p:nvSpPr>
        <p:spPr/>
        <p:txBody>
          <a:bodyPr/>
          <a:lstStyle/>
          <a:p>
            <a:r>
              <a:rPr lang="en-GB" dirty="0"/>
              <a:t>Today, we look at WHY there are inequalities.</a:t>
            </a:r>
          </a:p>
          <a:p>
            <a:r>
              <a:rPr lang="en-GB" dirty="0"/>
              <a:t>The inequality is in e.g. diabetes rate. Today we try to make sense of why that inequality should exist. </a:t>
            </a:r>
          </a:p>
        </p:txBody>
      </p:sp>
    </p:spTree>
    <p:extLst>
      <p:ext uri="{BB962C8B-B14F-4D97-AF65-F5344CB8AC3E}">
        <p14:creationId xmlns:p14="http://schemas.microsoft.com/office/powerpoint/2010/main" val="15722401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Absolute vs. Relative Poverty</a:t>
            </a:r>
          </a:p>
        </p:txBody>
      </p:sp>
      <p:sp>
        <p:nvSpPr>
          <p:cNvPr id="3" name="Content Placeholder 2"/>
          <p:cNvSpPr>
            <a:spLocks noGrp="1"/>
          </p:cNvSpPr>
          <p:nvPr>
            <p:ph idx="1"/>
          </p:nvPr>
        </p:nvSpPr>
        <p:spPr>
          <a:xfrm>
            <a:off x="1287556" y="1983441"/>
            <a:ext cx="6656703" cy="3059206"/>
          </a:xfrm>
        </p:spPr>
        <p:txBody>
          <a:bodyPr>
            <a:normAutofit fontScale="62500" lnSpcReduction="20000"/>
          </a:bodyPr>
          <a:lstStyle/>
          <a:p>
            <a:pPr marL="257175" indent="-257175"/>
            <a:r>
              <a:rPr lang="en-US" dirty="0"/>
              <a:t>Absolute poverty </a:t>
            </a:r>
            <a:r>
              <a:rPr lang="mr-IN" dirty="0"/>
              <a:t>–</a:t>
            </a:r>
            <a:r>
              <a:rPr lang="en-US" dirty="0"/>
              <a:t> being unable to meet fundamental human needs like food, shelter and clothing. Often referred to as living ‘below the poverty line’. This is defined in different ways, and there are lots of arguments about where the ‘line’ should be.</a:t>
            </a:r>
          </a:p>
          <a:p>
            <a:pPr marL="257175" indent="-257175"/>
            <a:r>
              <a:rPr lang="en-US" dirty="0"/>
              <a:t>Relative poverty </a:t>
            </a:r>
            <a:r>
              <a:rPr lang="mr-IN" dirty="0"/>
              <a:t>–</a:t>
            </a:r>
            <a:r>
              <a:rPr lang="en-US" dirty="0"/>
              <a:t> Also defined in lots of ways, e.g.:</a:t>
            </a:r>
          </a:p>
          <a:p>
            <a:pPr lvl="1"/>
            <a:r>
              <a:rPr lang="en-US" dirty="0"/>
              <a:t>Able to meet basic needs, but excluded from participation in society</a:t>
            </a:r>
          </a:p>
          <a:p>
            <a:pPr lvl="1"/>
            <a:r>
              <a:rPr lang="en-US" dirty="0"/>
              <a:t>Having a household income that is a certain percentage below the median (e.g. 60%) </a:t>
            </a:r>
            <a:r>
              <a:rPr lang="mr-IN" dirty="0"/>
              <a:t>–</a:t>
            </a:r>
            <a:r>
              <a:rPr lang="en-US" dirty="0"/>
              <a:t> this is a measure of inequality as well as poverty</a:t>
            </a:r>
          </a:p>
        </p:txBody>
      </p:sp>
    </p:spTree>
    <p:extLst>
      <p:ext uri="{BB962C8B-B14F-4D97-AF65-F5344CB8AC3E}">
        <p14:creationId xmlns:p14="http://schemas.microsoft.com/office/powerpoint/2010/main" val="1095101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B3731-A179-4EC7-BF91-A8601CE6A338}"/>
              </a:ext>
            </a:extLst>
          </p:cNvPr>
          <p:cNvSpPr>
            <a:spLocks noGrp="1"/>
          </p:cNvSpPr>
          <p:nvPr>
            <p:ph type="title"/>
          </p:nvPr>
        </p:nvSpPr>
        <p:spPr/>
        <p:txBody>
          <a:bodyPr/>
          <a:lstStyle/>
          <a:p>
            <a:r>
              <a:rPr lang="en-GB" dirty="0"/>
              <a:t>The health implications</a:t>
            </a:r>
          </a:p>
        </p:txBody>
      </p:sp>
      <p:pic>
        <p:nvPicPr>
          <p:cNvPr id="4" name="Content Placeholder 3" descr="Obesity-PovertyCartoon.jpg">
            <a:extLst>
              <a:ext uri="{FF2B5EF4-FFF2-40B4-BE49-F238E27FC236}">
                <a16:creationId xmlns:a16="http://schemas.microsoft.com/office/drawing/2014/main" id="{78AD4367-3AFD-4EDF-AD84-B6AA1B2F520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7468" y="2125268"/>
            <a:ext cx="4716488" cy="3404714"/>
          </a:xfrm>
          <a:prstGeom prst="rect">
            <a:avLst/>
          </a:prstGeom>
        </p:spPr>
      </p:pic>
      <p:sp>
        <p:nvSpPr>
          <p:cNvPr id="5" name="TextBox 4">
            <a:extLst>
              <a:ext uri="{FF2B5EF4-FFF2-40B4-BE49-F238E27FC236}">
                <a16:creationId xmlns:a16="http://schemas.microsoft.com/office/drawing/2014/main" id="{3AEFCFE0-2B5E-4E19-BCF0-D08844A93916}"/>
              </a:ext>
            </a:extLst>
          </p:cNvPr>
          <p:cNvSpPr txBox="1"/>
          <p:nvPr/>
        </p:nvSpPr>
        <p:spPr>
          <a:xfrm>
            <a:off x="5296486" y="2441791"/>
            <a:ext cx="3355145" cy="1546577"/>
          </a:xfrm>
          <a:prstGeom prst="rect">
            <a:avLst/>
          </a:prstGeom>
          <a:noFill/>
        </p:spPr>
        <p:txBody>
          <a:bodyPr wrap="square" rtlCol="0">
            <a:spAutoFit/>
          </a:bodyPr>
          <a:lstStyle/>
          <a:p>
            <a:r>
              <a:rPr lang="en-GB" sz="1350" dirty="0"/>
              <a:t>Think about the health of these two people. Make a list of:</a:t>
            </a:r>
          </a:p>
          <a:p>
            <a:endParaRPr lang="en-GB" sz="1350" dirty="0"/>
          </a:p>
          <a:p>
            <a:pPr marL="342900" indent="-342900">
              <a:buAutoNum type="alphaLcParenR"/>
            </a:pPr>
            <a:r>
              <a:rPr lang="en-GB" sz="1350" dirty="0"/>
              <a:t>The </a:t>
            </a:r>
            <a:r>
              <a:rPr lang="en-GB" sz="1350" i="1" dirty="0"/>
              <a:t>determinants </a:t>
            </a:r>
            <a:r>
              <a:rPr lang="en-GB" sz="1350" dirty="0"/>
              <a:t>of each one’s health</a:t>
            </a:r>
          </a:p>
          <a:p>
            <a:pPr marL="342900" indent="-342900">
              <a:buAutoNum type="alphaLcParenR"/>
            </a:pPr>
            <a:r>
              <a:rPr lang="en-GB" sz="1350" dirty="0"/>
              <a:t>The health risks posed by their poverty</a:t>
            </a:r>
          </a:p>
          <a:p>
            <a:endParaRPr lang="en-GB" sz="1350" dirty="0"/>
          </a:p>
          <a:p>
            <a:endParaRPr lang="en-GB" sz="1350" dirty="0"/>
          </a:p>
        </p:txBody>
      </p:sp>
    </p:spTree>
    <p:extLst>
      <p:ext uri="{BB962C8B-B14F-4D97-AF65-F5344CB8AC3E}">
        <p14:creationId xmlns:p14="http://schemas.microsoft.com/office/powerpoint/2010/main" val="21212852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1C821-82BA-4E17-8546-DE95C9A19689}"/>
              </a:ext>
            </a:extLst>
          </p:cNvPr>
          <p:cNvSpPr>
            <a:spLocks noGrp="1"/>
          </p:cNvSpPr>
          <p:nvPr>
            <p:ph type="title"/>
          </p:nvPr>
        </p:nvSpPr>
        <p:spPr/>
        <p:txBody>
          <a:bodyPr/>
          <a:lstStyle/>
          <a:p>
            <a:r>
              <a:rPr lang="en-GB" dirty="0"/>
              <a:t>So which poverty matters?</a:t>
            </a:r>
          </a:p>
        </p:txBody>
      </p:sp>
      <p:sp>
        <p:nvSpPr>
          <p:cNvPr id="3" name="Content Placeholder 2">
            <a:extLst>
              <a:ext uri="{FF2B5EF4-FFF2-40B4-BE49-F238E27FC236}">
                <a16:creationId xmlns:a16="http://schemas.microsoft.com/office/drawing/2014/main" id="{C7186450-D64E-477F-98E1-FE5779711C0B}"/>
              </a:ext>
            </a:extLst>
          </p:cNvPr>
          <p:cNvSpPr>
            <a:spLocks noGrp="1"/>
          </p:cNvSpPr>
          <p:nvPr>
            <p:ph idx="1"/>
          </p:nvPr>
        </p:nvSpPr>
        <p:spPr/>
        <p:txBody>
          <a:bodyPr>
            <a:normAutofit/>
          </a:bodyPr>
          <a:lstStyle/>
          <a:p>
            <a:pPr marL="257175" indent="-257175"/>
            <a:r>
              <a:rPr lang="en-GB" dirty="0"/>
              <a:t>Under a certain GDP per capita income threshold (around $10,000PPP), material poverty is a major factor – thus, increased GDP per capita income will improve health outcomes. </a:t>
            </a:r>
          </a:p>
          <a:p>
            <a:pPr marL="257175" indent="-257175"/>
            <a:r>
              <a:rPr lang="en-GB" dirty="0"/>
              <a:t>BUT, above this threshold there is not necessarily a connection…</a:t>
            </a:r>
          </a:p>
        </p:txBody>
      </p:sp>
    </p:spTree>
    <p:extLst>
      <p:ext uri="{BB962C8B-B14F-4D97-AF65-F5344CB8AC3E}">
        <p14:creationId xmlns:p14="http://schemas.microsoft.com/office/powerpoint/2010/main" val="1815600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A18F370-7519-4DB6-904C-2F140390CA25}"/>
              </a:ext>
            </a:extLst>
          </p:cNvPr>
          <p:cNvPicPr>
            <a:picLocks noChangeAspect="1"/>
          </p:cNvPicPr>
          <p:nvPr/>
        </p:nvPicPr>
        <p:blipFill>
          <a:blip r:embed="rId3"/>
          <a:stretch>
            <a:fillRect/>
          </a:stretch>
        </p:blipFill>
        <p:spPr>
          <a:xfrm>
            <a:off x="1207294" y="1308845"/>
            <a:ext cx="5988331" cy="3941364"/>
          </a:xfrm>
          <a:prstGeom prst="rect">
            <a:avLst/>
          </a:prstGeom>
        </p:spPr>
      </p:pic>
      <p:sp>
        <p:nvSpPr>
          <p:cNvPr id="6" name="TextBox 5">
            <a:extLst>
              <a:ext uri="{FF2B5EF4-FFF2-40B4-BE49-F238E27FC236}">
                <a16:creationId xmlns:a16="http://schemas.microsoft.com/office/drawing/2014/main" id="{9F8ABE33-B342-400E-B230-1DD89BAEA509}"/>
              </a:ext>
            </a:extLst>
          </p:cNvPr>
          <p:cNvSpPr txBox="1"/>
          <p:nvPr/>
        </p:nvSpPr>
        <p:spPr>
          <a:xfrm>
            <a:off x="5908431" y="5341327"/>
            <a:ext cx="2057400" cy="300082"/>
          </a:xfrm>
          <a:prstGeom prst="rect">
            <a:avLst/>
          </a:prstGeom>
          <a:noFill/>
        </p:spPr>
        <p:txBody>
          <a:bodyPr wrap="square" rtlCol="0">
            <a:spAutoFit/>
          </a:bodyPr>
          <a:lstStyle/>
          <a:p>
            <a:r>
              <a:rPr lang="en-GB" sz="1350" dirty="0"/>
              <a:t>(Marmot, 2016)</a:t>
            </a:r>
          </a:p>
        </p:txBody>
      </p:sp>
    </p:spTree>
    <p:extLst>
      <p:ext uri="{BB962C8B-B14F-4D97-AF65-F5344CB8AC3E}">
        <p14:creationId xmlns:p14="http://schemas.microsoft.com/office/powerpoint/2010/main" val="3532499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44BA9-721B-4033-A553-ADCC95375C3F}"/>
              </a:ext>
            </a:extLst>
          </p:cNvPr>
          <p:cNvSpPr>
            <a:spLocks noGrp="1"/>
          </p:cNvSpPr>
          <p:nvPr>
            <p:ph type="title"/>
          </p:nvPr>
        </p:nvSpPr>
        <p:spPr/>
        <p:txBody>
          <a:bodyPr/>
          <a:lstStyle/>
          <a:p>
            <a:r>
              <a:rPr lang="en-GB" dirty="0"/>
              <a:t>The ‘something else’?</a:t>
            </a:r>
          </a:p>
        </p:txBody>
      </p:sp>
      <p:graphicFrame>
        <p:nvGraphicFramePr>
          <p:cNvPr id="7" name="Content Placeholder 6">
            <a:extLst>
              <a:ext uri="{FF2B5EF4-FFF2-40B4-BE49-F238E27FC236}">
                <a16:creationId xmlns:a16="http://schemas.microsoft.com/office/drawing/2014/main" id="{DACEEAAE-2CD3-4C22-BF2E-0811BD51306F}"/>
              </a:ext>
            </a:extLst>
          </p:cNvPr>
          <p:cNvGraphicFramePr>
            <a:graphicFrameLocks noGrp="1"/>
          </p:cNvGraphicFramePr>
          <p:nvPr>
            <p:ph idx="1"/>
          </p:nvPr>
        </p:nvGraphicFramePr>
        <p:xfrm>
          <a:off x="1173957" y="2226469"/>
          <a:ext cx="6769894"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4960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322BF-BD40-4DC4-B7D5-99259B8DE934}"/>
              </a:ext>
            </a:extLst>
          </p:cNvPr>
          <p:cNvSpPr>
            <a:spLocks noGrp="1"/>
          </p:cNvSpPr>
          <p:nvPr>
            <p:ph type="title"/>
          </p:nvPr>
        </p:nvSpPr>
        <p:spPr/>
        <p:txBody>
          <a:bodyPr/>
          <a:lstStyle/>
          <a:p>
            <a:r>
              <a:rPr lang="en-GB" dirty="0"/>
              <a:t>Wilkinson and Pickett (2010)</a:t>
            </a:r>
          </a:p>
        </p:txBody>
      </p:sp>
      <p:sp>
        <p:nvSpPr>
          <p:cNvPr id="3" name="Content Placeholder 2">
            <a:extLst>
              <a:ext uri="{FF2B5EF4-FFF2-40B4-BE49-F238E27FC236}">
                <a16:creationId xmlns:a16="http://schemas.microsoft.com/office/drawing/2014/main" id="{4ADBA629-47B7-4E3A-851A-6B0B0C3F421A}"/>
              </a:ext>
            </a:extLst>
          </p:cNvPr>
          <p:cNvSpPr>
            <a:spLocks noGrp="1"/>
          </p:cNvSpPr>
          <p:nvPr>
            <p:ph idx="1"/>
          </p:nvPr>
        </p:nvSpPr>
        <p:spPr/>
        <p:txBody>
          <a:bodyPr>
            <a:normAutofit fontScale="77500" lnSpcReduction="20000"/>
          </a:bodyPr>
          <a:lstStyle/>
          <a:p>
            <a:r>
              <a:rPr lang="en-GB" dirty="0"/>
              <a:t>Unequal countries have noticeably worse levels of:</a:t>
            </a:r>
          </a:p>
          <a:p>
            <a:pPr marL="257175" indent="-257175"/>
            <a:r>
              <a:rPr lang="en-GB" dirty="0"/>
              <a:t>Trust</a:t>
            </a:r>
          </a:p>
          <a:p>
            <a:pPr marL="257175" indent="-257175"/>
            <a:r>
              <a:rPr lang="en-GB" dirty="0"/>
              <a:t>Mental illness (including addictions)</a:t>
            </a:r>
          </a:p>
          <a:p>
            <a:pPr marL="257175" indent="-257175"/>
            <a:r>
              <a:rPr lang="en-GB" dirty="0"/>
              <a:t>Life expectancy and infant mortality</a:t>
            </a:r>
          </a:p>
          <a:p>
            <a:pPr marL="257175" indent="-257175"/>
            <a:r>
              <a:rPr lang="en-GB" dirty="0"/>
              <a:t>Obesity</a:t>
            </a:r>
          </a:p>
          <a:p>
            <a:pPr marL="257175" indent="-257175"/>
            <a:r>
              <a:rPr lang="en-GB" dirty="0"/>
              <a:t>Children's educational performance</a:t>
            </a:r>
          </a:p>
          <a:p>
            <a:pPr marL="257175" indent="-257175"/>
            <a:r>
              <a:rPr lang="en-GB" dirty="0"/>
              <a:t>Teenage births</a:t>
            </a:r>
          </a:p>
          <a:p>
            <a:pPr marL="257175" indent="-257175"/>
            <a:r>
              <a:rPr lang="en-GB" dirty="0"/>
              <a:t>Homicide</a:t>
            </a:r>
          </a:p>
          <a:p>
            <a:pPr marL="257175" indent="-257175"/>
            <a:r>
              <a:rPr lang="en-GB" dirty="0"/>
              <a:t>Imprisonment rates</a:t>
            </a:r>
          </a:p>
          <a:p>
            <a:pPr marL="257175" indent="-257175"/>
            <a:r>
              <a:rPr lang="en-GB" dirty="0"/>
              <a:t>Social mobility</a:t>
            </a:r>
          </a:p>
          <a:p>
            <a:endParaRPr lang="en-GB" dirty="0"/>
          </a:p>
        </p:txBody>
      </p:sp>
    </p:spTree>
    <p:extLst>
      <p:ext uri="{BB962C8B-B14F-4D97-AF65-F5344CB8AC3E}">
        <p14:creationId xmlns:p14="http://schemas.microsoft.com/office/powerpoint/2010/main" val="37543008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84746-0380-47FA-AF61-063509D6F34F}"/>
              </a:ext>
            </a:extLst>
          </p:cNvPr>
          <p:cNvSpPr>
            <a:spLocks noGrp="1"/>
          </p:cNvSpPr>
          <p:nvPr>
            <p:ph type="title"/>
          </p:nvPr>
        </p:nvSpPr>
        <p:spPr/>
        <p:txBody>
          <a:bodyPr/>
          <a:lstStyle/>
          <a:p>
            <a:r>
              <a:rPr lang="en-GB" dirty="0"/>
              <a:t>Marmot’s (2012) explanation </a:t>
            </a:r>
          </a:p>
        </p:txBody>
      </p:sp>
      <p:sp>
        <p:nvSpPr>
          <p:cNvPr id="3" name="Content Placeholder 2">
            <a:extLst>
              <a:ext uri="{FF2B5EF4-FFF2-40B4-BE49-F238E27FC236}">
                <a16:creationId xmlns:a16="http://schemas.microsoft.com/office/drawing/2014/main" id="{32575B9D-55B1-4AFD-AEDD-00565DCB4DC3}"/>
              </a:ext>
            </a:extLst>
          </p:cNvPr>
          <p:cNvSpPr>
            <a:spLocks noGrp="1"/>
          </p:cNvSpPr>
          <p:nvPr>
            <p:ph idx="1"/>
          </p:nvPr>
        </p:nvSpPr>
        <p:spPr/>
        <p:txBody>
          <a:bodyPr>
            <a:normAutofit lnSpcReduction="10000"/>
          </a:bodyPr>
          <a:lstStyle/>
          <a:p>
            <a:r>
              <a:rPr lang="en-GB" dirty="0"/>
              <a:t>‘for people above a threshold of material well-being, another kind of well-being is central. Autonomy – how much control you have over your life – and the opportunities you have for full social engagement and participation are crucial for health, well-being and longevity […]. Degrees of control and participation underlie the status syndrome.’ </a:t>
            </a:r>
          </a:p>
          <a:p>
            <a:endParaRPr lang="en-GB" dirty="0"/>
          </a:p>
        </p:txBody>
      </p:sp>
    </p:spTree>
    <p:extLst>
      <p:ext uri="{BB962C8B-B14F-4D97-AF65-F5344CB8AC3E}">
        <p14:creationId xmlns:p14="http://schemas.microsoft.com/office/powerpoint/2010/main" val="19127186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A8495-E945-49AA-B709-0D2D1E5CB888}"/>
              </a:ext>
            </a:extLst>
          </p:cNvPr>
          <p:cNvSpPr>
            <a:spLocks noGrp="1"/>
          </p:cNvSpPr>
          <p:nvPr>
            <p:ph type="title"/>
          </p:nvPr>
        </p:nvSpPr>
        <p:spPr/>
        <p:txBody>
          <a:bodyPr>
            <a:normAutofit fontScale="90000"/>
          </a:bodyPr>
          <a:lstStyle/>
          <a:p>
            <a:r>
              <a:rPr lang="en-GB" dirty="0"/>
              <a:t>The ‘social gradient’ </a:t>
            </a:r>
            <a:r>
              <a:rPr lang="en-GB"/>
              <a:t>(Marmot, 2012)</a:t>
            </a:r>
            <a:endParaRPr lang="en-GB" dirty="0"/>
          </a:p>
        </p:txBody>
      </p:sp>
      <p:sp>
        <p:nvSpPr>
          <p:cNvPr id="3" name="Content Placeholder 2">
            <a:extLst>
              <a:ext uri="{FF2B5EF4-FFF2-40B4-BE49-F238E27FC236}">
                <a16:creationId xmlns:a16="http://schemas.microsoft.com/office/drawing/2014/main" id="{3FE869C4-94A2-48E3-8086-127E684F7935}"/>
              </a:ext>
            </a:extLst>
          </p:cNvPr>
          <p:cNvSpPr>
            <a:spLocks noGrp="1"/>
          </p:cNvSpPr>
          <p:nvPr>
            <p:ph idx="1"/>
          </p:nvPr>
        </p:nvSpPr>
        <p:spPr/>
        <p:txBody>
          <a:bodyPr/>
          <a:lstStyle/>
          <a:p>
            <a:pPr marL="257175" indent="-257175"/>
            <a:r>
              <a:rPr lang="en-GB" dirty="0"/>
              <a:t>There is a gradient in health – i.e. the richest and most privileged have the best health; and health gets progressively worse as you head downwards towards the poorest and most marginalised and excluded. </a:t>
            </a:r>
          </a:p>
          <a:p>
            <a:pPr marL="257175" indent="-257175"/>
            <a:r>
              <a:rPr lang="en-GB" dirty="0"/>
              <a:t>There is then a gradient in the </a:t>
            </a:r>
            <a:r>
              <a:rPr lang="en-GB" i="1" dirty="0"/>
              <a:t>conditions that lead to good or poor health. </a:t>
            </a:r>
            <a:endParaRPr lang="en-GB" dirty="0"/>
          </a:p>
        </p:txBody>
      </p:sp>
    </p:spTree>
    <p:extLst>
      <p:ext uri="{BB962C8B-B14F-4D97-AF65-F5344CB8AC3E}">
        <p14:creationId xmlns:p14="http://schemas.microsoft.com/office/powerpoint/2010/main" val="15134586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78ED9-6DD0-456B-B0A8-933DBDEF0667}"/>
              </a:ext>
            </a:extLst>
          </p:cNvPr>
          <p:cNvSpPr>
            <a:spLocks noGrp="1"/>
          </p:cNvSpPr>
          <p:nvPr>
            <p:ph type="title"/>
          </p:nvPr>
        </p:nvSpPr>
        <p:spPr/>
        <p:txBody>
          <a:bodyPr>
            <a:normAutofit fontScale="90000"/>
          </a:bodyPr>
          <a:lstStyle/>
          <a:p>
            <a:r>
              <a:rPr lang="en-GB" dirty="0"/>
              <a:t>Exercise: What follows the ‘gradient’?</a:t>
            </a:r>
          </a:p>
        </p:txBody>
      </p:sp>
      <p:sp>
        <p:nvSpPr>
          <p:cNvPr id="3" name="Content Placeholder 2">
            <a:extLst>
              <a:ext uri="{FF2B5EF4-FFF2-40B4-BE49-F238E27FC236}">
                <a16:creationId xmlns:a16="http://schemas.microsoft.com/office/drawing/2014/main" id="{9B5E0D84-B526-49D7-B7EA-791B12178C84}"/>
              </a:ext>
            </a:extLst>
          </p:cNvPr>
          <p:cNvSpPr>
            <a:spLocks noGrp="1"/>
          </p:cNvSpPr>
          <p:nvPr>
            <p:ph idx="1"/>
          </p:nvPr>
        </p:nvSpPr>
        <p:spPr/>
        <p:txBody>
          <a:bodyPr/>
          <a:lstStyle/>
          <a:p>
            <a:r>
              <a:rPr lang="en-GB" dirty="0"/>
              <a:t>Which factors relevant for health outcomes do you think will follow a ‘gradient’ – i.e. best at the top, progressing to worst at the bottom? </a:t>
            </a:r>
          </a:p>
          <a:p>
            <a:r>
              <a:rPr lang="en-GB" dirty="0"/>
              <a:t>Please put your answers on the </a:t>
            </a:r>
            <a:r>
              <a:rPr lang="en-GB" dirty="0" err="1"/>
              <a:t>mentimetre</a:t>
            </a:r>
            <a:r>
              <a:rPr lang="en-GB" dirty="0"/>
              <a:t>. </a:t>
            </a:r>
          </a:p>
        </p:txBody>
      </p:sp>
    </p:spTree>
    <p:extLst>
      <p:ext uri="{BB962C8B-B14F-4D97-AF65-F5344CB8AC3E}">
        <p14:creationId xmlns:p14="http://schemas.microsoft.com/office/powerpoint/2010/main" val="13316339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93B4C-E43D-4B08-9D6D-90619CF9F208}"/>
              </a:ext>
            </a:extLst>
          </p:cNvPr>
          <p:cNvSpPr>
            <a:spLocks noGrp="1"/>
          </p:cNvSpPr>
          <p:nvPr>
            <p:ph type="title"/>
          </p:nvPr>
        </p:nvSpPr>
        <p:spPr/>
        <p:txBody>
          <a:bodyPr/>
          <a:lstStyle/>
          <a:p>
            <a:r>
              <a:rPr lang="en-GB" dirty="0"/>
              <a:t>What follows ‘the gradient’?</a:t>
            </a:r>
          </a:p>
        </p:txBody>
      </p:sp>
      <p:graphicFrame>
        <p:nvGraphicFramePr>
          <p:cNvPr id="4" name="Content Placeholder 3">
            <a:extLst>
              <a:ext uri="{FF2B5EF4-FFF2-40B4-BE49-F238E27FC236}">
                <a16:creationId xmlns:a16="http://schemas.microsoft.com/office/drawing/2014/main" id="{48E10ED7-A3FE-48D5-A8C6-0883BBE64F7B}"/>
              </a:ext>
            </a:extLst>
          </p:cNvPr>
          <p:cNvGraphicFramePr>
            <a:graphicFrameLocks noGrp="1"/>
          </p:cNvGraphicFramePr>
          <p:nvPr>
            <p:ph idx="1"/>
          </p:nvPr>
        </p:nvGraphicFramePr>
        <p:xfrm>
          <a:off x="1173957" y="2226469"/>
          <a:ext cx="6769894"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90285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0E223-4DC1-4F5E-86BE-355A4937A968}"/>
              </a:ext>
            </a:extLst>
          </p:cNvPr>
          <p:cNvSpPr>
            <a:spLocks noGrp="1"/>
          </p:cNvSpPr>
          <p:nvPr>
            <p:ph type="title"/>
          </p:nvPr>
        </p:nvSpPr>
        <p:spPr/>
        <p:txBody>
          <a:bodyPr>
            <a:normAutofit fontScale="90000"/>
          </a:bodyPr>
          <a:lstStyle/>
          <a:p>
            <a:r>
              <a:rPr lang="en-GB" dirty="0"/>
              <a:t>The mechanisms that turn risk into disease</a:t>
            </a:r>
          </a:p>
        </p:txBody>
      </p:sp>
      <p:sp>
        <p:nvSpPr>
          <p:cNvPr id="3" name="Content Placeholder 2">
            <a:extLst>
              <a:ext uri="{FF2B5EF4-FFF2-40B4-BE49-F238E27FC236}">
                <a16:creationId xmlns:a16="http://schemas.microsoft.com/office/drawing/2014/main" id="{B62F1805-692C-4884-ADC6-08AD241450C0}"/>
              </a:ext>
            </a:extLst>
          </p:cNvPr>
          <p:cNvSpPr>
            <a:spLocks noGrp="1"/>
          </p:cNvSpPr>
          <p:nvPr>
            <p:ph idx="1"/>
          </p:nvPr>
        </p:nvSpPr>
        <p:spPr/>
        <p:txBody>
          <a:bodyPr/>
          <a:lstStyle/>
          <a:p>
            <a:pPr marL="257175" indent="-257175"/>
            <a:r>
              <a:rPr lang="en-GB" dirty="0"/>
              <a:t>E.g. smoking&gt;lung cancer; high-saturated fat diet&gt;heart disease.</a:t>
            </a:r>
          </a:p>
          <a:p>
            <a:pPr marL="257175" indent="-257175"/>
            <a:r>
              <a:rPr lang="en-GB" dirty="0"/>
              <a:t>They matter, BUT</a:t>
            </a:r>
          </a:p>
          <a:p>
            <a:pPr marL="257175" indent="-257175"/>
            <a:r>
              <a:rPr lang="en-GB" dirty="0"/>
              <a:t>How far they translate risk into disease follows a social gradient. </a:t>
            </a:r>
          </a:p>
          <a:p>
            <a:pPr marL="257175" indent="-257175"/>
            <a:r>
              <a:rPr lang="en-GB" dirty="0"/>
              <a:t>There are </a:t>
            </a:r>
            <a:r>
              <a:rPr lang="en-GB" i="1" dirty="0"/>
              <a:t>general </a:t>
            </a:r>
            <a:r>
              <a:rPr lang="en-GB" dirty="0"/>
              <a:t>causes of ill-health overall which follow a gradient. </a:t>
            </a:r>
          </a:p>
        </p:txBody>
      </p:sp>
    </p:spTree>
    <p:extLst>
      <p:ext uri="{BB962C8B-B14F-4D97-AF65-F5344CB8AC3E}">
        <p14:creationId xmlns:p14="http://schemas.microsoft.com/office/powerpoint/2010/main" val="8342773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DFD91-EB87-4CE0-BBE4-BB010DD199FD}"/>
              </a:ext>
            </a:extLst>
          </p:cNvPr>
          <p:cNvSpPr>
            <a:spLocks noGrp="1"/>
          </p:cNvSpPr>
          <p:nvPr>
            <p:ph type="title"/>
          </p:nvPr>
        </p:nvSpPr>
        <p:spPr/>
        <p:txBody>
          <a:bodyPr>
            <a:normAutofit fontScale="90000"/>
          </a:bodyPr>
          <a:lstStyle/>
          <a:p>
            <a:r>
              <a:rPr lang="en-GB" dirty="0"/>
              <a:t>The mechanisms that turn risk into disease</a:t>
            </a:r>
          </a:p>
        </p:txBody>
      </p:sp>
      <p:sp>
        <p:nvSpPr>
          <p:cNvPr id="3" name="Content Placeholder 2">
            <a:extLst>
              <a:ext uri="{FF2B5EF4-FFF2-40B4-BE49-F238E27FC236}">
                <a16:creationId xmlns:a16="http://schemas.microsoft.com/office/drawing/2014/main" id="{B3CA0CF4-E0F6-4A20-987A-BB7C1319AE08}"/>
              </a:ext>
            </a:extLst>
          </p:cNvPr>
          <p:cNvSpPr>
            <a:spLocks noGrp="1"/>
          </p:cNvSpPr>
          <p:nvPr>
            <p:ph idx="1"/>
          </p:nvPr>
        </p:nvSpPr>
        <p:spPr/>
        <p:txBody>
          <a:bodyPr>
            <a:normAutofit fontScale="70000" lnSpcReduction="20000"/>
          </a:bodyPr>
          <a:lstStyle/>
          <a:p>
            <a:r>
              <a:rPr lang="en-GB" dirty="0"/>
              <a:t>‘What characterises being poor, and lower in the hierarchy, is a great sense of helplessness, or to use my language, lack of control over life circumstances. This will put people at risk of illness. The particular illness will depend on the noxious ‘agents’ to which they were exposed, be it the tubercule bacillus, or a crime-ridden neighbourhood. It will also put people under chronic stress, the effects of which, as we shall see [next week!], may be profound. In fact, we can resolve the dilemma of agent versus social conditions readily. The agent would determine which disease the individual got; social conditions would determine that it followed the health gradient.’ (Marmot, 2012, p.31)</a:t>
            </a:r>
          </a:p>
          <a:p>
            <a:endParaRPr lang="en-GB" dirty="0"/>
          </a:p>
        </p:txBody>
      </p:sp>
    </p:spTree>
    <p:extLst>
      <p:ext uri="{BB962C8B-B14F-4D97-AF65-F5344CB8AC3E}">
        <p14:creationId xmlns:p14="http://schemas.microsoft.com/office/powerpoint/2010/main" val="2552676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3C700-5103-4D2F-BEE8-D3711CE5B211}"/>
              </a:ext>
            </a:extLst>
          </p:cNvPr>
          <p:cNvSpPr>
            <a:spLocks noGrp="1"/>
          </p:cNvSpPr>
          <p:nvPr>
            <p:ph type="title"/>
          </p:nvPr>
        </p:nvSpPr>
        <p:spPr/>
        <p:txBody>
          <a:bodyPr/>
          <a:lstStyle/>
          <a:p>
            <a:r>
              <a:rPr lang="en-GB" dirty="0"/>
              <a:t>Social cohesion</a:t>
            </a:r>
          </a:p>
        </p:txBody>
      </p:sp>
      <p:sp>
        <p:nvSpPr>
          <p:cNvPr id="3" name="Content Placeholder 2">
            <a:extLst>
              <a:ext uri="{FF2B5EF4-FFF2-40B4-BE49-F238E27FC236}">
                <a16:creationId xmlns:a16="http://schemas.microsoft.com/office/drawing/2014/main" id="{A33C9C30-2ED2-4F30-8133-B33CA6682D6D}"/>
              </a:ext>
            </a:extLst>
          </p:cNvPr>
          <p:cNvSpPr>
            <a:spLocks noGrp="1"/>
          </p:cNvSpPr>
          <p:nvPr>
            <p:ph idx="1"/>
          </p:nvPr>
        </p:nvSpPr>
        <p:spPr/>
        <p:txBody>
          <a:bodyPr>
            <a:normAutofit fontScale="55000" lnSpcReduction="20000"/>
          </a:bodyPr>
          <a:lstStyle/>
          <a:p>
            <a:pPr marL="257175" indent="-257175"/>
            <a:r>
              <a:rPr lang="en-GB" dirty="0"/>
              <a:t>Societies with strong relationships, lots of trust between members, lower levels of inequality may have the narrowest health inequalities. </a:t>
            </a:r>
          </a:p>
          <a:p>
            <a:pPr marL="257175" indent="-257175"/>
            <a:r>
              <a:rPr lang="en-GB" dirty="0"/>
              <a:t>Compare the US to Cuba (socialist, strong neighbourhood-rooted organisations etc) or Japan (less individualistic culture in which honour/shame play a central role). </a:t>
            </a:r>
          </a:p>
          <a:p>
            <a:pPr marL="257175" indent="-257175"/>
            <a:r>
              <a:rPr lang="en-GB" dirty="0"/>
              <a:t>A study found that number/quality of social relationships was related strongly with host resistance to the common cold! (Cohen et al, 1997)</a:t>
            </a:r>
          </a:p>
          <a:p>
            <a:pPr marL="257175" indent="-257175"/>
            <a:r>
              <a:rPr lang="en-GB" dirty="0"/>
              <a:t>Isolation linked to increased mortality from a wide range of causes (Berkman and Glass, 2000). </a:t>
            </a:r>
          </a:p>
          <a:p>
            <a:pPr marL="257175" indent="-257175"/>
            <a:r>
              <a:rPr lang="en-GB" dirty="0"/>
              <a:t>Sen (1999) Sen found that the biggest improvements in life expectancy were during the years spanning the 2 world wars – he attributes this to the ‘coming together’ caused by the wars.</a:t>
            </a:r>
          </a:p>
          <a:p>
            <a:pPr marL="257175" indent="-257175"/>
            <a:r>
              <a:rPr lang="en-GB" dirty="0"/>
              <a:t>USSR – very equal society - ‘The tragic plunge in life expectancy of about seven years after 1989 has little parallel in modern history.’ (Marmot, 2012, p.202)</a:t>
            </a:r>
          </a:p>
          <a:p>
            <a:pPr marL="257175" indent="-257175"/>
            <a:endParaRPr lang="en-GB" dirty="0"/>
          </a:p>
        </p:txBody>
      </p:sp>
    </p:spTree>
    <p:extLst>
      <p:ext uri="{BB962C8B-B14F-4D97-AF65-F5344CB8AC3E}">
        <p14:creationId xmlns:p14="http://schemas.microsoft.com/office/powerpoint/2010/main" val="29076857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50F4A-6162-4BA3-B634-44A478C06EA1}"/>
              </a:ext>
            </a:extLst>
          </p:cNvPr>
          <p:cNvSpPr>
            <a:spLocks noGrp="1"/>
          </p:cNvSpPr>
          <p:nvPr>
            <p:ph type="title"/>
          </p:nvPr>
        </p:nvSpPr>
        <p:spPr/>
        <p:txBody>
          <a:bodyPr>
            <a:normAutofit fontScale="90000"/>
          </a:bodyPr>
          <a:lstStyle/>
          <a:p>
            <a:r>
              <a:rPr lang="en-GB" dirty="0"/>
              <a:t>How do poor health determinants accumulate over the life course?</a:t>
            </a:r>
          </a:p>
        </p:txBody>
      </p:sp>
      <p:sp>
        <p:nvSpPr>
          <p:cNvPr id="3" name="Content Placeholder 2">
            <a:extLst>
              <a:ext uri="{FF2B5EF4-FFF2-40B4-BE49-F238E27FC236}">
                <a16:creationId xmlns:a16="http://schemas.microsoft.com/office/drawing/2014/main" id="{83DE8F63-CF2E-4C2B-923D-62D3185675D5}"/>
              </a:ext>
            </a:extLst>
          </p:cNvPr>
          <p:cNvSpPr>
            <a:spLocks noGrp="1"/>
          </p:cNvSpPr>
          <p:nvPr>
            <p:ph idx="1"/>
          </p:nvPr>
        </p:nvSpPr>
        <p:spPr/>
        <p:txBody>
          <a:bodyPr/>
          <a:lstStyle/>
          <a:p>
            <a:pPr marL="257175" indent="-257175"/>
            <a:r>
              <a:rPr lang="en-GB" dirty="0"/>
              <a:t>Latency</a:t>
            </a:r>
          </a:p>
          <a:p>
            <a:pPr marL="257175" indent="-257175"/>
            <a:r>
              <a:rPr lang="en-GB" dirty="0"/>
              <a:t>Cumulative</a:t>
            </a:r>
          </a:p>
          <a:p>
            <a:pPr marL="257175" indent="-257175"/>
            <a:r>
              <a:rPr lang="en-GB" dirty="0"/>
              <a:t>Pathways</a:t>
            </a:r>
          </a:p>
        </p:txBody>
      </p:sp>
      <p:sp>
        <p:nvSpPr>
          <p:cNvPr id="4" name="TextBox 3">
            <a:extLst>
              <a:ext uri="{FF2B5EF4-FFF2-40B4-BE49-F238E27FC236}">
                <a16:creationId xmlns:a16="http://schemas.microsoft.com/office/drawing/2014/main" id="{329B63FC-C5B3-44A3-B286-F517095F1954}"/>
              </a:ext>
            </a:extLst>
          </p:cNvPr>
          <p:cNvSpPr txBox="1"/>
          <p:nvPr/>
        </p:nvSpPr>
        <p:spPr>
          <a:xfrm>
            <a:off x="2751663" y="3858221"/>
            <a:ext cx="3614738" cy="507831"/>
          </a:xfrm>
          <a:prstGeom prst="rect">
            <a:avLst/>
          </a:prstGeom>
          <a:noFill/>
        </p:spPr>
        <p:txBody>
          <a:bodyPr wrap="square" rtlCol="0">
            <a:spAutoFit/>
          </a:bodyPr>
          <a:lstStyle/>
          <a:p>
            <a:r>
              <a:rPr lang="en-GB" sz="1350" dirty="0"/>
              <a:t>(</a:t>
            </a:r>
            <a:r>
              <a:rPr lang="en-GB" sz="1350" dirty="0" err="1"/>
              <a:t>Herztman</a:t>
            </a:r>
            <a:r>
              <a:rPr lang="en-GB" sz="1350" dirty="0"/>
              <a:t> and Boyce, 2010)</a:t>
            </a:r>
          </a:p>
          <a:p>
            <a:endParaRPr lang="en-GB" sz="1350" dirty="0"/>
          </a:p>
        </p:txBody>
      </p:sp>
    </p:spTree>
    <p:extLst>
      <p:ext uri="{BB962C8B-B14F-4D97-AF65-F5344CB8AC3E}">
        <p14:creationId xmlns:p14="http://schemas.microsoft.com/office/powerpoint/2010/main" val="11901355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83DED-BBB0-490E-B144-28FD8905BF74}"/>
              </a:ext>
            </a:extLst>
          </p:cNvPr>
          <p:cNvSpPr>
            <a:spLocks noGrp="1"/>
          </p:cNvSpPr>
          <p:nvPr>
            <p:ph type="title"/>
          </p:nvPr>
        </p:nvSpPr>
        <p:spPr/>
        <p:txBody>
          <a:bodyPr/>
          <a:lstStyle/>
          <a:p>
            <a:r>
              <a:rPr lang="en-GB" dirty="0"/>
              <a:t>Child development: Play</a:t>
            </a:r>
          </a:p>
        </p:txBody>
      </p:sp>
      <p:sp>
        <p:nvSpPr>
          <p:cNvPr id="3" name="Content Placeholder 2">
            <a:extLst>
              <a:ext uri="{FF2B5EF4-FFF2-40B4-BE49-F238E27FC236}">
                <a16:creationId xmlns:a16="http://schemas.microsoft.com/office/drawing/2014/main" id="{B3FE119A-32BF-485D-AE64-CF10E3ABEF2A}"/>
              </a:ext>
            </a:extLst>
          </p:cNvPr>
          <p:cNvSpPr>
            <a:spLocks noGrp="1"/>
          </p:cNvSpPr>
          <p:nvPr>
            <p:ph idx="1"/>
          </p:nvPr>
        </p:nvSpPr>
        <p:spPr/>
        <p:txBody>
          <a:bodyPr>
            <a:normAutofit fontScale="77500" lnSpcReduction="20000"/>
          </a:bodyPr>
          <a:lstStyle/>
          <a:p>
            <a:pPr marL="257175" indent="-257175"/>
            <a:r>
              <a:rPr lang="en-GB" dirty="0"/>
              <a:t>‘Play has clear developmental functions, relates to aggression and affiliation, is relevant to social hierarchies and relationships, is probably a significant contributor to self-perception and self-worth, and implicates key neurobiological systems and development of those systems’ (</a:t>
            </a:r>
            <a:r>
              <a:rPr lang="en-GB" dirty="0" err="1"/>
              <a:t>Herztman</a:t>
            </a:r>
            <a:r>
              <a:rPr lang="en-GB" dirty="0"/>
              <a:t> and and Boyce, 2010)</a:t>
            </a:r>
          </a:p>
          <a:p>
            <a:pPr marL="257175" indent="-257175"/>
            <a:r>
              <a:rPr lang="en-GB" dirty="0"/>
              <a:t>Poorer children have fewer opportunities for play due to parental income, parental stresses, feelings of a lack of safety in the neighbourhood, fewer neighbourhood connections (Irwin et al, 2007).</a:t>
            </a:r>
          </a:p>
          <a:p>
            <a:pPr marL="257175" indent="-257175"/>
            <a:r>
              <a:rPr lang="en-GB" dirty="0"/>
              <a:t>Possible effects: poorer life chances; greater risk of various disease; the compounding of these two general effects.</a:t>
            </a:r>
          </a:p>
          <a:p>
            <a:endParaRPr lang="en-GB" dirty="0"/>
          </a:p>
        </p:txBody>
      </p:sp>
    </p:spTree>
    <p:extLst>
      <p:ext uri="{BB962C8B-B14F-4D97-AF65-F5344CB8AC3E}">
        <p14:creationId xmlns:p14="http://schemas.microsoft.com/office/powerpoint/2010/main" val="8151305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959C-8417-4114-8301-EDA3BB15A0E8}"/>
              </a:ext>
            </a:extLst>
          </p:cNvPr>
          <p:cNvSpPr>
            <a:spLocks noGrp="1"/>
          </p:cNvSpPr>
          <p:nvPr>
            <p:ph type="title"/>
          </p:nvPr>
        </p:nvSpPr>
        <p:spPr/>
        <p:txBody>
          <a:bodyPr>
            <a:normAutofit fontScale="90000"/>
          </a:bodyPr>
          <a:lstStyle/>
          <a:p>
            <a:r>
              <a:rPr lang="en-GB" dirty="0"/>
              <a:t>Child development: Amount of words addressed</a:t>
            </a:r>
          </a:p>
        </p:txBody>
      </p:sp>
      <p:sp>
        <p:nvSpPr>
          <p:cNvPr id="3" name="Content Placeholder 2">
            <a:extLst>
              <a:ext uri="{FF2B5EF4-FFF2-40B4-BE49-F238E27FC236}">
                <a16:creationId xmlns:a16="http://schemas.microsoft.com/office/drawing/2014/main" id="{4259930A-254C-4716-810E-ADC98171EB2C}"/>
              </a:ext>
            </a:extLst>
          </p:cNvPr>
          <p:cNvSpPr>
            <a:spLocks noGrp="1"/>
          </p:cNvSpPr>
          <p:nvPr>
            <p:ph idx="1"/>
          </p:nvPr>
        </p:nvSpPr>
        <p:spPr/>
        <p:txBody>
          <a:bodyPr>
            <a:normAutofit fontScale="92500" lnSpcReduction="20000"/>
          </a:bodyPr>
          <a:lstStyle/>
          <a:p>
            <a:pPr marL="257175" indent="-257175"/>
            <a:r>
              <a:rPr lang="en-GB" dirty="0"/>
              <a:t>This will affect communication skills, cognitive skills, academic performance, etc. </a:t>
            </a:r>
          </a:p>
          <a:p>
            <a:pPr marL="257175" indent="-257175"/>
            <a:r>
              <a:rPr lang="en-GB" dirty="0"/>
              <a:t>Hart and </a:t>
            </a:r>
            <a:r>
              <a:rPr lang="en-GB" dirty="0" err="1"/>
              <a:t>Risley</a:t>
            </a:r>
            <a:r>
              <a:rPr lang="en-GB" dirty="0"/>
              <a:t> (2003), find a 30 million word gap by age 3</a:t>
            </a:r>
          </a:p>
          <a:p>
            <a:pPr marL="257175" indent="-257175"/>
            <a:r>
              <a:rPr lang="en-GB" dirty="0"/>
              <a:t>Poorer children more likely to have received discouragement from stressed parents. </a:t>
            </a:r>
          </a:p>
          <a:p>
            <a:pPr marL="257175" indent="-257175"/>
            <a:r>
              <a:rPr lang="en-GB" dirty="0"/>
              <a:t>Possible effects: poorer life chances; greater risk of various disease; the compounding of these two general effects.</a:t>
            </a:r>
          </a:p>
          <a:p>
            <a:pPr marL="257175" indent="-257175"/>
            <a:endParaRPr lang="en-GB" dirty="0"/>
          </a:p>
        </p:txBody>
      </p:sp>
    </p:spTree>
    <p:extLst>
      <p:ext uri="{BB962C8B-B14F-4D97-AF65-F5344CB8AC3E}">
        <p14:creationId xmlns:p14="http://schemas.microsoft.com/office/powerpoint/2010/main" val="12004683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5843-1E95-4558-B759-8F97324DCB99}"/>
              </a:ext>
            </a:extLst>
          </p:cNvPr>
          <p:cNvSpPr>
            <a:spLocks noGrp="1"/>
          </p:cNvSpPr>
          <p:nvPr>
            <p:ph type="title"/>
          </p:nvPr>
        </p:nvSpPr>
        <p:spPr/>
        <p:txBody>
          <a:bodyPr>
            <a:normAutofit fontScale="90000"/>
          </a:bodyPr>
          <a:lstStyle/>
          <a:p>
            <a:r>
              <a:rPr lang="en-GB" dirty="0"/>
              <a:t>Child development: Adverse childhood experiences study (</a:t>
            </a:r>
            <a:r>
              <a:rPr lang="en-GB" dirty="0" err="1"/>
              <a:t>Felitti</a:t>
            </a:r>
            <a:r>
              <a:rPr lang="en-GB" dirty="0"/>
              <a:t> et al, 1998)</a:t>
            </a:r>
          </a:p>
        </p:txBody>
      </p:sp>
      <p:sp>
        <p:nvSpPr>
          <p:cNvPr id="3" name="Content Placeholder 2">
            <a:extLst>
              <a:ext uri="{FF2B5EF4-FFF2-40B4-BE49-F238E27FC236}">
                <a16:creationId xmlns:a16="http://schemas.microsoft.com/office/drawing/2014/main" id="{613CEFBF-86DC-4640-9DBE-26F1C4CCD053}"/>
              </a:ext>
            </a:extLst>
          </p:cNvPr>
          <p:cNvSpPr>
            <a:spLocks noGrp="1"/>
          </p:cNvSpPr>
          <p:nvPr>
            <p:ph idx="1"/>
          </p:nvPr>
        </p:nvSpPr>
        <p:spPr/>
        <p:txBody>
          <a:bodyPr>
            <a:normAutofit fontScale="77500" lnSpcReduction="20000"/>
          </a:bodyPr>
          <a:lstStyle/>
          <a:p>
            <a:pPr marL="257175" indent="-257175"/>
            <a:r>
              <a:rPr lang="en-GB" dirty="0"/>
              <a:t>Persons who had experiences of four or more ACEs had:</a:t>
            </a:r>
          </a:p>
          <a:p>
            <a:pPr marL="771480" lvl="1" indent="-257175"/>
            <a:r>
              <a:rPr lang="en-GB" dirty="0"/>
              <a:t>4-12-fold increased risks for alcoholism, drug abuse, depression, and suicide attempt</a:t>
            </a:r>
          </a:p>
          <a:p>
            <a:pPr marL="771480" lvl="1" indent="-257175"/>
            <a:r>
              <a:rPr lang="en-GB" dirty="0"/>
              <a:t>2-4-fold increase in smoking, poor self-rated health, 50+ sexual partners, STIs</a:t>
            </a:r>
          </a:p>
          <a:p>
            <a:pPr marL="771480" lvl="1" indent="-257175"/>
            <a:r>
              <a:rPr lang="en-GB" dirty="0"/>
              <a:t>1.4-.6-fold increase in physical inactivity and severe obesity</a:t>
            </a:r>
          </a:p>
          <a:p>
            <a:pPr marL="257175" indent="-257175"/>
            <a:r>
              <a:rPr lang="en-GB" dirty="0"/>
              <a:t>The number of categories of ACE experiences showed a graded relationship with the presence of adult diseases including ischemic heart disease, cancer, chronic lung disease, skeletal fractures, and liver disease. </a:t>
            </a:r>
          </a:p>
          <a:p>
            <a:pPr marL="257175" indent="-257175"/>
            <a:endParaRPr lang="en-GB" dirty="0"/>
          </a:p>
          <a:p>
            <a:pPr marL="771480" lvl="1" indent="-257175"/>
            <a:endParaRPr lang="en-GB" dirty="0"/>
          </a:p>
          <a:p>
            <a:pPr marL="771480" lvl="1" indent="-257175"/>
            <a:endParaRPr lang="en-GB" dirty="0"/>
          </a:p>
          <a:p>
            <a:endParaRPr lang="en-GB" dirty="0"/>
          </a:p>
          <a:p>
            <a:endParaRPr lang="en-GB" dirty="0"/>
          </a:p>
        </p:txBody>
      </p:sp>
    </p:spTree>
    <p:extLst>
      <p:ext uri="{BB962C8B-B14F-4D97-AF65-F5344CB8AC3E}">
        <p14:creationId xmlns:p14="http://schemas.microsoft.com/office/powerpoint/2010/main" val="31424257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072F5-2730-4FDE-AAB9-AEE96BFBD40E}"/>
              </a:ext>
            </a:extLst>
          </p:cNvPr>
          <p:cNvSpPr>
            <a:spLocks noGrp="1"/>
          </p:cNvSpPr>
          <p:nvPr>
            <p:ph type="title"/>
          </p:nvPr>
        </p:nvSpPr>
        <p:spPr/>
        <p:txBody>
          <a:bodyPr/>
          <a:lstStyle/>
          <a:p>
            <a:r>
              <a:rPr lang="en-GB" dirty="0"/>
              <a:t>Guess what pattern this follows?</a:t>
            </a:r>
          </a:p>
        </p:txBody>
      </p:sp>
      <p:sp>
        <p:nvSpPr>
          <p:cNvPr id="3" name="Content Placeholder 2">
            <a:extLst>
              <a:ext uri="{FF2B5EF4-FFF2-40B4-BE49-F238E27FC236}">
                <a16:creationId xmlns:a16="http://schemas.microsoft.com/office/drawing/2014/main" id="{CF2A5447-4935-48E4-8715-DE50B4487544}"/>
              </a:ext>
            </a:extLst>
          </p:cNvPr>
          <p:cNvSpPr>
            <a:spLocks noGrp="1"/>
          </p:cNvSpPr>
          <p:nvPr>
            <p:ph idx="1"/>
          </p:nvPr>
        </p:nvSpPr>
        <p:spPr>
          <a:xfrm>
            <a:off x="1173806" y="3429001"/>
            <a:ext cx="6770452" cy="3263504"/>
          </a:xfrm>
        </p:spPr>
        <p:txBody>
          <a:bodyPr/>
          <a:lstStyle/>
          <a:p>
            <a:r>
              <a:rPr lang="en-GB" dirty="0"/>
              <a:t>‘different qualities of experience in a socially partitioned world create social gradients in human developmental trajectories across the life course.’ (Hertzman and Boyce, 2010, p.330)</a:t>
            </a:r>
          </a:p>
        </p:txBody>
      </p:sp>
      <p:sp>
        <p:nvSpPr>
          <p:cNvPr id="4" name="TextBox 3">
            <a:extLst>
              <a:ext uri="{FF2B5EF4-FFF2-40B4-BE49-F238E27FC236}">
                <a16:creationId xmlns:a16="http://schemas.microsoft.com/office/drawing/2014/main" id="{FEA83692-79AA-4315-9DB2-27BCBEE565CB}"/>
              </a:ext>
            </a:extLst>
          </p:cNvPr>
          <p:cNvSpPr txBox="1"/>
          <p:nvPr/>
        </p:nvSpPr>
        <p:spPr>
          <a:xfrm>
            <a:off x="1173805" y="2125267"/>
            <a:ext cx="6970070" cy="784830"/>
          </a:xfrm>
          <a:prstGeom prst="rect">
            <a:avLst/>
          </a:prstGeom>
          <a:noFill/>
        </p:spPr>
        <p:txBody>
          <a:bodyPr wrap="square" rtlCol="0">
            <a:spAutoFit/>
          </a:bodyPr>
          <a:lstStyle/>
          <a:p>
            <a:r>
              <a:rPr lang="en-GB" sz="4500" b="1" dirty="0">
                <a:solidFill>
                  <a:schemeClr val="accent1"/>
                </a:solidFill>
              </a:rPr>
              <a:t>A GRADIENT</a:t>
            </a:r>
          </a:p>
        </p:txBody>
      </p:sp>
    </p:spTree>
    <p:extLst>
      <p:ext uri="{BB962C8B-B14F-4D97-AF65-F5344CB8AC3E}">
        <p14:creationId xmlns:p14="http://schemas.microsoft.com/office/powerpoint/2010/main" val="2823049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762EE-D2FD-4A00-83FC-123559898218}"/>
              </a:ext>
            </a:extLst>
          </p:cNvPr>
          <p:cNvSpPr>
            <a:spLocks noGrp="1"/>
          </p:cNvSpPr>
          <p:nvPr>
            <p:ph type="title"/>
          </p:nvPr>
        </p:nvSpPr>
        <p:spPr/>
        <p:txBody>
          <a:bodyPr/>
          <a:lstStyle/>
          <a:p>
            <a:r>
              <a:rPr lang="en-GB" dirty="0"/>
              <a:t>Blame the parents?</a:t>
            </a:r>
          </a:p>
        </p:txBody>
      </p:sp>
      <p:sp>
        <p:nvSpPr>
          <p:cNvPr id="3" name="Content Placeholder 2">
            <a:extLst>
              <a:ext uri="{FF2B5EF4-FFF2-40B4-BE49-F238E27FC236}">
                <a16:creationId xmlns:a16="http://schemas.microsoft.com/office/drawing/2014/main" id="{FA47CA97-75AE-4A5E-9328-A313EEAE8A7A}"/>
              </a:ext>
            </a:extLst>
          </p:cNvPr>
          <p:cNvSpPr>
            <a:spLocks noGrp="1"/>
          </p:cNvSpPr>
          <p:nvPr>
            <p:ph idx="1"/>
          </p:nvPr>
        </p:nvSpPr>
        <p:spPr/>
        <p:txBody>
          <a:bodyPr>
            <a:normAutofit fontScale="85000" lnSpcReduction="20000"/>
          </a:bodyPr>
          <a:lstStyle/>
          <a:p>
            <a:pPr marL="257175" indent="-257175"/>
            <a:r>
              <a:rPr lang="en-GB" dirty="0"/>
              <a:t>‘Yes, parents are “free to choose” whether to read to their children etc or not – but the ability to make this choice becomes progressively harder the lower down the gradient you go.’ (Marmot, 2016, p.128)</a:t>
            </a:r>
          </a:p>
          <a:p>
            <a:pPr marL="257175" indent="-257175"/>
            <a:r>
              <a:rPr lang="en-GB" dirty="0"/>
              <a:t>The evidence is clear: parenting style is of incredible importance and is the most </a:t>
            </a:r>
            <a:r>
              <a:rPr lang="en-GB" i="1" dirty="0"/>
              <a:t>proximate</a:t>
            </a:r>
            <a:r>
              <a:rPr lang="en-GB" dirty="0"/>
              <a:t> cause for child development pathways</a:t>
            </a:r>
          </a:p>
          <a:p>
            <a:pPr marL="257175" indent="-257175"/>
            <a:r>
              <a:rPr lang="en-GB" dirty="0"/>
              <a:t>BUT parenting style (and parents) don’t exist in a vacuum: their own life experiences, and the resources available to them will also exist on a gradient. </a:t>
            </a:r>
          </a:p>
        </p:txBody>
      </p:sp>
    </p:spTree>
    <p:extLst>
      <p:ext uri="{BB962C8B-B14F-4D97-AF65-F5344CB8AC3E}">
        <p14:creationId xmlns:p14="http://schemas.microsoft.com/office/powerpoint/2010/main" val="23930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3BEFF-9EE8-44B5-908C-CBCEC09E8548}"/>
              </a:ext>
            </a:extLst>
          </p:cNvPr>
          <p:cNvSpPr>
            <a:spLocks noGrp="1"/>
          </p:cNvSpPr>
          <p:nvPr>
            <p:ph type="title"/>
          </p:nvPr>
        </p:nvSpPr>
        <p:spPr/>
        <p:txBody>
          <a:bodyPr/>
          <a:lstStyle/>
          <a:p>
            <a:r>
              <a:rPr lang="en-GB" dirty="0"/>
              <a:t>‘Biological embedding’</a:t>
            </a:r>
          </a:p>
        </p:txBody>
      </p:sp>
      <p:sp>
        <p:nvSpPr>
          <p:cNvPr id="3" name="Content Placeholder 2">
            <a:extLst>
              <a:ext uri="{FF2B5EF4-FFF2-40B4-BE49-F238E27FC236}">
                <a16:creationId xmlns:a16="http://schemas.microsoft.com/office/drawing/2014/main" id="{66F873BA-DCC8-498E-AA4F-D66549A8081F}"/>
              </a:ext>
            </a:extLst>
          </p:cNvPr>
          <p:cNvSpPr>
            <a:spLocks noGrp="1"/>
          </p:cNvSpPr>
          <p:nvPr>
            <p:ph idx="1"/>
          </p:nvPr>
        </p:nvSpPr>
        <p:spPr/>
        <p:txBody>
          <a:bodyPr>
            <a:normAutofit fontScale="62500" lnSpcReduction="20000"/>
          </a:bodyPr>
          <a:lstStyle/>
          <a:p>
            <a:pPr marL="257175" indent="-257175"/>
            <a:r>
              <a:rPr lang="en-GB" dirty="0"/>
              <a:t>General and particular: for </a:t>
            </a:r>
            <a:r>
              <a:rPr lang="en-GB" i="1" dirty="0"/>
              <a:t>social inequalities </a:t>
            </a:r>
            <a:r>
              <a:rPr lang="en-GB" dirty="0"/>
              <a:t>to be translated into </a:t>
            </a:r>
            <a:r>
              <a:rPr lang="en-GB" i="1" dirty="0"/>
              <a:t>individual differences, </a:t>
            </a:r>
            <a:r>
              <a:rPr lang="en-GB" dirty="0"/>
              <a:t>then (somewhat contrary to my comments last week), we do need to think about the causes of outcomes for </a:t>
            </a:r>
            <a:r>
              <a:rPr lang="en-GB" i="1" dirty="0"/>
              <a:t>individuals </a:t>
            </a:r>
            <a:r>
              <a:rPr lang="en-GB" dirty="0"/>
              <a:t>(or rather, an imagined individual). </a:t>
            </a:r>
          </a:p>
          <a:p>
            <a:pPr marL="257175" indent="-257175"/>
            <a:r>
              <a:rPr lang="en-GB" dirty="0"/>
              <a:t>In other words – different life conditions are unequally distributed. Now, how do good/poor life chances translate into good/ill health?</a:t>
            </a:r>
          </a:p>
          <a:p>
            <a:pPr marL="257175" indent="-257175"/>
            <a:r>
              <a:rPr lang="en-GB" dirty="0"/>
              <a:t>Enter: ‘biological embedding’: Biological embedding occurs when experience gets under the skin and alters human biological processes; systematic differences in experience in a socially partitioned environment lead to different bio-developmental states; the differences are stable and long term; and these differences influence health, well-being, learning, and/or </a:t>
            </a:r>
            <a:r>
              <a:rPr lang="en-GB" dirty="0" err="1"/>
              <a:t>behavior</a:t>
            </a:r>
            <a:r>
              <a:rPr lang="en-GB" dirty="0"/>
              <a:t> over the life course’ (Hertzman and Boyce, 2010). </a:t>
            </a:r>
          </a:p>
        </p:txBody>
      </p:sp>
    </p:spTree>
    <p:extLst>
      <p:ext uri="{BB962C8B-B14F-4D97-AF65-F5344CB8AC3E}">
        <p14:creationId xmlns:p14="http://schemas.microsoft.com/office/powerpoint/2010/main" val="37930669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880C8-F0DD-4A9C-B954-BD00C74BD6E8}"/>
              </a:ext>
            </a:extLst>
          </p:cNvPr>
          <p:cNvSpPr>
            <a:spLocks noGrp="1"/>
          </p:cNvSpPr>
          <p:nvPr>
            <p:ph type="title"/>
          </p:nvPr>
        </p:nvSpPr>
        <p:spPr/>
        <p:txBody>
          <a:bodyPr/>
          <a:lstStyle/>
          <a:p>
            <a:r>
              <a:rPr lang="en-GB" dirty="0"/>
              <a:t>Biological embedding</a:t>
            </a:r>
          </a:p>
        </p:txBody>
      </p:sp>
      <p:sp>
        <p:nvSpPr>
          <p:cNvPr id="3" name="Content Placeholder 2">
            <a:extLst>
              <a:ext uri="{FF2B5EF4-FFF2-40B4-BE49-F238E27FC236}">
                <a16:creationId xmlns:a16="http://schemas.microsoft.com/office/drawing/2014/main" id="{05B6E746-186F-4BE1-954E-7008A7AEDCF8}"/>
              </a:ext>
            </a:extLst>
          </p:cNvPr>
          <p:cNvSpPr>
            <a:spLocks noGrp="1"/>
          </p:cNvSpPr>
          <p:nvPr>
            <p:ph idx="1"/>
          </p:nvPr>
        </p:nvSpPr>
        <p:spPr/>
        <p:txBody>
          <a:bodyPr>
            <a:normAutofit fontScale="92500"/>
          </a:bodyPr>
          <a:lstStyle/>
          <a:p>
            <a:r>
              <a:rPr lang="en-GB" dirty="0"/>
              <a:t>‘Gradients have been observed throughout the wealthy and developing worlds alike. Their existence is no longer in doubt, but we are only now beginning to characterize the social and biological pathways that account for them by working backward from population-based observations to reinterpret human biology in its social context’ (Hertzman and Boyce, 2010). </a:t>
            </a:r>
          </a:p>
        </p:txBody>
      </p:sp>
    </p:spTree>
    <p:extLst>
      <p:ext uri="{BB962C8B-B14F-4D97-AF65-F5344CB8AC3E}">
        <p14:creationId xmlns:p14="http://schemas.microsoft.com/office/powerpoint/2010/main" val="6635197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A1590-306B-425B-8F0B-880195B9657C}"/>
              </a:ext>
            </a:extLst>
          </p:cNvPr>
          <p:cNvSpPr>
            <a:spLocks noGrp="1"/>
          </p:cNvSpPr>
          <p:nvPr>
            <p:ph type="title"/>
          </p:nvPr>
        </p:nvSpPr>
        <p:spPr/>
        <p:txBody>
          <a:bodyPr>
            <a:normAutofit fontScale="90000"/>
          </a:bodyPr>
          <a:lstStyle/>
          <a:p>
            <a:r>
              <a:rPr lang="en-GB" dirty="0"/>
              <a:t>How does social disadvantage get ‘under the skin’? (Hertzman and Boyce, 2010)</a:t>
            </a:r>
          </a:p>
        </p:txBody>
      </p:sp>
      <p:sp>
        <p:nvSpPr>
          <p:cNvPr id="3" name="Content Placeholder 2">
            <a:extLst>
              <a:ext uri="{FF2B5EF4-FFF2-40B4-BE49-F238E27FC236}">
                <a16:creationId xmlns:a16="http://schemas.microsoft.com/office/drawing/2014/main" id="{18DED951-6909-4225-800A-06C7728D84EE}"/>
              </a:ext>
            </a:extLst>
          </p:cNvPr>
          <p:cNvSpPr>
            <a:spLocks noGrp="1"/>
          </p:cNvSpPr>
          <p:nvPr>
            <p:ph idx="1"/>
          </p:nvPr>
        </p:nvSpPr>
        <p:spPr/>
        <p:txBody>
          <a:bodyPr>
            <a:normAutofit fontScale="92500" lnSpcReduction="10000"/>
          </a:bodyPr>
          <a:lstStyle/>
          <a:p>
            <a:pPr marL="257175" indent="-257175"/>
            <a:r>
              <a:rPr lang="en-GB" dirty="0"/>
              <a:t>hypothalamic pituitary adrenal axis</a:t>
            </a:r>
          </a:p>
          <a:p>
            <a:pPr marL="257175" indent="-257175"/>
            <a:r>
              <a:rPr lang="en-GB" dirty="0"/>
              <a:t>autonomic nervous system [fight or flight]</a:t>
            </a:r>
          </a:p>
          <a:p>
            <a:pPr marL="257175" indent="-257175"/>
            <a:r>
              <a:rPr lang="en-GB" dirty="0"/>
              <a:t>the development of memory, attention and other executive functions in the prefrontal cortex of the brain; </a:t>
            </a:r>
          </a:p>
          <a:p>
            <a:pPr marL="257175" indent="-257175"/>
            <a:r>
              <a:rPr lang="en-GB" dirty="0"/>
              <a:t>systems of social affiliation involving other parts of the brain, amygdala and locus coeruleus, as mediated by serotonin and other hormones</a:t>
            </a:r>
          </a:p>
        </p:txBody>
      </p:sp>
    </p:spTree>
    <p:extLst>
      <p:ext uri="{BB962C8B-B14F-4D97-AF65-F5344CB8AC3E}">
        <p14:creationId xmlns:p14="http://schemas.microsoft.com/office/powerpoint/2010/main" val="26135151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83A9E-59EC-4054-B81F-27CE3E8095EC}"/>
              </a:ext>
            </a:extLst>
          </p:cNvPr>
          <p:cNvSpPr>
            <a:spLocks noGrp="1"/>
          </p:cNvSpPr>
          <p:nvPr>
            <p:ph type="title"/>
          </p:nvPr>
        </p:nvSpPr>
        <p:spPr/>
        <p:txBody>
          <a:bodyPr/>
          <a:lstStyle/>
          <a:p>
            <a:r>
              <a:rPr lang="en-GB" dirty="0"/>
              <a:t>HPA axis</a:t>
            </a:r>
          </a:p>
        </p:txBody>
      </p:sp>
      <p:sp>
        <p:nvSpPr>
          <p:cNvPr id="3" name="Content Placeholder 2">
            <a:extLst>
              <a:ext uri="{FF2B5EF4-FFF2-40B4-BE49-F238E27FC236}">
                <a16:creationId xmlns:a16="http://schemas.microsoft.com/office/drawing/2014/main" id="{9E6A3A13-DBCE-4A22-9FA5-5FCC6CF07763}"/>
              </a:ext>
            </a:extLst>
          </p:cNvPr>
          <p:cNvSpPr>
            <a:spLocks noGrp="1"/>
          </p:cNvSpPr>
          <p:nvPr>
            <p:ph idx="1"/>
          </p:nvPr>
        </p:nvSpPr>
        <p:spPr/>
        <p:txBody>
          <a:bodyPr>
            <a:normAutofit fontScale="92500" lnSpcReduction="20000"/>
          </a:bodyPr>
          <a:lstStyle/>
          <a:p>
            <a:pPr marL="257175" indent="-257175"/>
            <a:r>
              <a:rPr lang="en-GB" dirty="0"/>
              <a:t>Stimulation of the HPA (by stressors) leads to the secretion of the hormone cortisol.</a:t>
            </a:r>
          </a:p>
          <a:p>
            <a:pPr marL="257175" indent="-257175"/>
            <a:r>
              <a:rPr lang="en-GB" dirty="0"/>
              <a:t>Cortisol has metabolic effects on the brain and the immune, gastrointestinal, cardiovascular, and reproductive systems. </a:t>
            </a:r>
          </a:p>
          <a:p>
            <a:pPr marL="257175" indent="-257175"/>
            <a:r>
              <a:rPr lang="en-GB" dirty="0"/>
              <a:t>For situations of ‘acute’ stress – e.g. you are in immediate danger - this is adaptive: e.g. you experience ‘fight or flight’, energy is not being wasted on digestion, etc. </a:t>
            </a:r>
          </a:p>
        </p:txBody>
      </p:sp>
    </p:spTree>
    <p:extLst>
      <p:ext uri="{BB962C8B-B14F-4D97-AF65-F5344CB8AC3E}">
        <p14:creationId xmlns:p14="http://schemas.microsoft.com/office/powerpoint/2010/main" val="1793244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F8F1F-F3C2-4701-892B-15E4133CB814}"/>
              </a:ext>
            </a:extLst>
          </p:cNvPr>
          <p:cNvSpPr>
            <a:spLocks noGrp="1"/>
          </p:cNvSpPr>
          <p:nvPr>
            <p:ph type="title"/>
          </p:nvPr>
        </p:nvSpPr>
        <p:spPr/>
        <p:txBody>
          <a:bodyPr/>
          <a:lstStyle/>
          <a:p>
            <a:r>
              <a:rPr lang="en-GB" dirty="0"/>
              <a:t>Acute vs chronic stress</a:t>
            </a:r>
          </a:p>
        </p:txBody>
      </p:sp>
      <p:sp>
        <p:nvSpPr>
          <p:cNvPr id="3" name="Content Placeholder 2">
            <a:extLst>
              <a:ext uri="{FF2B5EF4-FFF2-40B4-BE49-F238E27FC236}">
                <a16:creationId xmlns:a16="http://schemas.microsoft.com/office/drawing/2014/main" id="{B3ACA62C-653F-4731-8F74-560FE14580FB}"/>
              </a:ext>
            </a:extLst>
          </p:cNvPr>
          <p:cNvSpPr>
            <a:spLocks noGrp="1"/>
          </p:cNvSpPr>
          <p:nvPr>
            <p:ph idx="1"/>
          </p:nvPr>
        </p:nvSpPr>
        <p:spPr/>
        <p:txBody>
          <a:bodyPr>
            <a:normAutofit fontScale="85000" lnSpcReduction="20000"/>
          </a:bodyPr>
          <a:lstStyle/>
          <a:p>
            <a:r>
              <a:rPr lang="en-GB" dirty="0"/>
              <a:t>‘A healthy stress response is characterized by a quick rise in cortisol levels, followed by a rapid decline with the termination of the stressful event. When the organism is burdened by cumulative stress, however, the cortisol burden increases. This results in wear and tear on the organism from excessive exposure to the catabolic properties of glucocorticoids, stress peptides, and proinflammatory cytokines. This burden taxes the organism and can influence the development of neuropsychiatric and metabolic disorders.’ (Stephens and Wand 2012)</a:t>
            </a:r>
          </a:p>
        </p:txBody>
      </p:sp>
    </p:spTree>
    <p:extLst>
      <p:ext uri="{BB962C8B-B14F-4D97-AF65-F5344CB8AC3E}">
        <p14:creationId xmlns:p14="http://schemas.microsoft.com/office/powerpoint/2010/main" val="25796418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C842B-02FB-48E0-8CDE-0235691F866D}"/>
              </a:ext>
            </a:extLst>
          </p:cNvPr>
          <p:cNvSpPr>
            <a:spLocks noGrp="1"/>
          </p:cNvSpPr>
          <p:nvPr>
            <p:ph type="title"/>
          </p:nvPr>
        </p:nvSpPr>
        <p:spPr/>
        <p:txBody>
          <a:bodyPr>
            <a:normAutofit fontScale="90000"/>
          </a:bodyPr>
          <a:lstStyle/>
          <a:p>
            <a:r>
              <a:rPr lang="en-GB" dirty="0"/>
              <a:t>HPA axis: physiological impacts of chronic stress</a:t>
            </a:r>
          </a:p>
        </p:txBody>
      </p:sp>
      <p:sp>
        <p:nvSpPr>
          <p:cNvPr id="3" name="Content Placeholder 2">
            <a:extLst>
              <a:ext uri="{FF2B5EF4-FFF2-40B4-BE49-F238E27FC236}">
                <a16:creationId xmlns:a16="http://schemas.microsoft.com/office/drawing/2014/main" id="{ECDF6FDE-83A2-48FE-BB6E-C0A8194E1D37}"/>
              </a:ext>
            </a:extLst>
          </p:cNvPr>
          <p:cNvSpPr>
            <a:spLocks noGrp="1"/>
          </p:cNvSpPr>
          <p:nvPr>
            <p:ph idx="1"/>
          </p:nvPr>
        </p:nvSpPr>
        <p:spPr>
          <a:xfrm>
            <a:off x="1173807" y="1997869"/>
            <a:ext cx="6770452" cy="3263504"/>
          </a:xfrm>
        </p:spPr>
        <p:txBody>
          <a:bodyPr>
            <a:normAutofit fontScale="62500" lnSpcReduction="20000"/>
          </a:bodyPr>
          <a:lstStyle/>
          <a:p>
            <a:pPr marL="257175" indent="-257175"/>
            <a:r>
              <a:rPr lang="en-GB" dirty="0"/>
              <a:t>High levels of </a:t>
            </a:r>
            <a:r>
              <a:rPr lang="en-GB" dirty="0" err="1"/>
              <a:t>glucocortisoids</a:t>
            </a:r>
            <a:r>
              <a:rPr lang="en-GB" dirty="0"/>
              <a:t>: raises blood sugar, in part by causing resistance to the action of insulin.</a:t>
            </a:r>
          </a:p>
          <a:p>
            <a:pPr marL="257175" indent="-257175"/>
            <a:r>
              <a:rPr lang="en-GB" dirty="0"/>
              <a:t>Lipid disturbances in the blood: characterised by central </a:t>
            </a:r>
            <a:r>
              <a:rPr lang="en-GB" dirty="0" err="1"/>
              <a:t>adiposty</a:t>
            </a:r>
            <a:r>
              <a:rPr lang="en-GB" dirty="0"/>
              <a:t>, low levels of HDL (‘good’) cholesterol, high levels of plasma triglyceride, high levels of blood glucose and insulin in the fasting state, and high blood pressure. </a:t>
            </a:r>
          </a:p>
          <a:p>
            <a:pPr marL="257175" indent="-257175"/>
            <a:r>
              <a:rPr lang="en-GB" dirty="0"/>
              <a:t>Immunological functioning is impaired</a:t>
            </a:r>
          </a:p>
          <a:p>
            <a:pPr marL="257175" indent="-257175"/>
            <a:r>
              <a:rPr lang="en-GB" dirty="0"/>
              <a:t>Learning and memory are impaired: memory retrieval is blocked – habit-based learning is consolidated, while cognitive learning is impaired. </a:t>
            </a:r>
          </a:p>
          <a:p>
            <a:pPr marL="257175" indent="-257175"/>
            <a:r>
              <a:rPr lang="en-GB" dirty="0"/>
              <a:t>Glucocorticoids facilitate dopamine-mediated signal transmission in the brain</a:t>
            </a:r>
          </a:p>
          <a:p>
            <a:pPr marL="257175" indent="-257175"/>
            <a:endParaRPr lang="en-GB" dirty="0"/>
          </a:p>
        </p:txBody>
      </p:sp>
      <p:sp>
        <p:nvSpPr>
          <p:cNvPr id="4" name="TextBox 3">
            <a:extLst>
              <a:ext uri="{FF2B5EF4-FFF2-40B4-BE49-F238E27FC236}">
                <a16:creationId xmlns:a16="http://schemas.microsoft.com/office/drawing/2014/main" id="{45362880-207D-4B61-B4BB-B1DDF842D284}"/>
              </a:ext>
            </a:extLst>
          </p:cNvPr>
          <p:cNvSpPr txBox="1"/>
          <p:nvPr/>
        </p:nvSpPr>
        <p:spPr>
          <a:xfrm>
            <a:off x="5557837" y="5029200"/>
            <a:ext cx="3128963" cy="784830"/>
          </a:xfrm>
          <a:prstGeom prst="rect">
            <a:avLst/>
          </a:prstGeom>
          <a:noFill/>
        </p:spPr>
        <p:txBody>
          <a:bodyPr wrap="square" rtlCol="0">
            <a:spAutoFit/>
          </a:bodyPr>
          <a:lstStyle/>
          <a:p>
            <a:r>
              <a:rPr lang="en-GB" sz="1500" dirty="0"/>
              <a:t>(Stephens and Wand, 2012; Hertzman and Boyce, 2010; Marmot, 2012)</a:t>
            </a:r>
          </a:p>
        </p:txBody>
      </p:sp>
    </p:spTree>
    <p:extLst>
      <p:ext uri="{BB962C8B-B14F-4D97-AF65-F5344CB8AC3E}">
        <p14:creationId xmlns:p14="http://schemas.microsoft.com/office/powerpoint/2010/main" val="2616623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903FC-A3FC-4294-B786-26AAC0AF758B}"/>
              </a:ext>
            </a:extLst>
          </p:cNvPr>
          <p:cNvSpPr>
            <a:spLocks noGrp="1"/>
          </p:cNvSpPr>
          <p:nvPr>
            <p:ph type="title"/>
          </p:nvPr>
        </p:nvSpPr>
        <p:spPr/>
        <p:txBody>
          <a:bodyPr/>
          <a:lstStyle/>
          <a:p>
            <a:r>
              <a:rPr lang="en-GB" dirty="0"/>
              <a:t>Heart disease</a:t>
            </a:r>
          </a:p>
        </p:txBody>
      </p:sp>
      <p:sp>
        <p:nvSpPr>
          <p:cNvPr id="3" name="Content Placeholder 2">
            <a:extLst>
              <a:ext uri="{FF2B5EF4-FFF2-40B4-BE49-F238E27FC236}">
                <a16:creationId xmlns:a16="http://schemas.microsoft.com/office/drawing/2014/main" id="{0E5C4397-AFA0-4D9C-8692-9FE5E11F0662}"/>
              </a:ext>
            </a:extLst>
          </p:cNvPr>
          <p:cNvSpPr>
            <a:spLocks noGrp="1"/>
          </p:cNvSpPr>
          <p:nvPr>
            <p:ph idx="1"/>
          </p:nvPr>
        </p:nvSpPr>
        <p:spPr/>
        <p:txBody>
          <a:bodyPr>
            <a:normAutofit fontScale="85000" lnSpcReduction="10000"/>
          </a:bodyPr>
          <a:lstStyle/>
          <a:p>
            <a:pPr marL="257175" indent="-257175"/>
            <a:r>
              <a:rPr lang="en-GB" dirty="0"/>
              <a:t>1910 – William Osler found that heart disease was a disease of rich people, brought on by job stress. </a:t>
            </a:r>
          </a:p>
          <a:p>
            <a:pPr marL="257175" indent="-257175"/>
            <a:r>
              <a:rPr lang="en-GB" dirty="0"/>
              <a:t>However, this was in a time when the poor did not live long enough to get heart disease: they died young from infectious diseases. </a:t>
            </a:r>
          </a:p>
          <a:p>
            <a:pPr marL="257175" indent="-257175"/>
            <a:r>
              <a:rPr lang="en-GB" dirty="0"/>
              <a:t>As life expectancy has risen, heart disease has become a poor man’s disease more than a rich person’s one. </a:t>
            </a:r>
          </a:p>
          <a:p>
            <a:pPr algn="r"/>
            <a:r>
              <a:rPr lang="en-GB" dirty="0"/>
              <a:t>(Marmot, 2016, pp.24-5)</a:t>
            </a:r>
          </a:p>
        </p:txBody>
      </p:sp>
    </p:spTree>
    <p:extLst>
      <p:ext uri="{BB962C8B-B14F-4D97-AF65-F5344CB8AC3E}">
        <p14:creationId xmlns:p14="http://schemas.microsoft.com/office/powerpoint/2010/main" val="328117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03A99-C984-4F86-82E5-982D1CEDD5A8}"/>
              </a:ext>
            </a:extLst>
          </p:cNvPr>
          <p:cNvSpPr>
            <a:spLocks noGrp="1"/>
          </p:cNvSpPr>
          <p:nvPr>
            <p:ph type="title"/>
          </p:nvPr>
        </p:nvSpPr>
        <p:spPr/>
        <p:txBody>
          <a:bodyPr>
            <a:normAutofit fontScale="90000"/>
          </a:bodyPr>
          <a:lstStyle/>
          <a:p>
            <a:r>
              <a:rPr lang="en-GB" dirty="0"/>
              <a:t>‘Job strain’ (Steptoe and </a:t>
            </a:r>
            <a:r>
              <a:rPr lang="en-GB" dirty="0" err="1"/>
              <a:t>Kivimaki</a:t>
            </a:r>
            <a:r>
              <a:rPr lang="en-GB" dirty="0"/>
              <a:t>, 2013)</a:t>
            </a:r>
          </a:p>
        </p:txBody>
      </p:sp>
      <p:sp>
        <p:nvSpPr>
          <p:cNvPr id="3" name="Content Placeholder 2">
            <a:extLst>
              <a:ext uri="{FF2B5EF4-FFF2-40B4-BE49-F238E27FC236}">
                <a16:creationId xmlns:a16="http://schemas.microsoft.com/office/drawing/2014/main" id="{959606D2-0527-42EA-803E-42C2CBF18B64}"/>
              </a:ext>
            </a:extLst>
          </p:cNvPr>
          <p:cNvSpPr>
            <a:spLocks noGrp="1"/>
          </p:cNvSpPr>
          <p:nvPr>
            <p:ph idx="1"/>
          </p:nvPr>
        </p:nvSpPr>
        <p:spPr/>
        <p:txBody>
          <a:bodyPr/>
          <a:lstStyle/>
          <a:p>
            <a:pPr marL="257175" indent="-257175"/>
            <a:r>
              <a:rPr lang="en-GB" dirty="0"/>
              <a:t>High demand with low control = ‘job strain’.</a:t>
            </a:r>
          </a:p>
          <a:p>
            <a:pPr marL="257175" indent="-257175"/>
            <a:r>
              <a:rPr lang="en-GB" dirty="0"/>
              <a:t>Steptoe and </a:t>
            </a:r>
            <a:r>
              <a:rPr lang="en-GB" dirty="0" err="1"/>
              <a:t>Kivimaki’s</a:t>
            </a:r>
            <a:r>
              <a:rPr lang="en-GB" dirty="0"/>
              <a:t> (2013) review of 21 studies found that those with high ‘job strain’ have a 34% increased risk of coronary heart disease. </a:t>
            </a:r>
          </a:p>
        </p:txBody>
      </p:sp>
    </p:spTree>
    <p:extLst>
      <p:ext uri="{BB962C8B-B14F-4D97-AF65-F5344CB8AC3E}">
        <p14:creationId xmlns:p14="http://schemas.microsoft.com/office/powerpoint/2010/main" val="16893991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6C5D4-070C-4717-9712-182601D4E40F}"/>
              </a:ext>
            </a:extLst>
          </p:cNvPr>
          <p:cNvSpPr>
            <a:spLocks noGrp="1"/>
          </p:cNvSpPr>
          <p:nvPr>
            <p:ph type="title"/>
          </p:nvPr>
        </p:nvSpPr>
        <p:spPr/>
        <p:txBody>
          <a:bodyPr>
            <a:normAutofit fontScale="90000"/>
          </a:bodyPr>
          <a:lstStyle/>
          <a:p>
            <a:r>
              <a:rPr lang="en-GB" dirty="0"/>
              <a:t>Imbalance between efforts and rewards</a:t>
            </a:r>
          </a:p>
        </p:txBody>
      </p:sp>
      <p:sp>
        <p:nvSpPr>
          <p:cNvPr id="3" name="Content Placeholder 2">
            <a:extLst>
              <a:ext uri="{FF2B5EF4-FFF2-40B4-BE49-F238E27FC236}">
                <a16:creationId xmlns:a16="http://schemas.microsoft.com/office/drawing/2014/main" id="{33F16F9A-4D02-45C9-B607-763FC65F1665}"/>
              </a:ext>
            </a:extLst>
          </p:cNvPr>
          <p:cNvSpPr>
            <a:spLocks noGrp="1"/>
          </p:cNvSpPr>
          <p:nvPr>
            <p:ph idx="1"/>
          </p:nvPr>
        </p:nvSpPr>
        <p:spPr/>
        <p:txBody>
          <a:bodyPr>
            <a:normAutofit lnSpcReduction="10000"/>
          </a:bodyPr>
          <a:lstStyle/>
          <a:p>
            <a:pPr marL="257175" indent="-257175"/>
            <a:r>
              <a:rPr lang="en-GB" dirty="0"/>
              <a:t>Marmot’s Whitehall study (cited in: Marmot, 2016, p.181) found that both men and women whose work was characterised by an imbalance between efforts and rewards had increased risk of heart disease and mental illness. </a:t>
            </a:r>
          </a:p>
          <a:p>
            <a:pPr marL="257175" indent="-257175"/>
            <a:r>
              <a:rPr lang="en-GB" dirty="0"/>
              <a:t>Siegrist, </a:t>
            </a:r>
            <a:r>
              <a:rPr lang="en-GB" dirty="0" err="1"/>
              <a:t>Rosskam</a:t>
            </a:r>
            <a:r>
              <a:rPr lang="en-GB" dirty="0"/>
              <a:t> and Leka (2012) have found similar results. </a:t>
            </a:r>
          </a:p>
        </p:txBody>
      </p:sp>
    </p:spTree>
    <p:extLst>
      <p:ext uri="{BB962C8B-B14F-4D97-AF65-F5344CB8AC3E}">
        <p14:creationId xmlns:p14="http://schemas.microsoft.com/office/powerpoint/2010/main" val="13507327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ED7E2-A0DB-4126-9BA8-F7C4E029747D}"/>
              </a:ext>
            </a:extLst>
          </p:cNvPr>
          <p:cNvSpPr>
            <a:spLocks noGrp="1"/>
          </p:cNvSpPr>
          <p:nvPr>
            <p:ph type="title"/>
          </p:nvPr>
        </p:nvSpPr>
        <p:spPr/>
        <p:txBody>
          <a:bodyPr/>
          <a:lstStyle/>
          <a:p>
            <a:r>
              <a:rPr lang="en-GB" dirty="0"/>
              <a:t>Other work-related factors</a:t>
            </a:r>
          </a:p>
        </p:txBody>
      </p:sp>
      <p:sp>
        <p:nvSpPr>
          <p:cNvPr id="3" name="Content Placeholder 2">
            <a:extLst>
              <a:ext uri="{FF2B5EF4-FFF2-40B4-BE49-F238E27FC236}">
                <a16:creationId xmlns:a16="http://schemas.microsoft.com/office/drawing/2014/main" id="{B93ACDAE-8D75-41E3-8B1A-232EAE9FA270}"/>
              </a:ext>
            </a:extLst>
          </p:cNvPr>
          <p:cNvSpPr>
            <a:spLocks noGrp="1"/>
          </p:cNvSpPr>
          <p:nvPr>
            <p:ph idx="1"/>
          </p:nvPr>
        </p:nvSpPr>
        <p:spPr/>
        <p:txBody>
          <a:bodyPr/>
          <a:lstStyle/>
          <a:p>
            <a:pPr marL="257175" indent="-257175"/>
            <a:r>
              <a:rPr lang="en-GB" dirty="0" err="1"/>
              <a:t>Kimaki</a:t>
            </a:r>
            <a:r>
              <a:rPr lang="en-GB" dirty="0"/>
              <a:t> et al (2006) find work stress can lead to both weight loss and weight gain</a:t>
            </a:r>
          </a:p>
          <a:p>
            <a:pPr marL="257175" indent="-257175"/>
            <a:r>
              <a:rPr lang="en-GB" dirty="0"/>
              <a:t>Shift work (often associated with low control) found to increase risk of heart disease (Bambra et al, 2008; Vyas et al, 2012)</a:t>
            </a:r>
          </a:p>
          <a:p>
            <a:endParaRPr lang="en-GB" dirty="0"/>
          </a:p>
        </p:txBody>
      </p:sp>
    </p:spTree>
    <p:extLst>
      <p:ext uri="{BB962C8B-B14F-4D97-AF65-F5344CB8AC3E}">
        <p14:creationId xmlns:p14="http://schemas.microsoft.com/office/powerpoint/2010/main" val="1210950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6551E-5E17-4DF1-AF84-7D9BE200CF02}"/>
              </a:ext>
            </a:extLst>
          </p:cNvPr>
          <p:cNvSpPr>
            <a:spLocks noGrp="1"/>
          </p:cNvSpPr>
          <p:nvPr>
            <p:ph type="title"/>
          </p:nvPr>
        </p:nvSpPr>
        <p:spPr/>
        <p:txBody>
          <a:bodyPr/>
          <a:lstStyle/>
          <a:p>
            <a:r>
              <a:rPr lang="en-GB" dirty="0"/>
              <a:t>Why?</a:t>
            </a:r>
          </a:p>
        </p:txBody>
      </p:sp>
      <p:sp>
        <p:nvSpPr>
          <p:cNvPr id="4" name="TextBox 3">
            <a:extLst>
              <a:ext uri="{FF2B5EF4-FFF2-40B4-BE49-F238E27FC236}">
                <a16:creationId xmlns:a16="http://schemas.microsoft.com/office/drawing/2014/main" id="{D30E9FFA-9983-4E2D-9F3E-274484F21811}"/>
              </a:ext>
            </a:extLst>
          </p:cNvPr>
          <p:cNvSpPr txBox="1"/>
          <p:nvPr/>
        </p:nvSpPr>
        <p:spPr>
          <a:xfrm>
            <a:off x="805069" y="2125268"/>
            <a:ext cx="7663070" cy="1131079"/>
          </a:xfrm>
          <a:prstGeom prst="rect">
            <a:avLst/>
          </a:prstGeom>
          <a:noFill/>
        </p:spPr>
        <p:txBody>
          <a:bodyPr wrap="square" rtlCol="0">
            <a:spAutoFit/>
          </a:bodyPr>
          <a:lstStyle/>
          <a:p>
            <a:pPr marL="257175" indent="-257175">
              <a:buFont typeface="Arial" panose="020B0604020202020204" pitchFamily="34" charset="0"/>
              <a:buChar char="•"/>
            </a:pPr>
            <a:r>
              <a:rPr lang="en-GB" sz="1350" dirty="0"/>
              <a:t>Marmot mentions (2012, p.5) Marx’s concept of alienation as a reasonable explanation. </a:t>
            </a:r>
          </a:p>
          <a:p>
            <a:pPr marL="257175" indent="-257175">
              <a:buFont typeface="Arial" panose="020B0604020202020204" pitchFamily="34" charset="0"/>
              <a:buChar char="•"/>
            </a:pPr>
            <a:r>
              <a:rPr lang="en-GB" sz="1350" dirty="0"/>
              <a:t>Marx (1844) argues that our labour (activity) is what makes us human – unlike animals we consciously and</a:t>
            </a:r>
            <a:r>
              <a:rPr lang="en-GB" sz="1350" i="1" dirty="0"/>
              <a:t> freely </a:t>
            </a:r>
            <a:r>
              <a:rPr lang="en-GB" sz="1350" dirty="0"/>
              <a:t>choose to carry out activities for reasons beyond survival. </a:t>
            </a:r>
          </a:p>
          <a:p>
            <a:pPr marL="257175" indent="-257175">
              <a:buFont typeface="Arial" panose="020B0604020202020204" pitchFamily="34" charset="0"/>
              <a:buChar char="•"/>
            </a:pPr>
            <a:r>
              <a:rPr lang="en-GB" sz="1350" dirty="0"/>
              <a:t>But when our </a:t>
            </a:r>
            <a:r>
              <a:rPr lang="en-GB" sz="1350" i="1" dirty="0"/>
              <a:t>freedom </a:t>
            </a:r>
            <a:r>
              <a:rPr lang="en-GB" sz="1350" dirty="0"/>
              <a:t>to determine our own activity is taken away and another determines our activity, we become ‘alienated’ from the very thing that makes us human.</a:t>
            </a:r>
          </a:p>
        </p:txBody>
      </p:sp>
    </p:spTree>
    <p:extLst>
      <p:ext uri="{BB962C8B-B14F-4D97-AF65-F5344CB8AC3E}">
        <p14:creationId xmlns:p14="http://schemas.microsoft.com/office/powerpoint/2010/main" val="28915483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D4315-D747-4609-AC61-6A40B8226094}"/>
              </a:ext>
            </a:extLst>
          </p:cNvPr>
          <p:cNvSpPr>
            <a:spLocks noGrp="1"/>
          </p:cNvSpPr>
          <p:nvPr>
            <p:ph type="title"/>
          </p:nvPr>
        </p:nvSpPr>
        <p:spPr/>
        <p:txBody>
          <a:bodyPr/>
          <a:lstStyle/>
          <a:p>
            <a:r>
              <a:rPr lang="en-GB" dirty="0"/>
              <a:t>Unemployment, job insecurity</a:t>
            </a:r>
          </a:p>
        </p:txBody>
      </p:sp>
      <p:sp>
        <p:nvSpPr>
          <p:cNvPr id="3" name="Content Placeholder 2">
            <a:extLst>
              <a:ext uri="{FF2B5EF4-FFF2-40B4-BE49-F238E27FC236}">
                <a16:creationId xmlns:a16="http://schemas.microsoft.com/office/drawing/2014/main" id="{A122CB56-C215-4D6D-8EA2-186072F64EDD}"/>
              </a:ext>
            </a:extLst>
          </p:cNvPr>
          <p:cNvSpPr>
            <a:spLocks noGrp="1"/>
          </p:cNvSpPr>
          <p:nvPr>
            <p:ph idx="1"/>
          </p:nvPr>
        </p:nvSpPr>
        <p:spPr/>
        <p:txBody>
          <a:bodyPr>
            <a:normAutofit fontScale="92500" lnSpcReduction="10000"/>
          </a:bodyPr>
          <a:lstStyle/>
          <a:p>
            <a:pPr marL="257175" indent="-257175"/>
            <a:r>
              <a:rPr lang="en-GB" dirty="0"/>
              <a:t>Even accounting for socioeconomic differences, and ‘lifestyle factors’, one study (</a:t>
            </a:r>
            <a:r>
              <a:rPr lang="en-GB" dirty="0" err="1"/>
              <a:t>Stuckler</a:t>
            </a:r>
            <a:r>
              <a:rPr lang="en-GB" dirty="0"/>
              <a:t> et al, 2009) found that in Eastern Europe the unemployed had a 70% higher all-cause mortality rate!</a:t>
            </a:r>
          </a:p>
          <a:p>
            <a:pPr marL="257175" indent="-257175"/>
            <a:r>
              <a:rPr lang="en-GB" dirty="0"/>
              <a:t>Insecurity – one study (</a:t>
            </a:r>
            <a:r>
              <a:rPr lang="en-GB" dirty="0" err="1"/>
              <a:t>Ferrie</a:t>
            </a:r>
            <a:r>
              <a:rPr lang="en-GB" dirty="0"/>
              <a:t> at al, 2002) showed that the health of those whose department was being privatised deteriorated (even without anyone actually losing a job)</a:t>
            </a:r>
          </a:p>
          <a:p>
            <a:pPr marL="257175" indent="-257175"/>
            <a:endParaRPr lang="en-GB" dirty="0"/>
          </a:p>
        </p:txBody>
      </p:sp>
    </p:spTree>
    <p:extLst>
      <p:ext uri="{BB962C8B-B14F-4D97-AF65-F5344CB8AC3E}">
        <p14:creationId xmlns:p14="http://schemas.microsoft.com/office/powerpoint/2010/main" val="181829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379" y="1131094"/>
            <a:ext cx="8124971" cy="994172"/>
          </a:xfrm>
        </p:spPr>
        <p:txBody>
          <a:bodyPr>
            <a:normAutofit/>
          </a:bodyPr>
          <a:lstStyle/>
          <a:p>
            <a:r>
              <a:rPr lang="en-GB" sz="1875" dirty="0"/>
              <a:t>Some ‘causes of the causes’ of inequalities in health - Why and how  do </a:t>
            </a:r>
            <a:r>
              <a:rPr lang="en-GB" sz="1875" i="1" dirty="0"/>
              <a:t>social inequalities </a:t>
            </a:r>
            <a:r>
              <a:rPr lang="en-GB" sz="1875" dirty="0"/>
              <a:t>translate into </a:t>
            </a:r>
            <a:r>
              <a:rPr lang="en-GB" sz="1875" i="1" dirty="0"/>
              <a:t>health inequalities? </a:t>
            </a:r>
            <a:endParaRPr lang="en-GB" sz="1875" dirty="0"/>
          </a:p>
        </p:txBody>
      </p:sp>
      <p:sp>
        <p:nvSpPr>
          <p:cNvPr id="3" name="Content Placeholder 2"/>
          <p:cNvSpPr>
            <a:spLocks noGrp="1"/>
          </p:cNvSpPr>
          <p:nvPr>
            <p:ph idx="1"/>
          </p:nvPr>
        </p:nvSpPr>
        <p:spPr>
          <a:xfrm>
            <a:off x="628650" y="1946362"/>
            <a:ext cx="7886700" cy="3263504"/>
          </a:xfrm>
        </p:spPr>
        <p:txBody>
          <a:bodyPr>
            <a:noAutofit/>
          </a:bodyPr>
          <a:lstStyle/>
          <a:p>
            <a:pPr marL="214313" indent="-214313"/>
            <a:r>
              <a:rPr lang="en-GB" sz="1200" dirty="0"/>
              <a:t>Economic circumstances and how these:</a:t>
            </a:r>
          </a:p>
          <a:p>
            <a:pPr lvl="1"/>
            <a:r>
              <a:rPr lang="en-GB" sz="1200" dirty="0"/>
              <a:t>shape maternal health and consequently child development</a:t>
            </a:r>
          </a:p>
          <a:p>
            <a:pPr lvl="1"/>
            <a:r>
              <a:rPr lang="en-GB" sz="1200" dirty="0"/>
              <a:t>shape opportunities to make healthy purchases and the likelihood to engage in unhealthy behaviours; </a:t>
            </a:r>
          </a:p>
          <a:p>
            <a:pPr lvl="1"/>
            <a:r>
              <a:rPr lang="en-GB" sz="1200" dirty="0"/>
              <a:t>influence housing quality</a:t>
            </a:r>
          </a:p>
          <a:p>
            <a:pPr lvl="1"/>
            <a:r>
              <a:rPr lang="en-GB" sz="1200" dirty="0"/>
              <a:t>influence opportunities for social interaction and social status.</a:t>
            </a:r>
          </a:p>
          <a:p>
            <a:pPr marL="214313" indent="-214313"/>
            <a:r>
              <a:rPr lang="en-GB" sz="1200" dirty="0"/>
              <a:t>Psychosocial stress, generated by economic, housing and employment conditions, adverse childhood experiences, stigma, racism and other discrimination (and how these shape behaviours)</a:t>
            </a:r>
          </a:p>
          <a:p>
            <a:pPr marL="214313" indent="-214313"/>
            <a:r>
              <a:rPr lang="en-GB" sz="1200" dirty="0"/>
              <a:t>Quality of employment (including impact of e.g. insecure work on stress); Unemployment</a:t>
            </a:r>
          </a:p>
          <a:p>
            <a:pPr marL="214313" indent="-214313"/>
            <a:r>
              <a:rPr lang="en-GB" sz="1200" dirty="0"/>
              <a:t>Area deprivation and how this relates to social and environmental characteristics that influence health, such as housing quality, crime rates, air quality, access to green spaces and traffic hazards.</a:t>
            </a:r>
          </a:p>
          <a:p>
            <a:pPr marL="214313" indent="-214313"/>
            <a:r>
              <a:rPr lang="en-GB" sz="1200" dirty="0"/>
              <a:t>Social participation, social inclusion, community cohesion and having a valued role. </a:t>
            </a:r>
          </a:p>
        </p:txBody>
      </p:sp>
      <p:sp>
        <p:nvSpPr>
          <p:cNvPr id="4" name="TextBox 3">
            <a:extLst>
              <a:ext uri="{FF2B5EF4-FFF2-40B4-BE49-F238E27FC236}">
                <a16:creationId xmlns:a16="http://schemas.microsoft.com/office/drawing/2014/main" id="{EE872D46-891F-4311-AE71-85FAEFD29319}"/>
              </a:ext>
            </a:extLst>
          </p:cNvPr>
          <p:cNvSpPr txBox="1"/>
          <p:nvPr/>
        </p:nvSpPr>
        <p:spPr>
          <a:xfrm>
            <a:off x="7128574" y="5209866"/>
            <a:ext cx="1625048" cy="646331"/>
          </a:xfrm>
          <a:prstGeom prst="rect">
            <a:avLst/>
          </a:prstGeom>
          <a:noFill/>
        </p:spPr>
        <p:txBody>
          <a:bodyPr wrap="square" rtlCol="0">
            <a:spAutoFit/>
          </a:bodyPr>
          <a:lstStyle/>
          <a:p>
            <a:r>
              <a:rPr lang="en-GB" sz="1200" dirty="0"/>
              <a:t>(adapted from IHE 2010 and </a:t>
            </a:r>
            <a:r>
              <a:rPr lang="en-GB" sz="1200" dirty="0" err="1"/>
              <a:t>Nazroo</a:t>
            </a:r>
            <a:r>
              <a:rPr lang="en-GB" sz="1200" dirty="0"/>
              <a:t> 2015)</a:t>
            </a:r>
          </a:p>
        </p:txBody>
      </p:sp>
    </p:spTree>
    <p:extLst>
      <p:ext uri="{BB962C8B-B14F-4D97-AF65-F5344CB8AC3E}">
        <p14:creationId xmlns:p14="http://schemas.microsoft.com/office/powerpoint/2010/main" val="38329005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4225" y="2492143"/>
            <a:ext cx="4455147" cy="994172"/>
          </a:xfrm>
        </p:spPr>
        <p:txBody>
          <a:bodyPr/>
          <a:lstStyle/>
          <a:p>
            <a:r>
              <a:rPr lang="en-GB" dirty="0"/>
              <a:t>Life expectancy</a:t>
            </a:r>
          </a:p>
        </p:txBody>
      </p:sp>
    </p:spTree>
    <p:extLst>
      <p:ext uri="{BB962C8B-B14F-4D97-AF65-F5344CB8AC3E}">
        <p14:creationId xmlns:p14="http://schemas.microsoft.com/office/powerpoint/2010/main" val="13886017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88768" y="963578"/>
            <a:ext cx="7525925" cy="4920797"/>
          </a:xfrm>
          <a:prstGeom prst="rect">
            <a:avLst/>
          </a:prstGeom>
        </p:spPr>
      </p:pic>
    </p:spTree>
    <p:extLst>
      <p:ext uri="{BB962C8B-B14F-4D97-AF65-F5344CB8AC3E}">
        <p14:creationId xmlns:p14="http://schemas.microsoft.com/office/powerpoint/2010/main" val="20437643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48299" y="1003409"/>
            <a:ext cx="8374673" cy="4851183"/>
          </a:xfrm>
          <a:prstGeom prst="rect">
            <a:avLst/>
          </a:prstGeom>
        </p:spPr>
      </p:pic>
    </p:spTree>
    <p:extLst>
      <p:ext uri="{BB962C8B-B14F-4D97-AF65-F5344CB8AC3E}">
        <p14:creationId xmlns:p14="http://schemas.microsoft.com/office/powerpoint/2010/main" val="42191643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Inequality of life expectancy is growing</a:t>
            </a:r>
          </a:p>
        </p:txBody>
      </p:sp>
      <p:sp>
        <p:nvSpPr>
          <p:cNvPr id="3" name="Content Placeholder 2"/>
          <p:cNvSpPr>
            <a:spLocks noGrp="1"/>
          </p:cNvSpPr>
          <p:nvPr>
            <p:ph idx="1"/>
          </p:nvPr>
        </p:nvSpPr>
        <p:spPr>
          <a:xfrm>
            <a:off x="628650" y="2268672"/>
            <a:ext cx="2568674" cy="3263504"/>
          </a:xfrm>
        </p:spPr>
        <p:txBody>
          <a:bodyPr>
            <a:normAutofit/>
          </a:bodyPr>
          <a:lstStyle/>
          <a:p>
            <a:pPr marL="0" indent="0">
              <a:buNone/>
            </a:pPr>
            <a:r>
              <a:rPr lang="en-GB" sz="1650" dirty="0"/>
              <a:t>‘In England, the difference in life expectancy at birth between the least and most deprived deciles was 9.5 years for males and 7.7 years for females in 2016-18 […]. In 2010-12, the corresponding differences were smaller - 9.1 and 6.8 years, respectively.’ </a:t>
            </a:r>
          </a:p>
          <a:p>
            <a:endParaRPr lang="en-GB" dirty="0"/>
          </a:p>
        </p:txBody>
      </p:sp>
      <p:pic>
        <p:nvPicPr>
          <p:cNvPr id="4" name="Picture 3"/>
          <p:cNvPicPr>
            <a:picLocks noChangeAspect="1"/>
          </p:cNvPicPr>
          <p:nvPr/>
        </p:nvPicPr>
        <p:blipFill>
          <a:blip r:embed="rId2"/>
          <a:stretch>
            <a:fillRect/>
          </a:stretch>
        </p:blipFill>
        <p:spPr>
          <a:xfrm>
            <a:off x="3197324" y="1978429"/>
            <a:ext cx="5851720" cy="3416590"/>
          </a:xfrm>
          <a:prstGeom prst="rect">
            <a:avLst/>
          </a:prstGeom>
        </p:spPr>
      </p:pic>
    </p:spTree>
    <p:extLst>
      <p:ext uri="{BB962C8B-B14F-4D97-AF65-F5344CB8AC3E}">
        <p14:creationId xmlns:p14="http://schemas.microsoft.com/office/powerpoint/2010/main" val="99095945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2831" y="2513245"/>
            <a:ext cx="4455147" cy="994172"/>
          </a:xfrm>
        </p:spPr>
        <p:txBody>
          <a:bodyPr>
            <a:normAutofit fontScale="90000"/>
          </a:bodyPr>
          <a:lstStyle/>
          <a:p>
            <a:r>
              <a:rPr lang="en-GB" dirty="0"/>
              <a:t>Healthy life expectancy</a:t>
            </a:r>
          </a:p>
        </p:txBody>
      </p:sp>
    </p:spTree>
    <p:extLst>
      <p:ext uri="{BB962C8B-B14F-4D97-AF65-F5344CB8AC3E}">
        <p14:creationId xmlns:p14="http://schemas.microsoft.com/office/powerpoint/2010/main" val="11932949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71450" y="1019358"/>
            <a:ext cx="8195310" cy="4922183"/>
          </a:xfrm>
          <a:prstGeom prst="rect">
            <a:avLst/>
          </a:prstGeom>
        </p:spPr>
      </p:pic>
    </p:spTree>
    <p:extLst>
      <p:ext uri="{BB962C8B-B14F-4D97-AF65-F5344CB8AC3E}">
        <p14:creationId xmlns:p14="http://schemas.microsoft.com/office/powerpoint/2010/main" val="24730697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9026" y="1072332"/>
            <a:ext cx="9206015" cy="4617170"/>
          </a:xfrm>
          <a:prstGeom prst="rect">
            <a:avLst/>
          </a:prstGeom>
        </p:spPr>
      </p:pic>
    </p:spTree>
    <p:extLst>
      <p:ext uri="{BB962C8B-B14F-4D97-AF65-F5344CB8AC3E}">
        <p14:creationId xmlns:p14="http://schemas.microsoft.com/office/powerpoint/2010/main" val="377229807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726366" y="2552483"/>
            <a:ext cx="6274800" cy="3038621"/>
          </a:xfrm>
          <a:prstGeom prst="rect">
            <a:avLst/>
          </a:prstGeom>
        </p:spPr>
      </p:pic>
      <p:sp>
        <p:nvSpPr>
          <p:cNvPr id="3" name="Title 1"/>
          <p:cNvSpPr>
            <a:spLocks noGrp="1"/>
          </p:cNvSpPr>
          <p:nvPr>
            <p:ph type="title"/>
          </p:nvPr>
        </p:nvSpPr>
        <p:spPr>
          <a:xfrm>
            <a:off x="628650" y="1131094"/>
            <a:ext cx="7886700" cy="994172"/>
          </a:xfrm>
        </p:spPr>
        <p:txBody>
          <a:bodyPr>
            <a:normAutofit fontScale="90000"/>
          </a:bodyPr>
          <a:lstStyle/>
          <a:p>
            <a:r>
              <a:rPr lang="en-GB" dirty="0"/>
              <a:t>Healthy life expectancy is declining</a:t>
            </a:r>
          </a:p>
        </p:txBody>
      </p:sp>
      <p:sp>
        <p:nvSpPr>
          <p:cNvPr id="5" name="Content Placeholder 2"/>
          <p:cNvSpPr>
            <a:spLocks noGrp="1"/>
          </p:cNvSpPr>
          <p:nvPr>
            <p:ph idx="1"/>
          </p:nvPr>
        </p:nvSpPr>
        <p:spPr>
          <a:xfrm>
            <a:off x="333230" y="2327600"/>
            <a:ext cx="2393137" cy="3263504"/>
          </a:xfrm>
        </p:spPr>
        <p:txBody>
          <a:bodyPr>
            <a:normAutofit/>
          </a:bodyPr>
          <a:lstStyle/>
          <a:p>
            <a:pPr marL="0" indent="0">
              <a:buNone/>
            </a:pPr>
            <a:r>
              <a:rPr lang="en-GB" sz="1650" dirty="0"/>
              <a:t>Healthy life expectancy is declining in aggregate. There is evidence that this is not evenly distributed by levels of deprivation, </a:t>
            </a:r>
            <a:r>
              <a:rPr lang="en-GB" sz="1650" dirty="0" err="1"/>
              <a:t>etnnicity</a:t>
            </a:r>
            <a:r>
              <a:rPr lang="en-GB" sz="1650" dirty="0"/>
              <a:t>, geography, and gender (</a:t>
            </a:r>
            <a:r>
              <a:rPr lang="en-GB" sz="1650" dirty="0" err="1"/>
              <a:t>Nazroo</a:t>
            </a:r>
            <a:r>
              <a:rPr lang="en-GB" sz="1650" dirty="0"/>
              <a:t>, 2015).</a:t>
            </a:r>
            <a:endParaRPr lang="en-GB" dirty="0"/>
          </a:p>
        </p:txBody>
      </p:sp>
    </p:spTree>
    <p:extLst>
      <p:ext uri="{BB962C8B-B14F-4D97-AF65-F5344CB8AC3E}">
        <p14:creationId xmlns:p14="http://schemas.microsoft.com/office/powerpoint/2010/main" val="42145500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70B59-48CC-41B8-9199-AF9E5567B32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8589173-2919-46B4-B95A-AB3643EBE117}"/>
              </a:ext>
            </a:extLst>
          </p:cNvPr>
          <p:cNvSpPr>
            <a:spLocks noGrp="1"/>
          </p:cNvSpPr>
          <p:nvPr>
            <p:ph idx="1"/>
          </p:nvPr>
        </p:nvSpPr>
        <p:spPr/>
        <p:txBody>
          <a:bodyPr>
            <a:normAutofit fontScale="55000" lnSpcReduction="20000"/>
          </a:bodyPr>
          <a:lstStyle/>
          <a:p>
            <a:r>
              <a:rPr lang="it-IT" dirty="0" err="1"/>
              <a:t>Bambra</a:t>
            </a:r>
            <a:r>
              <a:rPr lang="it-IT" dirty="0"/>
              <a:t>, C. L., et al. </a:t>
            </a:r>
            <a:r>
              <a:rPr lang="en-GB" dirty="0"/>
              <a:t>(2008). Shifting schedules: the health effects of reorganizing shift work. </a:t>
            </a:r>
            <a:r>
              <a:rPr lang="en-GB" i="1" dirty="0"/>
              <a:t>American journal of preventive medicine</a:t>
            </a:r>
            <a:r>
              <a:rPr lang="en-GB" dirty="0"/>
              <a:t>, 34(5), pp.427-34</a:t>
            </a:r>
          </a:p>
          <a:p>
            <a:r>
              <a:rPr lang="en-GB" dirty="0"/>
              <a:t>Berkman, L. F., and Glass, T. (2000). Social integration, social networks, social support, and health, In: L. F. Berkman and I </a:t>
            </a:r>
            <a:r>
              <a:rPr lang="en-GB" dirty="0" err="1"/>
              <a:t>Kawachi</a:t>
            </a:r>
            <a:r>
              <a:rPr lang="en-GB" dirty="0"/>
              <a:t> (Eds). Social epidemiology. Oxford: OUP. </a:t>
            </a:r>
          </a:p>
          <a:p>
            <a:r>
              <a:rPr lang="en-GB" dirty="0"/>
              <a:t>Cohen, S. et al (1997). Social Ties and Susceptibility to the Common Cold. Journal of the American Medical Association, 277, pp.1940-44.</a:t>
            </a:r>
          </a:p>
          <a:p>
            <a:r>
              <a:rPr lang="en-GB" dirty="0" err="1"/>
              <a:t>Ferrie</a:t>
            </a:r>
            <a:r>
              <a:rPr lang="en-GB" dirty="0"/>
              <a:t> et al (2002). Effects of chronic job insecurity and change in job security on self-reported health, minor psychiatric morbidity, physiological measures and health-related behaviours in British Civil Servants: The Whitehall II Study, Journal of epidemiology and community health, 56, pp.450-454.</a:t>
            </a:r>
          </a:p>
          <a:p>
            <a:r>
              <a:rPr lang="en-GB" dirty="0" err="1"/>
              <a:t>Felitti</a:t>
            </a:r>
            <a:r>
              <a:rPr lang="en-GB" dirty="0"/>
              <a:t> et al (1998). Relationship of Childhood Abuse and Household Dysfunction to Many of the Leading Causes of Death in Adults: The Adverse Childhood Experiences (ACE) Study. American Journal of Preventive Medicine, 14(4)</a:t>
            </a:r>
          </a:p>
          <a:p>
            <a:r>
              <a:rPr lang="en-GB" dirty="0" err="1"/>
              <a:t>Kuh</a:t>
            </a:r>
            <a:r>
              <a:rPr lang="en-GB" dirty="0"/>
              <a:t>, D. and Ben-</a:t>
            </a:r>
            <a:r>
              <a:rPr lang="en-GB" dirty="0" err="1"/>
              <a:t>Shlomo</a:t>
            </a:r>
            <a:r>
              <a:rPr lang="en-GB" dirty="0"/>
              <a:t>, Y., eds. (1997). A Life-course Approach to Chronic Disease Epidemiology eds. Oxford: Oxford University Press.</a:t>
            </a:r>
          </a:p>
        </p:txBody>
      </p:sp>
    </p:spTree>
    <p:extLst>
      <p:ext uri="{BB962C8B-B14F-4D97-AF65-F5344CB8AC3E}">
        <p14:creationId xmlns:p14="http://schemas.microsoft.com/office/powerpoint/2010/main" val="74221606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9B29A-75BF-43A7-8200-8584D54319A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9EBAD28-57A9-4EE6-B67A-6D79CB64F3D0}"/>
              </a:ext>
            </a:extLst>
          </p:cNvPr>
          <p:cNvSpPr>
            <a:spLocks noGrp="1"/>
          </p:cNvSpPr>
          <p:nvPr>
            <p:ph idx="1"/>
          </p:nvPr>
        </p:nvSpPr>
        <p:spPr/>
        <p:txBody>
          <a:bodyPr>
            <a:normAutofit fontScale="47500" lnSpcReduction="20000"/>
          </a:bodyPr>
          <a:lstStyle/>
          <a:p>
            <a:r>
              <a:rPr lang="en-GB" dirty="0"/>
              <a:t>Hart, B. and </a:t>
            </a:r>
            <a:r>
              <a:rPr lang="en-GB" dirty="0" err="1"/>
              <a:t>Risley</a:t>
            </a:r>
            <a:r>
              <a:rPr lang="en-GB" dirty="0"/>
              <a:t>, T. R. (2003). The Early catastrophe: the 30 million word gap by age 3. </a:t>
            </a:r>
            <a:r>
              <a:rPr lang="en-GB" i="1" dirty="0"/>
              <a:t>American educator, </a:t>
            </a:r>
            <a:r>
              <a:rPr lang="en-GB" dirty="0"/>
              <a:t>27(1), pp.4-9.</a:t>
            </a:r>
          </a:p>
          <a:p>
            <a:r>
              <a:rPr lang="en-GB" dirty="0"/>
              <a:t>Hertzman C, Boyce T. (2010). How experience gets under the skin to create gradients in developmental health. </a:t>
            </a:r>
            <a:r>
              <a:rPr lang="en-GB" i="1" dirty="0"/>
              <a:t>Annual Review of Public Health</a:t>
            </a:r>
            <a:r>
              <a:rPr lang="en-GB" dirty="0"/>
              <a:t>, 31, pp.329-47.</a:t>
            </a:r>
          </a:p>
          <a:p>
            <a:r>
              <a:rPr lang="en-GB" dirty="0"/>
              <a:t>Institute of Health Equity (2020). Health Equity in England: The Marmot Review 10 years on [online]. Available at: </a:t>
            </a:r>
            <a:r>
              <a:rPr lang="en-GB" dirty="0">
                <a:hlinkClick r:id="rId2"/>
              </a:rPr>
              <a:t>https://www.health.org.uk/sites/default/files/upload/publications/2020/Health%20Equity%20in%20England_The%20Marmot%20Review%2010%20Years%20On_full%20report.pdf</a:t>
            </a:r>
            <a:endParaRPr lang="en-GB" dirty="0"/>
          </a:p>
          <a:p>
            <a:r>
              <a:rPr lang="en-GB" dirty="0"/>
              <a:t>Irwin, L. G., Johnson J. L., Henderson A., </a:t>
            </a:r>
            <a:r>
              <a:rPr lang="en-GB" dirty="0" err="1"/>
              <a:t>Dahinten</a:t>
            </a:r>
            <a:r>
              <a:rPr lang="en-GB" dirty="0"/>
              <a:t> V. S., Hertzman C. (2007). Examining how contexts shape young children's perspectives of health. Child Care Health Dev, 33(4), pp.353-9.</a:t>
            </a:r>
          </a:p>
          <a:p>
            <a:r>
              <a:rPr lang="en-GB" dirty="0" err="1"/>
              <a:t>Kiimaki</a:t>
            </a:r>
            <a:r>
              <a:rPr lang="en-GB" dirty="0"/>
              <a:t> M., Head, J., </a:t>
            </a:r>
            <a:r>
              <a:rPr lang="en-GB" dirty="0" err="1"/>
              <a:t>Ferrie</a:t>
            </a:r>
            <a:r>
              <a:rPr lang="en-GB" dirty="0"/>
              <a:t>, J. E., Shipley, M. J., Brunner, E., </a:t>
            </a:r>
            <a:r>
              <a:rPr lang="en-GB" dirty="0" err="1"/>
              <a:t>Vahtera</a:t>
            </a:r>
            <a:r>
              <a:rPr lang="en-GB" dirty="0"/>
              <a:t>, J., Marmot, M. G. (2006). Work stress, weight gain and weight loss: evidence for bidirectional effects of job strain on body mass index in the Whitehall II study. </a:t>
            </a:r>
            <a:r>
              <a:rPr lang="en-GB" i="1" dirty="0"/>
              <a:t>International Journal of Obesity</a:t>
            </a:r>
            <a:r>
              <a:rPr lang="en-GB" dirty="0"/>
              <a:t>, 30</a:t>
            </a:r>
            <a:r>
              <a:rPr lang="en-GB" b="1" dirty="0"/>
              <a:t>,</a:t>
            </a:r>
            <a:r>
              <a:rPr lang="en-GB" dirty="0"/>
              <a:t> pp.982–987.</a:t>
            </a:r>
          </a:p>
          <a:p>
            <a:r>
              <a:rPr lang="en-GB" dirty="0"/>
              <a:t>Marmot, M. (2016). The Health Gap: The Challenge of an Unequal World. London: Bloomsbury. </a:t>
            </a:r>
          </a:p>
        </p:txBody>
      </p:sp>
    </p:spTree>
    <p:extLst>
      <p:ext uri="{BB962C8B-B14F-4D97-AF65-F5344CB8AC3E}">
        <p14:creationId xmlns:p14="http://schemas.microsoft.com/office/powerpoint/2010/main" val="398123846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8FA92-D389-49B0-B530-3E608A07DC9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3E306A9-629C-4ECB-B927-5072376ED8F7}"/>
              </a:ext>
            </a:extLst>
          </p:cNvPr>
          <p:cNvSpPr>
            <a:spLocks noGrp="1"/>
          </p:cNvSpPr>
          <p:nvPr>
            <p:ph idx="1"/>
          </p:nvPr>
        </p:nvSpPr>
        <p:spPr/>
        <p:txBody>
          <a:bodyPr>
            <a:normAutofit fontScale="47500" lnSpcReduction="20000"/>
          </a:bodyPr>
          <a:lstStyle/>
          <a:p>
            <a:r>
              <a:rPr lang="en-GB" dirty="0"/>
              <a:t>Marmot, M. (2012). Status Syndrome : How Your Place on the Social Gradient Directly Affects your Health. London: Bloomsbury. </a:t>
            </a:r>
          </a:p>
          <a:p>
            <a:r>
              <a:rPr lang="en-GB" dirty="0" err="1"/>
              <a:t>Nazroo</a:t>
            </a:r>
            <a:r>
              <a:rPr lang="en-GB" dirty="0"/>
              <a:t>, J. (2015). Addressing inequalities in healthy life expectancy. Foresight: Government Office for Science [online]. Available at: </a:t>
            </a:r>
            <a:r>
              <a:rPr lang="en-GB" dirty="0">
                <a:hlinkClick r:id="rId2"/>
              </a:rPr>
              <a:t>https://assets.publishing.service.gov.uk/government/uploads/system/uploads/attachment_data/file/455811/gs-15-20-future-ageing-inequalities-healthy-life-expectancy-er15.pdf</a:t>
            </a:r>
            <a:endParaRPr lang="en-GB" dirty="0"/>
          </a:p>
          <a:p>
            <a:r>
              <a:rPr lang="en-GB" dirty="0"/>
              <a:t>Scott-Samuel, A., Stanistreet, D., and Crawshaw, P.  (2009). Hegemonic masculinity, structural violence and health inequalities. Critical Public Health, 19(3/4), pp.287-292.</a:t>
            </a:r>
          </a:p>
          <a:p>
            <a:r>
              <a:rPr lang="en-GB" dirty="0"/>
              <a:t>Sen, A. (1999). Development as Freedom. New York: Alfred A. Knopf, Inc. </a:t>
            </a:r>
          </a:p>
          <a:p>
            <a:r>
              <a:rPr lang="en-GB" dirty="0"/>
              <a:t>Siegrist, J., </a:t>
            </a:r>
            <a:r>
              <a:rPr lang="en-GB" dirty="0" err="1"/>
              <a:t>Rosskam</a:t>
            </a:r>
            <a:r>
              <a:rPr lang="en-GB" dirty="0"/>
              <a:t> E., and Leka S. (2012). Report of task group 2: </a:t>
            </a:r>
            <a:r>
              <a:rPr lang="en-GB" dirty="0" err="1"/>
              <a:t>empolyment</a:t>
            </a:r>
            <a:r>
              <a:rPr lang="en-GB" dirty="0"/>
              <a:t> and working conditions including occupation, unemployment and migrant workers 2012. Available from: </a:t>
            </a:r>
            <a:r>
              <a:rPr lang="en-GB" dirty="0" err="1"/>
              <a:t>www.instituteofhealthequity.org</a:t>
            </a:r>
            <a:r>
              <a:rPr lang="en-GB" dirty="0"/>
              <a:t>/members/workplans-and-draft-reports</a:t>
            </a:r>
          </a:p>
          <a:p>
            <a:r>
              <a:rPr lang="en-GB" dirty="0"/>
              <a:t>Stephens, M. A., &amp; Wand, G. (2012). Stress and the HPA axis: role of glucocorticoids in alcohol dependence. </a:t>
            </a:r>
            <a:r>
              <a:rPr lang="en-GB" i="1" dirty="0"/>
              <a:t>Alcohol research : current reviews</a:t>
            </a:r>
            <a:r>
              <a:rPr lang="en-GB" dirty="0"/>
              <a:t>, </a:t>
            </a:r>
            <a:r>
              <a:rPr lang="en-GB" i="1" dirty="0"/>
              <a:t>34</a:t>
            </a:r>
            <a:r>
              <a:rPr lang="en-GB" dirty="0"/>
              <a:t>(4), pp.468–483. </a:t>
            </a:r>
          </a:p>
          <a:p>
            <a:endParaRPr lang="en-GB" dirty="0"/>
          </a:p>
        </p:txBody>
      </p:sp>
    </p:spTree>
    <p:extLst>
      <p:ext uri="{BB962C8B-B14F-4D97-AF65-F5344CB8AC3E}">
        <p14:creationId xmlns:p14="http://schemas.microsoft.com/office/powerpoint/2010/main" val="300877836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F2748-3058-4422-A60F-77020009836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19936FA-735F-4D51-B492-C283886EC00D}"/>
              </a:ext>
            </a:extLst>
          </p:cNvPr>
          <p:cNvSpPr>
            <a:spLocks noGrp="1"/>
          </p:cNvSpPr>
          <p:nvPr>
            <p:ph idx="1"/>
          </p:nvPr>
        </p:nvSpPr>
        <p:spPr/>
        <p:txBody>
          <a:bodyPr>
            <a:normAutofit fontScale="70000" lnSpcReduction="20000"/>
          </a:bodyPr>
          <a:lstStyle/>
          <a:p>
            <a:r>
              <a:rPr lang="en-GB" dirty="0"/>
              <a:t>Steptoe, A., and </a:t>
            </a:r>
            <a:r>
              <a:rPr lang="en-GB" dirty="0" err="1"/>
              <a:t>Kivimaki</a:t>
            </a:r>
            <a:r>
              <a:rPr lang="en-GB" dirty="0"/>
              <a:t>, M. (2013). Stress and cardiovascular disease: an update on current knowledge. </a:t>
            </a:r>
            <a:r>
              <a:rPr lang="en-GB" i="1" dirty="0"/>
              <a:t>Annual review of public health, </a:t>
            </a:r>
            <a:r>
              <a:rPr lang="en-GB" dirty="0"/>
              <a:t>34, pp.337-354. </a:t>
            </a:r>
          </a:p>
          <a:p>
            <a:r>
              <a:rPr lang="en-GB" dirty="0" err="1"/>
              <a:t>Stuckler</a:t>
            </a:r>
            <a:r>
              <a:rPr lang="en-GB" dirty="0"/>
              <a:t>, D. et al (2009). The public health effect of economic crises and alternative policy responses in Europe: an empirical analysis. The Lancet, 374, pp.325-323.</a:t>
            </a:r>
          </a:p>
          <a:p>
            <a:r>
              <a:rPr lang="en-GB" dirty="0"/>
              <a:t>Vyas, M. V. et al (2012). Shift work and vascular events: systematic review and meta-analysis. BMJ. 345, e4800. </a:t>
            </a:r>
          </a:p>
          <a:p>
            <a:r>
              <a:rPr lang="en-GB" dirty="0"/>
              <a:t>WHO (2000). A Life Course Approach to Health. WHO. Available at: </a:t>
            </a:r>
            <a:r>
              <a:rPr lang="en-GB" dirty="0">
                <a:hlinkClick r:id="rId3"/>
              </a:rPr>
              <a:t>https://www.who.int/ageing/publications/lifecourse/alc_lifecourse_training_en.pdf</a:t>
            </a:r>
            <a:endParaRPr lang="en-GB" dirty="0"/>
          </a:p>
          <a:p>
            <a:r>
              <a:rPr lang="en-GB" dirty="0"/>
              <a:t>Wilkinson, R. and Pickett, K. (2010). The Spirit Level: Why Equality is Better for Everyone. 2</a:t>
            </a:r>
            <a:r>
              <a:rPr lang="en-GB" baseline="30000" dirty="0"/>
              <a:t>nd</a:t>
            </a:r>
            <a:r>
              <a:rPr lang="en-GB" dirty="0"/>
              <a:t> </a:t>
            </a:r>
            <a:r>
              <a:rPr lang="en-GB" dirty="0" err="1"/>
              <a:t>Edn</a:t>
            </a:r>
            <a:r>
              <a:rPr lang="en-GB" dirty="0"/>
              <a:t>. London: Penguin Books. </a:t>
            </a:r>
          </a:p>
          <a:p>
            <a:endParaRPr lang="en-GB" dirty="0"/>
          </a:p>
          <a:p>
            <a:endParaRPr lang="en-GB" dirty="0"/>
          </a:p>
          <a:p>
            <a:endParaRPr lang="en-GB" dirty="0"/>
          </a:p>
        </p:txBody>
      </p:sp>
    </p:spTree>
    <p:extLst>
      <p:ext uri="{BB962C8B-B14F-4D97-AF65-F5344CB8AC3E}">
        <p14:creationId xmlns:p14="http://schemas.microsoft.com/office/powerpoint/2010/main" val="20223105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211f9404-bca0-4bcf-9c1d-965ccb6f8d2d"/>
    <ds:schemaRef ds:uri="http://purl.org/dc/elements/1.1/"/>
    <ds:schemaRef ds:uri="http://schemas.microsoft.com/office/infopath/2007/PartnerControls"/>
    <ds:schemaRef ds:uri="303dbf9b-b85b-46a0-94f1-894078c07ecd"/>
    <ds:schemaRef ds:uri="http://schemas.openxmlformats.org/package/2006/metadata/core-propertie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5810</Words>
  <Application>Microsoft Macintosh PowerPoint</Application>
  <PresentationFormat>On-screen Show (4:3)</PresentationFormat>
  <Paragraphs>337</Paragraphs>
  <Slides>58</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58</vt:i4>
      </vt:variant>
    </vt:vector>
  </HeadingPairs>
  <TitlesOfParts>
    <vt:vector size="62" baseType="lpstr">
      <vt:lpstr>Arial</vt:lpstr>
      <vt:lpstr>Calibri</vt:lpstr>
      <vt:lpstr>Myriad Pro</vt:lpstr>
      <vt:lpstr>20140311PresentationUWTSDTemplate</vt:lpstr>
      <vt:lpstr>  Social Epidemiology and Public Health Development  Foundations of Social Epidemiology    </vt:lpstr>
      <vt:lpstr>PowerPoint Presentation</vt:lpstr>
      <vt:lpstr>Dahlgren and Whitehead (2006)</vt:lpstr>
      <vt:lpstr>Dahlgren and Whitehead (2006)</vt:lpstr>
      <vt:lpstr>Factors (Dahlgren and Whitehead, 2006)</vt:lpstr>
      <vt:lpstr>Health, not health care</vt:lpstr>
      <vt:lpstr>What is a health inequality?</vt:lpstr>
      <vt:lpstr>The individual vs. the general</vt:lpstr>
      <vt:lpstr>The role of ‘lifestyle’ factors</vt:lpstr>
      <vt:lpstr>Alternative take: The role of ‘lifestyle’ factors</vt:lpstr>
      <vt:lpstr>‘Lifestyle factors’ follow a gradient</vt:lpstr>
      <vt:lpstr>General causes of the gradient</vt:lpstr>
      <vt:lpstr>‘Lifestyle factors’ – avoiding judgement</vt:lpstr>
      <vt:lpstr>The causes of the causes</vt:lpstr>
      <vt:lpstr>Absolute vs. Relative Poverty</vt:lpstr>
      <vt:lpstr>The health implications</vt:lpstr>
      <vt:lpstr>So which poverty matters?</vt:lpstr>
      <vt:lpstr>PowerPoint Presentation</vt:lpstr>
      <vt:lpstr>The ‘something else’?</vt:lpstr>
      <vt:lpstr>Wilkinson and Pickett (2010)</vt:lpstr>
      <vt:lpstr>Marmot’s (2012) explanation </vt:lpstr>
      <vt:lpstr>The ‘social gradient’ (Marmot, 2012)</vt:lpstr>
      <vt:lpstr>Exercise: What follows the ‘gradient’?</vt:lpstr>
      <vt:lpstr>What follows ‘the gradient’?</vt:lpstr>
      <vt:lpstr>The mechanisms that turn risk into disease</vt:lpstr>
      <vt:lpstr>The mechanisms that turn risk into disease</vt:lpstr>
      <vt:lpstr>Social cohesion</vt:lpstr>
      <vt:lpstr>How do poor health determinants accumulate over the life course?</vt:lpstr>
      <vt:lpstr>Child development: Play</vt:lpstr>
      <vt:lpstr>Child development: Amount of words addressed</vt:lpstr>
      <vt:lpstr>Child development: Adverse childhood experiences study (Felitti et al, 1998)</vt:lpstr>
      <vt:lpstr>Guess what pattern this follows?</vt:lpstr>
      <vt:lpstr>Blame the parents?</vt:lpstr>
      <vt:lpstr>‘Biological embedding’</vt:lpstr>
      <vt:lpstr>Biological embedding</vt:lpstr>
      <vt:lpstr>How does social disadvantage get ‘under the skin’? (Hertzman and Boyce, 2010)</vt:lpstr>
      <vt:lpstr>HPA axis</vt:lpstr>
      <vt:lpstr>Acute vs chronic stress</vt:lpstr>
      <vt:lpstr>HPA axis: physiological impacts of chronic stress</vt:lpstr>
      <vt:lpstr>Heart disease</vt:lpstr>
      <vt:lpstr>‘Job strain’ (Steptoe and Kivimaki, 2013)</vt:lpstr>
      <vt:lpstr>Imbalance between efforts and rewards</vt:lpstr>
      <vt:lpstr>Other work-related factors</vt:lpstr>
      <vt:lpstr>Why?</vt:lpstr>
      <vt:lpstr>Unemployment, job insecurity</vt:lpstr>
      <vt:lpstr>Some ‘causes of the causes’ of inequalities in health - Why and how  do social inequalities translate into health inequalities? </vt:lpstr>
      <vt:lpstr>Life expectancy</vt:lpstr>
      <vt:lpstr>PowerPoint Presentation</vt:lpstr>
      <vt:lpstr>PowerPoint Presentation</vt:lpstr>
      <vt:lpstr>Inequality of life expectancy is growing</vt:lpstr>
      <vt:lpstr>Healthy life expectancy</vt:lpstr>
      <vt:lpstr>PowerPoint Presentation</vt:lpstr>
      <vt:lpstr>PowerPoint Presentation</vt:lpstr>
      <vt:lpstr>Healthy life expectancy is declining</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Pike, James</cp:lastModifiedBy>
  <cp:revision>95</cp:revision>
  <dcterms:created xsi:type="dcterms:W3CDTF">2015-04-14T15:21:28Z</dcterms:created>
  <dcterms:modified xsi:type="dcterms:W3CDTF">2023-04-20T07:00:22Z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