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E1D7C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77" d="100"/>
          <a:sy n="77" d="100"/>
        </p:scale>
        <p:origin x="318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i Vladu" userId="9af40c16ac312f69" providerId="LiveId" clId="{21070F5F-4C15-4672-976D-E1B01F732F0C}"/>
    <pc:docChg chg="custSel addSld modSld sldOrd">
      <pc:chgData name="Andrei Vladu" userId="9af40c16ac312f69" providerId="LiveId" clId="{21070F5F-4C15-4672-976D-E1B01F732F0C}" dt="2023-02-17T17:58:26.943" v="15"/>
      <pc:docMkLst>
        <pc:docMk/>
      </pc:docMkLst>
      <pc:sldChg chg="modSp new mod ord">
        <pc:chgData name="Andrei Vladu" userId="9af40c16ac312f69" providerId="LiveId" clId="{21070F5F-4C15-4672-976D-E1B01F732F0C}" dt="2023-02-17T17:58:26.943" v="15"/>
        <pc:sldMkLst>
          <pc:docMk/>
          <pc:sldMk cId="722857251" sldId="257"/>
        </pc:sldMkLst>
        <pc:spChg chg="mod">
          <ac:chgData name="Andrei Vladu" userId="9af40c16ac312f69" providerId="LiveId" clId="{21070F5F-4C15-4672-976D-E1B01F732F0C}" dt="2023-02-17T17:57:05.103" v="6" actId="14100"/>
          <ac:spMkLst>
            <pc:docMk/>
            <pc:sldMk cId="722857251" sldId="257"/>
            <ac:spMk id="2" creationId="{B1F767E7-146F-D004-3EEA-5E2BC84D37A3}"/>
          </ac:spMkLst>
        </pc:spChg>
        <pc:spChg chg="mod">
          <ac:chgData name="Andrei Vladu" userId="9af40c16ac312f69" providerId="LiveId" clId="{21070F5F-4C15-4672-976D-E1B01F732F0C}" dt="2023-02-17T17:58:09.452" v="13" actId="113"/>
          <ac:spMkLst>
            <pc:docMk/>
            <pc:sldMk cId="722857251" sldId="257"/>
            <ac:spMk id="3" creationId="{DDA93FCC-CB30-833F-3AB8-6D88A6483C5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9B8C1-C441-43E3-8F29-5F15FF33F34C}" type="datetimeFigureOut">
              <a:rPr lang="en-ZA" smtClean="0"/>
              <a:t>2023/02/17</a:t>
            </a:fld>
            <a:endParaRPr lang="en-Z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294B8-677A-41D8-87E7-E59E43FD7902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19249120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9B8C1-C441-43E3-8F29-5F15FF33F34C}" type="datetimeFigureOut">
              <a:rPr lang="en-ZA" smtClean="0"/>
              <a:t>2023/02/17</a:t>
            </a:fld>
            <a:endParaRPr lang="en-Z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294B8-677A-41D8-87E7-E59E43FD7902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21565626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9B8C1-C441-43E3-8F29-5F15FF33F34C}" type="datetimeFigureOut">
              <a:rPr lang="en-ZA" smtClean="0"/>
              <a:t>2023/02/17</a:t>
            </a:fld>
            <a:endParaRPr lang="en-Z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294B8-677A-41D8-87E7-E59E43FD7902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19832689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9B8C1-C441-43E3-8F29-5F15FF33F34C}" type="datetimeFigureOut">
              <a:rPr lang="en-ZA" smtClean="0"/>
              <a:t>2023/02/17</a:t>
            </a:fld>
            <a:endParaRPr lang="en-Z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294B8-677A-41D8-87E7-E59E43FD7902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22423476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9B8C1-C441-43E3-8F29-5F15FF33F34C}" type="datetimeFigureOut">
              <a:rPr lang="en-ZA" smtClean="0"/>
              <a:t>2023/02/17</a:t>
            </a:fld>
            <a:endParaRPr lang="en-ZA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294B8-677A-41D8-87E7-E59E43FD7902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29019364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9B8C1-C441-43E3-8F29-5F15FF33F34C}" type="datetimeFigureOut">
              <a:rPr lang="en-ZA" smtClean="0"/>
              <a:t>2023/02/17</a:t>
            </a:fld>
            <a:endParaRPr lang="en-ZA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294B8-677A-41D8-87E7-E59E43FD7902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10229647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9B8C1-C441-43E3-8F29-5F15FF33F34C}" type="datetimeFigureOut">
              <a:rPr lang="en-ZA" smtClean="0"/>
              <a:t>2023/02/17</a:t>
            </a:fld>
            <a:endParaRPr lang="en-ZA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294B8-677A-41D8-87E7-E59E43FD7902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17181602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9B8C1-C441-43E3-8F29-5F15FF33F34C}" type="datetimeFigureOut">
              <a:rPr lang="en-ZA" smtClean="0"/>
              <a:t>2023/02/17</a:t>
            </a:fld>
            <a:endParaRPr lang="en-Z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294B8-677A-41D8-87E7-E59E43FD7902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13522900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9B8C1-C441-43E3-8F29-5F15FF33F34C}" type="datetimeFigureOut">
              <a:rPr lang="en-ZA" smtClean="0"/>
              <a:t>2023/02/17</a:t>
            </a:fld>
            <a:endParaRPr lang="en-Z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294B8-677A-41D8-87E7-E59E43FD7902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13613789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9B8C1-C441-43E3-8F29-5F15FF33F34C}" type="datetimeFigureOut">
              <a:rPr lang="en-ZA" smtClean="0"/>
              <a:t>2023/02/17</a:t>
            </a:fld>
            <a:endParaRPr lang="en-Z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294B8-677A-41D8-87E7-E59E43FD7902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35857904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9B8C1-C441-43E3-8F29-5F15FF33F34C}" type="datetimeFigureOut">
              <a:rPr lang="en-ZA" smtClean="0"/>
              <a:t>2023/02/17</a:t>
            </a:fld>
            <a:endParaRPr lang="en-Z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294B8-677A-41D8-87E7-E59E43FD7902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9078279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79B8C1-C441-43E3-8F29-5F15FF33F34C}" type="datetimeFigureOut">
              <a:rPr lang="en-ZA" smtClean="0"/>
              <a:t>2023/02/17</a:t>
            </a:fld>
            <a:endParaRPr lang="en-Z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Z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9294B8-677A-41D8-87E7-E59E43FD7902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3844786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767E7-146F-D004-3EEA-5E2BC84D37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4350" y="1402916"/>
            <a:ext cx="5829300" cy="1753644"/>
          </a:xfrm>
        </p:spPr>
        <p:txBody>
          <a:bodyPr>
            <a:normAutofit/>
          </a:bodyPr>
          <a:lstStyle/>
          <a:p>
            <a:r>
              <a:rPr lang="en-GB" sz="3600" b="1" dirty="0"/>
              <a:t>Assessment of Practical Tasks</a:t>
            </a:r>
            <a:br>
              <a:rPr lang="en-GB" sz="3600" b="1" dirty="0"/>
            </a:br>
            <a:r>
              <a:rPr lang="en-GB" sz="3600" b="1" dirty="0"/>
              <a:t>(Menu Engineering)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A93FCC-CB30-833F-3AB8-6D88A6483C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7250" y="3582444"/>
            <a:ext cx="5143500" cy="4012156"/>
          </a:xfrm>
        </p:spPr>
        <p:txBody>
          <a:bodyPr>
            <a:normAutofit fontScale="77500" lnSpcReduction="20000"/>
          </a:bodyPr>
          <a:lstStyle/>
          <a:p>
            <a:pPr algn="ctr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sz="2200" b="1" dirty="0">
                <a:effectLst/>
                <a:latin typeface="+mj-lt"/>
                <a:ea typeface="Times New Roman" panose="02020603050405020304" pitchFamily="18" charset="0"/>
              </a:rPr>
              <a:t>by </a:t>
            </a:r>
            <a:r>
              <a:rPr lang="en-AU" sz="2200" b="1" dirty="0">
                <a:effectLst/>
                <a:latin typeface="+mj-lt"/>
                <a:ea typeface="Times New Roman" panose="02020603050405020304" pitchFamily="18" charset="0"/>
              </a:rPr>
              <a:t>Livia Valentina Vladu</a:t>
            </a:r>
            <a:endParaRPr lang="en-GB" sz="2200" b="1" dirty="0">
              <a:effectLst/>
              <a:latin typeface="+mj-lt"/>
              <a:ea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AU" sz="2200" b="1" dirty="0">
                <a:effectLst/>
                <a:latin typeface="+mj-lt"/>
                <a:ea typeface="Times New Roman" panose="02020603050405020304" pitchFamily="18" charset="0"/>
              </a:rPr>
              <a:t>2127120</a:t>
            </a:r>
            <a:endParaRPr lang="en-GB" sz="2200" b="1" dirty="0">
              <a:effectLst/>
              <a:latin typeface="+mj-lt"/>
              <a:ea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AU" sz="2200" b="1" dirty="0">
                <a:effectLst/>
                <a:latin typeface="+mj-lt"/>
                <a:ea typeface="Times New Roman" panose="02020603050405020304" pitchFamily="18" charset="0"/>
              </a:rPr>
              <a:t> </a:t>
            </a:r>
            <a:endParaRPr lang="en-GB" sz="2200" b="1" dirty="0">
              <a:effectLst/>
              <a:latin typeface="+mj-lt"/>
              <a:ea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AU" sz="2200" b="1" dirty="0">
                <a:effectLst/>
                <a:latin typeface="+mj-lt"/>
                <a:ea typeface="Times New Roman" panose="02020603050405020304" pitchFamily="18" charset="0"/>
              </a:rPr>
              <a:t> </a:t>
            </a:r>
            <a:endParaRPr lang="en-GB" sz="2200" b="1" dirty="0">
              <a:effectLst/>
              <a:latin typeface="+mj-lt"/>
              <a:ea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AU" sz="2200" b="1" dirty="0">
                <a:effectLst/>
                <a:latin typeface="+mj-lt"/>
                <a:ea typeface="Times New Roman" panose="02020603050405020304" pitchFamily="18" charset="0"/>
              </a:rPr>
              <a:t> </a:t>
            </a:r>
            <a:endParaRPr lang="en-GB" sz="2200" b="1" dirty="0">
              <a:effectLst/>
              <a:latin typeface="+mj-lt"/>
              <a:ea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AU" sz="2200" b="1" dirty="0">
                <a:effectLst/>
                <a:latin typeface="+mj-lt"/>
                <a:ea typeface="Times New Roman" panose="02020603050405020304" pitchFamily="18" charset="0"/>
              </a:rPr>
              <a:t>Food and Beverage Operations Spring Term 2023</a:t>
            </a:r>
            <a:endParaRPr lang="en-GB" sz="2200" b="1" dirty="0">
              <a:effectLst/>
              <a:latin typeface="+mj-lt"/>
              <a:ea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AU" sz="2200" b="1" dirty="0">
                <a:effectLst/>
                <a:latin typeface="+mj-lt"/>
                <a:ea typeface="Times New Roman" panose="02020603050405020304" pitchFamily="18" charset="0"/>
              </a:rPr>
              <a:t> Tristan Hawkins</a:t>
            </a:r>
            <a:endParaRPr lang="en-GB" sz="2200" b="1" dirty="0">
              <a:effectLst/>
              <a:latin typeface="+mj-lt"/>
              <a:ea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AU" sz="2200" b="1" dirty="0">
                <a:effectLst/>
                <a:latin typeface="+mj-lt"/>
                <a:ea typeface="Times New Roman" panose="02020603050405020304" pitchFamily="18" charset="0"/>
              </a:rPr>
              <a:t>University Of Wales Trinity Saint David</a:t>
            </a:r>
            <a:endParaRPr lang="en-GB" sz="2200" b="1" dirty="0">
              <a:effectLst/>
              <a:latin typeface="+mj-lt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28572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9F627E89-B754-BAB2-5700-8B298166BF44}"/>
              </a:ext>
            </a:extLst>
          </p:cNvPr>
          <p:cNvGrpSpPr/>
          <p:nvPr/>
        </p:nvGrpSpPr>
        <p:grpSpPr>
          <a:xfrm>
            <a:off x="2140523" y="1551707"/>
            <a:ext cx="2576947" cy="1169550"/>
            <a:chOff x="901620" y="415634"/>
            <a:chExt cx="4585855" cy="1558880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0AC5CF6B-067F-C8B2-4BF6-43368DFBB96F}"/>
                </a:ext>
              </a:extLst>
            </p:cNvPr>
            <p:cNvSpPr txBox="1"/>
            <p:nvPr/>
          </p:nvSpPr>
          <p:spPr>
            <a:xfrm>
              <a:off x="1661432" y="1195074"/>
              <a:ext cx="2852170" cy="77944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ZA" sz="3200" dirty="0">
                  <a:solidFill>
                    <a:srgbClr val="FF0000"/>
                  </a:solidFill>
                  <a:latin typeface="Book Antiqua" panose="02040602050305030304" pitchFamily="18" charset="0"/>
                </a:rPr>
                <a:t>MENU</a:t>
              </a:r>
            </a:p>
          </p:txBody>
        </p:sp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AC1EF2DB-30C5-E386-57B6-0E8ADFD39ED2}"/>
                </a:ext>
              </a:extLst>
            </p:cNvPr>
            <p:cNvSpPr txBox="1"/>
            <p:nvPr/>
          </p:nvSpPr>
          <p:spPr>
            <a:xfrm>
              <a:off x="901620" y="415634"/>
              <a:ext cx="4585855" cy="77944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ZA" sz="3200" dirty="0">
                  <a:solidFill>
                    <a:srgbClr val="FF0000"/>
                  </a:solidFill>
                  <a:latin typeface="Vegan Style Personal Use" pitchFamily="2" charset="0"/>
                </a:rPr>
                <a:t>Valentine’s</a:t>
              </a:r>
            </a:p>
          </p:txBody>
        </p:sp>
      </p:grpSp>
      <p:pic>
        <p:nvPicPr>
          <p:cNvPr id="8" name="Picture 7">
            <a:extLst>
              <a:ext uri="{FF2B5EF4-FFF2-40B4-BE49-F238E27FC236}">
                <a16:creationId xmlns:a16="http://schemas.microsoft.com/office/drawing/2014/main" id="{3CFAC4EB-1242-3739-2CC8-94D8FBB2B4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9549" y="54854"/>
            <a:ext cx="1770669" cy="1204466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38F45EF9-369C-D984-DF34-1367DEB9B4A9}"/>
              </a:ext>
            </a:extLst>
          </p:cNvPr>
          <p:cNvGrpSpPr/>
          <p:nvPr/>
        </p:nvGrpSpPr>
        <p:grpSpPr>
          <a:xfrm>
            <a:off x="245911" y="3133958"/>
            <a:ext cx="2563091" cy="512618"/>
            <a:chOff x="346364" y="3075709"/>
            <a:chExt cx="2563091" cy="512618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BEE74DFE-6ABE-753E-4622-C7A7FAA29956}"/>
                </a:ext>
              </a:extLst>
            </p:cNvPr>
            <p:cNvCxnSpPr/>
            <p:nvPr/>
          </p:nvCxnSpPr>
          <p:spPr>
            <a:xfrm>
              <a:off x="346364" y="3075709"/>
              <a:ext cx="2563091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5DADECA-F356-02B0-A1C3-9CFECBEA09B4}"/>
                </a:ext>
              </a:extLst>
            </p:cNvPr>
            <p:cNvCxnSpPr/>
            <p:nvPr/>
          </p:nvCxnSpPr>
          <p:spPr>
            <a:xfrm>
              <a:off x="346364" y="3588327"/>
              <a:ext cx="2563091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C0AD2B40-7572-B558-0088-CC242A34F26A}"/>
                </a:ext>
              </a:extLst>
            </p:cNvPr>
            <p:cNvSpPr txBox="1"/>
            <p:nvPr/>
          </p:nvSpPr>
          <p:spPr>
            <a:xfrm>
              <a:off x="595745" y="3181805"/>
              <a:ext cx="16764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ZA" b="1" dirty="0"/>
                <a:t>Main Course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3B2C09B-3D30-A73D-D869-A31232535D07}"/>
              </a:ext>
            </a:extLst>
          </p:cNvPr>
          <p:cNvGrpSpPr/>
          <p:nvPr/>
        </p:nvGrpSpPr>
        <p:grpSpPr>
          <a:xfrm>
            <a:off x="221669" y="6859065"/>
            <a:ext cx="2563091" cy="512618"/>
            <a:chOff x="346364" y="3075709"/>
            <a:chExt cx="2563091" cy="512618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25B7731C-A2DA-250E-EE3E-F243C6F853B7}"/>
                </a:ext>
              </a:extLst>
            </p:cNvPr>
            <p:cNvCxnSpPr/>
            <p:nvPr/>
          </p:nvCxnSpPr>
          <p:spPr>
            <a:xfrm>
              <a:off x="346364" y="3075709"/>
              <a:ext cx="2563091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16333CF3-498C-5B6C-D313-3A636B6E1093}"/>
                </a:ext>
              </a:extLst>
            </p:cNvPr>
            <p:cNvCxnSpPr/>
            <p:nvPr/>
          </p:nvCxnSpPr>
          <p:spPr>
            <a:xfrm>
              <a:off x="346364" y="3588327"/>
              <a:ext cx="2563091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8743361D-548B-5377-A1D1-1C67A2A7F459}"/>
                </a:ext>
              </a:extLst>
            </p:cNvPr>
            <p:cNvSpPr txBox="1"/>
            <p:nvPr/>
          </p:nvSpPr>
          <p:spPr>
            <a:xfrm>
              <a:off x="595745" y="3181805"/>
              <a:ext cx="16764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ZA" b="1" dirty="0"/>
                <a:t>Dessert</a:t>
              </a: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673C12CD-34EF-8C6E-F43A-DBC7F3068EFC}"/>
              </a:ext>
            </a:extLst>
          </p:cNvPr>
          <p:cNvGrpSpPr/>
          <p:nvPr/>
        </p:nvGrpSpPr>
        <p:grpSpPr>
          <a:xfrm>
            <a:off x="3699163" y="3075709"/>
            <a:ext cx="2563091" cy="512618"/>
            <a:chOff x="346364" y="3075709"/>
            <a:chExt cx="2563091" cy="512618"/>
          </a:xfrm>
        </p:grpSpPr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7648860A-56EE-637E-201A-A405942F4B1F}"/>
                </a:ext>
              </a:extLst>
            </p:cNvPr>
            <p:cNvCxnSpPr/>
            <p:nvPr/>
          </p:nvCxnSpPr>
          <p:spPr>
            <a:xfrm>
              <a:off x="346364" y="3075709"/>
              <a:ext cx="2563091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86D26216-EA1E-CB62-7F31-4ED10BE7500B}"/>
                </a:ext>
              </a:extLst>
            </p:cNvPr>
            <p:cNvCxnSpPr/>
            <p:nvPr/>
          </p:nvCxnSpPr>
          <p:spPr>
            <a:xfrm>
              <a:off x="346364" y="3588327"/>
              <a:ext cx="2563091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A4D6260C-FD7D-D9ED-AEC3-B266AAF23C80}"/>
                </a:ext>
              </a:extLst>
            </p:cNvPr>
            <p:cNvSpPr txBox="1"/>
            <p:nvPr/>
          </p:nvSpPr>
          <p:spPr>
            <a:xfrm>
              <a:off x="595744" y="3181805"/>
              <a:ext cx="205047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ZA" b="1" dirty="0"/>
                <a:t>Drinks</a:t>
              </a:r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D4586669-0471-51C7-FB15-97AF205F3DF3}"/>
              </a:ext>
            </a:extLst>
          </p:cNvPr>
          <p:cNvGrpSpPr/>
          <p:nvPr/>
        </p:nvGrpSpPr>
        <p:grpSpPr>
          <a:xfrm>
            <a:off x="3699163" y="6850287"/>
            <a:ext cx="2563091" cy="512618"/>
            <a:chOff x="346364" y="3075709"/>
            <a:chExt cx="2563091" cy="512618"/>
          </a:xfrm>
        </p:grpSpPr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EC49245D-26F7-A833-49D4-40AC1345B3D3}"/>
                </a:ext>
              </a:extLst>
            </p:cNvPr>
            <p:cNvCxnSpPr/>
            <p:nvPr/>
          </p:nvCxnSpPr>
          <p:spPr>
            <a:xfrm>
              <a:off x="346364" y="3075709"/>
              <a:ext cx="2563091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C5639A35-885F-47CA-26E6-1EE0D4FD6BAE}"/>
                </a:ext>
              </a:extLst>
            </p:cNvPr>
            <p:cNvCxnSpPr/>
            <p:nvPr/>
          </p:nvCxnSpPr>
          <p:spPr>
            <a:xfrm>
              <a:off x="346364" y="3588327"/>
              <a:ext cx="2563091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AA53762F-F79E-7586-125D-883E83B47F50}"/>
                </a:ext>
              </a:extLst>
            </p:cNvPr>
            <p:cNvSpPr txBox="1"/>
            <p:nvPr/>
          </p:nvSpPr>
          <p:spPr>
            <a:xfrm>
              <a:off x="595744" y="3181805"/>
              <a:ext cx="205047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ZA" b="1" dirty="0"/>
                <a:t>Valentine Specials </a:t>
              </a:r>
            </a:p>
          </p:txBody>
        </p:sp>
      </p:grp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30FC947B-BD83-D454-BC29-B70068669255}"/>
              </a:ext>
            </a:extLst>
          </p:cNvPr>
          <p:cNvCxnSpPr>
            <a:cxnSpLocks/>
          </p:cNvCxnSpPr>
          <p:nvPr/>
        </p:nvCxnSpPr>
        <p:spPr>
          <a:xfrm flipH="1">
            <a:off x="3428996" y="2867891"/>
            <a:ext cx="16052" cy="7038109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>
            <a:extLst>
              <a:ext uri="{FF2B5EF4-FFF2-40B4-BE49-F238E27FC236}">
                <a16:creationId xmlns:a16="http://schemas.microsoft.com/office/drawing/2014/main" id="{08E920D6-F5B9-8A25-516F-9D5AFB102EAD}"/>
              </a:ext>
            </a:extLst>
          </p:cNvPr>
          <p:cNvSpPr txBox="1"/>
          <p:nvPr/>
        </p:nvSpPr>
        <p:spPr>
          <a:xfrm>
            <a:off x="221669" y="3752671"/>
            <a:ext cx="2050476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1" dirty="0"/>
              <a:t>Chicken supreme </a:t>
            </a:r>
          </a:p>
          <a:p>
            <a:r>
              <a:rPr lang="en-US" sz="1400" dirty="0"/>
              <a:t>Chicken, roasted veggies, &amp; salad of choice</a:t>
            </a:r>
            <a:endParaRPr lang="en-ZA" sz="1400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267EC28F-38CE-812E-E69A-50F4E951A2BF}"/>
              </a:ext>
            </a:extLst>
          </p:cNvPr>
          <p:cNvSpPr txBox="1"/>
          <p:nvPr/>
        </p:nvSpPr>
        <p:spPr>
          <a:xfrm>
            <a:off x="221669" y="4583668"/>
            <a:ext cx="217788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1" dirty="0"/>
              <a:t>Fried steak</a:t>
            </a:r>
          </a:p>
          <a:p>
            <a:r>
              <a:rPr lang="en-US" sz="1400" dirty="0"/>
              <a:t>Beef served with potatoes</a:t>
            </a:r>
            <a:endParaRPr lang="en-ZA" sz="1400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8E8881DF-DA5E-052D-0D60-362645258C2E}"/>
              </a:ext>
            </a:extLst>
          </p:cNvPr>
          <p:cNvSpPr txBox="1"/>
          <p:nvPr/>
        </p:nvSpPr>
        <p:spPr>
          <a:xfrm>
            <a:off x="221669" y="5281743"/>
            <a:ext cx="2177880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1" dirty="0"/>
              <a:t>Lover’s Hake</a:t>
            </a:r>
          </a:p>
          <a:p>
            <a:r>
              <a:rPr lang="en-US" sz="1400" dirty="0"/>
              <a:t>Grilled or battered hake served with garden salad</a:t>
            </a:r>
            <a:endParaRPr lang="en-ZA" sz="1400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15E718A9-94F9-5B2D-87D2-7F408C7F5998}"/>
              </a:ext>
            </a:extLst>
          </p:cNvPr>
          <p:cNvSpPr txBox="1"/>
          <p:nvPr/>
        </p:nvSpPr>
        <p:spPr>
          <a:xfrm>
            <a:off x="245911" y="6190097"/>
            <a:ext cx="217788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1" dirty="0"/>
              <a:t>Roses on Salmon</a:t>
            </a:r>
          </a:p>
          <a:p>
            <a:r>
              <a:rPr lang="en-US" sz="1400" dirty="0"/>
              <a:t>Sushi variety platter</a:t>
            </a:r>
            <a:endParaRPr lang="en-ZA" sz="1400" dirty="0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D73B5BBC-2B65-11F6-7A68-39CF901B1636}"/>
              </a:ext>
            </a:extLst>
          </p:cNvPr>
          <p:cNvSpPr txBox="1"/>
          <p:nvPr/>
        </p:nvSpPr>
        <p:spPr>
          <a:xfrm>
            <a:off x="2809002" y="3733526"/>
            <a:ext cx="63604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ZA" sz="1600" b="1" dirty="0"/>
              <a:t>7,33</a:t>
            </a:r>
            <a:endParaRPr lang="en-ZA" b="1" dirty="0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0701A3F1-CC2E-6F78-1295-EB7015BC88A3}"/>
              </a:ext>
            </a:extLst>
          </p:cNvPr>
          <p:cNvSpPr txBox="1"/>
          <p:nvPr/>
        </p:nvSpPr>
        <p:spPr>
          <a:xfrm>
            <a:off x="2742727" y="4565374"/>
            <a:ext cx="63604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ZA" sz="1600" b="1" dirty="0"/>
              <a:t>9,20</a:t>
            </a:r>
            <a:endParaRPr lang="en-ZA" b="1" dirty="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9E89EA78-389F-F86B-75B6-A94F5E4B4113}"/>
              </a:ext>
            </a:extLst>
          </p:cNvPr>
          <p:cNvSpPr txBox="1"/>
          <p:nvPr/>
        </p:nvSpPr>
        <p:spPr>
          <a:xfrm>
            <a:off x="2732806" y="5279441"/>
            <a:ext cx="63604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ZA" sz="1600" b="1" dirty="0"/>
              <a:t>8,64</a:t>
            </a:r>
            <a:endParaRPr lang="en-ZA" b="1" dirty="0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C852C800-56F3-FD3E-9F31-615624272C35}"/>
              </a:ext>
            </a:extLst>
          </p:cNvPr>
          <p:cNvSpPr txBox="1"/>
          <p:nvPr/>
        </p:nvSpPr>
        <p:spPr>
          <a:xfrm>
            <a:off x="2710010" y="6209892"/>
            <a:ext cx="65884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ZA" sz="1600" b="1" dirty="0"/>
              <a:t>12,64</a:t>
            </a:r>
            <a:endParaRPr lang="en-ZA" b="1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B8672F82-1A78-8EE5-247D-A54F2AD9039C}"/>
              </a:ext>
            </a:extLst>
          </p:cNvPr>
          <p:cNvSpPr txBox="1"/>
          <p:nvPr/>
        </p:nvSpPr>
        <p:spPr>
          <a:xfrm>
            <a:off x="121216" y="7477778"/>
            <a:ext cx="2302575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1" dirty="0"/>
              <a:t>Swiss carrot cake</a:t>
            </a:r>
          </a:p>
          <a:p>
            <a:r>
              <a:rPr lang="en-US" sz="1400" dirty="0"/>
              <a:t>rich &amp; fruity torte, made with a cream cheese frosting</a:t>
            </a:r>
            <a:endParaRPr lang="en-ZA" sz="1400" dirty="0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F727A99A-4025-6D58-61CC-E591340E9420}"/>
              </a:ext>
            </a:extLst>
          </p:cNvPr>
          <p:cNvSpPr txBox="1"/>
          <p:nvPr/>
        </p:nvSpPr>
        <p:spPr>
          <a:xfrm>
            <a:off x="121216" y="8345542"/>
            <a:ext cx="2471868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1" dirty="0"/>
              <a:t>Red velvet cake</a:t>
            </a:r>
          </a:p>
          <a:p>
            <a:r>
              <a:rPr lang="en-US" sz="1400" dirty="0"/>
              <a:t>moist &amp; velvety chocolate cake, layered with cream cheese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AF22AD86-F23F-4204-D16C-E5F3865A461C}"/>
              </a:ext>
            </a:extLst>
          </p:cNvPr>
          <p:cNvSpPr txBox="1"/>
          <p:nvPr/>
        </p:nvSpPr>
        <p:spPr>
          <a:xfrm>
            <a:off x="121216" y="9106845"/>
            <a:ext cx="2687786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1" dirty="0"/>
              <a:t>Chocolate brownie</a:t>
            </a:r>
          </a:p>
          <a:p>
            <a:r>
              <a:rPr lang="en-US" sz="1400" dirty="0"/>
              <a:t>homemade dark chocolate brownie mixed with almond flakes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A65FDC50-14E7-62A5-B4F2-F92B29521F55}"/>
              </a:ext>
            </a:extLst>
          </p:cNvPr>
          <p:cNvSpPr txBox="1"/>
          <p:nvPr/>
        </p:nvSpPr>
        <p:spPr>
          <a:xfrm>
            <a:off x="2812086" y="7493229"/>
            <a:ext cx="65070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ZA" sz="1600" b="1" dirty="0"/>
              <a:t>2,75</a:t>
            </a:r>
            <a:endParaRPr lang="en-ZA" b="1" dirty="0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6A54DC3D-4AD6-08AC-CDB1-4F1CA85129E0}"/>
              </a:ext>
            </a:extLst>
          </p:cNvPr>
          <p:cNvSpPr txBox="1"/>
          <p:nvPr/>
        </p:nvSpPr>
        <p:spPr>
          <a:xfrm>
            <a:off x="2728072" y="8344236"/>
            <a:ext cx="63604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ZA" sz="1600" b="1" dirty="0"/>
              <a:t>2,45</a:t>
            </a:r>
            <a:endParaRPr lang="en-ZA" b="1" dirty="0"/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B962430F-6910-D799-5F18-C31C10E25970}"/>
              </a:ext>
            </a:extLst>
          </p:cNvPr>
          <p:cNvSpPr txBox="1"/>
          <p:nvPr/>
        </p:nvSpPr>
        <p:spPr>
          <a:xfrm>
            <a:off x="2728072" y="9084206"/>
            <a:ext cx="63604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ZA" sz="1600" b="1" dirty="0"/>
              <a:t>3,02</a:t>
            </a:r>
            <a:endParaRPr lang="en-ZA" b="1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51C6CCD8-9103-F666-5918-7990158A7891}"/>
              </a:ext>
            </a:extLst>
          </p:cNvPr>
          <p:cNvSpPr txBox="1"/>
          <p:nvPr/>
        </p:nvSpPr>
        <p:spPr>
          <a:xfrm>
            <a:off x="3667982" y="3752671"/>
            <a:ext cx="146038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ZA" sz="1400" b="1" dirty="0"/>
              <a:t>Rosé Wine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CF28CD9C-8462-A425-9CC6-CA9D712B1885}"/>
              </a:ext>
            </a:extLst>
          </p:cNvPr>
          <p:cNvSpPr txBox="1"/>
          <p:nvPr/>
        </p:nvSpPr>
        <p:spPr>
          <a:xfrm>
            <a:off x="3667982" y="4244129"/>
            <a:ext cx="146038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ZA" sz="1400" b="1" dirty="0"/>
              <a:t>Red Wine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7B5A8FA4-77CC-3775-B299-54E4BD3FEF84}"/>
              </a:ext>
            </a:extLst>
          </p:cNvPr>
          <p:cNvSpPr txBox="1"/>
          <p:nvPr/>
        </p:nvSpPr>
        <p:spPr>
          <a:xfrm>
            <a:off x="3681095" y="4636464"/>
            <a:ext cx="146038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ZA" sz="1400" dirty="0"/>
              <a:t>Shiraz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693D3204-8459-85A1-252C-3F5CC668C39F}"/>
              </a:ext>
            </a:extLst>
          </p:cNvPr>
          <p:cNvSpPr txBox="1"/>
          <p:nvPr/>
        </p:nvSpPr>
        <p:spPr>
          <a:xfrm>
            <a:off x="3667981" y="5046661"/>
            <a:ext cx="174694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ZA" sz="1400" dirty="0"/>
              <a:t>Cabernet Sauvignon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B87DD900-3A37-1D76-5691-9FDA44C86A31}"/>
              </a:ext>
            </a:extLst>
          </p:cNvPr>
          <p:cNvSpPr txBox="1"/>
          <p:nvPr/>
        </p:nvSpPr>
        <p:spPr>
          <a:xfrm>
            <a:off x="3652228" y="5541416"/>
            <a:ext cx="174694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ZA" sz="1400" dirty="0"/>
              <a:t>Pinotage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F9DDB0EA-EA83-E762-DEC7-009FEB1CEE6B}"/>
              </a:ext>
            </a:extLst>
          </p:cNvPr>
          <p:cNvSpPr txBox="1"/>
          <p:nvPr/>
        </p:nvSpPr>
        <p:spPr>
          <a:xfrm>
            <a:off x="3647498" y="6020407"/>
            <a:ext cx="174694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ZA" sz="1400" dirty="0"/>
              <a:t>Red blend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0EA679F8-082D-18F2-AA59-59CAD4570A3F}"/>
              </a:ext>
            </a:extLst>
          </p:cNvPr>
          <p:cNvSpPr txBox="1"/>
          <p:nvPr/>
        </p:nvSpPr>
        <p:spPr>
          <a:xfrm>
            <a:off x="5680993" y="3762391"/>
            <a:ext cx="78248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ZA" sz="1600" b="1" dirty="0"/>
              <a:t>13,00</a:t>
            </a:r>
            <a:endParaRPr lang="en-ZA" b="1" dirty="0"/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979BEF2F-BE05-C956-D6AA-D76780144864}"/>
              </a:ext>
            </a:extLst>
          </p:cNvPr>
          <p:cNvSpPr txBox="1"/>
          <p:nvPr/>
        </p:nvSpPr>
        <p:spPr>
          <a:xfrm>
            <a:off x="5680993" y="4605687"/>
            <a:ext cx="78248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ZA" sz="1600" b="1" dirty="0"/>
              <a:t>12,85</a:t>
            </a:r>
            <a:endParaRPr lang="en-ZA" b="1" dirty="0"/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33DF7667-F98C-20E7-8232-7D1C838B2121}"/>
              </a:ext>
            </a:extLst>
          </p:cNvPr>
          <p:cNvSpPr txBox="1"/>
          <p:nvPr/>
        </p:nvSpPr>
        <p:spPr>
          <a:xfrm>
            <a:off x="5680993" y="5050394"/>
            <a:ext cx="78248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ZA" sz="1600" b="1" dirty="0"/>
              <a:t>15,25</a:t>
            </a:r>
            <a:endParaRPr lang="en-ZA" b="1" dirty="0"/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0AE9E491-D9F5-014A-BDBE-2C3C36120EA8}"/>
              </a:ext>
            </a:extLst>
          </p:cNvPr>
          <p:cNvSpPr txBox="1"/>
          <p:nvPr/>
        </p:nvSpPr>
        <p:spPr>
          <a:xfrm>
            <a:off x="5680993" y="5510639"/>
            <a:ext cx="78248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ZA" sz="1600" b="1" dirty="0"/>
              <a:t>13,25</a:t>
            </a:r>
            <a:endParaRPr lang="en-ZA" b="1" dirty="0"/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5E88499B-A16F-B3F3-55ED-183D9AEA83AA}"/>
              </a:ext>
            </a:extLst>
          </p:cNvPr>
          <p:cNvSpPr txBox="1"/>
          <p:nvPr/>
        </p:nvSpPr>
        <p:spPr>
          <a:xfrm>
            <a:off x="5680993" y="6040143"/>
            <a:ext cx="78248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ZA" sz="1600" b="1" dirty="0"/>
              <a:t>11,74</a:t>
            </a:r>
            <a:endParaRPr lang="en-ZA" b="1" dirty="0"/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79920170-6178-51AB-4479-575C086A88C7}"/>
              </a:ext>
            </a:extLst>
          </p:cNvPr>
          <p:cNvSpPr txBox="1"/>
          <p:nvPr/>
        </p:nvSpPr>
        <p:spPr>
          <a:xfrm>
            <a:off x="3681095" y="7540659"/>
            <a:ext cx="146038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ZA" sz="1400" b="1" dirty="0"/>
              <a:t>Pizza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1012BA86-DD79-EE79-8923-EAF4ED248802}"/>
              </a:ext>
            </a:extLst>
          </p:cNvPr>
          <p:cNvSpPr txBox="1"/>
          <p:nvPr/>
        </p:nvSpPr>
        <p:spPr>
          <a:xfrm>
            <a:off x="3656320" y="7991965"/>
            <a:ext cx="146038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ZA" sz="1400" dirty="0"/>
              <a:t>Cheese chicken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F21DF4-A7CD-5CE0-AB76-63E553EE63C7}"/>
              </a:ext>
            </a:extLst>
          </p:cNvPr>
          <p:cNvSpPr txBox="1"/>
          <p:nvPr/>
        </p:nvSpPr>
        <p:spPr>
          <a:xfrm>
            <a:off x="3667982" y="8407097"/>
            <a:ext cx="146038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ZA" sz="1400" dirty="0"/>
              <a:t>Meat feast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DD293784-FABD-9632-91EC-B5B8A656D404}"/>
              </a:ext>
            </a:extLst>
          </p:cNvPr>
          <p:cNvSpPr txBox="1"/>
          <p:nvPr/>
        </p:nvSpPr>
        <p:spPr>
          <a:xfrm>
            <a:off x="3667982" y="8804416"/>
            <a:ext cx="146038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ZA" sz="1400" dirty="0"/>
              <a:t>Veggie only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73EB9A21-5696-F27D-8AC0-A23015C5934E}"/>
              </a:ext>
            </a:extLst>
          </p:cNvPr>
          <p:cNvSpPr txBox="1"/>
          <p:nvPr/>
        </p:nvSpPr>
        <p:spPr>
          <a:xfrm>
            <a:off x="5621330" y="7941543"/>
            <a:ext cx="63604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ZA" sz="1600" b="1" dirty="0"/>
              <a:t>5,30</a:t>
            </a:r>
            <a:endParaRPr lang="en-ZA" b="1" dirty="0"/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A3F5A744-BE08-5C68-35B9-21EBFC52D50F}"/>
              </a:ext>
            </a:extLst>
          </p:cNvPr>
          <p:cNvSpPr txBox="1"/>
          <p:nvPr/>
        </p:nvSpPr>
        <p:spPr>
          <a:xfrm>
            <a:off x="5621330" y="8344236"/>
            <a:ext cx="63604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ZA" sz="1600" b="1" dirty="0"/>
              <a:t>6,80</a:t>
            </a:r>
            <a:endParaRPr lang="en-ZA" b="1" dirty="0"/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5487B4EE-B8A7-4805-29B9-80706B8BF18F}"/>
              </a:ext>
            </a:extLst>
          </p:cNvPr>
          <p:cNvSpPr txBox="1"/>
          <p:nvPr/>
        </p:nvSpPr>
        <p:spPr>
          <a:xfrm>
            <a:off x="5621330" y="8772700"/>
            <a:ext cx="63604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ZA" sz="1600" b="1" dirty="0"/>
              <a:t>5,40</a:t>
            </a:r>
            <a:endParaRPr lang="en-ZA" b="1" dirty="0"/>
          </a:p>
        </p:txBody>
      </p:sp>
    </p:spTree>
    <p:extLst>
      <p:ext uri="{BB962C8B-B14F-4D97-AF65-F5344CB8AC3E}">
        <p14:creationId xmlns:p14="http://schemas.microsoft.com/office/powerpoint/2010/main" val="36620204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333</TotalTime>
  <Words>143</Words>
  <Application>Microsoft Office PowerPoint</Application>
  <PresentationFormat>A4 Paper (210x297 mm)</PresentationFormat>
  <Paragraphs>54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Book Antiqua</vt:lpstr>
      <vt:lpstr>Calibri</vt:lpstr>
      <vt:lpstr>Calibri Light</vt:lpstr>
      <vt:lpstr>Vegan Style Personal Use</vt:lpstr>
      <vt:lpstr>Office Theme</vt:lpstr>
      <vt:lpstr>Assessment of Practical Tasks (Menu Engineering)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Rendani  Nemavhulani</dc:creator>
  <cp:lastModifiedBy>Andrei Vladu</cp:lastModifiedBy>
  <cp:revision>3</cp:revision>
  <dcterms:created xsi:type="dcterms:W3CDTF">2023-02-17T07:23:09Z</dcterms:created>
  <dcterms:modified xsi:type="dcterms:W3CDTF">2023-02-17T17:58:37Z</dcterms:modified>
</cp:coreProperties>
</file>